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60" r:id="rId5"/>
    <p:sldId id="261" r:id="rId6"/>
    <p:sldId id="263" r:id="rId7"/>
    <p:sldId id="264" r:id="rId8"/>
    <p:sldId id="265" r:id="rId9"/>
    <p:sldId id="266" r:id="rId10"/>
    <p:sldId id="267" r:id="rId11"/>
    <p:sldId id="269" r:id="rId12"/>
    <p:sldId id="270" r:id="rId13"/>
    <p:sldId id="271" r:id="rId14"/>
  </p:sldIdLst>
  <p:sldSz cx="9144000" cy="6858000" type="screen4x3"/>
  <p:notesSz cx="7315200" cy="96012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70" d="100"/>
          <a:sy n="70" d="100"/>
        </p:scale>
        <p:origin x="-82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79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319B5B-D3FA-432D-8D98-23FF0FDE6533}" type="datetimeFigureOut">
              <a:rPr lang="es-MX" smtClean="0"/>
              <a:t>17/11/2013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ADE275-FC7E-4567-B00F-A1A843F3C93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124459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1F046-374B-43DC-9953-C3086AD7573A}" type="datetime1">
              <a:rPr lang="es-MX" smtClean="0"/>
              <a:t>17/11/2013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UNIDAD 01. Antecedentes de la Robótica</a:t>
            </a: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87251-3829-459B-813C-B5C862BB5A97}" type="datetime1">
              <a:rPr lang="es-MX" smtClean="0"/>
              <a:t>17/11/2013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UNIDAD 01. Antecedentes de la Robótica</a:t>
            </a: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AA8EE-171D-434E-A88F-0FAB696E8030}" type="datetime1">
              <a:rPr lang="es-MX" smtClean="0"/>
              <a:t>17/11/2013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UNIDAD 01. Antecedentes de la Robótica</a:t>
            </a: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E2232-4EE8-49A8-8EBE-2D9C62383B3C}" type="datetime1">
              <a:rPr lang="es-MX" smtClean="0"/>
              <a:t>17/11/2013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UNIDAD 01. Antecedentes de la Robótica</a:t>
            </a: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97E83-5E49-40FB-AC58-B2E9D6D4981E}" type="datetime1">
              <a:rPr lang="es-MX" smtClean="0"/>
              <a:t>17/11/2013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UNIDAD 01. Antecedentes de la Robótica</a:t>
            </a: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7C4D9-943F-4428-B7D5-5100D0F9089C}" type="datetime1">
              <a:rPr lang="es-MX" smtClean="0"/>
              <a:t>17/11/2013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UNIDAD 01. Antecedentes de la Robótica</a:t>
            </a:r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D4594-5333-4B47-9953-B3A0F829B6EF}" type="datetime1">
              <a:rPr lang="es-MX" smtClean="0"/>
              <a:t>17/11/2013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UNIDAD 01. Antecedentes de la Robótica</a:t>
            </a:r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BCD23-967D-4E0E-8052-1CD5DD95AB29}" type="datetime1">
              <a:rPr lang="es-MX" smtClean="0"/>
              <a:t>17/11/2013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UNIDAD 01. Antecedentes de la Robótica</a:t>
            </a:r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C500E-8A25-430B-89D9-518C342BF221}" type="datetime1">
              <a:rPr lang="es-MX" smtClean="0"/>
              <a:t>17/11/2013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UNIDAD 01. Antecedentes de la Robótica</a:t>
            </a:r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BAFDA-7809-489D-8538-512EED5F3BBD}" type="datetime1">
              <a:rPr lang="es-MX" smtClean="0"/>
              <a:t>17/11/2013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UNIDAD 01. Antecedentes de la Robótica</a:t>
            </a:r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8FC27-FEF8-496D-8AAF-44E6590E9A12}" type="datetime1">
              <a:rPr lang="es-MX" smtClean="0"/>
              <a:t>17/11/2013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UNIDAD 01. Antecedentes de la Robótica</a:t>
            </a:r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F3CCAB-9E20-45C9-AD4C-E996D4C2AE42}" type="datetime1">
              <a:rPr lang="es-MX" smtClean="0"/>
              <a:t>17/11/2013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MX" smtClean="0"/>
              <a:t>UNIDAD 01. Antecedentes de la Robótica</a:t>
            </a: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E3BE17-6B5B-47E1-9107-A56120A9CE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WatercolorSpong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1"/>
            <a:ext cx="9185458" cy="638132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4 Rectángulo"/>
          <p:cNvSpPr/>
          <p:nvPr/>
        </p:nvSpPr>
        <p:spPr>
          <a:xfrm>
            <a:off x="179512" y="57398"/>
            <a:ext cx="34129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bliqueBottomLeft"/>
              <a:lightRig rig="flat" dir="tl">
                <a:rot lat="0" lon="0" rev="6600000"/>
              </a:lightRig>
            </a:scene3d>
            <a:sp3d extrusionH="25400" contourW="8890">
              <a:bevelT w="38100" h="31750" prst="coolSlant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  <a:reflection blurRad="6350" stA="60000" endA="900" endPos="60000" dist="60007" dir="5400000" sy="-100000" algn="bl" rotWithShape="0"/>
                </a:effectLst>
              </a:rPr>
              <a:t>UNIDAD 01</a:t>
            </a:r>
            <a:endParaRPr lang="es-E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  <a:reflection blurRad="6350" stA="60000" endA="900" endPos="60000" dist="60007" dir="5400000" sy="-100000" algn="bl" rotWithShape="0"/>
              </a:effectLst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5089778" y="-99392"/>
            <a:ext cx="430675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bliqueBottomLeft"/>
              <a:lightRig rig="flat" dir="tl">
                <a:rot lat="0" lon="0" rev="6600000"/>
              </a:lightRig>
            </a:scene3d>
            <a:sp3d extrusionH="25400" contourW="8890">
              <a:bevelT w="38100" h="31750" prst="coolSlant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4800" b="1" cap="none" spc="0" dirty="0" smtClean="0">
                <a:ln w="11430"/>
                <a:solidFill>
                  <a:srgbClr val="0070C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  <a:reflection blurRad="6350" stA="60000" endA="900" endPos="60000" dist="60007" dir="5400000" sy="-100000" algn="bl" rotWithShape="0"/>
                </a:effectLst>
              </a:rPr>
              <a:t>Antecedentes de la robótica</a:t>
            </a:r>
            <a:endParaRPr lang="es-ES" sz="4800" b="1" cap="none" spc="0" dirty="0">
              <a:ln w="11430"/>
              <a:solidFill>
                <a:srgbClr val="0070C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  <a:reflection blurRad="6350" stA="60000" endA="900" endPos="60000" dist="60007" dir="5400000" sy="-100000" algn="bl" rotWithShape="0"/>
              </a:effectLst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-108520" y="5805264"/>
            <a:ext cx="382162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bliqueBottomLeft"/>
              <a:lightRig rig="flat" dir="tl">
                <a:rot lat="0" lon="0" rev="6600000"/>
              </a:lightRig>
            </a:scene3d>
            <a:sp3d extrusionH="25400" contourW="8890">
              <a:bevelT w="38100" h="31750" prst="coolSlant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2800" b="1" cap="none" spc="0" dirty="0" smtClean="0">
                <a:ln w="11430"/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  <a:reflection blurRad="6350" stA="60000" endA="900" endPos="60000" dist="60007" dir="5400000" sy="-100000" algn="bl" rotWithShape="0"/>
                </a:effectLst>
              </a:rPr>
              <a:t>Roger Miranda Colorado</a:t>
            </a:r>
            <a:endParaRPr lang="es-ES" sz="2800" b="1" cap="none" spc="0" dirty="0">
              <a:ln w="11430"/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  <a:reflection blurRad="6350" stA="60000" endA="900" endPos="60000" dist="60007" dir="5400000" sy="-100000" algn="bl" rotWithShape="0"/>
              </a:effectLst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b="1" dirty="0" smtClean="0">
                <a:solidFill>
                  <a:srgbClr val="002060"/>
                </a:solidFill>
              </a:rPr>
              <a:t>UNIDAD 01. Antecedentes de la Robótica</a:t>
            </a:r>
            <a:endParaRPr lang="es-MX" b="1" dirty="0">
              <a:solidFill>
                <a:srgbClr val="002060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1</a:t>
            </a:fld>
            <a:endParaRPr lang="es-MX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2987824" y="1628800"/>
            <a:ext cx="2592288" cy="1008112"/>
          </a:xfrm>
          <a:prstGeom prst="rect">
            <a:avLst/>
          </a:prstGeom>
          <a:solidFill>
            <a:srgbClr val="92D050"/>
          </a:solidFill>
          <a:scene3d>
            <a:camera prst="perspectiveLeft"/>
            <a:lightRig rig="brightRoom" dir="t"/>
          </a:scene3d>
          <a:sp3d extrusionH="508000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MX" sz="28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ALIMENTACIÓN</a:t>
            </a:r>
            <a:endParaRPr lang="es-MX" sz="28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4" name="13 Flecha abajo"/>
          <p:cNvSpPr/>
          <p:nvPr/>
        </p:nvSpPr>
        <p:spPr>
          <a:xfrm>
            <a:off x="4067944" y="2636912"/>
            <a:ext cx="504000" cy="468000"/>
          </a:xfrm>
          <a:prstGeom prst="downArrow">
            <a:avLst/>
          </a:prstGeom>
          <a:scene3d>
            <a:camera prst="perspectiveLeft"/>
            <a:lightRig rig="balanced" dir="t"/>
          </a:scene3d>
          <a:sp3d extrusionH="254000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1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s-MX" b="1" u="sng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7. Diagrama </a:t>
            </a:r>
            <a:r>
              <a:rPr lang="es-MX" b="1" u="sng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de bloques de un sistema robótico</a:t>
            </a:r>
            <a:endParaRPr lang="es-MX" b="1" u="sng" dirty="0">
              <a:effectLst>
                <a:reflection blurRad="6350" stA="60000" endA="900" endPos="60000" dist="60007" dir="5400000" sy="-100000" algn="bl" rotWithShape="0"/>
              </a:effectLst>
            </a:endParaRPr>
          </a:p>
        </p:txBody>
      </p:sp>
      <p:sp>
        <p:nvSpPr>
          <p:cNvPr id="20" name="19 Rectángulo"/>
          <p:cNvSpPr/>
          <p:nvPr/>
        </p:nvSpPr>
        <p:spPr>
          <a:xfrm>
            <a:off x="-36512" y="3140968"/>
            <a:ext cx="2592288" cy="1008112"/>
          </a:xfrm>
          <a:prstGeom prst="rect">
            <a:avLst/>
          </a:prstGeom>
          <a:solidFill>
            <a:srgbClr val="92D050"/>
          </a:solidFill>
          <a:scene3d>
            <a:camera prst="perspectiveLeft"/>
            <a:lightRig rig="brightRoom" dir="t"/>
          </a:scene3d>
          <a:sp3d extrusionH="508000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MX" sz="28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COMPUTADORA</a:t>
            </a:r>
            <a:endParaRPr lang="es-MX" sz="28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4" name="23 Rectángulo"/>
          <p:cNvSpPr/>
          <p:nvPr/>
        </p:nvSpPr>
        <p:spPr>
          <a:xfrm>
            <a:off x="3419872" y="3140968"/>
            <a:ext cx="1512168" cy="1008112"/>
          </a:xfrm>
          <a:prstGeom prst="rect">
            <a:avLst/>
          </a:prstGeom>
          <a:solidFill>
            <a:srgbClr val="92D050"/>
          </a:solidFill>
          <a:scene3d>
            <a:camera prst="perspectiveLeft"/>
            <a:lightRig rig="brightRoom" dir="t"/>
          </a:scene3d>
          <a:sp3d extrusionH="508000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MX" sz="28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ROBOT</a:t>
            </a:r>
            <a:endParaRPr lang="es-MX" sz="28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5" name="24 Flecha izquierda y derecha"/>
          <p:cNvSpPr/>
          <p:nvPr/>
        </p:nvSpPr>
        <p:spPr>
          <a:xfrm>
            <a:off x="2483768" y="3429000"/>
            <a:ext cx="936104" cy="504056"/>
          </a:xfrm>
          <a:prstGeom prst="leftRightArrow">
            <a:avLst/>
          </a:prstGeom>
          <a:scene3d>
            <a:camera prst="perspectiveLeft"/>
            <a:lightRig rig="freezing" dir="t"/>
          </a:scene3d>
          <a:sp3d extrusionH="254000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6" name="25 Flecha izquierda y derecha"/>
          <p:cNvSpPr/>
          <p:nvPr/>
        </p:nvSpPr>
        <p:spPr>
          <a:xfrm>
            <a:off x="4860032" y="3429000"/>
            <a:ext cx="936104" cy="504056"/>
          </a:xfrm>
          <a:prstGeom prst="leftRightArrow">
            <a:avLst/>
          </a:prstGeom>
          <a:scene3d>
            <a:camera prst="perspectiveLeft"/>
            <a:lightRig rig="freezing" dir="t"/>
          </a:scene3d>
          <a:sp3d extrusionH="254000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7" name="26 Rectángulo"/>
          <p:cNvSpPr/>
          <p:nvPr/>
        </p:nvSpPr>
        <p:spPr>
          <a:xfrm>
            <a:off x="5796136" y="3176972"/>
            <a:ext cx="2448272" cy="1008112"/>
          </a:xfrm>
          <a:prstGeom prst="rect">
            <a:avLst/>
          </a:prstGeom>
          <a:solidFill>
            <a:srgbClr val="92D050"/>
          </a:solidFill>
          <a:scene3d>
            <a:camera prst="perspectiveLeft"/>
            <a:lightRig rig="brightRoom" dir="t"/>
          </a:scene3d>
          <a:sp3d extrusionH="508000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MX" sz="28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HERRAMIENTA FINAL</a:t>
            </a:r>
            <a:endParaRPr lang="es-MX" sz="28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8" name="27 Rectángulo"/>
          <p:cNvSpPr/>
          <p:nvPr/>
        </p:nvSpPr>
        <p:spPr>
          <a:xfrm>
            <a:off x="467544" y="5013176"/>
            <a:ext cx="1584176" cy="1008112"/>
          </a:xfrm>
          <a:prstGeom prst="rect">
            <a:avLst/>
          </a:prstGeom>
          <a:solidFill>
            <a:srgbClr val="92D050"/>
          </a:solidFill>
          <a:scene3d>
            <a:camera prst="perspectiveLeft"/>
            <a:lightRig rig="brightRoom" dir="t"/>
          </a:scene3d>
          <a:sp3d extrusionH="508000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MX" sz="28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USUARIO</a:t>
            </a:r>
            <a:endParaRPr lang="es-MX" sz="28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9" name="28 Flecha izquierda y derecha"/>
          <p:cNvSpPr/>
          <p:nvPr/>
        </p:nvSpPr>
        <p:spPr>
          <a:xfrm rot="16200000">
            <a:off x="899664" y="4401072"/>
            <a:ext cx="792000" cy="504000"/>
          </a:xfrm>
          <a:prstGeom prst="leftRightArrow">
            <a:avLst/>
          </a:prstGeom>
          <a:scene3d>
            <a:camera prst="perspectiveLeft"/>
            <a:lightRig rig="freezing" dir="t"/>
          </a:scene3d>
          <a:sp3d extrusionH="254000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8" name="17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4221088"/>
            <a:ext cx="4104456" cy="2308757"/>
          </a:xfrm>
          <a:prstGeom prst="rect">
            <a:avLst/>
          </a:prstGeom>
        </p:spPr>
      </p:pic>
      <p:sp>
        <p:nvSpPr>
          <p:cNvPr id="30" name="29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UNIDAD 01. Antecedentes de la Robótica</a:t>
            </a:r>
            <a:endParaRPr lang="es-MX"/>
          </a:p>
        </p:txBody>
      </p:sp>
      <p:sp>
        <p:nvSpPr>
          <p:cNvPr id="31" name="30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10</a:t>
            </a:fld>
            <a:endParaRPr lang="es-MX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  <p:bldP spid="21" grpId="0" animBg="1"/>
      <p:bldP spid="20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496" y="1600201"/>
            <a:ext cx="3106688" cy="1108719"/>
          </a:xfrm>
        </p:spPr>
        <p:txBody>
          <a:bodyPr/>
          <a:lstStyle/>
          <a:p>
            <a:pPr marL="0" indent="0" algn="just">
              <a:buNone/>
            </a:pPr>
            <a:r>
              <a:rPr lang="es-MX" b="1" dirty="0" smtClean="0">
                <a:solidFill>
                  <a:srgbClr val="002060"/>
                </a:solidFill>
              </a:rPr>
              <a:t>Manipuladores articulados (RRR</a:t>
            </a:r>
            <a:r>
              <a:rPr lang="es-MX" b="1" dirty="0" smtClean="0">
                <a:solidFill>
                  <a:srgbClr val="002060"/>
                </a:solidFill>
              </a:rPr>
              <a:t>)</a:t>
            </a:r>
            <a:endParaRPr lang="es-MX" b="1" dirty="0">
              <a:solidFill>
                <a:srgbClr val="002060"/>
              </a:solidFill>
            </a:endParaRPr>
          </a:p>
        </p:txBody>
      </p:sp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s-MX" b="1" u="sng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8. Arquitecturas </a:t>
            </a:r>
            <a:r>
              <a:rPr lang="es-MX" b="1" u="sng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básicas de los robots</a:t>
            </a:r>
            <a:endParaRPr lang="es-MX" b="1" u="sng" dirty="0">
              <a:effectLst>
                <a:reflection blurRad="6350" stA="60000" endA="900" endPos="60000" dist="60007" dir="5400000" sy="-100000" algn="bl" rotWithShape="0"/>
              </a:effectLst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6632" y="2708920"/>
            <a:ext cx="4582270" cy="2577527"/>
          </a:xfrm>
          <a:prstGeom prst="rect">
            <a:avLst/>
          </a:prstGeom>
        </p:spPr>
      </p:pic>
      <p:sp>
        <p:nvSpPr>
          <p:cNvPr id="9" name="2 Marcador de contenido"/>
          <p:cNvSpPr txBox="1">
            <a:spLocks/>
          </p:cNvSpPr>
          <p:nvPr/>
        </p:nvSpPr>
        <p:spPr>
          <a:xfrm>
            <a:off x="3347864" y="4727582"/>
            <a:ext cx="2736304" cy="129614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b="1" dirty="0" smtClean="0">
                <a:solidFill>
                  <a:srgbClr val="00B050"/>
                </a:solidFill>
              </a:rPr>
              <a:t>Manipuladores RRP (esféricos o cilíndricos)</a:t>
            </a: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392" y="1844824"/>
            <a:ext cx="2525760" cy="2849788"/>
          </a:xfrm>
          <a:prstGeom prst="rect">
            <a:avLst/>
          </a:prstGeom>
        </p:spPr>
      </p:pic>
      <p:sp>
        <p:nvSpPr>
          <p:cNvPr id="12" name="2 Marcador de contenido"/>
          <p:cNvSpPr txBox="1">
            <a:spLocks/>
          </p:cNvSpPr>
          <p:nvPr/>
        </p:nvSpPr>
        <p:spPr>
          <a:xfrm>
            <a:off x="6372200" y="2503157"/>
            <a:ext cx="2664297" cy="136815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b="1" dirty="0" smtClean="0">
                <a:solidFill>
                  <a:srgbClr val="C00000"/>
                </a:solidFill>
              </a:rPr>
              <a:t>Manipuladores cartesianos (PPP)</a:t>
            </a:r>
            <a:endParaRPr lang="es-MX" b="1" dirty="0">
              <a:solidFill>
                <a:srgbClr val="C00000"/>
              </a:solidFill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334" y="3871309"/>
            <a:ext cx="3694170" cy="2077971"/>
          </a:xfrm>
          <a:prstGeom prst="rect">
            <a:avLst/>
          </a:prstGeom>
        </p:spPr>
      </p:pic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dirty="0" smtClean="0">
                <a:solidFill>
                  <a:schemeClr val="bg1">
                    <a:lumMod val="65000"/>
                  </a:schemeClr>
                </a:solidFill>
              </a:rPr>
              <a:t>UNIDAD 01. Antecedentes de la Robótica</a:t>
            </a:r>
            <a:endParaRPr lang="es-MX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3" name="1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11</a:t>
            </a:fld>
            <a:endParaRPr lang="es-MX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animBg="1"/>
      <p:bldP spid="9" grpId="0" build="p"/>
      <p:bldP spid="1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249287" y="1960241"/>
            <a:ext cx="2170585" cy="748679"/>
          </a:xfrm>
        </p:spPr>
        <p:txBody>
          <a:bodyPr>
            <a:noAutofit/>
            <a:scene3d>
              <a:camera prst="perspectiveRigh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indent="0">
              <a:buNone/>
            </a:pPr>
            <a:r>
              <a:rPr lang="es-MX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Tenaza</a:t>
            </a:r>
            <a:endParaRPr lang="es-MX" sz="54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s-MX" b="1" u="sng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9. Componentes </a:t>
            </a:r>
            <a:r>
              <a:rPr lang="es-MX" b="1" u="sng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finales del manipulador</a:t>
            </a:r>
            <a:endParaRPr lang="es-MX" b="1" u="sng" dirty="0">
              <a:effectLst>
                <a:reflection blurRad="6350" stA="60000" endA="900" endPos="60000" dist="60007" dir="5400000" sy="-100000" algn="bl" rotWithShape="0"/>
              </a:effectLst>
            </a:endParaRPr>
          </a:p>
        </p:txBody>
      </p:sp>
      <p:pic>
        <p:nvPicPr>
          <p:cNvPr id="8" name="7 Imagen" descr="Fig_1-10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034" y="2780928"/>
            <a:ext cx="4568982" cy="3426737"/>
          </a:xfrm>
          <a:prstGeom prst="rect">
            <a:avLst/>
          </a:prstGeom>
          <a:scene3d>
            <a:camera prst="perspectiveRight"/>
            <a:lightRig rig="threePt" dir="t"/>
          </a:scene3d>
          <a:sp3d>
            <a:bevelT prst="relaxedInset"/>
          </a:sp3d>
        </p:spPr>
      </p:pic>
      <p:sp>
        <p:nvSpPr>
          <p:cNvPr id="10" name="2 Marcador de contenido"/>
          <p:cNvSpPr txBox="1">
            <a:spLocks/>
          </p:cNvSpPr>
          <p:nvPr/>
        </p:nvSpPr>
        <p:spPr>
          <a:xfrm>
            <a:off x="6217839" y="1772816"/>
            <a:ext cx="2530625" cy="1604391"/>
          </a:xfrm>
          <a:prstGeom prst="rect">
            <a:avLst/>
          </a:prstGeom>
        </p:spPr>
        <p:txBody>
          <a:bodyPr vert="horz" lIns="91440" tIns="45720" rIns="91440" bIns="45720" rtlCol="0">
            <a:noAutofit/>
            <a:scene3d>
              <a:camera prst="perspectiveHeroicExtremeLeftFacing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s-MX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Muñeca esférica</a:t>
            </a:r>
            <a:endParaRPr lang="es-MX" sz="48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429000"/>
            <a:ext cx="4125805" cy="241254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UNIDAD 01. Antecedentes de la Robótica</a:t>
            </a:r>
            <a:endParaRPr lang="es-MX"/>
          </a:p>
        </p:txBody>
      </p:sp>
      <p:sp>
        <p:nvSpPr>
          <p:cNvPr id="11" name="10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12</a:t>
            </a:fld>
            <a:endParaRPr lang="es-MX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animBg="1"/>
      <p:bldP spid="10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203848" y="5373216"/>
            <a:ext cx="5698976" cy="1324744"/>
          </a:xfrm>
        </p:spPr>
        <p:txBody>
          <a:bodyPr>
            <a:normAutofit/>
            <a:scene3d>
              <a:camera prst="perspectiveRelaxedModerately"/>
              <a:lightRig rig="contrasting" dir="t">
                <a:rot lat="0" lon="0" rev="4500000"/>
              </a:lightRig>
            </a:scene3d>
            <a:sp3d extrusionH="57150" contourW="6350" prstMaterial="metal">
              <a:bevelT w="127000" h="31750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indent="0" algn="just">
              <a:buNone/>
            </a:pPr>
            <a:r>
              <a:rPr lang="es-MX" sz="66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Fin Unidad 01</a:t>
            </a:r>
            <a:endParaRPr lang="es-MX" sz="6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WatercolorSpong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8640" y="-27384"/>
            <a:ext cx="6304873" cy="6165304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WatercolorSpong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11960" y="44624"/>
            <a:ext cx="7144880" cy="4536504"/>
          </a:xfrm>
          <a:prstGeom prst="rect">
            <a:avLst/>
          </a:prstGeom>
        </p:spPr>
      </p:pic>
      <p:sp>
        <p:nvSpPr>
          <p:cNvPr id="7" name="6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UNIDAD 01. Antecedentes de la Robótica</a:t>
            </a:r>
            <a:endParaRPr lang="es-MX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13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22165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s-MX" b="1" u="sng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Contenido</a:t>
            </a:r>
            <a:endParaRPr lang="es-MX" b="1" u="sng" dirty="0">
              <a:effectLst>
                <a:reflection blurRad="6350" stA="60000" endA="900" endPos="60000" dist="60007" dir="5400000" sy="-100000" algn="bl" rotWithShape="0"/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s-MX" dirty="0" smtClean="0"/>
              <a:t>Historia</a:t>
            </a:r>
          </a:p>
          <a:p>
            <a:pPr marL="514350" indent="-514350">
              <a:buFont typeface="+mj-lt"/>
              <a:buAutoNum type="arabicPeriod"/>
            </a:pPr>
            <a:r>
              <a:rPr lang="es-MX" dirty="0" smtClean="0"/>
              <a:t>Disciplinas necesarias</a:t>
            </a:r>
          </a:p>
          <a:p>
            <a:pPr marL="514350" indent="-514350">
              <a:buFont typeface="+mj-lt"/>
              <a:buAutoNum type="arabicPeriod"/>
            </a:pPr>
            <a:r>
              <a:rPr lang="es-MX" dirty="0" smtClean="0"/>
              <a:t>Definición</a:t>
            </a:r>
            <a:endParaRPr lang="es-MX" dirty="0"/>
          </a:p>
          <a:p>
            <a:pPr marL="514350" indent="-514350">
              <a:buFont typeface="+mj-lt"/>
              <a:buAutoNum type="arabicPeriod"/>
            </a:pPr>
            <a:r>
              <a:rPr lang="es-MX" dirty="0" smtClean="0"/>
              <a:t>Tecnologías </a:t>
            </a:r>
            <a:r>
              <a:rPr lang="es-MX" dirty="0" smtClean="0"/>
              <a:t>de </a:t>
            </a:r>
            <a:r>
              <a:rPr lang="es-MX" dirty="0" smtClean="0"/>
              <a:t>surgimiento</a:t>
            </a:r>
          </a:p>
          <a:p>
            <a:pPr marL="514350" indent="-514350">
              <a:buFont typeface="+mj-lt"/>
              <a:buAutoNum type="arabicPeriod"/>
            </a:pPr>
            <a:r>
              <a:rPr lang="es-MX" dirty="0" smtClean="0"/>
              <a:t>Elementos </a:t>
            </a:r>
            <a:r>
              <a:rPr lang="es-MX" dirty="0" smtClean="0"/>
              <a:t>que constituyen un </a:t>
            </a:r>
            <a:r>
              <a:rPr lang="es-MX" dirty="0" smtClean="0"/>
              <a:t>robot</a:t>
            </a:r>
          </a:p>
          <a:p>
            <a:pPr marL="514350" indent="-514350">
              <a:buFont typeface="+mj-lt"/>
              <a:buAutoNum type="arabicPeriod"/>
            </a:pPr>
            <a:r>
              <a:rPr lang="es-MX" dirty="0" smtClean="0"/>
              <a:t>Características </a:t>
            </a:r>
            <a:r>
              <a:rPr lang="es-MX" dirty="0" smtClean="0"/>
              <a:t>de las </a:t>
            </a:r>
            <a:r>
              <a:rPr lang="es-MX" dirty="0" smtClean="0"/>
              <a:t>articulaciones </a:t>
            </a:r>
            <a:r>
              <a:rPr lang="es-MX" dirty="0" smtClean="0"/>
              <a:t>y del </a:t>
            </a:r>
            <a:r>
              <a:rPr lang="es-MX" dirty="0" smtClean="0"/>
              <a:t>robot</a:t>
            </a:r>
          </a:p>
          <a:p>
            <a:pPr marL="514350" indent="-514350">
              <a:buFont typeface="+mj-lt"/>
              <a:buAutoNum type="arabicPeriod"/>
            </a:pPr>
            <a:r>
              <a:rPr lang="es-MX" dirty="0" smtClean="0"/>
              <a:t>Diagrama </a:t>
            </a:r>
            <a:r>
              <a:rPr lang="es-MX" dirty="0" smtClean="0"/>
              <a:t>de bloques de un sistema </a:t>
            </a:r>
            <a:r>
              <a:rPr lang="es-MX" dirty="0" smtClean="0"/>
              <a:t>robótico</a:t>
            </a:r>
          </a:p>
          <a:p>
            <a:pPr marL="514350" indent="-514350">
              <a:buFont typeface="+mj-lt"/>
              <a:buAutoNum type="arabicPeriod"/>
            </a:pPr>
            <a:r>
              <a:rPr lang="es-MX" dirty="0" smtClean="0"/>
              <a:t>Arquitecturas </a:t>
            </a:r>
            <a:r>
              <a:rPr lang="es-MX" dirty="0" smtClean="0"/>
              <a:t>básicas de los </a:t>
            </a:r>
            <a:r>
              <a:rPr lang="es-MX" dirty="0" smtClean="0"/>
              <a:t>robots</a:t>
            </a:r>
          </a:p>
          <a:p>
            <a:pPr marL="514350" indent="-514350">
              <a:buFont typeface="+mj-lt"/>
              <a:buAutoNum type="arabicPeriod"/>
            </a:pPr>
            <a:r>
              <a:rPr lang="es-MX" dirty="0" smtClean="0"/>
              <a:t>Componentes </a:t>
            </a:r>
            <a:r>
              <a:rPr lang="es-MX" dirty="0" smtClean="0"/>
              <a:t>finales del manipulador</a:t>
            </a:r>
          </a:p>
          <a:p>
            <a:endParaRPr lang="es-MX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UNIDAD 01. Antecedentes de la Robótica</a:t>
            </a:r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2</a:t>
            </a:fld>
            <a:endParaRPr lang="es-MX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532656"/>
          </a:xfrm>
        </p:spPr>
        <p:txBody>
          <a:bodyPr>
            <a:normAutofit lnSpcReduction="10000"/>
          </a:bodyPr>
          <a:lstStyle/>
          <a:p>
            <a:r>
              <a:rPr lang="es-MX" dirty="0" smtClean="0"/>
              <a:t>Robot como humanoide</a:t>
            </a:r>
            <a:endParaRPr lang="es-MX" dirty="0"/>
          </a:p>
        </p:txBody>
      </p:sp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s-MX" b="1" u="sng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1. Historia</a:t>
            </a:r>
            <a:endParaRPr lang="es-MX" b="1" u="sng" dirty="0">
              <a:effectLst>
                <a:reflection blurRad="6350" stA="60000" endA="900" endPos="60000" dist="60007" dir="5400000" sy="-100000" algn="bl" rotWithShape="0"/>
              </a:effectLst>
            </a:endParaRPr>
          </a:p>
        </p:txBody>
      </p:sp>
      <p:sp>
        <p:nvSpPr>
          <p:cNvPr id="6" name="2 Marcador de contenido"/>
          <p:cNvSpPr txBox="1">
            <a:spLocks/>
          </p:cNvSpPr>
          <p:nvPr/>
        </p:nvSpPr>
        <p:spPr>
          <a:xfrm>
            <a:off x="467544" y="2392288"/>
            <a:ext cx="8229600" cy="1756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dirty="0" err="1" smtClean="0"/>
              <a:t>Karel</a:t>
            </a:r>
            <a:r>
              <a:rPr lang="es-MX" dirty="0" smtClean="0"/>
              <a:t> </a:t>
            </a:r>
            <a:r>
              <a:rPr lang="es-MX" dirty="0" err="1" smtClean="0"/>
              <a:t>Capek</a:t>
            </a:r>
            <a:r>
              <a:rPr lang="es-MX" dirty="0" smtClean="0"/>
              <a:t> (1920):  </a:t>
            </a:r>
            <a:r>
              <a:rPr lang="es-MX" dirty="0" err="1" smtClean="0"/>
              <a:t>Rossum’s</a:t>
            </a:r>
            <a:r>
              <a:rPr lang="es-MX" dirty="0" smtClean="0"/>
              <a:t> Universal Robots </a:t>
            </a:r>
          </a:p>
          <a:p>
            <a:r>
              <a:rPr lang="es-MX" dirty="0" smtClean="0"/>
              <a:t>Isaac </a:t>
            </a:r>
            <a:r>
              <a:rPr lang="es-MX" dirty="0" err="1" smtClean="0"/>
              <a:t>Asimov</a:t>
            </a:r>
            <a:r>
              <a:rPr lang="es-MX" dirty="0" smtClean="0"/>
              <a:t> (1942): robótica </a:t>
            </a:r>
          </a:p>
          <a:p>
            <a:endParaRPr lang="es-MX" dirty="0"/>
          </a:p>
        </p:txBody>
      </p:sp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UNIDAD 01. Antecedentes de la Robótica</a:t>
            </a:r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3</a:t>
            </a:fld>
            <a:endParaRPr lang="es-MX"/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0269" y="4005064"/>
            <a:ext cx="4222230" cy="2375005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4015425"/>
            <a:ext cx="4226125" cy="2377195"/>
          </a:xfrm>
          <a:prstGeom prst="rect">
            <a:avLst/>
          </a:prstGeom>
        </p:spPr>
      </p:pic>
      <p:pic>
        <p:nvPicPr>
          <p:cNvPr id="11" name="10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843046"/>
            <a:ext cx="4510262" cy="25370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animBg="1"/>
      <p:bldP spid="6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 smtClean="0"/>
              <a:t>Mecánica</a:t>
            </a:r>
          </a:p>
          <a:p>
            <a:r>
              <a:rPr lang="es-MX" dirty="0" smtClean="0"/>
              <a:t>Eléctrica</a:t>
            </a:r>
          </a:p>
          <a:p>
            <a:r>
              <a:rPr lang="es-MX" dirty="0" smtClean="0"/>
              <a:t>Electrónica</a:t>
            </a:r>
          </a:p>
          <a:p>
            <a:r>
              <a:rPr lang="es-MX" dirty="0" smtClean="0"/>
              <a:t>Ciencias computacionales</a:t>
            </a:r>
          </a:p>
          <a:p>
            <a:r>
              <a:rPr lang="es-MX" dirty="0" smtClean="0"/>
              <a:t>Matemáticas</a:t>
            </a:r>
          </a:p>
          <a:p>
            <a:r>
              <a:rPr lang="es-MX" dirty="0" smtClean="0"/>
              <a:t>Economía</a:t>
            </a:r>
          </a:p>
          <a:p>
            <a:r>
              <a:rPr lang="es-MX" dirty="0" err="1" smtClean="0"/>
              <a:t>etc</a:t>
            </a:r>
            <a:r>
              <a:rPr lang="es-MX" dirty="0" smtClean="0"/>
              <a:t>… (¿cuáles?)</a:t>
            </a:r>
            <a:endParaRPr lang="es-MX" dirty="0"/>
          </a:p>
        </p:txBody>
      </p:sp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s-MX" b="1" u="sng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2. Disciplinas </a:t>
            </a:r>
            <a:r>
              <a:rPr lang="es-MX" b="1" u="sng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necesarias</a:t>
            </a:r>
            <a:endParaRPr lang="es-MX" b="1" u="sng" dirty="0">
              <a:effectLst>
                <a:reflection blurRad="6350" stA="60000" endA="900" endPos="60000" dist="60007" dir="5400000" sy="-100000" algn="bl" rotWithShape="0"/>
              </a:effectLst>
            </a:endParaRPr>
          </a:p>
        </p:txBody>
      </p:sp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UNIDAD 01. Antecedentes de la Robótica</a:t>
            </a:r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4</a:t>
            </a:fld>
            <a:endParaRPr lang="es-MX"/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340" y="3377513"/>
            <a:ext cx="5852172" cy="3291847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340769"/>
            <a:ext cx="4944549" cy="27813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Marcador de contenido"/>
          <p:cNvSpPr txBox="1">
            <a:spLocks/>
          </p:cNvSpPr>
          <p:nvPr/>
        </p:nvSpPr>
        <p:spPr>
          <a:xfrm>
            <a:off x="467544" y="4264497"/>
            <a:ext cx="8229600" cy="182879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85000" lnSpcReduction="20000"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“Manipulador multifuncional reprogramable diseñado para mover materiales,</a:t>
            </a:r>
            <a:r>
              <a:rPr kumimoji="0" lang="es-MX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partes, herramientas o dispositivos especializados a través de movimientos variables programados para desempeñar una amplia variedad de tareas” (</a:t>
            </a:r>
            <a:r>
              <a:rPr kumimoji="0" lang="es-MX" sz="3200" b="0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Instituto de Robótica de América</a:t>
            </a:r>
            <a:r>
              <a:rPr kumimoji="0" lang="es-MX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s-MX" b="1" u="sng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3. Definición</a:t>
            </a:r>
            <a:endParaRPr lang="es-MX" b="1" u="sng" dirty="0">
              <a:effectLst>
                <a:reflection blurRad="6350" stA="60000" endA="900" endPos="60000" dist="60007" dir="5400000" sy="-100000" algn="bl" rotWithShape="0"/>
              </a:effectLst>
            </a:endParaRPr>
          </a:p>
        </p:txBody>
      </p:sp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UNIDAD 01. Antecedentes de la Robótica</a:t>
            </a:r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5</a:t>
            </a:fld>
            <a:endParaRPr lang="es-MX"/>
          </a:p>
        </p:txBody>
      </p:sp>
      <p:sp>
        <p:nvSpPr>
          <p:cNvPr id="9" name="2 Marcador de contenido"/>
          <p:cNvSpPr txBox="1">
            <a:spLocks/>
          </p:cNvSpPr>
          <p:nvPr/>
        </p:nvSpPr>
        <p:spPr>
          <a:xfrm>
            <a:off x="446856" y="1916832"/>
            <a:ext cx="8229600" cy="182879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92500"/>
          </a:bodyPr>
          <a:lstStyle/>
          <a:p>
            <a:pPr lvl="0" algn="just">
              <a:spcBef>
                <a:spcPct val="20000"/>
              </a:spcBef>
              <a:defRPr/>
            </a:pPr>
            <a:r>
              <a:rPr lang="es-MX" sz="2800" dirty="0"/>
              <a:t>“La robótica es la técnica que aplica la informática al diseño y empleo de aparatos que, en sustitución de personas, realizan operaciones o trabajos, por lo general en instalaciones industriales” (</a:t>
            </a:r>
            <a:r>
              <a:rPr lang="es-MX" sz="2800" i="1" dirty="0"/>
              <a:t>Real Academia Española</a:t>
            </a:r>
            <a:r>
              <a:rPr lang="es-MX" sz="2800" dirty="0"/>
              <a:t>)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537320" y="1600201"/>
            <a:ext cx="2746648" cy="820688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buNone/>
            </a:pPr>
            <a:r>
              <a:rPr lang="es-MX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Teleoperación</a:t>
            </a:r>
            <a:endParaRPr lang="es-MX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2 Marcador de contenido"/>
          <p:cNvSpPr txBox="1">
            <a:spLocks/>
          </p:cNvSpPr>
          <p:nvPr/>
        </p:nvSpPr>
        <p:spPr>
          <a:xfrm>
            <a:off x="1547664" y="2564904"/>
            <a:ext cx="2664296" cy="82068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3200" b="1" i="0" u="none" strike="noStrike" kern="1200" cap="all" normalizeH="0" baseline="0" noProof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+mn-lt"/>
                <a:ea typeface="+mn-ea"/>
                <a:cs typeface="+mn-cs"/>
              </a:rPr>
              <a:t>Máquinas CNC</a:t>
            </a:r>
            <a:endParaRPr kumimoji="0" lang="es-MX" sz="3200" b="1" i="0" u="none" strike="noStrike" kern="1200" cap="all" normalizeH="0" baseline="0" noProof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4 Cerrar llave"/>
          <p:cNvSpPr/>
          <p:nvPr/>
        </p:nvSpPr>
        <p:spPr>
          <a:xfrm>
            <a:off x="4644008" y="1700808"/>
            <a:ext cx="288032" cy="1728192"/>
          </a:xfrm>
          <a:prstGeom prst="rightBrac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2 Marcador de contenido"/>
          <p:cNvSpPr txBox="1">
            <a:spLocks/>
          </p:cNvSpPr>
          <p:nvPr/>
        </p:nvSpPr>
        <p:spPr>
          <a:xfrm>
            <a:off x="5425752" y="2248272"/>
            <a:ext cx="2170584" cy="820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3200" b="1" i="0" u="sng" strike="noStrike" kern="1200" normalizeH="0" baseline="0" noProof="0" dirty="0" smtClean="0">
                <a:ln/>
                <a:solidFill>
                  <a:srgbClr val="002060"/>
                </a:solidFill>
                <a:uLnTx/>
                <a:uFillTx/>
                <a:latin typeface="+mn-lt"/>
                <a:ea typeface="+mn-ea"/>
                <a:cs typeface="+mn-cs"/>
              </a:rPr>
              <a:t>ROBÓTICA</a:t>
            </a:r>
            <a:endParaRPr kumimoji="0" lang="es-MX" sz="3200" b="1" i="0" u="sng" strike="noStrike" kern="1200" normalizeH="0" baseline="0" noProof="0" dirty="0">
              <a:ln/>
              <a:solidFill>
                <a:srgbClr val="002060"/>
              </a:solidFill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s-MX" b="1" u="sng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4. Tecnologías </a:t>
            </a:r>
            <a:r>
              <a:rPr lang="es-MX" b="1" u="sng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de surgimiento</a:t>
            </a:r>
            <a:endParaRPr lang="es-MX" b="1" u="sng" dirty="0">
              <a:effectLst>
                <a:reflection blurRad="6350" stA="60000" endA="900" endPos="60000" dist="60007" dir="5400000" sy="-100000" algn="bl" rotWithShape="0"/>
              </a:effectLst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4584" y="3501008"/>
            <a:ext cx="5852172" cy="3291847"/>
          </a:xfrm>
          <a:prstGeom prst="rect">
            <a:avLst/>
          </a:prstGeom>
        </p:spPr>
      </p:pic>
      <p:pic>
        <p:nvPicPr>
          <p:cNvPr id="14" name="1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10652" y="3212977"/>
            <a:ext cx="5610019" cy="3672408"/>
          </a:xfrm>
          <a:prstGeom prst="rect">
            <a:avLst/>
          </a:prstGeom>
        </p:spPr>
      </p:pic>
      <p:sp>
        <p:nvSpPr>
          <p:cNvPr id="15" name="1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UNIDAD 01. Antecedentes de la Robótica</a:t>
            </a:r>
            <a:endParaRPr lang="es-MX"/>
          </a:p>
        </p:txBody>
      </p:sp>
      <p:sp>
        <p:nvSpPr>
          <p:cNvPr id="16" name="1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6</a:t>
            </a:fld>
            <a:endParaRPr lang="es-MX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4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9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98" tmFilter="0, 0; 0.125,0.2665; 0.25,0.4; 0.375,0.465; 0.5,0.5;  0.625,0.535; 0.75,0.6; 0.875,0.7335; 1,1">
                                          <p:stCondLst>
                                            <p:cond delay="39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99" tmFilter="0, 0; 0.125,0.2665; 0.25,0.4; 0.375,0.465; 0.5,0.5;  0.625,0.535; 0.75,0.6; 0.875,0.7335; 1,1">
                                          <p:stCondLst>
                                            <p:cond delay="79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8" tmFilter="0, 0; 0.125,0.2665; 0.25,0.4; 0.375,0.465; 0.5,0.5;  0.625,0.535; 0.75,0.6; 0.875,0.7335; 1,1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16">
                                          <p:stCondLst>
                                            <p:cond delay="39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00" decel="50000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6">
                                          <p:stCondLst>
                                            <p:cond delay="78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00" decel="50000">
                                          <p:stCondLst>
                                            <p:cond delay="80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6">
                                          <p:stCondLst>
                                            <p:cond delay="98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00" decel="50000">
                                          <p:stCondLst>
                                            <p:cond delay="100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6">
                                          <p:stCondLst>
                                            <p:cond delay="108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00" decel="50000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 animBg="1"/>
      <p:bldP spid="6" grpId="0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16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46597" y="1412776"/>
            <a:ext cx="7662613" cy="4310220"/>
          </a:xfrm>
          <a:prstGeom prst="rect">
            <a:avLst/>
          </a:prstGeom>
        </p:spPr>
      </p:pic>
      <p:pic>
        <p:nvPicPr>
          <p:cNvPr id="18" name="1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2791189"/>
            <a:ext cx="6552728" cy="3685910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979712" y="4902093"/>
            <a:ext cx="1954560" cy="604663"/>
          </a:xfrm>
        </p:spPr>
        <p:txBody>
          <a:bodyPr>
            <a:normAutofit fontScale="85000" lnSpcReduction="1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>
              <a:buNone/>
            </a:pPr>
            <a:r>
              <a:rPr lang="es-MX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Eslabones</a:t>
            </a:r>
          </a:p>
        </p:txBody>
      </p:sp>
      <p:sp>
        <p:nvSpPr>
          <p:cNvPr id="4" name="2 Marcador de contenido"/>
          <p:cNvSpPr txBox="1">
            <a:spLocks/>
          </p:cNvSpPr>
          <p:nvPr/>
        </p:nvSpPr>
        <p:spPr>
          <a:xfrm>
            <a:off x="6012160" y="2140260"/>
            <a:ext cx="2376264" cy="49665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3200" b="1" i="0" u="none" strike="noStrike" kern="1200" normalizeH="0" baseline="0" noProof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Articulaciones</a:t>
            </a:r>
            <a:endParaRPr kumimoji="0" lang="es-MX" sz="3200" b="1" i="0" u="none" strike="noStrike" kern="1200" normalizeH="0" baseline="0" noProof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8" name="7 Conector recto de flecha"/>
          <p:cNvCxnSpPr/>
          <p:nvPr/>
        </p:nvCxnSpPr>
        <p:spPr>
          <a:xfrm flipH="1" flipV="1">
            <a:off x="1403648" y="3789040"/>
            <a:ext cx="576064" cy="1152128"/>
          </a:xfrm>
          <a:prstGeom prst="straightConnector1">
            <a:avLst/>
          </a:prstGeom>
          <a:ln>
            <a:tailEnd type="arrow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9 Conector recto de flecha"/>
          <p:cNvCxnSpPr/>
          <p:nvPr/>
        </p:nvCxnSpPr>
        <p:spPr>
          <a:xfrm flipV="1">
            <a:off x="3851920" y="3212976"/>
            <a:ext cx="1368152" cy="1944216"/>
          </a:xfrm>
          <a:prstGeom prst="straightConnector1">
            <a:avLst/>
          </a:prstGeom>
          <a:ln>
            <a:tailEnd type="arrow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2" name="11 Conector recto de flecha"/>
          <p:cNvCxnSpPr>
            <a:stCxn id="4" idx="1"/>
          </p:cNvCxnSpPr>
          <p:nvPr/>
        </p:nvCxnSpPr>
        <p:spPr>
          <a:xfrm flipH="1" flipV="1">
            <a:off x="2411760" y="2332728"/>
            <a:ext cx="3600400" cy="55858"/>
          </a:xfrm>
          <a:prstGeom prst="straightConnector1">
            <a:avLst/>
          </a:prstGeom>
          <a:ln>
            <a:tailEnd type="arrow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 de flecha"/>
          <p:cNvCxnSpPr>
            <a:stCxn id="4" idx="2"/>
          </p:cNvCxnSpPr>
          <p:nvPr/>
        </p:nvCxnSpPr>
        <p:spPr>
          <a:xfrm flipH="1">
            <a:off x="7092280" y="2636912"/>
            <a:ext cx="108012" cy="93097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3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s-MX" b="1" u="sng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5. Elementos </a:t>
            </a:r>
            <a:r>
              <a:rPr lang="es-MX" b="1" u="sng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que constituyen a un robot</a:t>
            </a:r>
            <a:endParaRPr lang="es-MX" b="1" u="sng" dirty="0">
              <a:effectLst>
                <a:reflection blurRad="6350" stA="60000" endA="900" endPos="60000" dist="60007" dir="5400000" sy="-100000" algn="bl" rotWithShape="0"/>
              </a:effectLst>
            </a:endParaRPr>
          </a:p>
        </p:txBody>
      </p:sp>
      <p:sp>
        <p:nvSpPr>
          <p:cNvPr id="24" name="2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UNIDAD 01. Antecedentes de la Robótica</a:t>
            </a:r>
            <a:endParaRPr lang="es-MX"/>
          </a:p>
        </p:txBody>
      </p:sp>
      <p:sp>
        <p:nvSpPr>
          <p:cNvPr id="25" name="2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7</a:t>
            </a:fld>
            <a:endParaRPr lang="es-MX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700808"/>
            <a:ext cx="3970784" cy="604664"/>
          </a:xfrm>
        </p:spPr>
        <p:txBody>
          <a:bodyPr>
            <a:normAutofit fontScale="925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s-MX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</a:t>
            </a:r>
            <a:r>
              <a:rPr lang="es-MX" b="1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onectan eslabones</a:t>
            </a:r>
            <a:r>
              <a:rPr lang="es-MX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:</a:t>
            </a:r>
            <a:endParaRPr lang="es-MX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6" name="2 Marcador de contenido"/>
          <p:cNvSpPr txBox="1">
            <a:spLocks/>
          </p:cNvSpPr>
          <p:nvPr/>
        </p:nvSpPr>
        <p:spPr>
          <a:xfrm>
            <a:off x="467544" y="2276872"/>
            <a:ext cx="5157446" cy="604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MX" sz="3200" b="1" i="0" u="none" strike="noStrike" kern="1200" cap="all" normalizeH="0" baseline="0" noProof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+mn-lt"/>
                <a:ea typeface="+mn-ea"/>
                <a:cs typeface="+mn-cs"/>
              </a:rPr>
              <a:t>V</a:t>
            </a:r>
            <a:r>
              <a:rPr kumimoji="0" lang="es-MX" sz="3200" b="1" i="0" u="none" strike="noStrike" kern="1200" normalizeH="0" baseline="0" noProof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+mn-lt"/>
                <a:ea typeface="+mn-ea"/>
                <a:cs typeface="+mn-cs"/>
              </a:rPr>
              <a:t>ariable de articulación</a:t>
            </a:r>
            <a:r>
              <a:rPr kumimoji="0" lang="es-MX" sz="3200" b="1" i="0" u="none" strike="noStrike" kern="1200" cap="all" normalizeH="0" baseline="0" noProof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+mn-lt"/>
                <a:ea typeface="+mn-ea"/>
                <a:cs typeface="+mn-cs"/>
              </a:rPr>
              <a:t>:</a:t>
            </a:r>
            <a:endParaRPr kumimoji="0" lang="es-MX" sz="3200" b="1" i="0" u="none" strike="noStrike" kern="1200" cap="all" normalizeH="0" baseline="0" noProof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s-MX" b="1" u="sng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6. Características </a:t>
            </a:r>
            <a:r>
              <a:rPr lang="es-MX" b="1" u="sng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de las </a:t>
            </a:r>
            <a:r>
              <a:rPr lang="es-MX" b="1" u="sng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articulaciones </a:t>
            </a:r>
            <a:r>
              <a:rPr lang="es-MX" b="1" u="sng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y del robot</a:t>
            </a:r>
            <a:endParaRPr lang="es-MX" b="1" u="sng" dirty="0">
              <a:effectLst>
                <a:reflection blurRad="6350" stA="60000" endA="900" endPos="60000" dist="60007" dir="5400000" sy="-100000" algn="bl" rotWithShape="0"/>
              </a:effectLst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996953"/>
            <a:ext cx="3552393" cy="2664295"/>
          </a:xfrm>
          <a:prstGeom prst="rect">
            <a:avLst/>
          </a:prstGeom>
        </p:spPr>
      </p:pic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UNIDAD 01. Antecedentes de la Robótica</a:t>
            </a:r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8</a:t>
            </a:fld>
            <a:endParaRPr lang="es-MX"/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573" y="3789040"/>
            <a:ext cx="4511971" cy="2537984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655" y="2492896"/>
            <a:ext cx="5632625" cy="3168352"/>
          </a:xfrm>
          <a:prstGeom prst="rect">
            <a:avLst/>
          </a:prstGeom>
        </p:spPr>
      </p:pic>
      <p:sp>
        <p:nvSpPr>
          <p:cNvPr id="13" name="2 Marcador de contenido"/>
          <p:cNvSpPr txBox="1">
            <a:spLocks/>
          </p:cNvSpPr>
          <p:nvPr/>
        </p:nvSpPr>
        <p:spPr>
          <a:xfrm>
            <a:off x="3915091" y="5229200"/>
            <a:ext cx="2097069" cy="449752"/>
          </a:xfrm>
          <a:prstGeom prst="rect">
            <a:avLst/>
          </a:prstGeom>
          <a:scene3d>
            <a:camera prst="perspectiveContrastingRightFacing"/>
            <a:lightRig rig="threePt" dir="t"/>
          </a:scene3d>
        </p:spPr>
        <p:txBody>
          <a:bodyPr vert="horz" lIns="91440" tIns="45720" rIns="91440" bIns="45720" rtlCol="0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Eslabón </a:t>
            </a:r>
            <a:r>
              <a:rPr lang="es-MX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rush Script MT" panose="03060802040406070304" pitchFamily="66" charset="0"/>
              </a:rPr>
              <a:t>l</a:t>
            </a:r>
            <a:r>
              <a:rPr lang="es-MX" sz="3600" b="1" baseline="-250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</a:t>
            </a:r>
            <a:endParaRPr lang="es-MX" sz="3600" b="1" baseline="-250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4" name="2 Marcador de contenido"/>
          <p:cNvSpPr txBox="1">
            <a:spLocks/>
          </p:cNvSpPr>
          <p:nvPr/>
        </p:nvSpPr>
        <p:spPr>
          <a:xfrm>
            <a:off x="5787299" y="3212976"/>
            <a:ext cx="2673133" cy="449752"/>
          </a:xfrm>
          <a:prstGeom prst="rect">
            <a:avLst/>
          </a:prstGeom>
          <a:scene3d>
            <a:camera prst="perspectiveContrastingRightFacing"/>
            <a:lightRig rig="threePt" dir="t"/>
          </a:scene3d>
        </p:spPr>
        <p:txBody>
          <a:bodyPr vert="horz" lIns="91440" tIns="45720" rIns="91440" bIns="45720" rtlCol="0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sz="36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Eslabón </a:t>
            </a:r>
            <a:r>
              <a:rPr lang="es-MX" sz="36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rush Script MT" panose="03060802040406070304" pitchFamily="66" charset="0"/>
              </a:rPr>
              <a:t>l</a:t>
            </a:r>
            <a:r>
              <a:rPr lang="es-MX" sz="3600" b="1" baseline="-2500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i+1</a:t>
            </a:r>
            <a:endParaRPr lang="es-MX" sz="3600" b="1" baseline="-2500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cxnSp>
        <p:nvCxnSpPr>
          <p:cNvPr id="12" name="11 Conector recto de flecha"/>
          <p:cNvCxnSpPr/>
          <p:nvPr/>
        </p:nvCxnSpPr>
        <p:spPr>
          <a:xfrm flipH="1" flipV="1">
            <a:off x="4644008" y="4329100"/>
            <a:ext cx="312565" cy="900101"/>
          </a:xfrm>
          <a:prstGeom prst="straightConnector1">
            <a:avLst/>
          </a:prstGeom>
          <a:ln>
            <a:tailEnd type="arrow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9" name="18 Conector recto de flecha"/>
          <p:cNvCxnSpPr/>
          <p:nvPr/>
        </p:nvCxnSpPr>
        <p:spPr>
          <a:xfrm flipH="1" flipV="1">
            <a:off x="5093804" y="3789040"/>
            <a:ext cx="1062372" cy="1"/>
          </a:xfrm>
          <a:prstGeom prst="straightConnector1">
            <a:avLst/>
          </a:prstGeom>
          <a:ln>
            <a:tailEnd type="arrow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19 CuadroTexto"/>
              <p:cNvSpPr txBox="1"/>
              <p:nvPr/>
            </p:nvSpPr>
            <p:spPr>
              <a:xfrm>
                <a:off x="4211960" y="2988241"/>
                <a:ext cx="69063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orthographicFront"/>
                  <a:lightRig rig="flat" dir="tl">
                    <a:rot lat="0" lon="0" rev="6600000"/>
                  </a:lightRig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sz="3200" b="1" i="1" smtClean="0">
                              <a:ln w="11430"/>
                              <a:solidFill>
                                <a:srgbClr val="00B050"/>
                              </a:solidFill>
                              <a:effectLst>
                                <a:outerShdw blurRad="50800" dist="39000" dir="5460000" algn="tl">
                                  <a:srgbClr val="000000">
                                    <a:alpha val="38000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s-MX" sz="3200" b="1" i="1">
                              <a:ln w="11430"/>
                              <a:solidFill>
                                <a:srgbClr val="00B050"/>
                              </a:solidFill>
                              <a:effectLst>
                                <a:outerShdw blurRad="50800" dist="39000" dir="5460000" algn="tl">
                                  <a:srgbClr val="000000">
                                    <a:alpha val="38000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  <m:sub>
                          <m:r>
                            <a:rPr lang="es-MX" sz="3200" b="1" i="1" smtClean="0">
                              <a:ln w="11430"/>
                              <a:solidFill>
                                <a:srgbClr val="00B050"/>
                              </a:solidFill>
                              <a:effectLst>
                                <a:outerShdw blurRad="50800" dist="39000" dir="5460000" algn="tl">
                                  <a:srgbClr val="000000">
                                    <a:alpha val="38000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s-MX" sz="3200" b="1" dirty="0">
                  <a:ln w="11430"/>
                  <a:solidFill>
                    <a:srgbClr val="00B05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endParaRPr>
              </a:p>
            </p:txBody>
          </p:sp>
        </mc:Choice>
        <mc:Fallback>
          <p:sp>
            <p:nvSpPr>
              <p:cNvPr id="20" name="19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1960" y="2988241"/>
                <a:ext cx="690637" cy="58477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22 CuadroTexto"/>
              <p:cNvSpPr txBox="1"/>
              <p:nvPr/>
            </p:nvSpPr>
            <p:spPr>
              <a:xfrm>
                <a:off x="5004048" y="4365104"/>
                <a:ext cx="69063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orthographicFront"/>
                  <a:lightRig rig="flat" dir="tl">
                    <a:rot lat="0" lon="0" rev="6600000"/>
                  </a:lightRig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sz="3200" b="1" i="1" smtClean="0">
                              <a:ln w="11430"/>
                              <a:solidFill>
                                <a:srgbClr val="00B050"/>
                              </a:solidFill>
                              <a:effectLst>
                                <a:outerShdw blurRad="50800" dist="39000" dir="5460000" algn="tl">
                                  <a:srgbClr val="000000">
                                    <a:alpha val="38000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s-MX" sz="3200" b="1" i="1">
                              <a:ln w="11430"/>
                              <a:solidFill>
                                <a:srgbClr val="00B050"/>
                              </a:solidFill>
                              <a:effectLst>
                                <a:outerShdw blurRad="50800" dist="39000" dir="5460000" algn="tl">
                                  <a:srgbClr val="000000">
                                    <a:alpha val="38000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  <m:sub>
                          <m:r>
                            <a:rPr lang="es-MX" sz="3200" b="1" i="1" smtClean="0">
                              <a:ln w="11430"/>
                              <a:solidFill>
                                <a:srgbClr val="00B050"/>
                              </a:solidFill>
                              <a:effectLst>
                                <a:outerShdw blurRad="50800" dist="39000" dir="5460000" algn="tl">
                                  <a:srgbClr val="000000">
                                    <a:alpha val="38000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s-MX" sz="3200" b="1" dirty="0">
                  <a:ln w="11430"/>
                  <a:solidFill>
                    <a:srgbClr val="00B05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endParaRPr>
              </a:p>
            </p:txBody>
          </p:sp>
        </mc:Choice>
        <mc:Fallback>
          <p:sp>
            <p:nvSpPr>
              <p:cNvPr id="23" name="22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4048" y="4365104"/>
                <a:ext cx="690637" cy="584775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23 CuadroTexto"/>
              <p:cNvSpPr txBox="1"/>
              <p:nvPr/>
            </p:nvSpPr>
            <p:spPr>
              <a:xfrm>
                <a:off x="5940152" y="2772217"/>
                <a:ext cx="69063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orthographicFront"/>
                  <a:lightRig rig="flat" dir="tl">
                    <a:rot lat="0" lon="0" rev="6600000"/>
                  </a:lightRig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sz="3200" b="1" i="1" smtClean="0">
                              <a:ln w="11430"/>
                              <a:solidFill>
                                <a:srgbClr val="00B050"/>
                              </a:solidFill>
                              <a:effectLst>
                                <a:outerShdw blurRad="50800" dist="39000" dir="5460000" algn="tl">
                                  <a:srgbClr val="000000">
                                    <a:alpha val="38000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s-MX" sz="3200" b="1" i="1">
                              <a:ln w="11430"/>
                              <a:solidFill>
                                <a:srgbClr val="00B050"/>
                              </a:solidFill>
                              <a:effectLst>
                                <a:outerShdw blurRad="50800" dist="39000" dir="5460000" algn="tl">
                                  <a:srgbClr val="000000">
                                    <a:alpha val="38000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  <m:sub>
                          <m:r>
                            <a:rPr lang="es-MX" sz="3200" b="1" i="1" smtClean="0">
                              <a:ln w="11430"/>
                              <a:solidFill>
                                <a:srgbClr val="00B050"/>
                              </a:solidFill>
                              <a:effectLst>
                                <a:outerShdw blurRad="50800" dist="39000" dir="5460000" algn="tl">
                                  <a:srgbClr val="000000">
                                    <a:alpha val="38000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es-MX" sz="3200" b="1" dirty="0">
                  <a:ln w="11430"/>
                  <a:solidFill>
                    <a:srgbClr val="00B05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endParaRPr>
              </a:p>
            </p:txBody>
          </p:sp>
        </mc:Choice>
        <mc:Fallback>
          <p:sp>
            <p:nvSpPr>
              <p:cNvPr id="24" name="23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0152" y="2772217"/>
                <a:ext cx="690637" cy="584775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24 CuadroTexto"/>
              <p:cNvSpPr txBox="1"/>
              <p:nvPr/>
            </p:nvSpPr>
            <p:spPr>
              <a:xfrm>
                <a:off x="4644008" y="2268161"/>
                <a:ext cx="218759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flat" dir="tl">
                    <a:rot lat="0" lon="0" rev="6600000"/>
                  </a:lightRig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sz="3200" b="1" i="1" smtClean="0">
                              <a:ln w="11430"/>
                              <a:gradFill>
                                <a:gsLst>
                                  <a:gs pos="0">
                                    <a:schemeClr val="accent2">
                                      <a:tint val="70000"/>
                                      <a:satMod val="245000"/>
                                    </a:schemeClr>
                                  </a:gs>
                                  <a:gs pos="75000">
                                    <a:schemeClr val="accent2">
                                      <a:tint val="90000"/>
                                      <a:shade val="60000"/>
                                      <a:satMod val="240000"/>
                                    </a:schemeClr>
                                  </a:gs>
                                  <a:gs pos="100000">
                                    <a:schemeClr val="accent2">
                                      <a:tint val="100000"/>
                                      <a:shade val="50000"/>
                                      <a:satMod val="240000"/>
                                    </a:schemeClr>
                                  </a:gs>
                                </a:gsLst>
                                <a:lin ang="5400000"/>
                              </a:gradFill>
                              <a:effectLst>
                                <a:outerShdw blurRad="50800" dist="39000" dir="5460000" algn="tl">
                                  <a:srgbClr val="000000">
                                    <a:alpha val="38000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s-MX" sz="3200" b="1" i="1">
                              <a:ln w="11430"/>
                              <a:gradFill>
                                <a:gsLst>
                                  <a:gs pos="0">
                                    <a:schemeClr val="accent2">
                                      <a:tint val="70000"/>
                                      <a:satMod val="245000"/>
                                    </a:schemeClr>
                                  </a:gs>
                                  <a:gs pos="75000">
                                    <a:schemeClr val="accent2">
                                      <a:tint val="90000"/>
                                      <a:shade val="60000"/>
                                      <a:satMod val="240000"/>
                                    </a:schemeClr>
                                  </a:gs>
                                  <a:gs pos="100000">
                                    <a:schemeClr val="accent2">
                                      <a:tint val="100000"/>
                                      <a:shade val="50000"/>
                                      <a:satMod val="240000"/>
                                    </a:schemeClr>
                                  </a:gs>
                                </a:gsLst>
                                <a:lin ang="5400000"/>
                              </a:gradFill>
                              <a:effectLst>
                                <a:outerShdw blurRad="50800" dist="39000" dir="5460000" algn="tl">
                                  <a:srgbClr val="000000">
                                    <a:alpha val="38000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  <m:sub>
                          <m:r>
                            <a:rPr lang="es-MX" sz="3200" b="1" i="1" smtClean="0">
                              <a:ln w="11430"/>
                              <a:gradFill>
                                <a:gsLst>
                                  <a:gs pos="0">
                                    <a:schemeClr val="accent2">
                                      <a:tint val="70000"/>
                                      <a:satMod val="245000"/>
                                    </a:schemeClr>
                                  </a:gs>
                                  <a:gs pos="75000">
                                    <a:schemeClr val="accent2">
                                      <a:tint val="90000"/>
                                      <a:shade val="60000"/>
                                      <a:satMod val="240000"/>
                                    </a:schemeClr>
                                  </a:gs>
                                  <a:gs pos="100000">
                                    <a:schemeClr val="accent2">
                                      <a:tint val="100000"/>
                                      <a:shade val="50000"/>
                                      <a:satMod val="240000"/>
                                    </a:schemeClr>
                                  </a:gs>
                                </a:gsLst>
                                <a:lin ang="5400000"/>
                              </a:gradFill>
                              <a:effectLst>
                                <a:outerShdw blurRad="50800" dist="39000" dir="5460000" algn="tl">
                                  <a:srgbClr val="000000">
                                    <a:alpha val="38000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𝑖</m:t>
                          </m:r>
                        </m:sub>
                      </m:sSub>
                      <m:r>
                        <a:rPr lang="es-MX" sz="3200" b="1" i="1" smtClean="0">
                          <a:ln w="11430"/>
                          <a:gradFill>
                            <a:gsLst>
                              <a:gs pos="0">
                                <a:schemeClr val="accent2">
                                  <a:tint val="70000"/>
                                  <a:satMod val="245000"/>
                                </a:schemeClr>
                              </a:gs>
                              <a:gs pos="75000">
                                <a:schemeClr val="accent2">
                                  <a:tint val="90000"/>
                                  <a:shade val="60000"/>
                                  <a:satMod val="240000"/>
                                </a:schemeClr>
                              </a:gs>
                              <a:gs pos="100000">
                                <a:schemeClr val="accent2">
                                  <a:tint val="100000"/>
                                  <a:shade val="50000"/>
                                  <a:satMod val="240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outerShdw blurRad="50800" dist="39000" dir="5460000" algn="tl">
                              <a:srgbClr val="000000">
                                <a:alpha val="38000"/>
                              </a:srgbClr>
                            </a:outerShdw>
                          </a:effectLst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es-MX" sz="3200" i="1" smtClean="0">
                          <a:latin typeface="+mj-lt"/>
                          <a:ea typeface="Cambria Math"/>
                        </a:rPr>
                        <m:t>𝒐</m:t>
                      </m:r>
                      <m:r>
                        <a:rPr lang="es-MX" sz="3200" b="1" i="1" smtClean="0">
                          <a:ln w="11430"/>
                          <a:gradFill>
                            <a:gsLst>
                              <a:gs pos="0">
                                <a:schemeClr val="accent2">
                                  <a:tint val="70000"/>
                                  <a:satMod val="245000"/>
                                </a:schemeClr>
                              </a:gs>
                              <a:gs pos="75000">
                                <a:schemeClr val="accent2">
                                  <a:tint val="90000"/>
                                  <a:shade val="60000"/>
                                  <a:satMod val="240000"/>
                                </a:schemeClr>
                              </a:gs>
                              <a:gs pos="100000">
                                <a:schemeClr val="accent2">
                                  <a:tint val="100000"/>
                                  <a:shade val="50000"/>
                                  <a:satMod val="240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outerShdw blurRad="50800" dist="39000" dir="5460000" algn="tl">
                              <a:srgbClr val="000000">
                                <a:alpha val="38000"/>
                              </a:srgbClr>
                            </a:outerShdw>
                          </a:effectLst>
                          <a:latin typeface="Cambria Math"/>
                          <a:ea typeface="Cambria Math"/>
                        </a:rPr>
                        <m:t> </m:t>
                      </m:r>
                      <m:sSub>
                        <m:sSubPr>
                          <m:ctrlPr>
                            <a:rPr lang="es-MX" sz="3200" b="1" i="1">
                              <a:ln w="11430"/>
                              <a:gradFill>
                                <a:gsLst>
                                  <a:gs pos="0">
                                    <a:schemeClr val="accent2">
                                      <a:tint val="70000"/>
                                      <a:satMod val="245000"/>
                                    </a:schemeClr>
                                  </a:gs>
                                  <a:gs pos="75000">
                                    <a:schemeClr val="accent2">
                                      <a:tint val="90000"/>
                                      <a:shade val="60000"/>
                                      <a:satMod val="240000"/>
                                    </a:schemeClr>
                                  </a:gs>
                                  <a:gs pos="100000">
                                    <a:schemeClr val="accent2">
                                      <a:tint val="100000"/>
                                      <a:shade val="50000"/>
                                      <a:satMod val="240000"/>
                                    </a:schemeClr>
                                  </a:gs>
                                </a:gsLst>
                                <a:lin ang="5400000"/>
                              </a:gradFill>
                              <a:effectLst>
                                <a:outerShdw blurRad="50800" dist="39000" dir="5460000" algn="tl">
                                  <a:srgbClr val="000000">
                                    <a:alpha val="38000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s-MX" sz="3200" b="1" i="1" smtClean="0">
                              <a:ln w="11430"/>
                              <a:gradFill>
                                <a:gsLst>
                                  <a:gs pos="0">
                                    <a:schemeClr val="accent2">
                                      <a:tint val="70000"/>
                                      <a:satMod val="245000"/>
                                    </a:schemeClr>
                                  </a:gs>
                                  <a:gs pos="75000">
                                    <a:schemeClr val="accent2">
                                      <a:tint val="90000"/>
                                      <a:shade val="60000"/>
                                      <a:satMod val="240000"/>
                                    </a:schemeClr>
                                  </a:gs>
                                  <a:gs pos="100000">
                                    <a:schemeClr val="accent2">
                                      <a:tint val="100000"/>
                                      <a:shade val="50000"/>
                                      <a:satMod val="240000"/>
                                    </a:schemeClr>
                                  </a:gs>
                                </a:gsLst>
                                <a:lin ang="5400000"/>
                              </a:gradFill>
                              <a:effectLst>
                                <a:outerShdw blurRad="50800" dist="39000" dir="5460000" algn="tl">
                                  <a:srgbClr val="000000">
                                    <a:alpha val="38000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𝒅</m:t>
                          </m:r>
                        </m:e>
                        <m:sub>
                          <m:r>
                            <a:rPr lang="es-MX" sz="3200" b="1" i="1">
                              <a:ln w="11430"/>
                              <a:gradFill>
                                <a:gsLst>
                                  <a:gs pos="0">
                                    <a:schemeClr val="accent2">
                                      <a:tint val="70000"/>
                                      <a:satMod val="245000"/>
                                    </a:schemeClr>
                                  </a:gs>
                                  <a:gs pos="75000">
                                    <a:schemeClr val="accent2">
                                      <a:tint val="90000"/>
                                      <a:shade val="60000"/>
                                      <a:satMod val="240000"/>
                                    </a:schemeClr>
                                  </a:gs>
                                  <a:gs pos="100000">
                                    <a:schemeClr val="accent2">
                                      <a:tint val="100000"/>
                                      <a:shade val="50000"/>
                                      <a:satMod val="240000"/>
                                    </a:schemeClr>
                                  </a:gs>
                                </a:gsLst>
                                <a:lin ang="5400000"/>
                              </a:gradFill>
                              <a:effectLst>
                                <a:outerShdw blurRad="50800" dist="39000" dir="5460000" algn="tl">
                                  <a:srgbClr val="000000">
                                    <a:alpha val="38000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s-MX" sz="3200" b="1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endParaRPr>
              </a:p>
            </p:txBody>
          </p:sp>
        </mc:Choice>
        <mc:Fallback>
          <p:sp>
            <p:nvSpPr>
              <p:cNvPr id="25" name="24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4008" y="2268161"/>
                <a:ext cx="2187597" cy="584775"/>
              </a:xfrm>
              <a:prstGeom prst="rect">
                <a:avLst/>
              </a:prstGeom>
              <a:blipFill rotWithShape="1">
                <a:blip r:embed="rId8"/>
                <a:stretch>
                  <a:fillRect b="-1042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25 CuadroTexto"/>
              <p:cNvSpPr txBox="1"/>
              <p:nvPr/>
            </p:nvSpPr>
            <p:spPr>
              <a:xfrm>
                <a:off x="4067944" y="1620089"/>
                <a:ext cx="218759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flat" dir="tl">
                    <a:rot lat="0" lon="0" rev="6600000"/>
                  </a:lightRig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sz="3200" b="1" i="1" smtClean="0">
                              <a:ln w="11430"/>
                              <a:gradFill>
                                <a:gsLst>
                                  <a:gs pos="0">
                                    <a:schemeClr val="accent2">
                                      <a:tint val="70000"/>
                                      <a:satMod val="245000"/>
                                    </a:schemeClr>
                                  </a:gs>
                                  <a:gs pos="75000">
                                    <a:schemeClr val="accent2">
                                      <a:tint val="90000"/>
                                      <a:shade val="60000"/>
                                      <a:satMod val="240000"/>
                                    </a:schemeClr>
                                  </a:gs>
                                  <a:gs pos="100000">
                                    <a:schemeClr val="accent2">
                                      <a:tint val="100000"/>
                                      <a:shade val="50000"/>
                                      <a:satMod val="240000"/>
                                    </a:schemeClr>
                                  </a:gs>
                                </a:gsLst>
                                <a:lin ang="5400000"/>
                              </a:gradFill>
                              <a:effectLst>
                                <a:outerShdw blurRad="50800" dist="39000" dir="5460000" algn="tl">
                                  <a:srgbClr val="000000">
                                    <a:alpha val="38000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s-MX" sz="3200" b="1" i="1" smtClean="0">
                              <a:ln w="11430"/>
                              <a:gradFill>
                                <a:gsLst>
                                  <a:gs pos="0">
                                    <a:schemeClr val="accent2">
                                      <a:tint val="70000"/>
                                      <a:satMod val="245000"/>
                                    </a:schemeClr>
                                  </a:gs>
                                  <a:gs pos="75000">
                                    <a:schemeClr val="accent2">
                                      <a:tint val="90000"/>
                                      <a:shade val="60000"/>
                                      <a:satMod val="240000"/>
                                    </a:schemeClr>
                                  </a:gs>
                                  <a:gs pos="100000">
                                    <a:schemeClr val="accent2">
                                      <a:tint val="100000"/>
                                      <a:shade val="50000"/>
                                      <a:satMod val="240000"/>
                                    </a:schemeClr>
                                  </a:gs>
                                </a:gsLst>
                                <a:lin ang="5400000"/>
                              </a:gradFill>
                              <a:effectLst>
                                <a:outerShdw blurRad="50800" dist="39000" dir="5460000" algn="tl">
                                  <a:srgbClr val="000000">
                                    <a:alpha val="38000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𝒍</m:t>
                          </m:r>
                        </m:e>
                        <m:sub>
                          <m:r>
                            <a:rPr lang="es-MX" sz="3200" b="1" i="1" smtClean="0">
                              <a:ln w="11430"/>
                              <a:gradFill>
                                <a:gsLst>
                                  <a:gs pos="0">
                                    <a:schemeClr val="accent2">
                                      <a:tint val="70000"/>
                                      <a:satMod val="245000"/>
                                    </a:schemeClr>
                                  </a:gs>
                                  <a:gs pos="75000">
                                    <a:schemeClr val="accent2">
                                      <a:tint val="90000"/>
                                      <a:shade val="60000"/>
                                      <a:satMod val="240000"/>
                                    </a:schemeClr>
                                  </a:gs>
                                  <a:gs pos="100000">
                                    <a:schemeClr val="accent2">
                                      <a:tint val="100000"/>
                                      <a:shade val="50000"/>
                                      <a:satMod val="240000"/>
                                    </a:schemeClr>
                                  </a:gs>
                                </a:gsLst>
                                <a:lin ang="5400000"/>
                              </a:gradFill>
                              <a:effectLst>
                                <a:outerShdw blurRad="50800" dist="39000" dir="5460000" algn="tl">
                                  <a:srgbClr val="000000">
                                    <a:alpha val="38000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𝑖</m:t>
                          </m:r>
                        </m:sub>
                      </m:sSub>
                      <m:r>
                        <a:rPr lang="es-MX" sz="3200" b="1" i="1" smtClean="0">
                          <a:ln w="11430"/>
                          <a:gradFill>
                            <a:gsLst>
                              <a:gs pos="0">
                                <a:schemeClr val="accent2">
                                  <a:tint val="70000"/>
                                  <a:satMod val="245000"/>
                                </a:schemeClr>
                              </a:gs>
                              <a:gs pos="75000">
                                <a:schemeClr val="accent2">
                                  <a:tint val="90000"/>
                                  <a:shade val="60000"/>
                                  <a:satMod val="240000"/>
                                </a:schemeClr>
                              </a:gs>
                              <a:gs pos="100000">
                                <a:schemeClr val="accent2">
                                  <a:tint val="100000"/>
                                  <a:shade val="50000"/>
                                  <a:satMod val="240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outerShdw blurRad="50800" dist="39000" dir="5460000" algn="tl">
                              <a:srgbClr val="000000">
                                <a:alpha val="38000"/>
                              </a:srgbClr>
                            </a:outerShdw>
                          </a:effectLst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es-MX" sz="3200" i="1" smtClean="0">
                          <a:latin typeface="+mj-lt"/>
                          <a:ea typeface="Cambria Math"/>
                        </a:rPr>
                        <m:t>𝒐</m:t>
                      </m:r>
                      <m:r>
                        <a:rPr lang="es-MX" sz="3200" b="1" i="1" smtClean="0">
                          <a:ln w="11430"/>
                          <a:gradFill>
                            <a:gsLst>
                              <a:gs pos="0">
                                <a:schemeClr val="accent2">
                                  <a:tint val="70000"/>
                                  <a:satMod val="245000"/>
                                </a:schemeClr>
                              </a:gs>
                              <a:gs pos="75000">
                                <a:schemeClr val="accent2">
                                  <a:tint val="90000"/>
                                  <a:shade val="60000"/>
                                  <a:satMod val="240000"/>
                                </a:schemeClr>
                              </a:gs>
                              <a:gs pos="100000">
                                <a:schemeClr val="accent2">
                                  <a:tint val="100000"/>
                                  <a:shade val="50000"/>
                                  <a:satMod val="240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outerShdw blurRad="50800" dist="39000" dir="5460000" algn="tl">
                              <a:srgbClr val="000000">
                                <a:alpha val="38000"/>
                              </a:srgbClr>
                            </a:outerShdw>
                          </a:effectLst>
                          <a:latin typeface="Cambria Math"/>
                          <a:ea typeface="Cambria Math"/>
                        </a:rPr>
                        <m:t> </m:t>
                      </m:r>
                      <m:sSub>
                        <m:sSubPr>
                          <m:ctrlPr>
                            <a:rPr lang="es-MX" sz="3200" b="1" i="1">
                              <a:ln w="11430"/>
                              <a:gradFill>
                                <a:gsLst>
                                  <a:gs pos="0">
                                    <a:schemeClr val="accent2">
                                      <a:tint val="70000"/>
                                      <a:satMod val="245000"/>
                                    </a:schemeClr>
                                  </a:gs>
                                  <a:gs pos="75000">
                                    <a:schemeClr val="accent2">
                                      <a:tint val="90000"/>
                                      <a:shade val="60000"/>
                                      <a:satMod val="240000"/>
                                    </a:schemeClr>
                                  </a:gs>
                                  <a:gs pos="100000">
                                    <a:schemeClr val="accent2">
                                      <a:tint val="100000"/>
                                      <a:shade val="50000"/>
                                      <a:satMod val="240000"/>
                                    </a:schemeClr>
                                  </a:gs>
                                </a:gsLst>
                                <a:lin ang="5400000"/>
                              </a:gradFill>
                              <a:effectLst>
                                <a:outerShdw blurRad="50800" dist="39000" dir="5460000" algn="tl">
                                  <a:srgbClr val="000000">
                                    <a:alpha val="38000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s-MX" sz="3200" b="1" i="1" smtClean="0">
                              <a:ln w="11430"/>
                              <a:gradFill>
                                <a:gsLst>
                                  <a:gs pos="0">
                                    <a:schemeClr val="accent2">
                                      <a:tint val="70000"/>
                                      <a:satMod val="245000"/>
                                    </a:schemeClr>
                                  </a:gs>
                                  <a:gs pos="75000">
                                    <a:schemeClr val="accent2">
                                      <a:tint val="90000"/>
                                      <a:shade val="60000"/>
                                      <a:satMod val="240000"/>
                                    </a:schemeClr>
                                  </a:gs>
                                  <a:gs pos="100000">
                                    <a:schemeClr val="accent2">
                                      <a:tint val="100000"/>
                                      <a:shade val="50000"/>
                                      <a:satMod val="240000"/>
                                    </a:schemeClr>
                                  </a:gs>
                                </a:gsLst>
                                <a:lin ang="5400000"/>
                              </a:gradFill>
                              <a:effectLst>
                                <a:outerShdw blurRad="50800" dist="39000" dir="5460000" algn="tl">
                                  <a:srgbClr val="000000">
                                    <a:alpha val="38000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𝒍</m:t>
                          </m:r>
                        </m:e>
                        <m:sub>
                          <m:r>
                            <a:rPr lang="es-MX" sz="3200" b="1" i="1">
                              <a:ln w="11430"/>
                              <a:gradFill>
                                <a:gsLst>
                                  <a:gs pos="0">
                                    <a:schemeClr val="accent2">
                                      <a:tint val="70000"/>
                                      <a:satMod val="245000"/>
                                    </a:schemeClr>
                                  </a:gs>
                                  <a:gs pos="75000">
                                    <a:schemeClr val="accent2">
                                      <a:tint val="90000"/>
                                      <a:shade val="60000"/>
                                      <a:satMod val="240000"/>
                                    </a:schemeClr>
                                  </a:gs>
                                  <a:gs pos="100000">
                                    <a:schemeClr val="accent2">
                                      <a:tint val="100000"/>
                                      <a:shade val="50000"/>
                                      <a:satMod val="240000"/>
                                    </a:schemeClr>
                                  </a:gs>
                                </a:gsLst>
                                <a:lin ang="5400000"/>
                              </a:gradFill>
                              <a:effectLst>
                                <a:outerShdw blurRad="50800" dist="39000" dir="5460000" algn="tl">
                                  <a:srgbClr val="000000">
                                    <a:alpha val="38000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𝑖</m:t>
                          </m:r>
                          <m:r>
                            <a:rPr lang="es-MX" sz="3200" b="1" i="1" smtClean="0">
                              <a:ln w="11430"/>
                              <a:gradFill>
                                <a:gsLst>
                                  <a:gs pos="0">
                                    <a:schemeClr val="accent2">
                                      <a:tint val="70000"/>
                                      <a:satMod val="245000"/>
                                    </a:schemeClr>
                                  </a:gs>
                                  <a:gs pos="75000">
                                    <a:schemeClr val="accent2">
                                      <a:tint val="90000"/>
                                      <a:shade val="60000"/>
                                      <a:satMod val="240000"/>
                                    </a:schemeClr>
                                  </a:gs>
                                  <a:gs pos="100000">
                                    <a:schemeClr val="accent2">
                                      <a:tint val="100000"/>
                                      <a:shade val="50000"/>
                                      <a:satMod val="240000"/>
                                    </a:schemeClr>
                                  </a:gs>
                                </a:gsLst>
                                <a:lin ang="5400000"/>
                              </a:gradFill>
                              <a:effectLst>
                                <a:outerShdw blurRad="50800" dist="39000" dir="5460000" algn="tl">
                                  <a:srgbClr val="000000">
                                    <a:alpha val="38000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+</m:t>
                          </m:r>
                          <m:r>
                            <a:rPr lang="es-MX" sz="3200" b="1" i="1" smtClean="0">
                              <a:ln w="11430"/>
                              <a:gradFill>
                                <a:gsLst>
                                  <a:gs pos="0">
                                    <a:schemeClr val="accent2">
                                      <a:tint val="70000"/>
                                      <a:satMod val="245000"/>
                                    </a:schemeClr>
                                  </a:gs>
                                  <a:gs pos="75000">
                                    <a:schemeClr val="accent2">
                                      <a:tint val="90000"/>
                                      <a:shade val="60000"/>
                                      <a:satMod val="240000"/>
                                    </a:schemeClr>
                                  </a:gs>
                                  <a:gs pos="100000">
                                    <a:schemeClr val="accent2">
                                      <a:tint val="100000"/>
                                      <a:shade val="50000"/>
                                      <a:satMod val="240000"/>
                                    </a:schemeClr>
                                  </a:gs>
                                </a:gsLst>
                                <a:lin ang="5400000"/>
                              </a:gradFill>
                              <a:effectLst>
                                <a:outerShdw blurRad="50800" dist="39000" dir="5460000" algn="tl">
                                  <a:srgbClr val="000000">
                                    <a:alpha val="38000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s-MX" sz="3200" b="1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endParaRPr>
              </a:p>
            </p:txBody>
          </p:sp>
        </mc:Choice>
        <mc:Fallback>
          <p:sp>
            <p:nvSpPr>
              <p:cNvPr id="26" name="25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7944" y="1620089"/>
                <a:ext cx="2187597" cy="584775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26 CuadroTexto"/>
              <p:cNvSpPr txBox="1"/>
              <p:nvPr/>
            </p:nvSpPr>
            <p:spPr>
              <a:xfrm>
                <a:off x="5940152" y="4284385"/>
                <a:ext cx="73872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orthographicFront"/>
                  <a:lightRig rig="flat" dir="tl">
                    <a:rot lat="0" lon="0" rev="6600000"/>
                  </a:lightRig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sz="3200" b="1" i="1" smtClean="0">
                              <a:ln w="11430"/>
                              <a:gradFill>
                                <a:gsLst>
                                  <a:gs pos="0">
                                    <a:schemeClr val="accent2">
                                      <a:tint val="70000"/>
                                      <a:satMod val="245000"/>
                                    </a:schemeClr>
                                  </a:gs>
                                  <a:gs pos="75000">
                                    <a:schemeClr val="accent2">
                                      <a:tint val="90000"/>
                                      <a:shade val="60000"/>
                                      <a:satMod val="240000"/>
                                    </a:schemeClr>
                                  </a:gs>
                                  <a:gs pos="100000">
                                    <a:schemeClr val="accent2">
                                      <a:tint val="100000"/>
                                      <a:shade val="50000"/>
                                      <a:satMod val="240000"/>
                                    </a:schemeClr>
                                  </a:gs>
                                </a:gsLst>
                                <a:lin ang="5400000"/>
                              </a:gradFill>
                              <a:effectLst>
                                <a:outerShdw blurRad="50800" dist="39000" dir="5460000" algn="tl">
                                  <a:srgbClr val="000000">
                                    <a:alpha val="38000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s-MX" sz="3200" b="1" i="1" smtClean="0">
                              <a:ln w="11430"/>
                              <a:gradFill>
                                <a:gsLst>
                                  <a:gs pos="0">
                                    <a:schemeClr val="accent2">
                                      <a:tint val="70000"/>
                                      <a:satMod val="245000"/>
                                    </a:schemeClr>
                                  </a:gs>
                                  <a:gs pos="75000">
                                    <a:schemeClr val="accent2">
                                      <a:tint val="90000"/>
                                      <a:shade val="60000"/>
                                      <a:satMod val="240000"/>
                                    </a:schemeClr>
                                  </a:gs>
                                  <a:gs pos="100000">
                                    <a:schemeClr val="accent2">
                                      <a:tint val="100000"/>
                                      <a:shade val="50000"/>
                                      <a:satMod val="240000"/>
                                    </a:schemeClr>
                                  </a:gs>
                                </a:gsLst>
                                <a:lin ang="5400000"/>
                              </a:gradFill>
                              <a:effectLst>
                                <a:outerShdw blurRad="50800" dist="39000" dir="5460000" algn="tl">
                                  <a:srgbClr val="000000">
                                    <a:alpha val="38000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𝒅</m:t>
                          </m:r>
                        </m:e>
                        <m:sub>
                          <m:r>
                            <a:rPr lang="es-MX" sz="3200" b="1" i="1" smtClean="0">
                              <a:ln w="11430"/>
                              <a:gradFill>
                                <a:gsLst>
                                  <a:gs pos="0">
                                    <a:schemeClr val="accent2">
                                      <a:tint val="70000"/>
                                      <a:satMod val="245000"/>
                                    </a:schemeClr>
                                  </a:gs>
                                  <a:gs pos="75000">
                                    <a:schemeClr val="accent2">
                                      <a:tint val="90000"/>
                                      <a:shade val="60000"/>
                                      <a:satMod val="240000"/>
                                    </a:schemeClr>
                                  </a:gs>
                                  <a:gs pos="100000">
                                    <a:schemeClr val="accent2">
                                      <a:tint val="100000"/>
                                      <a:shade val="50000"/>
                                      <a:satMod val="240000"/>
                                    </a:schemeClr>
                                  </a:gs>
                                </a:gsLst>
                                <a:lin ang="5400000"/>
                              </a:gradFill>
                              <a:effectLst>
                                <a:outerShdw blurRad="50800" dist="39000" dir="5460000" algn="tl">
                                  <a:srgbClr val="000000">
                                    <a:alpha val="38000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s-MX" sz="3200" b="1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endParaRPr>
              </a:p>
            </p:txBody>
          </p:sp>
        </mc:Choice>
        <mc:Fallback>
          <p:sp>
            <p:nvSpPr>
              <p:cNvPr id="27" name="26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0152" y="4284385"/>
                <a:ext cx="738728" cy="584775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27 CuadroTexto"/>
              <p:cNvSpPr txBox="1"/>
              <p:nvPr/>
            </p:nvSpPr>
            <p:spPr>
              <a:xfrm>
                <a:off x="7020272" y="5436513"/>
                <a:ext cx="73872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orthographicFront"/>
                  <a:lightRig rig="flat" dir="tl">
                    <a:rot lat="0" lon="0" rev="6600000"/>
                  </a:lightRig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sz="3200" b="1" i="1" smtClean="0">
                              <a:ln w="11430"/>
                              <a:gradFill>
                                <a:gsLst>
                                  <a:gs pos="0">
                                    <a:schemeClr val="accent2">
                                      <a:tint val="70000"/>
                                      <a:satMod val="245000"/>
                                    </a:schemeClr>
                                  </a:gs>
                                  <a:gs pos="75000">
                                    <a:schemeClr val="accent2">
                                      <a:tint val="90000"/>
                                      <a:shade val="60000"/>
                                      <a:satMod val="240000"/>
                                    </a:schemeClr>
                                  </a:gs>
                                  <a:gs pos="100000">
                                    <a:schemeClr val="accent2">
                                      <a:tint val="100000"/>
                                      <a:shade val="50000"/>
                                      <a:satMod val="240000"/>
                                    </a:schemeClr>
                                  </a:gs>
                                </a:gsLst>
                                <a:lin ang="5400000"/>
                              </a:gradFill>
                              <a:effectLst>
                                <a:outerShdw blurRad="50800" dist="39000" dir="5460000" algn="tl">
                                  <a:srgbClr val="000000">
                                    <a:alpha val="38000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s-MX" sz="3200" b="1" i="1" smtClean="0">
                              <a:ln w="11430"/>
                              <a:gradFill>
                                <a:gsLst>
                                  <a:gs pos="0">
                                    <a:schemeClr val="accent2">
                                      <a:tint val="70000"/>
                                      <a:satMod val="245000"/>
                                    </a:schemeClr>
                                  </a:gs>
                                  <a:gs pos="75000">
                                    <a:schemeClr val="accent2">
                                      <a:tint val="90000"/>
                                      <a:shade val="60000"/>
                                      <a:satMod val="240000"/>
                                    </a:schemeClr>
                                  </a:gs>
                                  <a:gs pos="100000">
                                    <a:schemeClr val="accent2">
                                      <a:tint val="100000"/>
                                      <a:shade val="50000"/>
                                      <a:satMod val="240000"/>
                                    </a:schemeClr>
                                  </a:gs>
                                </a:gsLst>
                                <a:lin ang="5400000"/>
                              </a:gradFill>
                              <a:effectLst>
                                <a:outerShdw blurRad="50800" dist="39000" dir="5460000" algn="tl">
                                  <a:srgbClr val="000000">
                                    <a:alpha val="38000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𝒅</m:t>
                          </m:r>
                        </m:e>
                        <m:sub>
                          <m:r>
                            <a:rPr lang="es-MX" sz="3200" b="1" i="1" smtClean="0">
                              <a:ln w="11430"/>
                              <a:gradFill>
                                <a:gsLst>
                                  <a:gs pos="0">
                                    <a:schemeClr val="accent2">
                                      <a:tint val="70000"/>
                                      <a:satMod val="245000"/>
                                    </a:schemeClr>
                                  </a:gs>
                                  <a:gs pos="75000">
                                    <a:schemeClr val="accent2">
                                      <a:tint val="90000"/>
                                      <a:shade val="60000"/>
                                      <a:satMod val="240000"/>
                                    </a:schemeClr>
                                  </a:gs>
                                  <a:gs pos="100000">
                                    <a:schemeClr val="accent2">
                                      <a:tint val="100000"/>
                                      <a:shade val="50000"/>
                                      <a:satMod val="240000"/>
                                    </a:schemeClr>
                                  </a:gs>
                                </a:gsLst>
                                <a:lin ang="5400000"/>
                              </a:gradFill>
                              <a:effectLst>
                                <a:outerShdw blurRad="50800" dist="39000" dir="5460000" algn="tl">
                                  <a:srgbClr val="000000">
                                    <a:alpha val="38000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s-MX" sz="3200" b="1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endParaRPr>
              </a:p>
            </p:txBody>
          </p:sp>
        </mc:Choice>
        <mc:Fallback>
          <p:sp>
            <p:nvSpPr>
              <p:cNvPr id="28" name="27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0272" y="5436513"/>
                <a:ext cx="738728" cy="584775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28 CuadroTexto"/>
              <p:cNvSpPr txBox="1"/>
              <p:nvPr/>
            </p:nvSpPr>
            <p:spPr>
              <a:xfrm>
                <a:off x="6804248" y="3780329"/>
                <a:ext cx="73872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orthographicFront"/>
                  <a:lightRig rig="flat" dir="tl">
                    <a:rot lat="0" lon="0" rev="6600000"/>
                  </a:lightRig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sz="3200" b="1" i="1" smtClean="0">
                              <a:ln w="11430"/>
                              <a:gradFill>
                                <a:gsLst>
                                  <a:gs pos="0">
                                    <a:schemeClr val="accent2">
                                      <a:tint val="70000"/>
                                      <a:satMod val="245000"/>
                                    </a:schemeClr>
                                  </a:gs>
                                  <a:gs pos="75000">
                                    <a:schemeClr val="accent2">
                                      <a:tint val="90000"/>
                                      <a:shade val="60000"/>
                                      <a:satMod val="240000"/>
                                    </a:schemeClr>
                                  </a:gs>
                                  <a:gs pos="100000">
                                    <a:schemeClr val="accent2">
                                      <a:tint val="100000"/>
                                      <a:shade val="50000"/>
                                      <a:satMod val="240000"/>
                                    </a:schemeClr>
                                  </a:gs>
                                </a:gsLst>
                                <a:lin ang="5400000"/>
                              </a:gradFill>
                              <a:effectLst>
                                <a:outerShdw blurRad="50800" dist="39000" dir="5460000" algn="tl">
                                  <a:srgbClr val="000000">
                                    <a:alpha val="38000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s-MX" sz="3200" b="1" i="1" smtClean="0">
                              <a:ln w="11430"/>
                              <a:gradFill>
                                <a:gsLst>
                                  <a:gs pos="0">
                                    <a:schemeClr val="accent2">
                                      <a:tint val="70000"/>
                                      <a:satMod val="245000"/>
                                    </a:schemeClr>
                                  </a:gs>
                                  <a:gs pos="75000">
                                    <a:schemeClr val="accent2">
                                      <a:tint val="90000"/>
                                      <a:shade val="60000"/>
                                      <a:satMod val="240000"/>
                                    </a:schemeClr>
                                  </a:gs>
                                  <a:gs pos="100000">
                                    <a:schemeClr val="accent2">
                                      <a:tint val="100000"/>
                                      <a:shade val="50000"/>
                                      <a:satMod val="240000"/>
                                    </a:schemeClr>
                                  </a:gs>
                                </a:gsLst>
                                <a:lin ang="5400000"/>
                              </a:gradFill>
                              <a:effectLst>
                                <a:outerShdw blurRad="50800" dist="39000" dir="5460000" algn="tl">
                                  <a:srgbClr val="000000">
                                    <a:alpha val="38000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𝒅</m:t>
                          </m:r>
                        </m:e>
                        <m:sub>
                          <m:r>
                            <a:rPr lang="es-MX" sz="3200" b="1" i="1" smtClean="0">
                              <a:ln w="11430"/>
                              <a:gradFill>
                                <a:gsLst>
                                  <a:gs pos="0">
                                    <a:schemeClr val="accent2">
                                      <a:tint val="70000"/>
                                      <a:satMod val="245000"/>
                                    </a:schemeClr>
                                  </a:gs>
                                  <a:gs pos="75000">
                                    <a:schemeClr val="accent2">
                                      <a:tint val="90000"/>
                                      <a:shade val="60000"/>
                                      <a:satMod val="240000"/>
                                    </a:schemeClr>
                                  </a:gs>
                                  <a:gs pos="100000">
                                    <a:schemeClr val="accent2">
                                      <a:tint val="100000"/>
                                      <a:shade val="50000"/>
                                      <a:satMod val="240000"/>
                                    </a:schemeClr>
                                  </a:gs>
                                </a:gsLst>
                                <a:lin ang="5400000"/>
                              </a:gradFill>
                              <a:effectLst>
                                <a:outerShdw blurRad="50800" dist="39000" dir="5460000" algn="tl">
                                  <a:srgbClr val="000000">
                                    <a:alpha val="38000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es-MX" sz="3200" b="1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endParaRPr>
              </a:p>
            </p:txBody>
          </p:sp>
        </mc:Choice>
        <mc:Fallback>
          <p:sp>
            <p:nvSpPr>
              <p:cNvPr id="29" name="28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4248" y="3780329"/>
                <a:ext cx="738728" cy="584775"/>
              </a:xfrm>
              <a:prstGeom prst="rect">
                <a:avLst/>
              </a:prstGeom>
              <a:blipFill rotWithShape="1">
                <a:blip r:embed="rId12"/>
                <a:stretch>
                  <a:fillRect b="-1042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9" grpId="0" animBg="1"/>
      <p:bldP spid="13" grpId="0"/>
      <p:bldP spid="14" grpId="0"/>
      <p:bldP spid="20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404664"/>
            <a:ext cx="8075240" cy="259228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s-MX" dirty="0" smtClean="0"/>
              <a:t>Otros aspectos a considerar son:</a:t>
            </a:r>
          </a:p>
          <a:p>
            <a:r>
              <a:rPr lang="es-MX" dirty="0" smtClean="0"/>
              <a:t>Grados </a:t>
            </a:r>
            <a:r>
              <a:rPr lang="es-MX" dirty="0" smtClean="0"/>
              <a:t>de libertad </a:t>
            </a:r>
            <a:r>
              <a:rPr lang="es-MX" dirty="0" smtClean="0"/>
              <a:t>(GDL)</a:t>
            </a:r>
            <a:endParaRPr lang="es-MX" dirty="0" smtClean="0"/>
          </a:p>
          <a:p>
            <a:r>
              <a:rPr lang="es-MX" dirty="0" smtClean="0"/>
              <a:t>¿Número mínimo de </a:t>
            </a:r>
            <a:r>
              <a:rPr lang="es-MX" dirty="0" smtClean="0"/>
              <a:t>GDL?</a:t>
            </a:r>
            <a:endParaRPr lang="es-MX" dirty="0" smtClean="0"/>
          </a:p>
          <a:p>
            <a:r>
              <a:rPr lang="es-MX" dirty="0" smtClean="0"/>
              <a:t>Efector final</a:t>
            </a:r>
          </a:p>
          <a:p>
            <a:r>
              <a:rPr lang="es-MX" dirty="0" smtClean="0"/>
              <a:t>Espacio de trabajo: ¿cuáles?</a:t>
            </a:r>
          </a:p>
          <a:p>
            <a:endParaRPr lang="es-MX" dirty="0"/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57" r="3978"/>
          <a:stretch/>
        </p:blipFill>
        <p:spPr>
          <a:xfrm>
            <a:off x="36000" y="2852936"/>
            <a:ext cx="2304000" cy="2376265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32" r="10591"/>
          <a:stretch/>
        </p:blipFill>
        <p:spPr>
          <a:xfrm>
            <a:off x="3384000" y="2852936"/>
            <a:ext cx="2088000" cy="2520280"/>
          </a:xfrm>
          <a:prstGeom prst="rect">
            <a:avLst/>
          </a:prstGeom>
        </p:spPr>
      </p:pic>
      <p:sp>
        <p:nvSpPr>
          <p:cNvPr id="7" name="6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UNIDAD 01. Antecedentes de la Robótica</a:t>
            </a:r>
            <a:endParaRPr lang="es-MX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9</a:t>
            </a:fld>
            <a:endParaRPr lang="es-MX"/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696" y="39742"/>
            <a:ext cx="2963808" cy="1733074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33" r="14162"/>
          <a:stretch/>
        </p:blipFill>
        <p:spPr>
          <a:xfrm>
            <a:off x="6588224" y="1628800"/>
            <a:ext cx="2239614" cy="2592288"/>
          </a:xfrm>
          <a:prstGeom prst="rect">
            <a:avLst/>
          </a:prstGeom>
        </p:spPr>
      </p:pic>
      <p:pic>
        <p:nvPicPr>
          <p:cNvPr id="11" name="10 Imagen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75" r="11255"/>
          <a:stretch/>
        </p:blipFill>
        <p:spPr>
          <a:xfrm>
            <a:off x="6589558" y="4113076"/>
            <a:ext cx="2482554" cy="23402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1921</TotalTime>
  <Words>435</Words>
  <Application>Microsoft Office PowerPoint</Application>
  <PresentationFormat>Presentación en pantalla (4:3)</PresentationFormat>
  <Paragraphs>93</Paragraphs>
  <Slides>13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4" baseType="lpstr">
      <vt:lpstr>Tema de Office</vt:lpstr>
      <vt:lpstr>Presentación de PowerPoint</vt:lpstr>
      <vt:lpstr>Contenido</vt:lpstr>
      <vt:lpstr>1. Historia</vt:lpstr>
      <vt:lpstr>2. Disciplinas necesarias</vt:lpstr>
      <vt:lpstr>3. Definición</vt:lpstr>
      <vt:lpstr>4. Tecnologías de surgimiento</vt:lpstr>
      <vt:lpstr>5. Elementos que constituyen a un robot</vt:lpstr>
      <vt:lpstr>6. Características de las articulaciones y del robot</vt:lpstr>
      <vt:lpstr>Presentación de PowerPoint</vt:lpstr>
      <vt:lpstr>7. Diagrama de bloques de un sistema robótico</vt:lpstr>
      <vt:lpstr>8. Arquitecturas básicas de los robots</vt:lpstr>
      <vt:lpstr>9. Componentes finales del manipulador</vt:lpstr>
      <vt:lpstr>Presentación de PowerPoint</vt:lpstr>
    </vt:vector>
  </TitlesOfParts>
  <Company> 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JACOBIANO: PARTE 1</dc:title>
  <dc:creator> </dc:creator>
  <cp:lastModifiedBy>Roger</cp:lastModifiedBy>
  <cp:revision>116</cp:revision>
  <dcterms:created xsi:type="dcterms:W3CDTF">2010-10-27T03:51:19Z</dcterms:created>
  <dcterms:modified xsi:type="dcterms:W3CDTF">2013-11-17T11:38:20Z</dcterms:modified>
</cp:coreProperties>
</file>