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9" r:id="rId20"/>
    <p:sldId id="280" r:id="rId21"/>
    <p:sldId id="281" r:id="rId22"/>
    <p:sldId id="282" r:id="rId23"/>
    <p:sldId id="283" r:id="rId24"/>
    <p:sldId id="275" r:id="rId25"/>
    <p:sldId id="276" r:id="rId26"/>
    <p:sldId id="284" r:id="rId27"/>
    <p:sldId id="285" r:id="rId28"/>
    <p:sldId id="286" r:id="rId29"/>
    <p:sldId id="287" r:id="rId30"/>
    <p:sldId id="288" r:id="rId31"/>
    <p:sldId id="289" r:id="rId32"/>
    <p:sldId id="305" r:id="rId33"/>
    <p:sldId id="306" r:id="rId34"/>
    <p:sldId id="307" r:id="rId35"/>
    <p:sldId id="30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9" r:id="rId50"/>
    <p:sldId id="310" r:id="rId51"/>
    <p:sldId id="311" r:id="rId52"/>
    <p:sldId id="312" r:id="rId53"/>
    <p:sldId id="313" r:id="rId54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-82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B79F3-E586-44E6-BD6B-57C39D4C6658}" type="datetimeFigureOut">
              <a:rPr lang="es-MX" smtClean="0"/>
              <a:t>20/01/2014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5D2A2-EE1C-4CB1-9747-334B15CB43D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412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FDB3-12BB-4685-A032-FBDE8F29BD63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72FF8-67BE-440E-9CFA-99E20F4BF18E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94726-B1DA-45DF-8261-AEE97024FAEB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EEFC6-FFBB-4441-B86D-000AC6C7B4F4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8A-E8B7-4FEA-8BB6-52E4E728F39F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98239-6269-46E2-81EF-D8D3B57BDD36}" type="datetime1">
              <a:rPr lang="es-MX" smtClean="0"/>
              <a:t>20/01/2014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1ECB-2CD8-4088-AAAD-146CC3E1C1D1}" type="datetime1">
              <a:rPr lang="es-MX" smtClean="0"/>
              <a:t>20/01/2014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083C-1BEE-4243-AC30-A98F3BE76A8D}" type="datetime1">
              <a:rPr lang="es-MX" smtClean="0"/>
              <a:t>20/01/2014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CFF9-0D35-4A51-8DA7-30D94C426F19}" type="datetime1">
              <a:rPr lang="es-MX" smtClean="0"/>
              <a:t>20/01/2014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84785-F691-4530-98DF-A31C7BBBBE55}" type="datetime1">
              <a:rPr lang="es-MX" smtClean="0"/>
              <a:t>20/01/2014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85D59-1466-4572-801D-C42566D188A0}" type="datetime1">
              <a:rPr lang="es-MX" smtClean="0"/>
              <a:t>20/01/2014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0657D-3041-4EFF-BF78-B80368F94CDA}" type="datetime1">
              <a:rPr lang="es-MX" smtClean="0"/>
              <a:t>20/01/2014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3BE17-6B5B-47E1-9107-A56120A9CE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70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7.png"/><Relationship Id="rId7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19.png"/><Relationship Id="rId9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2.png"/><Relationship Id="rId7" Type="http://schemas.openxmlformats.org/officeDocument/2006/relationships/image" Target="../media/image1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29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95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201.png"/><Relationship Id="rId5" Type="http://schemas.openxmlformats.org/officeDocument/2006/relationships/image" Target="../media/image181.png"/><Relationship Id="rId10" Type="http://schemas.openxmlformats.org/officeDocument/2006/relationships/image" Target="../media/image200.png"/><Relationship Id="rId4" Type="http://schemas.openxmlformats.org/officeDocument/2006/relationships/image" Target="../media/image19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image" Target="../media/image205.png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5" Type="http://schemas.openxmlformats.org/officeDocument/2006/relationships/image" Target="../media/image21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00.png"/><Relationship Id="rId18" Type="http://schemas.openxmlformats.org/officeDocument/2006/relationships/image" Target="../media/image226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199.png"/><Relationship Id="rId17" Type="http://schemas.openxmlformats.org/officeDocument/2006/relationships/image" Target="../media/image225.png"/><Relationship Id="rId2" Type="http://schemas.openxmlformats.org/officeDocument/2006/relationships/image" Target="../media/image220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198.png"/><Relationship Id="rId5" Type="http://schemas.openxmlformats.org/officeDocument/2006/relationships/image" Target="../media/image217.png"/><Relationship Id="rId15" Type="http://schemas.openxmlformats.org/officeDocument/2006/relationships/image" Target="../media/image223.png"/><Relationship Id="rId10" Type="http://schemas.openxmlformats.org/officeDocument/2006/relationships/image" Target="../media/image221.png"/><Relationship Id="rId19" Type="http://schemas.openxmlformats.org/officeDocument/2006/relationships/image" Target="../media/image227.png"/><Relationship Id="rId4" Type="http://schemas.openxmlformats.org/officeDocument/2006/relationships/image" Target="../media/image216.png"/><Relationship Id="rId9" Type="http://schemas.openxmlformats.org/officeDocument/2006/relationships/image" Target="../media/image206.png"/><Relationship Id="rId14" Type="http://schemas.openxmlformats.org/officeDocument/2006/relationships/image" Target="../media/image2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54.png"/><Relationship Id="rId7" Type="http://schemas.openxmlformats.org/officeDocument/2006/relationships/image" Target="../media/image258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287.png"/><Relationship Id="rId3" Type="http://schemas.openxmlformats.org/officeDocument/2006/relationships/image" Target="../media/image290.png"/><Relationship Id="rId7" Type="http://schemas.openxmlformats.org/officeDocument/2006/relationships/image" Target="../media/image294.png"/><Relationship Id="rId12" Type="http://schemas.openxmlformats.org/officeDocument/2006/relationships/image" Target="../media/image286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11" Type="http://schemas.openxmlformats.org/officeDocument/2006/relationships/image" Target="../media/image285.png"/><Relationship Id="rId5" Type="http://schemas.openxmlformats.org/officeDocument/2006/relationships/image" Target="../media/image292.png"/><Relationship Id="rId10" Type="http://schemas.openxmlformats.org/officeDocument/2006/relationships/image" Target="../media/image297.png"/><Relationship Id="rId4" Type="http://schemas.openxmlformats.org/officeDocument/2006/relationships/image" Target="../media/image291.png"/><Relationship Id="rId9" Type="http://schemas.openxmlformats.org/officeDocument/2006/relationships/image" Target="../media/image296.png"/><Relationship Id="rId14" Type="http://schemas.openxmlformats.org/officeDocument/2006/relationships/image" Target="../media/image28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298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7" Type="http://schemas.openxmlformats.org/officeDocument/2006/relationships/image" Target="../media/image298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9.png"/><Relationship Id="rId3" Type="http://schemas.openxmlformats.org/officeDocument/2006/relationships/image" Target="../media/image315.png"/><Relationship Id="rId7" Type="http://schemas.openxmlformats.org/officeDocument/2006/relationships/image" Target="../media/image304.png"/><Relationship Id="rId12" Type="http://schemas.openxmlformats.org/officeDocument/2006/relationships/image" Target="../media/image318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png"/><Relationship Id="rId11" Type="http://schemas.openxmlformats.org/officeDocument/2006/relationships/image" Target="../media/image317.png"/><Relationship Id="rId5" Type="http://schemas.openxmlformats.org/officeDocument/2006/relationships/image" Target="../media/image299.png"/><Relationship Id="rId10" Type="http://schemas.openxmlformats.org/officeDocument/2006/relationships/image" Target="../media/image314.png"/><Relationship Id="rId4" Type="http://schemas.openxmlformats.org/officeDocument/2006/relationships/image" Target="../media/image316.png"/><Relationship Id="rId9" Type="http://schemas.openxmlformats.org/officeDocument/2006/relationships/image" Target="../media/image3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5062" y="44624"/>
            <a:ext cx="3412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UNIDAD 02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25886" y="1001053"/>
            <a:ext cx="531021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 w="11430"/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OPERADORES CINEMÁTICOS</a:t>
            </a:r>
            <a:endParaRPr lang="es-ES" sz="4400" b="1" cap="none" spc="0" dirty="0">
              <a:ln w="11430"/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860032" y="5877272"/>
            <a:ext cx="3821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BottomLef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 w="11430"/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Roger Miranda Colorado</a:t>
            </a:r>
            <a:endParaRPr lang="es-ES" sz="2800" b="1" cap="none" spc="0" dirty="0">
              <a:ln w="11430"/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34" r="20195"/>
          <a:stretch/>
        </p:blipFill>
        <p:spPr>
          <a:xfrm>
            <a:off x="6099" y="2394514"/>
            <a:ext cx="4061845" cy="449087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43" r="19068"/>
          <a:stretch/>
        </p:blipFill>
        <p:spPr>
          <a:xfrm>
            <a:off x="4176000" y="260648"/>
            <a:ext cx="4896000" cy="5328592"/>
          </a:xfrm>
          <a:prstGeom prst="rect">
            <a:avLst/>
          </a:prstGeom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Las matrices de rotación básicas son: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16832"/>
            <a:ext cx="28289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456" y="3501008"/>
            <a:ext cx="9334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2560" y="3140968"/>
            <a:ext cx="2819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653136"/>
            <a:ext cx="8953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293096"/>
            <a:ext cx="281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4644008" y="2176264"/>
            <a:ext cx="4176464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Rotación con respecto 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4644008" y="3356992"/>
            <a:ext cx="4176464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Rotación con respecto 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s-MX" sz="3200" b="1" dirty="0" smtClean="0">
                <a:solidFill>
                  <a:srgbClr val="0070C0"/>
                </a:solidFill>
              </a:rPr>
              <a:t>y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4644008" y="4581128"/>
            <a:ext cx="4248472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Rotación con respecto 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179512" y="5467697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65" y="5949280"/>
            <a:ext cx="857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6513" y="5985470"/>
            <a:ext cx="2571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51373" y="5949280"/>
            <a:ext cx="1409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3541" y="6021288"/>
            <a:ext cx="838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3741" y="594928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47917" y="6021288"/>
            <a:ext cx="7524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3. Matrices de rotación: matrices básicas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3" grpId="0"/>
      <p:bldP spid="14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2132856"/>
            <a:ext cx="4372204" cy="2592288"/>
          </a:xfrm>
          <a:prstGeom prst="rect">
            <a:avLst/>
          </a:prstGeom>
        </p:spPr>
      </p:pic>
      <p:sp>
        <p:nvSpPr>
          <p:cNvPr id="11" name="10 Marcador de contenido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5040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MX" dirty="0" smtClean="0"/>
              <a:t>Se tiene:</a:t>
            </a:r>
            <a:endParaRPr lang="es-MX" dirty="0"/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El sistema {B} se obtiene de {A} rotando con respecto a </a:t>
            </a:r>
            <a:r>
              <a:rPr lang="es-MX" sz="3600" b="1" dirty="0" err="1" smtClean="0"/>
              <a:t>z</a:t>
            </a:r>
            <a:r>
              <a:rPr lang="es-MX" sz="3600" b="1" baseline="-25000" dirty="0" err="1" smtClean="0"/>
              <a:t>A</a:t>
            </a:r>
            <a:r>
              <a:rPr lang="es-MX" sz="3600" dirty="0" smtClean="0"/>
              <a:t> un ángulo de 30°. Dado </a:t>
            </a:r>
            <a:r>
              <a:rPr lang="es-MX" sz="3600" b="1" dirty="0" err="1" smtClean="0"/>
              <a:t>p</a:t>
            </a:r>
            <a:r>
              <a:rPr lang="es-MX" sz="3600" b="1" baseline="30000" dirty="0" err="1" smtClean="0"/>
              <a:t>B</a:t>
            </a:r>
            <a:r>
              <a:rPr lang="es-MX" sz="3600" dirty="0" smtClean="0"/>
              <a:t>=(0,2,0)</a:t>
            </a:r>
            <a:r>
              <a:rPr lang="es-MX" sz="3600" baseline="30000" dirty="0" smtClean="0"/>
              <a:t>T</a:t>
            </a:r>
            <a:r>
              <a:rPr lang="es-MX" sz="3600" dirty="0" smtClean="0"/>
              <a:t>, determinar </a:t>
            </a:r>
            <a:r>
              <a:rPr lang="es-MX" sz="3600" b="1" dirty="0" err="1" smtClean="0"/>
              <a:t>p</a:t>
            </a:r>
            <a:r>
              <a:rPr lang="es-MX" sz="3600" b="1" baseline="30000" dirty="0" err="1" smtClean="0"/>
              <a:t>A</a:t>
            </a:r>
            <a:r>
              <a:rPr lang="es-MX" sz="3600" dirty="0" smtClean="0"/>
              <a:t>.</a:t>
            </a:r>
            <a:endParaRPr lang="es-MX" sz="3600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784557" cy="3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318395"/>
            <a:ext cx="885633" cy="31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132856"/>
            <a:ext cx="2993157" cy="80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140968"/>
            <a:ext cx="3143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924944"/>
            <a:ext cx="2119139" cy="73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938758"/>
            <a:ext cx="1259979" cy="70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0 Marcador de contenido"/>
          <p:cNvSpPr txBox="1">
            <a:spLocks/>
          </p:cNvSpPr>
          <p:nvPr/>
        </p:nvSpPr>
        <p:spPr>
          <a:xfrm>
            <a:off x="107504" y="4221088"/>
            <a:ext cx="388843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229200"/>
            <a:ext cx="790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5157192"/>
            <a:ext cx="1123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4725144"/>
            <a:ext cx="34671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34844" y="4791075"/>
            <a:ext cx="1104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8316416" y="5877272"/>
            <a:ext cx="504056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  <p:bldP spid="19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42331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Dos matrices son semejantes si:</a:t>
            </a:r>
            <a:endParaRPr lang="es-MX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46387"/>
            <a:ext cx="17716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67544" y="2824336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Luego, dadas A</a:t>
            </a:r>
            <a:r>
              <a:rPr kumimoji="0" lang="es-MX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A</a:t>
            </a:r>
            <a:r>
              <a:rPr kumimoji="0" lang="es-MX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 cumple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09156"/>
            <a:ext cx="45529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arriba"/>
          <p:cNvSpPr/>
          <p:nvPr/>
        </p:nvSpPr>
        <p:spPr>
          <a:xfrm>
            <a:off x="5652120" y="4048472"/>
            <a:ext cx="360040" cy="43204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275856" y="4624536"/>
            <a:ext cx="5256584" cy="532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Transformació</a:t>
            </a:r>
            <a:r>
              <a:rPr lang="es-MX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 de </a:t>
            </a:r>
            <a:r>
              <a:rPr lang="es-MX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similaridad</a:t>
            </a:r>
            <a:endParaRPr kumimoji="0" lang="es-MX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3. Matrices de rotación: Transformaciones de </a:t>
            </a:r>
            <a:r>
              <a:rPr lang="es-MX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similaridad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 animBg="1"/>
      <p:bldP spid="10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28192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Sean los sistemas {0}, {1} y {2}, entonces:</a:t>
            </a:r>
            <a:endParaRPr lang="es-MX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9048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132856"/>
            <a:ext cx="7239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132856"/>
            <a:ext cx="8667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132856"/>
            <a:ext cx="7048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204864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132856"/>
            <a:ext cx="685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16024" y="2636912"/>
            <a:ext cx="233975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284984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3356992"/>
            <a:ext cx="101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3284984"/>
            <a:ext cx="1000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3284984"/>
            <a:ext cx="69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3347864" y="3212976"/>
            <a:ext cx="64807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0" y="3284984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Flecha abajo"/>
          <p:cNvSpPr/>
          <p:nvPr/>
        </p:nvSpPr>
        <p:spPr>
          <a:xfrm>
            <a:off x="1475656" y="3933056"/>
            <a:ext cx="432048" cy="4320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576" y="4509120"/>
            <a:ext cx="70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47664" y="4437112"/>
            <a:ext cx="7334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 Marcador de contenido"/>
          <p:cNvSpPr txBox="1">
            <a:spLocks/>
          </p:cNvSpPr>
          <p:nvPr/>
        </p:nvSpPr>
        <p:spPr>
          <a:xfrm>
            <a:off x="251520" y="4941168"/>
            <a:ext cx="424847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modo general: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512" y="5517232"/>
            <a:ext cx="752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3608" y="5517232"/>
            <a:ext cx="18859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Flecha izquierda"/>
          <p:cNvSpPr/>
          <p:nvPr/>
        </p:nvSpPr>
        <p:spPr>
          <a:xfrm>
            <a:off x="3131840" y="5661248"/>
            <a:ext cx="648072" cy="288032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3995936" y="5445224"/>
            <a:ext cx="4680520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¡Rotaciones con respecto</a:t>
            </a:r>
            <a:r>
              <a:rPr kumimoji="0" lang="es-MX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los ejes actuales!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3. Matrices de rotación: Composición de rotaciones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13</a:t>
            </a:fld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40" y="2708920"/>
            <a:ext cx="3338264" cy="2534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7" grpId="0"/>
      <p:bldP spid="19" grpId="0" animBg="1"/>
      <p:bldP spid="22" grpId="0"/>
      <p:bldP spid="25" grpId="0" animBg="1"/>
      <p:bldP spid="26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Sean los sistemas {0} y {1} y las rotaciones:</a:t>
            </a:r>
            <a:endParaRPr lang="es-MX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657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7429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247356" y="2878088"/>
            <a:ext cx="127545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{1}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228" y="2348880"/>
            <a:ext cx="2628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35496" y="4221088"/>
            <a:ext cx="8517632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Por lo que puede tratarse la rotación con respecto 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ejes absolutos como una rotación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respecto a ejes actuales y se obtiene: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954" y="5569421"/>
            <a:ext cx="4133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426" y="5641429"/>
            <a:ext cx="1428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6012160" y="5301208"/>
            <a:ext cx="295232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¡Sólo pre-multiplicar!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3. Matrices de rotación: Rotaciones con respecto a ejes absolutos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14</a:t>
            </a:fld>
            <a:endParaRPr lang="es-MX"/>
          </a:p>
        </p:txBody>
      </p:sp>
      <p:sp>
        <p:nvSpPr>
          <p:cNvPr id="5" name="4 Flecha derecha"/>
          <p:cNvSpPr/>
          <p:nvPr/>
        </p:nvSpPr>
        <p:spPr>
          <a:xfrm>
            <a:off x="1475656" y="2467372"/>
            <a:ext cx="720080" cy="74560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errar llave"/>
          <p:cNvSpPr/>
          <p:nvPr/>
        </p:nvSpPr>
        <p:spPr>
          <a:xfrm rot="5400000">
            <a:off x="4655988" y="2479800"/>
            <a:ext cx="129183" cy="781744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errar llave"/>
          <p:cNvSpPr/>
          <p:nvPr/>
        </p:nvSpPr>
        <p:spPr>
          <a:xfrm rot="5400000">
            <a:off x="4314255" y="2188295"/>
            <a:ext cx="273198" cy="2546548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3959324" y="3497560"/>
            <a:ext cx="127545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{</a:t>
            </a:r>
            <a:r>
              <a:rPr lang="es-MX" sz="3200" dirty="0"/>
              <a:t>0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}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5928742" y="2277426"/>
            <a:ext cx="2891730" cy="1522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Aplicando transformación de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similaridad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4" grpId="0"/>
      <p:bldP spid="15" grpId="0" animBg="1"/>
      <p:bldP spid="5" grpId="0" animBg="1"/>
      <p:bldP spid="6" grpId="0" animBg="1"/>
      <p:bldP spid="1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Supóngase una rotación respecto al eje </a:t>
            </a:r>
            <a:r>
              <a:rPr lang="es-MX" sz="3600" b="1" dirty="0" smtClean="0"/>
              <a:t>z </a:t>
            </a:r>
            <a:r>
              <a:rPr lang="es-MX" sz="3600" dirty="0" smtClean="0"/>
              <a:t>actual de </a:t>
            </a:r>
            <a:r>
              <a:rPr lang="el-GR" sz="3600" b="1" dirty="0" smtClean="0"/>
              <a:t>θ</a:t>
            </a:r>
            <a:r>
              <a:rPr lang="es-MX" sz="3600" dirty="0" smtClean="0"/>
              <a:t>, seguida de una rotación con respecto al eje </a:t>
            </a:r>
            <a:r>
              <a:rPr lang="es-MX" sz="3600" b="1" dirty="0" smtClean="0"/>
              <a:t>y</a:t>
            </a:r>
            <a:r>
              <a:rPr lang="es-MX" sz="3600" dirty="0" smtClean="0"/>
              <a:t> actual de </a:t>
            </a:r>
            <a:r>
              <a:rPr lang="el-GR" sz="3600" b="1" dirty="0" smtClean="0"/>
              <a:t>φ</a:t>
            </a:r>
            <a:r>
              <a:rPr lang="es-MX" sz="3600" dirty="0" smtClean="0"/>
              <a:t>, seguida por una rotación con respecto al eje </a:t>
            </a:r>
            <a:r>
              <a:rPr lang="es-MX" sz="3600" b="1" dirty="0" smtClean="0"/>
              <a:t>x</a:t>
            </a:r>
            <a:r>
              <a:rPr lang="es-MX" sz="3600" dirty="0" smtClean="0"/>
              <a:t> actual un ángulo </a:t>
            </a:r>
            <a:r>
              <a:rPr lang="el-GR" sz="3600" b="1" dirty="0" smtClean="0"/>
              <a:t>β</a:t>
            </a:r>
            <a:r>
              <a:rPr lang="es-MX" sz="3600" dirty="0" smtClean="0"/>
              <a:t>. Determinar la matriz de rotación resultante.</a:t>
            </a:r>
            <a:endParaRPr lang="es-MX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3933056"/>
            <a:ext cx="581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933056"/>
            <a:ext cx="17335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8316416" y="5877272"/>
            <a:ext cx="504056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15</a:t>
            </a:fld>
            <a:endParaRPr lang="es-MX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57200" y="2968352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La matriz de rotación resultante es: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Supóngase una rotación respecto al eje </a:t>
            </a:r>
            <a:r>
              <a:rPr lang="es-MX" sz="3600" b="1" dirty="0" smtClean="0"/>
              <a:t>z </a:t>
            </a:r>
            <a:r>
              <a:rPr lang="es-MX" sz="3600" dirty="0" smtClean="0"/>
              <a:t>actual de </a:t>
            </a:r>
            <a:r>
              <a:rPr lang="el-GR" sz="3600" b="1" dirty="0" smtClean="0"/>
              <a:t>θ</a:t>
            </a:r>
            <a:r>
              <a:rPr lang="es-MX" sz="3600" dirty="0" smtClean="0"/>
              <a:t>, seguida de una rotación con respecto al eje </a:t>
            </a:r>
            <a:r>
              <a:rPr lang="es-MX" sz="3600" b="1" dirty="0" smtClean="0"/>
              <a:t>y</a:t>
            </a:r>
            <a:r>
              <a:rPr lang="es-MX" sz="3600" dirty="0" smtClean="0"/>
              <a:t> absoluto de </a:t>
            </a:r>
            <a:r>
              <a:rPr lang="el-GR" sz="3600" b="1" dirty="0" smtClean="0"/>
              <a:t>φ</a:t>
            </a:r>
            <a:r>
              <a:rPr lang="es-MX" sz="3600" dirty="0" smtClean="0"/>
              <a:t>, seguida por una rotación con respecto al eje </a:t>
            </a:r>
            <a:r>
              <a:rPr lang="es-MX" sz="3600" b="1" dirty="0" smtClean="0"/>
              <a:t>x</a:t>
            </a:r>
            <a:r>
              <a:rPr lang="es-MX" sz="3600" dirty="0" smtClean="0"/>
              <a:t> absoluto un ángulo </a:t>
            </a:r>
            <a:r>
              <a:rPr lang="el-GR" sz="3600" b="1" dirty="0" smtClean="0"/>
              <a:t>β</a:t>
            </a:r>
            <a:r>
              <a:rPr lang="es-MX" sz="3600" dirty="0" smtClean="0"/>
              <a:t>. Determinar la matriz de rotación.</a:t>
            </a:r>
            <a:endParaRPr lang="es-MX" sz="3600" dirty="0"/>
          </a:p>
        </p:txBody>
      </p:sp>
      <p:sp>
        <p:nvSpPr>
          <p:cNvPr id="5" name="4 Rectángulo"/>
          <p:cNvSpPr/>
          <p:nvPr/>
        </p:nvSpPr>
        <p:spPr>
          <a:xfrm>
            <a:off x="8316416" y="5949280"/>
            <a:ext cx="504056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6115" y="4046587"/>
            <a:ext cx="6191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6195" y="4046587"/>
            <a:ext cx="16859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16</a:t>
            </a:fld>
            <a:endParaRPr lang="es-MX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57200" y="3112368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La matriz de rotación resultante es: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Supóngase una rotación respecto al eje </a:t>
            </a:r>
            <a:r>
              <a:rPr lang="es-MX" sz="3600" b="1" dirty="0" smtClean="0"/>
              <a:t>z </a:t>
            </a:r>
            <a:r>
              <a:rPr lang="es-MX" sz="3600" dirty="0" smtClean="0"/>
              <a:t>actual de </a:t>
            </a:r>
            <a:r>
              <a:rPr lang="el-GR" sz="3600" b="1" dirty="0" smtClean="0"/>
              <a:t>θ</a:t>
            </a:r>
            <a:r>
              <a:rPr lang="es-MX" sz="3600" dirty="0" smtClean="0"/>
              <a:t>, seguida de una rotación con respecto al eje </a:t>
            </a:r>
            <a:r>
              <a:rPr lang="es-MX" sz="3600" b="1" dirty="0" smtClean="0"/>
              <a:t>y</a:t>
            </a:r>
            <a:r>
              <a:rPr lang="es-MX" sz="3600" dirty="0" smtClean="0"/>
              <a:t> absoluto de </a:t>
            </a:r>
            <a:r>
              <a:rPr lang="el-GR" sz="3600" b="1" dirty="0" smtClean="0"/>
              <a:t>φ</a:t>
            </a:r>
            <a:r>
              <a:rPr lang="es-MX" sz="3600" dirty="0" smtClean="0"/>
              <a:t>, seguida por una rotación con respecto al eje </a:t>
            </a:r>
            <a:r>
              <a:rPr lang="es-MX" sz="3600" b="1" dirty="0" smtClean="0"/>
              <a:t>x</a:t>
            </a:r>
            <a:r>
              <a:rPr lang="es-MX" sz="3600" dirty="0" smtClean="0"/>
              <a:t> actual un ángulo </a:t>
            </a:r>
            <a:r>
              <a:rPr lang="el-GR" sz="3600" b="1" dirty="0" smtClean="0"/>
              <a:t>β</a:t>
            </a:r>
            <a:r>
              <a:rPr lang="es-MX" sz="3600" dirty="0" smtClean="0"/>
              <a:t>. Determinar la matriz de rotación.</a:t>
            </a:r>
            <a:endParaRPr lang="es-MX" sz="3600" dirty="0"/>
          </a:p>
        </p:txBody>
      </p:sp>
      <p:sp>
        <p:nvSpPr>
          <p:cNvPr id="6" name="5 Rectángulo"/>
          <p:cNvSpPr/>
          <p:nvPr/>
        </p:nvSpPr>
        <p:spPr>
          <a:xfrm>
            <a:off x="8316416" y="5949280"/>
            <a:ext cx="504056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18012"/>
            <a:ext cx="609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018012"/>
            <a:ext cx="1714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17</a:t>
            </a:fld>
            <a:endParaRPr lang="es-MX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57200" y="3184376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La matriz de rotación resultante es: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	Para una matriz </a:t>
            </a:r>
            <a:r>
              <a:rPr lang="es-MX" dirty="0" err="1" smtClean="0"/>
              <a:t>ortonormal</a:t>
            </a:r>
            <a:r>
              <a:rPr lang="es-MX" dirty="0" smtClean="0"/>
              <a:t> siempre existe </a:t>
            </a:r>
            <a:r>
              <a:rPr lang="es-MX" b="1" dirty="0" smtClean="0"/>
              <a:t>S</a:t>
            </a:r>
            <a:r>
              <a:rPr lang="es-MX" dirty="0" smtClean="0"/>
              <a:t> (</a:t>
            </a:r>
            <a:r>
              <a:rPr lang="es-MX" dirty="0" err="1" smtClean="0"/>
              <a:t>antisimétrica</a:t>
            </a:r>
            <a:r>
              <a:rPr lang="es-MX" dirty="0" smtClean="0"/>
              <a:t>) tal que:</a:t>
            </a:r>
            <a:endParaRPr lang="es-MX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4. </a:t>
            </a:r>
            <a:r>
              <a:rPr lang="es-MX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Parametrización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 de matrices de rotación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708920"/>
            <a:ext cx="3019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467544" y="3284984"/>
            <a:ext cx="82296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por lo que dado el vector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=(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x,y,z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es-MX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lang="es-MX" sz="3200" dirty="0" smtClean="0"/>
              <a:t>,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puede representar como: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705697"/>
            <a:ext cx="1038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633689"/>
            <a:ext cx="6953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273649"/>
            <a:ext cx="24193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errar llave"/>
          <p:cNvSpPr/>
          <p:nvPr/>
        </p:nvSpPr>
        <p:spPr>
          <a:xfrm rot="5400000">
            <a:off x="5004048" y="4437112"/>
            <a:ext cx="360040" cy="2520280"/>
          </a:xfrm>
          <a:prstGeom prst="rightBrace">
            <a:avLst>
              <a:gd name="adj1" fmla="val 37906"/>
              <a:gd name="adj2" fmla="val 47292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779912" y="5877272"/>
            <a:ext cx="3240360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Sólo 3 elementos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4788024" y="953666"/>
            <a:ext cx="4248472" cy="96316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0070C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5496" y="953666"/>
            <a:ext cx="4536504" cy="963166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Como </a:t>
            </a:r>
            <a:r>
              <a:rPr lang="es-MX" b="1" dirty="0" smtClean="0"/>
              <a:t>R</a:t>
            </a:r>
            <a:r>
              <a:rPr lang="es-MX" dirty="0" smtClean="0"/>
              <a:t> es </a:t>
            </a:r>
            <a:r>
              <a:rPr lang="es-MX" dirty="0" err="1" smtClean="0"/>
              <a:t>ortonormal</a:t>
            </a:r>
            <a:r>
              <a:rPr lang="es-MX" dirty="0" smtClean="0"/>
              <a:t> es claro que:</a:t>
            </a:r>
            <a:endParaRPr lang="es-MX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12287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3038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47424"/>
            <a:ext cx="4032448" cy="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51520" y="198884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Entre las posibles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parametrizaciones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para las matrices de rotación se encuentran: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971600" y="3356992"/>
            <a:ext cx="338437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Roll-Pitch-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Yaw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971600" y="4149080"/>
            <a:ext cx="460851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Ángulos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s-MX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Euler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Z-Y-Z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971600" y="4941168"/>
            <a:ext cx="460851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Eje arbitrario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971600" y="5733256"/>
            <a:ext cx="460851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Cuaterniones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15 Abrir llave"/>
          <p:cNvSpPr/>
          <p:nvPr/>
        </p:nvSpPr>
        <p:spPr>
          <a:xfrm>
            <a:off x="683568" y="3429000"/>
            <a:ext cx="144016" cy="2808312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19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3" grpId="0" build="p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b="1" dirty="0" smtClean="0"/>
              <a:t>Introducción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 smtClean="0"/>
              <a:t>Conceptos básicos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 smtClean="0"/>
              <a:t>Matrices de rotación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s-MX" dirty="0" smtClean="0"/>
              <a:t>Matrices básicas, transformaciones de </a:t>
            </a:r>
            <a:r>
              <a:rPr lang="es-MX" dirty="0" err="1" smtClean="0"/>
              <a:t>similaridad</a:t>
            </a:r>
            <a:r>
              <a:rPr lang="es-MX" dirty="0" smtClean="0"/>
              <a:t>, composición de rotaciones y rotaciones con respecto a ejes actuales y absolutos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 err="1" smtClean="0"/>
              <a:t>Parametrización</a:t>
            </a:r>
            <a:r>
              <a:rPr lang="es-MX" b="1" dirty="0" smtClean="0"/>
              <a:t> de matrices de rotación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s-MX" dirty="0" smtClean="0"/>
              <a:t>Roll-Pitch-</a:t>
            </a:r>
            <a:r>
              <a:rPr lang="es-MX" dirty="0" err="1" smtClean="0"/>
              <a:t>Yaw</a:t>
            </a:r>
            <a:r>
              <a:rPr lang="es-MX" dirty="0" smtClean="0"/>
              <a:t>, Ángulos de Euler Z-Y-Z, Eje arbitrario y </a:t>
            </a:r>
            <a:r>
              <a:rPr lang="es-MX" dirty="0" err="1" smtClean="0"/>
              <a:t>cuaterniones</a:t>
            </a:r>
            <a:endParaRPr lang="es-MX" dirty="0" smtClean="0"/>
          </a:p>
          <a:p>
            <a:pPr marL="514350" lvl="0" indent="-514350">
              <a:buFont typeface="+mj-lt"/>
              <a:buAutoNum type="arabicPeriod"/>
            </a:pPr>
            <a:r>
              <a:rPr lang="es-MX" b="1" dirty="0"/>
              <a:t>Transformaciones </a:t>
            </a:r>
            <a:r>
              <a:rPr lang="es-MX" b="1" dirty="0" smtClean="0"/>
              <a:t>homogéneas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/>
              <a:t>Operaciones de traslación sin </a:t>
            </a:r>
            <a:r>
              <a:rPr lang="es-MX" b="1" dirty="0" smtClean="0"/>
              <a:t>rotación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MX" b="1" dirty="0"/>
              <a:t>Operaciones de traslación con </a:t>
            </a:r>
            <a:r>
              <a:rPr lang="es-MX" b="1" dirty="0" smtClean="0"/>
              <a:t>rotación</a:t>
            </a:r>
          </a:p>
          <a:p>
            <a:pPr marL="514350" indent="-514350">
              <a:buFont typeface="+mj-lt"/>
              <a:buAutoNum type="arabicPeriod"/>
            </a:pPr>
            <a:r>
              <a:rPr lang="es-MX" b="1" dirty="0"/>
              <a:t>Composición de matrices de transformación </a:t>
            </a:r>
            <a:r>
              <a:rPr lang="es-MX" b="1" dirty="0" smtClean="0"/>
              <a:t>homogénea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MX" b="1" dirty="0"/>
              <a:t>Inversa de una transformación </a:t>
            </a:r>
            <a:r>
              <a:rPr lang="es-MX" b="1" dirty="0" smtClean="0"/>
              <a:t>homogénea</a:t>
            </a:r>
            <a:endParaRPr lang="es-MX" b="1" dirty="0"/>
          </a:p>
          <a:p>
            <a:pPr marL="514350" lvl="0" indent="-514350">
              <a:buFont typeface="+mj-lt"/>
              <a:buAutoNum type="arabicPeriod"/>
            </a:pPr>
            <a:endParaRPr lang="es-MX" dirty="0"/>
          </a:p>
          <a:p>
            <a:pPr marL="514350" indent="-514350">
              <a:buFont typeface="+mj-lt"/>
              <a:buAutoNum type="arabicPeriod"/>
            </a:pPr>
            <a:endParaRPr lang="es-MX" dirty="0" smtClean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Contenido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4. </a:t>
            </a:r>
            <a:r>
              <a:rPr lang="es-MX" b="1" u="sng" dirty="0" err="1">
                <a:effectLst>
                  <a:reflection blurRad="6350" stA="60000" endA="900" endPos="60000" dist="60007" dir="5400000" sy="-100000" algn="bl" rotWithShape="0"/>
                </a:effectLst>
              </a:rPr>
              <a:t>Parametrización</a:t>
            </a:r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 de matrices de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rotación: Roll-Pitch-</a:t>
            </a:r>
            <a:r>
              <a:rPr lang="es-MX" b="1" u="sng" dirty="0" err="1" smtClean="0">
                <a:effectLst>
                  <a:reflection blurRad="6350" stA="60000" endA="900" endPos="60000" dist="60007" dir="5400000" sy="-100000" algn="bl" rotWithShape="0"/>
                </a:effectLst>
              </a:rPr>
              <a:t>Yaw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0" y="1772816"/>
                <a:ext cx="3981128" cy="208823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s-MX" dirty="0" smtClean="0"/>
                  <a:t>Rotaciones respecto a ejes absolutos: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s-MX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MX" b="1" i="0" smtClean="0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a:rPr lang="es-MX" b="0" i="1" smtClean="0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s-MX" b="0" i="1" smtClean="0">
                            <a:latin typeface="Cambria Math"/>
                          </a:rPr>
                          <m:t>,</m:t>
                        </m:r>
                        <m:r>
                          <a:rPr lang="es-MX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s-MX" dirty="0" smtClean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s-MX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MX" b="1" i="0" smtClean="0">
                                <a:latin typeface="Cambria Math"/>
                              </a:rPr>
                              <m:t>𝐲</m:t>
                            </m:r>
                          </m:e>
                          <m:sub>
                            <m:r>
                              <a:rPr lang="es-MX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s-MX" i="1">
                            <a:latin typeface="Cambria Math"/>
                          </a:rPr>
                          <m:t>,</m:t>
                        </m:r>
                        <m:r>
                          <a:rPr lang="es-MX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</m:oMath>
                </a14:m>
                <a:endParaRPr lang="es-MX" dirty="0" smtClean="0">
                  <a:ea typeface="Cambria Math"/>
                </a:endParaRP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/>
                          </a:rPr>
                          <m:t>𝑅</m:t>
                        </m:r>
                      </m:e>
                      <m:sub>
                        <m:sSub>
                          <m:sSubPr>
                            <m:ctrlPr>
                              <a:rPr lang="es-MX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MX" b="1" i="0" smtClean="0">
                                <a:latin typeface="Cambria Math"/>
                              </a:rPr>
                              <m:t>𝐳</m:t>
                            </m:r>
                          </m:e>
                          <m:sub>
                            <m:r>
                              <a:rPr lang="es-MX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s-MX" i="1">
                            <a:latin typeface="Cambria Math"/>
                          </a:rPr>
                          <m:t>,</m:t>
                        </m:r>
                        <m:r>
                          <a:rPr lang="es-MX" i="1" smtClean="0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endParaRPr lang="es-MX" dirty="0" smtClean="0"/>
              </a:p>
            </p:txBody>
          </p:sp>
        </mc:Choice>
        <mc:Fallback xmlns="">
          <p:sp>
            <p:nvSpPr>
              <p:cNvPr id="6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0" y="1772816"/>
                <a:ext cx="3981128" cy="2088232"/>
              </a:xfrm>
              <a:blipFill rotWithShape="1">
                <a:blip r:embed="rId2"/>
                <a:stretch>
                  <a:fillRect l="-2450" t="-526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221088"/>
            <a:ext cx="1895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221088"/>
            <a:ext cx="21717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45224"/>
            <a:ext cx="1895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013176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20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1"/>
            <a:ext cx="3888432" cy="3335619"/>
          </a:xfrm>
          <a:prstGeom prst="rect">
            <a:avLst/>
          </a:prstGeom>
        </p:spPr>
      </p:pic>
      <p:sp>
        <p:nvSpPr>
          <p:cNvPr id="8" name="7 Flecha abajo"/>
          <p:cNvSpPr/>
          <p:nvPr/>
        </p:nvSpPr>
        <p:spPr>
          <a:xfrm>
            <a:off x="6146304" y="3789040"/>
            <a:ext cx="354310" cy="34841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4624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Nótese que:</a:t>
            </a:r>
            <a:endParaRPr lang="es-MX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2385070" cy="92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6 Grupo"/>
          <p:cNvGrpSpPr/>
          <p:nvPr/>
        </p:nvGrpSpPr>
        <p:grpSpPr>
          <a:xfrm>
            <a:off x="3203848" y="644674"/>
            <a:ext cx="5717282" cy="696094"/>
            <a:chOff x="827584" y="5013176"/>
            <a:chExt cx="7445474" cy="12001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5445224"/>
              <a:ext cx="189547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43808" y="5013176"/>
              <a:ext cx="5429250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72816"/>
            <a:ext cx="8001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556792"/>
            <a:ext cx="36099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348880"/>
            <a:ext cx="24479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3284984"/>
            <a:ext cx="2419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errar llave"/>
          <p:cNvSpPr/>
          <p:nvPr/>
        </p:nvSpPr>
        <p:spPr>
          <a:xfrm>
            <a:off x="4716016" y="1556792"/>
            <a:ext cx="216024" cy="2304256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5076056" y="2420888"/>
            <a:ext cx="3528392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=90°,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¿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 pasa?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903" y="4437112"/>
            <a:ext cx="1596777" cy="35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4077072"/>
            <a:ext cx="4447803" cy="10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errar llave"/>
          <p:cNvSpPr/>
          <p:nvPr/>
        </p:nvSpPr>
        <p:spPr>
          <a:xfrm rot="5400000">
            <a:off x="7254044" y="3950804"/>
            <a:ext cx="432048" cy="2556792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6300192" y="5589240"/>
            <a:ext cx="2376264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Singularidad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21</a:t>
            </a:fld>
            <a:endParaRPr lang="es-MX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14" y="4077072"/>
            <a:ext cx="2516460" cy="98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  <p:bldP spid="13" grpId="0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0" y="1800629"/>
            <a:ext cx="4187386" cy="3140539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4. </a:t>
            </a:r>
            <a:r>
              <a:rPr lang="es-MX" b="1" u="sng" dirty="0" err="1">
                <a:effectLst>
                  <a:reflection blurRad="6350" stA="60000" endA="900" endPos="60000" dist="60007" dir="5400000" sy="-100000" algn="bl" rotWithShape="0"/>
                </a:effectLst>
              </a:rPr>
              <a:t>Parametrización</a:t>
            </a:r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 de matrices de rotación: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ángulos de Euler Z-Y-Z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221088"/>
            <a:ext cx="1895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221088"/>
            <a:ext cx="17240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00" y="5400723"/>
            <a:ext cx="1895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875" y="4974679"/>
            <a:ext cx="5638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22</a:t>
            </a:fld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2 Marcador de contenido"/>
              <p:cNvSpPr txBox="1">
                <a:spLocks/>
              </p:cNvSpPr>
              <p:nvPr/>
            </p:nvSpPr>
            <p:spPr>
              <a:xfrm>
                <a:off x="4839344" y="1772816"/>
                <a:ext cx="3981128" cy="20882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s-MX" dirty="0" smtClean="0"/>
                  <a:t>Rotaciones respecto a ejes actuales: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s-MX" b="1" i="1" smtClean="0">
                            <a:latin typeface="Cambria Math"/>
                          </a:rPr>
                          <m:t>𝒛</m:t>
                        </m:r>
                        <m:r>
                          <a:rPr lang="es-MX" i="1">
                            <a:latin typeface="Cambria Math"/>
                          </a:rPr>
                          <m:t>,</m:t>
                        </m:r>
                        <m:r>
                          <a:rPr lang="es-MX" i="1">
                            <a:latin typeface="Cambria Math"/>
                            <a:ea typeface="Cambria Math"/>
                          </a:rPr>
                          <m:t>𝛼</m:t>
                        </m:r>
                      </m:sub>
                    </m:sSub>
                  </m:oMath>
                </a14:m>
                <a:endParaRPr lang="es-MX" dirty="0" smtClean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s-MX" b="1" i="0" smtClean="0">
                            <a:latin typeface="Cambria Math"/>
                          </a:rPr>
                          <m:t>𝐲</m:t>
                        </m:r>
                        <m:r>
                          <a:rPr lang="es-MX" i="1">
                            <a:latin typeface="Cambria Math"/>
                          </a:rPr>
                          <m:t>,</m:t>
                        </m:r>
                        <m:r>
                          <a:rPr lang="es-MX" i="1" smtClean="0">
                            <a:latin typeface="Cambria Math"/>
                            <a:ea typeface="Cambria Math"/>
                          </a:rPr>
                          <m:t>𝛽</m:t>
                        </m:r>
                      </m:sub>
                    </m:sSub>
                  </m:oMath>
                </a14:m>
                <a:endParaRPr lang="es-MX" dirty="0" smtClean="0">
                  <a:ea typeface="Cambria Math"/>
                </a:endParaRP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MX" i="1">
                            <a:latin typeface="Cambria Math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s-MX" b="1" i="0" smtClean="0">
                            <a:latin typeface="Cambria Math"/>
                          </a:rPr>
                          <m:t>𝐳</m:t>
                        </m:r>
                        <m:r>
                          <a:rPr lang="es-MX" i="1">
                            <a:latin typeface="Cambria Math"/>
                          </a:rPr>
                          <m:t>,</m:t>
                        </m:r>
                        <m:r>
                          <a:rPr lang="es-MX" i="1" smtClean="0">
                            <a:latin typeface="Cambria Math"/>
                            <a:ea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s-MX" dirty="0" smtClean="0"/>
              </a:p>
            </p:txBody>
          </p:sp>
        </mc:Choice>
        <mc:Fallback xmlns="">
          <p:sp>
            <p:nvSpPr>
              <p:cNvPr id="13" name="2 Marcador de contenid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344" y="1772816"/>
                <a:ext cx="3981128" cy="2088232"/>
              </a:xfrm>
              <a:prstGeom prst="rect">
                <a:avLst/>
              </a:prstGeom>
              <a:blipFill rotWithShape="1">
                <a:blip r:embed="rId6"/>
                <a:stretch>
                  <a:fillRect l="-2603" t="-526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3 Flecha abajo"/>
          <p:cNvSpPr/>
          <p:nvPr/>
        </p:nvSpPr>
        <p:spPr>
          <a:xfrm>
            <a:off x="6146304" y="3789040"/>
            <a:ext cx="354310" cy="34841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uiExpand="1" build="p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Nuevamente:</a:t>
            </a:r>
            <a:endParaRPr lang="es-MX" dirty="0"/>
          </a:p>
        </p:txBody>
      </p:sp>
      <p:grpSp>
        <p:nvGrpSpPr>
          <p:cNvPr id="6" name="5 Grupo"/>
          <p:cNvGrpSpPr/>
          <p:nvPr/>
        </p:nvGrpSpPr>
        <p:grpSpPr>
          <a:xfrm>
            <a:off x="899592" y="404664"/>
            <a:ext cx="6768752" cy="758577"/>
            <a:chOff x="733400" y="4077072"/>
            <a:chExt cx="7583016" cy="119062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3400" y="4497685"/>
              <a:ext cx="18954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77616" y="4077072"/>
              <a:ext cx="5638800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106538"/>
            <a:ext cx="885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890514"/>
            <a:ext cx="3286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780928"/>
            <a:ext cx="243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573016"/>
            <a:ext cx="26384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51520" y="458112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Además, si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=180° se tiene nuevamente una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singularidad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327" y="5733256"/>
            <a:ext cx="19145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8543" y="5589240"/>
            <a:ext cx="3369171" cy="83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4927" y="5589240"/>
            <a:ext cx="1999481" cy="82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23</a:t>
            </a:fld>
            <a:endParaRPr lang="es-MX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78288"/>
            <a:ext cx="3961370" cy="2971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406" y="1556792"/>
            <a:ext cx="9052098" cy="1108720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	Para el caso de rotación con respecto a un eje arbitrario se tiene:</a:t>
            </a:r>
            <a:endParaRPr lang="es-MX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784" y="2955429"/>
            <a:ext cx="8763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4944"/>
            <a:ext cx="3124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589240"/>
            <a:ext cx="11144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9135" y="3861048"/>
            <a:ext cx="2857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573016"/>
            <a:ext cx="4515594" cy="82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1125" y="4725144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8393" y="5079082"/>
            <a:ext cx="20955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4. </a:t>
            </a:r>
            <a:r>
              <a:rPr lang="es-MX" b="1" u="sng" dirty="0" err="1">
                <a:effectLst>
                  <a:reflection blurRad="6350" stA="60000" endA="900" endPos="60000" dist="60007" dir="5400000" sy="-100000" algn="bl" rotWithShape="0"/>
                </a:effectLst>
              </a:rPr>
              <a:t>Parametrización</a:t>
            </a:r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 de matrices de rotación: Eje </a:t>
            </a:r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arbitrario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24</a:t>
            </a:fld>
            <a:endParaRPr lang="es-MX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3604908" cy="3932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4. </a:t>
            </a:r>
            <a:r>
              <a:rPr lang="es-MX" b="1" u="sng" dirty="0" err="1">
                <a:effectLst>
                  <a:reflection blurRad="6350" stA="60000" endA="900" endPos="60000" dist="60007" dir="5400000" sy="-100000" algn="bl" rotWithShape="0"/>
                </a:effectLst>
              </a:rPr>
              <a:t>Parametrización</a:t>
            </a:r>
            <a:r>
              <a:rPr lang="es-MX" b="1" u="sng" dirty="0">
                <a:effectLst>
                  <a:reflection blurRad="6350" stA="60000" endA="900" endPos="60000" dist="60007" dir="5400000" sy="-100000" algn="bl" rotWithShape="0"/>
                </a:effectLst>
              </a:rPr>
              <a:t> de matrices de rotación: </a:t>
            </a:r>
            <a:r>
              <a:rPr lang="es-MX" b="1" u="sng" dirty="0" err="1">
                <a:effectLst>
                  <a:reflection blurRad="6350" stA="60000" endA="900" endPos="60000" dist="60007" dir="5400000" sy="-100000" algn="bl" rotWithShape="0"/>
                </a:effectLst>
              </a:rPr>
              <a:t>Cuaterniones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4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32655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Evitan las singularidades</a:t>
            </a:r>
            <a:endParaRPr lang="es-MX" dirty="0"/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95536" y="2204864"/>
            <a:ext cx="8229600" cy="53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definen como: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2779018"/>
            <a:ext cx="69342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01008"/>
            <a:ext cx="127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2 Marcador de contenido"/>
          <p:cNvSpPr txBox="1">
            <a:spLocks/>
          </p:cNvSpPr>
          <p:nvPr/>
        </p:nvSpPr>
        <p:spPr>
          <a:xfrm>
            <a:off x="1979712" y="3429000"/>
            <a:ext cx="3312368" cy="53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Operadores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869160"/>
            <a:ext cx="46958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2 Marcador de contenido"/>
          <p:cNvSpPr txBox="1">
            <a:spLocks/>
          </p:cNvSpPr>
          <p:nvPr/>
        </p:nvSpPr>
        <p:spPr>
          <a:xfrm>
            <a:off x="467544" y="4149080"/>
            <a:ext cx="4968552" cy="53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 las propiedades: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25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/>
      <p:bldP spid="15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2386608" cy="604664"/>
          </a:xfrm>
        </p:spPr>
        <p:txBody>
          <a:bodyPr/>
          <a:lstStyle/>
          <a:p>
            <a:pPr>
              <a:buNone/>
            </a:pPr>
            <a:r>
              <a:rPr lang="es-MX" b="1" dirty="0" smtClean="0">
                <a:solidFill>
                  <a:srgbClr val="0070C0"/>
                </a:solidFill>
              </a:rPr>
              <a:t>Parte escalar</a:t>
            </a:r>
            <a:endParaRPr lang="es-MX" b="1" dirty="0">
              <a:solidFill>
                <a:srgbClr val="0070C0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436096" y="1672208"/>
            <a:ext cx="2592288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Parte vectorial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0195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Conector recto de flecha"/>
          <p:cNvCxnSpPr/>
          <p:nvPr/>
        </p:nvCxnSpPr>
        <p:spPr>
          <a:xfrm flipV="1">
            <a:off x="2555776" y="764704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flipH="1" flipV="1">
            <a:off x="5076056" y="1240160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2 Marcador de contenido"/>
          <p:cNvSpPr txBox="1">
            <a:spLocks/>
          </p:cNvSpPr>
          <p:nvPr/>
        </p:nvSpPr>
        <p:spPr>
          <a:xfrm>
            <a:off x="467544" y="2132856"/>
            <a:ext cx="70567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la suma de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cuaterniones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tiene: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3311" y="3071614"/>
            <a:ext cx="1228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463" y="2783582"/>
            <a:ext cx="35528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467544" y="3789040"/>
            <a:ext cx="70567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tiene la representación: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1162" y="4949155"/>
            <a:ext cx="771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7266" y="4589115"/>
            <a:ext cx="30289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26</a:t>
            </a:fld>
            <a:endParaRPr lang="es-MX"/>
          </a:p>
        </p:txBody>
      </p:sp>
      <p:sp>
        <p:nvSpPr>
          <p:cNvPr id="6" name="5 Abrir llave"/>
          <p:cNvSpPr/>
          <p:nvPr/>
        </p:nvSpPr>
        <p:spPr>
          <a:xfrm rot="16200000">
            <a:off x="4866641" y="-350397"/>
            <a:ext cx="396044" cy="2589278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11" grpId="0"/>
      <p:bldP spid="1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Entre sus propiedades se tienen las siguientes: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815" y="692696"/>
            <a:ext cx="358040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30832" y="3789040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Además, el producto de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cuaterniones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1390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365104"/>
            <a:ext cx="2886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3546" y="4365104"/>
            <a:ext cx="45529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323528" y="5344616"/>
            <a:ext cx="34563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Producto punto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5436096" y="5344616"/>
            <a:ext cx="34563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Producto cruz</a:t>
            </a:r>
            <a:endParaRPr kumimoji="0" lang="es-MX" sz="3200" b="1" i="0" u="none" strike="noStrike" kern="1200" cap="all" normalizeH="0" baseline="0" noProof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2483768" y="4797152"/>
            <a:ext cx="302433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7452320" y="4797152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27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Otras propiedades de los </a:t>
            </a:r>
            <a:r>
              <a:rPr lang="es-MX" dirty="0" err="1" smtClean="0"/>
              <a:t>cuaterniones</a:t>
            </a:r>
            <a:r>
              <a:rPr lang="es-MX" dirty="0" smtClean="0"/>
              <a:t> son:</a:t>
            </a:r>
            <a:endParaRPr lang="es-MX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4286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179512" y="2636912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 los tipos de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cuaterniones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 encuentran: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79512" y="3429000"/>
            <a:ext cx="338437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cero: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84984"/>
            <a:ext cx="24003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251520" y="4581128"/>
            <a:ext cx="712879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Elemento nulo de la multiplicación: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229200"/>
            <a:ext cx="23241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28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251520" y="188640"/>
            <a:ext cx="453650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conjugado</a:t>
            </a:r>
            <a:r>
              <a:rPr lang="es-MX" sz="3200" dirty="0" smtClean="0"/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32656"/>
            <a:ext cx="1704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23528" y="1124744"/>
            <a:ext cx="604867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 anterior se concluye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72816"/>
            <a:ext cx="28384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323528" y="3068960"/>
            <a:ext cx="453650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Cuaternión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unitario</a:t>
            </a:r>
            <a:r>
              <a:rPr lang="es-MX" sz="3200" dirty="0" smtClean="0"/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212976"/>
            <a:ext cx="152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29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708920"/>
            <a:ext cx="4752528" cy="318221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6368" y="1902532"/>
            <a:ext cx="3970784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 smtClean="0"/>
              <a:t>Punto independiente</a:t>
            </a:r>
            <a:endParaRPr lang="es-MX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065712" y="1628800"/>
            <a:ext cx="39707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Sistema de referencia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6012160" y="4869160"/>
            <a:ext cx="3024336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¿Qué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operaciones pueden realizarse?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1. Introducción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</a:t>
            </a:fld>
            <a:endParaRPr lang="es-MX"/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2051720" y="2421183"/>
            <a:ext cx="1944216" cy="892401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5868144" y="2233464"/>
            <a:ext cx="1080120" cy="1339552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2 Marcador de contenido"/>
          <p:cNvSpPr txBox="1">
            <a:spLocks/>
          </p:cNvSpPr>
          <p:nvPr/>
        </p:nvSpPr>
        <p:spPr>
          <a:xfrm>
            <a:off x="35496" y="5992688"/>
            <a:ext cx="39707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Sistema de referencia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2020888" y="5445224"/>
            <a:ext cx="1182960" cy="547464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44624"/>
            <a:ext cx="8229600" cy="1108720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	Otra definición importante para </a:t>
            </a:r>
            <a:r>
              <a:rPr lang="es-MX" dirty="0" err="1" smtClean="0"/>
              <a:t>cuaterniones</a:t>
            </a:r>
            <a:r>
              <a:rPr lang="es-MX" dirty="0" smtClean="0"/>
              <a:t> es la siguiente:</a:t>
            </a:r>
            <a:endParaRPr lang="es-MX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988840"/>
            <a:ext cx="10096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323528" y="1196752"/>
            <a:ext cx="4536504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Norma de un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44824"/>
            <a:ext cx="14859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1181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251520" y="2492896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d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donde se concluye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091" y="3053333"/>
            <a:ext cx="220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643" y="3557389"/>
            <a:ext cx="28289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651" y="4221088"/>
            <a:ext cx="5619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Flecha derecha"/>
          <p:cNvSpPr/>
          <p:nvPr/>
        </p:nvSpPr>
        <p:spPr>
          <a:xfrm>
            <a:off x="1513731" y="4221088"/>
            <a:ext cx="576064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3811" y="4149080"/>
            <a:ext cx="31908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Flecha derecha"/>
          <p:cNvSpPr/>
          <p:nvPr/>
        </p:nvSpPr>
        <p:spPr>
          <a:xfrm>
            <a:off x="5618187" y="4221088"/>
            <a:ext cx="576064" cy="3600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8267" y="3933056"/>
            <a:ext cx="17621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643" y="4797152"/>
            <a:ext cx="1685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643" y="5805264"/>
            <a:ext cx="7010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Abrir llave"/>
          <p:cNvSpPr/>
          <p:nvPr/>
        </p:nvSpPr>
        <p:spPr>
          <a:xfrm>
            <a:off x="395536" y="2996952"/>
            <a:ext cx="144016" cy="338437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30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12" grpId="0" animBg="1"/>
      <p:bldP spid="14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676672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Para rotaciones, sea el </a:t>
            </a:r>
            <a:r>
              <a:rPr lang="es-MX" dirty="0" err="1" smtClean="0"/>
              <a:t>cuaternión</a:t>
            </a:r>
            <a:r>
              <a:rPr lang="es-MX" dirty="0" smtClean="0"/>
              <a:t> unitario: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5918" y="764704"/>
            <a:ext cx="28384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851920" y="1412776"/>
            <a:ext cx="5040560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El 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cuaternión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normalizado puede expresarse como: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483450"/>
            <a:ext cx="4752528" cy="65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4653136"/>
            <a:ext cx="504056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Entonces, la operación: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677" y="5085184"/>
            <a:ext cx="2657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49876" y="5445224"/>
            <a:ext cx="852658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corresponde a una rotación de </a:t>
            </a: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s-MX" sz="32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respecto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 vector unitario </a:t>
            </a:r>
            <a:r>
              <a:rPr kumimoji="0" lang="es-MX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ángulo </a:t>
            </a:r>
            <a:r>
              <a:rPr kumimoji="0" lang="el-GR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ξ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31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4704"/>
            <a:ext cx="3731512" cy="3014242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3563888" y="3573016"/>
            <a:ext cx="388843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Parámetros de Rodríguez-Hamilton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10 Conector recto de flecha"/>
          <p:cNvCxnSpPr>
            <a:stCxn id="13" idx="0"/>
          </p:cNvCxnSpPr>
          <p:nvPr/>
        </p:nvCxnSpPr>
        <p:spPr>
          <a:xfrm flipH="1" flipV="1">
            <a:off x="5220072" y="3138685"/>
            <a:ext cx="288032" cy="4343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13" idx="0"/>
          </p:cNvCxnSpPr>
          <p:nvPr/>
        </p:nvCxnSpPr>
        <p:spPr>
          <a:xfrm flipV="1">
            <a:off x="5508104" y="3055300"/>
            <a:ext cx="648072" cy="5177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10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532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smtClean="0"/>
              <a:t>En este caso el eje de rotación es:</a:t>
            </a:r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32</a:t>
            </a:fld>
            <a:endParaRPr lang="es-MX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Sea el vector </a:t>
            </a:r>
            <a:r>
              <a:rPr lang="es-MX" sz="3600" b="1" dirty="0" smtClean="0"/>
              <a:t>v</a:t>
            </a:r>
            <a:r>
              <a:rPr lang="es-MX" sz="3600" dirty="0" smtClean="0"/>
              <a:t>=(0,1,0)</a:t>
            </a:r>
            <a:r>
              <a:rPr lang="es-MX" sz="3600" baseline="30000" dirty="0" smtClean="0"/>
              <a:t>T</a:t>
            </a:r>
            <a:r>
              <a:rPr lang="es-MX" sz="3600" dirty="0" smtClean="0"/>
              <a:t>. Usar </a:t>
            </a:r>
            <a:r>
              <a:rPr lang="es-MX" sz="3600" dirty="0" err="1" smtClean="0"/>
              <a:t>cuaterniones</a:t>
            </a:r>
            <a:r>
              <a:rPr lang="es-MX" sz="3600" dirty="0" smtClean="0"/>
              <a:t> para rotarlo el vector respecto al eje </a:t>
            </a:r>
            <a:r>
              <a:rPr lang="es-MX" sz="3600" b="1" dirty="0" smtClean="0"/>
              <a:t>x</a:t>
            </a:r>
            <a:r>
              <a:rPr lang="es-MX" sz="3600" dirty="0" smtClean="0"/>
              <a:t> un ángulo </a:t>
            </a:r>
            <a:r>
              <a:rPr lang="el-GR" sz="3600" b="1" dirty="0" smtClean="0">
                <a:solidFill>
                  <a:schemeClr val="tx1"/>
                </a:solidFill>
              </a:rPr>
              <a:t>ξ </a:t>
            </a:r>
            <a:r>
              <a:rPr lang="es-MX" sz="3600" dirty="0" smtClean="0"/>
              <a:t>=</a:t>
            </a:r>
            <a:r>
              <a:rPr lang="el-GR" sz="3600" dirty="0" smtClean="0"/>
              <a:t>π</a:t>
            </a:r>
            <a:r>
              <a:rPr lang="es-MX" sz="3600" dirty="0" smtClean="0"/>
              <a:t>/2.</a:t>
            </a:r>
            <a:endParaRPr lang="es-MX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295" y="2352303"/>
            <a:ext cx="542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75" y="2352303"/>
            <a:ext cx="2381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derecha"/>
          <p:cNvSpPr/>
          <p:nvPr/>
        </p:nvSpPr>
        <p:spPr>
          <a:xfrm>
            <a:off x="3813423" y="2352303"/>
            <a:ext cx="576064" cy="21602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7519" y="2352303"/>
            <a:ext cx="542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3583" y="2208287"/>
            <a:ext cx="1190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467544" y="2680320"/>
            <a:ext cx="8229600" cy="892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Por lo tanto, los parámetros de Rodríguez-Hamilton son:</a:t>
            </a:r>
            <a:endParaRPr lang="es-MX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689970"/>
            <a:ext cx="647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545954"/>
            <a:ext cx="10572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401938"/>
            <a:ext cx="5143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127" y="4531819"/>
            <a:ext cx="647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60215" y="4315795"/>
            <a:ext cx="10287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2343" y="4243787"/>
            <a:ext cx="4572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8127" y="5301208"/>
            <a:ext cx="1685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Cerrar llave"/>
          <p:cNvSpPr/>
          <p:nvPr/>
        </p:nvSpPr>
        <p:spPr>
          <a:xfrm>
            <a:off x="2969543" y="3401938"/>
            <a:ext cx="411832" cy="240332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19500" y="3625006"/>
            <a:ext cx="26193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3796" y="3769022"/>
            <a:ext cx="16287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5804" y="4921150"/>
            <a:ext cx="15811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89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 animBg="1"/>
      <p:bldP spid="12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24 CuadroTexto"/>
              <p:cNvSpPr txBox="1"/>
              <p:nvPr/>
            </p:nvSpPr>
            <p:spPr>
              <a:xfrm>
                <a:off x="4932040" y="5085184"/>
                <a:ext cx="2664296" cy="1098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𝐫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𝐴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4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25" name="24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085184"/>
                <a:ext cx="2664296" cy="109844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6816" y="1988840"/>
            <a:ext cx="8877672" cy="1108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dirty="0" smtClean="0"/>
              <a:t>Finalmente el vector rotado se obtiene de la siguiente manera:</a:t>
            </a:r>
            <a:endParaRPr lang="es-MX" sz="28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33</a:t>
            </a:fld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930"/>
            <a:ext cx="3792488" cy="85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547889" cy="76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6221" y="431783"/>
            <a:ext cx="5429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2285" y="287767"/>
            <a:ext cx="11906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CuadroTexto"/>
              <p:cNvSpPr txBox="1"/>
              <p:nvPr/>
            </p:nvSpPr>
            <p:spPr>
              <a:xfrm>
                <a:off x="4716016" y="1124744"/>
                <a:ext cx="38164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1" i="0" smtClean="0">
                          <a:latin typeface="Cambria Math"/>
                        </a:rPr>
                        <m:t>𝐯</m:t>
                      </m:r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MX" sz="2400" i="1">
                                  <a:latin typeface="Cambria Math"/>
                                </a:rPr>
                                <m:t>0,</m:t>
                              </m:r>
                              <m:r>
                                <a:rPr lang="es-MX" sz="2400" b="0" i="1" smtClean="0">
                                  <a:latin typeface="Cambria Math"/>
                                </a:rPr>
                                <m:t>1</m:t>
                              </m:r>
                              <m:r>
                                <a:rPr lang="es-MX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s-MX" sz="2400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𝐫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𝐵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=0+</m:t>
                      </m:r>
                      <m:sSub>
                        <m:sSub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𝐢</m:t>
                          </m:r>
                        </m:e>
                        <m:sub>
                          <m:r>
                            <a:rPr lang="es-MX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0" name="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1124744"/>
                <a:ext cx="3816424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6 Conector recto"/>
          <p:cNvCxnSpPr/>
          <p:nvPr/>
        </p:nvCxnSpPr>
        <p:spPr>
          <a:xfrm>
            <a:off x="0" y="191683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79987"/>
            <a:ext cx="9620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79987"/>
            <a:ext cx="1504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81" y="3847111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818" y="3548602"/>
            <a:ext cx="4615011" cy="81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57" y="4782916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40" y="4437113"/>
            <a:ext cx="3685944" cy="80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94" y="5565150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5373216"/>
            <a:ext cx="2391841" cy="58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5565148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46" y="5452982"/>
            <a:ext cx="295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derecha"/>
          <p:cNvSpPr/>
          <p:nvPr/>
        </p:nvSpPr>
        <p:spPr>
          <a:xfrm>
            <a:off x="5006883" y="5509064"/>
            <a:ext cx="484437" cy="31219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8280412" y="5821255"/>
            <a:ext cx="504056" cy="4985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5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" grpId="0" build="p"/>
      <p:bldP spid="10" grpId="0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772816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smtClean="0"/>
              <a:t>El eje de rotación es:</a:t>
            </a:r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34</a:t>
            </a:fld>
            <a:endParaRPr lang="es-MX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12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MX" sz="2800" b="1" u="sng" dirty="0" smtClean="0"/>
              <a:t>Ejemplo.</a:t>
            </a:r>
            <a:r>
              <a:rPr lang="es-MX" sz="2800" dirty="0" smtClean="0"/>
              <a:t> Calcular el vector </a:t>
            </a:r>
            <a:r>
              <a:rPr lang="es-MX" sz="2800" b="1" dirty="0" err="1" smtClean="0"/>
              <a:t>r</a:t>
            </a:r>
            <a:r>
              <a:rPr lang="es-MX" sz="2800" baseline="30000" dirty="0" err="1" smtClean="0"/>
              <a:t>A</a:t>
            </a:r>
            <a:r>
              <a:rPr lang="es-MX" sz="2800" dirty="0" smtClean="0"/>
              <a:t>, que se obtiene cuando se rota el vector </a:t>
            </a:r>
            <a:r>
              <a:rPr lang="es-MX" sz="2800" b="1" dirty="0" err="1" smtClean="0"/>
              <a:t>r</a:t>
            </a:r>
            <a:r>
              <a:rPr lang="es-MX" sz="2800" baseline="30000" dirty="0" err="1" smtClean="0"/>
              <a:t>B</a:t>
            </a:r>
            <a:r>
              <a:rPr lang="es-MX" sz="2800" dirty="0" smtClean="0"/>
              <a:t>=(3,0,3)</a:t>
            </a:r>
            <a:r>
              <a:rPr lang="es-MX" sz="2800" baseline="30000" dirty="0" smtClean="0"/>
              <a:t>T</a:t>
            </a:r>
            <a:r>
              <a:rPr lang="es-MX" sz="2800" dirty="0" smtClean="0"/>
              <a:t> con respecto al eje z un ángulo </a:t>
            </a:r>
            <a:r>
              <a:rPr lang="el-GR" sz="2800" b="1" dirty="0" smtClean="0">
                <a:solidFill>
                  <a:schemeClr val="tx1"/>
                </a:solidFill>
              </a:rPr>
              <a:t>ξ</a:t>
            </a:r>
            <a:r>
              <a:rPr lang="es-MX" sz="2800" dirty="0" smtClean="0"/>
              <a:t>=</a:t>
            </a:r>
            <a:r>
              <a:rPr lang="el-GR" sz="2800" dirty="0" smtClean="0"/>
              <a:t>π</a:t>
            </a:r>
            <a:r>
              <a:rPr lang="es-MX" sz="2800" dirty="0" smtClean="0"/>
              <a:t>/2 empleando </a:t>
            </a:r>
            <a:r>
              <a:rPr lang="es-MX" sz="2800" dirty="0" err="1" smtClean="0"/>
              <a:t>cuaterniones</a:t>
            </a:r>
            <a:r>
              <a:rPr lang="es-MX" sz="2800" dirty="0" smtClean="0"/>
              <a:t>.</a:t>
            </a:r>
            <a:endParaRPr lang="es-MX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08" y="2492896"/>
            <a:ext cx="561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88" y="2397645"/>
            <a:ext cx="1295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179512" y="2896344"/>
            <a:ext cx="8229600" cy="892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Por lo tanto, los parámetros de Rodríguez-Hamilton son:</a:t>
            </a:r>
            <a:endParaRPr lang="es-MX" dirty="0"/>
          </a:p>
        </p:txBody>
      </p:sp>
      <p:sp>
        <p:nvSpPr>
          <p:cNvPr id="10" name="9 Cerrar llave"/>
          <p:cNvSpPr/>
          <p:nvPr/>
        </p:nvSpPr>
        <p:spPr>
          <a:xfrm>
            <a:off x="3080048" y="3617962"/>
            <a:ext cx="411832" cy="240332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8804"/>
            <a:ext cx="7048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07726"/>
            <a:ext cx="1162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01008"/>
            <a:ext cx="5143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57675"/>
            <a:ext cx="152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20927"/>
            <a:ext cx="180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8" y="5013176"/>
            <a:ext cx="7429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28" y="4865340"/>
            <a:ext cx="11144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53136"/>
            <a:ext cx="5905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330" y="3988912"/>
            <a:ext cx="628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24" y="3704828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05" y="5184626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57" y="5301208"/>
            <a:ext cx="371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31" y="4960788"/>
            <a:ext cx="1714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31 CuadroTexto"/>
              <p:cNvSpPr txBox="1"/>
              <p:nvPr/>
            </p:nvSpPr>
            <p:spPr>
              <a:xfrm>
                <a:off x="4427984" y="5013176"/>
                <a:ext cx="2664296" cy="1098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𝐫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𝐴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4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32" name="3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5013176"/>
                <a:ext cx="2664296" cy="109844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35</a:t>
            </a:fld>
            <a:endParaRPr lang="es-MX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86816" y="1340768"/>
            <a:ext cx="8877672" cy="11087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dirty="0" smtClean="0"/>
              <a:t>Finalmente el vector rotado se obtiene de la siguiente manera:</a:t>
            </a:r>
            <a:endParaRPr lang="es-MX" sz="2800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8280412" y="5821255"/>
            <a:ext cx="504056" cy="4985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8" y="400716"/>
            <a:ext cx="628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92" y="116632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302"/>
            <a:ext cx="28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76" y="502884"/>
            <a:ext cx="371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51" y="116632"/>
            <a:ext cx="1714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62" y="628302"/>
            <a:ext cx="5619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00" y="533053"/>
            <a:ext cx="1295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CuadroTexto"/>
              <p:cNvSpPr txBox="1"/>
              <p:nvPr/>
            </p:nvSpPr>
            <p:spPr>
              <a:xfrm>
                <a:off x="6012160" y="74195"/>
                <a:ext cx="26642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2400" b="1" i="0" smtClean="0">
                          <a:latin typeface="Cambria Math"/>
                        </a:rPr>
                        <m:t>𝐯</m:t>
                      </m:r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MX" sz="2400" b="0" i="1" smtClean="0">
                                  <a:latin typeface="Cambria Math"/>
                                </a:rPr>
                                <m:t>3</m:t>
                              </m:r>
                              <m:r>
                                <a:rPr lang="es-MX" sz="2400" i="1">
                                  <a:latin typeface="Cambria Math"/>
                                </a:rPr>
                                <m:t>,0,</m:t>
                              </m:r>
                              <m:r>
                                <a:rPr lang="es-MX" sz="2400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𝐫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16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74195"/>
                <a:ext cx="2664296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8974"/>
            <a:ext cx="9620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98974"/>
            <a:ext cx="1504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54013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90" y="2436887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65" y="2204864"/>
            <a:ext cx="4524549" cy="7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67" y="2996952"/>
            <a:ext cx="5085209" cy="7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4" y="3929848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4" y="3717032"/>
            <a:ext cx="3461197" cy="62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4" y="4661743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26511"/>
            <a:ext cx="6221685" cy="65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24" y="5375048"/>
            <a:ext cx="333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45" y="5157192"/>
            <a:ext cx="2052187" cy="55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25806"/>
            <a:ext cx="990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Flecha derecha"/>
          <p:cNvSpPr/>
          <p:nvPr/>
        </p:nvSpPr>
        <p:spPr>
          <a:xfrm>
            <a:off x="4502827" y="5365048"/>
            <a:ext cx="484437" cy="31219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292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" grpId="0" build="p"/>
      <p:bldP spid="8" grpId="0" animBg="1"/>
      <p:bldP spid="16" grpId="0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Con </a:t>
            </a:r>
            <a:r>
              <a:rPr lang="es-MX" dirty="0" err="1" smtClean="0"/>
              <a:t>cuaterniones</a:t>
            </a:r>
            <a:r>
              <a:rPr lang="es-MX" dirty="0" smtClean="0"/>
              <a:t> es posible obtener:</a:t>
            </a:r>
            <a:endParaRPr lang="es-MX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66267"/>
            <a:ext cx="7524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73533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251520" y="2132856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donde: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5563" y="2605088"/>
            <a:ext cx="39528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abajo"/>
          <p:cNvSpPr/>
          <p:nvPr/>
        </p:nvSpPr>
        <p:spPr>
          <a:xfrm>
            <a:off x="4211960" y="4437112"/>
            <a:ext cx="648072" cy="576064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331640" y="5157192"/>
            <a:ext cx="648072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¡Se evita problema de </a:t>
            </a:r>
            <a:r>
              <a:rPr kumimoji="0" lang="es-MX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singularidades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36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r>
              <a:rPr lang="es-MX" dirty="0" smtClean="0"/>
              <a:t>Extensión a matrices de rotación</a:t>
            </a:r>
          </a:p>
          <a:p>
            <a:r>
              <a:rPr lang="es-MX" dirty="0" smtClean="0"/>
              <a:t>¿Importancia?</a:t>
            </a:r>
            <a:endParaRPr lang="es-MX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5. Transformaciones Homogéneas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24944"/>
            <a:ext cx="3272273" cy="3096344"/>
          </a:xfrm>
          <a:prstGeom prst="rect">
            <a:avLst/>
          </a:prstGeom>
        </p:spPr>
      </p:pic>
      <p:sp>
        <p:nvSpPr>
          <p:cNvPr id="5" name="4 Flecha a la derecha con bandas"/>
          <p:cNvSpPr/>
          <p:nvPr/>
        </p:nvSpPr>
        <p:spPr>
          <a:xfrm>
            <a:off x="3491880" y="4271291"/>
            <a:ext cx="1080120" cy="288032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61" y="3037676"/>
            <a:ext cx="4363533" cy="2983612"/>
          </a:xfrm>
          <a:prstGeom prst="rect">
            <a:avLst/>
          </a:prstGeom>
        </p:spPr>
      </p:pic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630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Sean los sistemas {A}, {B}, {C} y {0}: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321" y="3179025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425" y="3179025"/>
            <a:ext cx="1304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6. Operaciones de traslación sin rotación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436096" y="2320280"/>
            <a:ext cx="3600400" cy="806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Para la descripción de {B} se usa: 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69225"/>
            <a:ext cx="4906741" cy="3680055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7517457" y="5151644"/>
            <a:ext cx="1591047" cy="58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Posición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5436096" y="5151644"/>
            <a:ext cx="2088232" cy="5816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Orientación</a:t>
            </a:r>
          </a:p>
        </p:txBody>
      </p:sp>
      <p:cxnSp>
        <p:nvCxnSpPr>
          <p:cNvPr id="5" name="4 Conector recto de flecha"/>
          <p:cNvCxnSpPr>
            <a:stCxn id="14" idx="0"/>
          </p:cNvCxnSpPr>
          <p:nvPr/>
        </p:nvCxnSpPr>
        <p:spPr>
          <a:xfrm flipV="1">
            <a:off x="6480212" y="3636226"/>
            <a:ext cx="1116124" cy="15154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13" idx="0"/>
          </p:cNvCxnSpPr>
          <p:nvPr/>
        </p:nvCxnSpPr>
        <p:spPr>
          <a:xfrm flipH="1" flipV="1">
            <a:off x="8172400" y="3649229"/>
            <a:ext cx="140581" cy="15024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19" name="1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93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Sea el punto </a:t>
            </a:r>
            <a:r>
              <a:rPr lang="es-MX" i="1" dirty="0" smtClean="0">
                <a:solidFill>
                  <a:srgbClr val="FF0000"/>
                </a:solidFill>
              </a:rPr>
              <a:t>p</a:t>
            </a:r>
            <a:r>
              <a:rPr lang="es-MX" dirty="0" smtClean="0"/>
              <a:t> y los sistemas paralelos {A} y {B}.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708920"/>
            <a:ext cx="752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708920"/>
            <a:ext cx="11906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errar llave"/>
          <p:cNvSpPr/>
          <p:nvPr/>
        </p:nvSpPr>
        <p:spPr>
          <a:xfrm rot="5400000">
            <a:off x="7056276" y="2312876"/>
            <a:ext cx="432048" cy="2232248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5724128" y="3688432"/>
            <a:ext cx="2973016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Mapeo de vectores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6948264" y="4408512"/>
            <a:ext cx="576064" cy="82068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2195736" y="5373216"/>
            <a:ext cx="6768752" cy="604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Operaciones de Traslación con rotación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2 Marcador de contenido"/>
          <p:cNvSpPr txBox="1">
            <a:spLocks/>
          </p:cNvSpPr>
          <p:nvPr/>
        </p:nvSpPr>
        <p:spPr>
          <a:xfrm>
            <a:off x="5796136" y="980728"/>
            <a:ext cx="3168352" cy="1512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Para representar el punto en {A}: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786247"/>
            <a:ext cx="5788393" cy="3794881"/>
          </a:xfrm>
          <a:prstGeom prst="rect">
            <a:avLst/>
          </a:prstGeo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49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  <p:bldP spid="12" grpId="0"/>
      <p:bldP spid="13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68152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Sean los sistemas de referencia {0} y {1}: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44824"/>
            <a:ext cx="742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125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42828"/>
            <a:ext cx="7143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598812"/>
            <a:ext cx="2705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1716" y="2598812"/>
            <a:ext cx="14763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179512" y="4120480"/>
            <a:ext cx="5976664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 se usa la representación: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192488"/>
            <a:ext cx="819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120480"/>
            <a:ext cx="1028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Flecha arriba"/>
          <p:cNvSpPr/>
          <p:nvPr/>
        </p:nvSpPr>
        <p:spPr>
          <a:xfrm>
            <a:off x="6372200" y="4696544"/>
            <a:ext cx="360040" cy="432048"/>
          </a:xfrm>
          <a:prstGeom prst="upArrow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4932040" y="5272608"/>
            <a:ext cx="3384376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Matriz de Rotación</a:t>
            </a:r>
            <a:endParaRPr kumimoji="0" lang="es-MX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251520" y="4725144"/>
            <a:ext cx="2376264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5517232"/>
            <a:ext cx="7524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301208"/>
            <a:ext cx="24098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2. Conceptos básicos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</a:t>
            </a:fld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579108" cy="2491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3" grpId="0" animBg="1"/>
      <p:bldP spid="14" grpId="0"/>
      <p:bldP spid="15" grpId="0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8222" y="2852936"/>
            <a:ext cx="1162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961" y="2852936"/>
            <a:ext cx="1902527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7. Operaciones de traslación con rotación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79512" y="1700808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Se busca representar el punto en {A} con el sistema {B}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con diferente orientación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5" y="2953311"/>
            <a:ext cx="5329409" cy="3644041"/>
          </a:xfrm>
          <a:prstGeom prst="rect">
            <a:avLst/>
          </a:prstGeom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6425724" y="4437112"/>
            <a:ext cx="2417953" cy="11585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Cambio de orientación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3 Conector recto de flecha"/>
          <p:cNvCxnSpPr>
            <a:stCxn id="11" idx="0"/>
          </p:cNvCxnSpPr>
          <p:nvPr/>
        </p:nvCxnSpPr>
        <p:spPr>
          <a:xfrm flipV="1">
            <a:off x="7634701" y="3429000"/>
            <a:ext cx="537699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433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40"/>
            <a:ext cx="8507288" cy="6046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s-MX" dirty="0" smtClean="0"/>
              <a:t>Para la representación extendida del vector se tiene:</a:t>
            </a:r>
            <a:endParaRPr lang="es-MX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2267744" y="2492896"/>
            <a:ext cx="2954288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Transformación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200" b="1" i="0" u="none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homogénea</a:t>
            </a:r>
            <a:endParaRPr kumimoji="0" lang="es-MX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790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1371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052736"/>
            <a:ext cx="3200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980728"/>
            <a:ext cx="22288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348880"/>
            <a:ext cx="3429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204864"/>
            <a:ext cx="838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Rectángulo"/>
          <p:cNvSpPr/>
          <p:nvPr/>
        </p:nvSpPr>
        <p:spPr>
          <a:xfrm>
            <a:off x="6300192" y="2708920"/>
            <a:ext cx="2736304" cy="13111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Vector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600" b="1" i="0" u="none" strike="noStrike" kern="1200" cap="none" spc="0" normalizeH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homogéneo</a:t>
            </a:r>
            <a:endParaRPr lang="es-MX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251520" y="4077072"/>
            <a:ext cx="850728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 contenido de la matriz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468687" y="4781470"/>
            <a:ext cx="8279777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kumimoji="0" lang="es-MX" sz="2800" b="1" i="0" u="none" strike="noStrike" kern="1200" normalizeH="0" baseline="0" noProof="0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</a:rPr>
              <a:t>Orientación </a:t>
            </a:r>
            <a:r>
              <a:rPr lang="es-MX" sz="2800" b="1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</a:rPr>
              <a:t>de un sistema de referencia con respecto a otro</a:t>
            </a:r>
            <a:endParaRPr kumimoji="0" lang="es-MX" sz="2800" b="1" i="0" u="none" strike="noStrike" kern="1200" normalizeH="0" baseline="0" noProof="0" dirty="0" smtClean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</a:endParaRPr>
          </a:p>
          <a:p>
            <a:pPr>
              <a:buFont typeface="Arial" pitchFamily="34" charset="0"/>
              <a:buChar char="•"/>
            </a:pPr>
            <a:r>
              <a:rPr kumimoji="0" lang="es-MX" sz="2800" b="1" i="0" u="none" strike="noStrike" kern="1200" cap="all" normalizeH="0" baseline="0" noProof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</a:rPr>
              <a:t>P</a:t>
            </a:r>
            <a:r>
              <a:rPr kumimoji="0" lang="es-MX" sz="2800" b="1" i="0" u="none" strike="noStrike" kern="1200" normalizeH="0" baseline="0" noProof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</a:rPr>
              <a:t>osición de un sistema de referencia con respecto a otro</a:t>
            </a:r>
            <a:endParaRPr lang="es-MX" sz="2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4" name="3 Conector recto de flecha"/>
          <p:cNvCxnSpPr/>
          <p:nvPr/>
        </p:nvCxnSpPr>
        <p:spPr>
          <a:xfrm flipH="1" flipV="1">
            <a:off x="1475656" y="2708920"/>
            <a:ext cx="792088" cy="374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>
            <a:stCxn id="18" idx="0"/>
          </p:cNvCxnSpPr>
          <p:nvPr/>
        </p:nvCxnSpPr>
        <p:spPr>
          <a:xfrm flipV="1">
            <a:off x="7668344" y="1809403"/>
            <a:ext cx="144016" cy="8995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6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686800" cy="60466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s-MX" dirty="0" smtClean="0"/>
              <a:t>La forma general de las transformaciones homogéneas es: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81708"/>
            <a:ext cx="762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92696"/>
            <a:ext cx="4981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2657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395536" y="3112368"/>
            <a:ext cx="388843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 posible considerar: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323528" y="3814713"/>
            <a:ext cx="388843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Traslaciones puras:</a:t>
            </a:r>
            <a:endParaRPr kumimoji="0" lang="es-MX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95536" y="5920680"/>
            <a:ext cx="388843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Rotaciones puras:</a:t>
            </a:r>
            <a:endParaRPr kumimoji="0" lang="es-MX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742705"/>
            <a:ext cx="1630685" cy="6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Flecha derecha"/>
          <p:cNvSpPr/>
          <p:nvPr/>
        </p:nvSpPr>
        <p:spPr>
          <a:xfrm>
            <a:off x="5148064" y="4030737"/>
            <a:ext cx="504056" cy="21602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886721"/>
            <a:ext cx="3312368" cy="42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992688"/>
            <a:ext cx="106811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4382988"/>
            <a:ext cx="40862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Abrir llave"/>
          <p:cNvSpPr/>
          <p:nvPr/>
        </p:nvSpPr>
        <p:spPr>
          <a:xfrm>
            <a:off x="216024" y="3814712"/>
            <a:ext cx="179512" cy="2610023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76243"/>
            <a:ext cx="2895600" cy="365125"/>
          </a:xfrm>
        </p:spPr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9AE3BE17-6B5B-47E1-9107-A56120A9CE0B}" type="slidenum">
              <a:rPr lang="es-MX" smtClean="0"/>
              <a:pPr/>
              <a:t>42</a:t>
            </a:fld>
            <a:endParaRPr lang="es-MX"/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4393490" y="2492896"/>
            <a:ext cx="2148239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Orientación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>
          <a:xfrm>
            <a:off x="6816249" y="2588866"/>
            <a:ext cx="1644183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6 Conector recto de flecha"/>
          <p:cNvCxnSpPr>
            <a:stCxn id="23" idx="0"/>
          </p:cNvCxnSpPr>
          <p:nvPr/>
        </p:nvCxnSpPr>
        <p:spPr>
          <a:xfrm flipV="1">
            <a:off x="5467610" y="1322908"/>
            <a:ext cx="976598" cy="122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24" idx="0"/>
          </p:cNvCxnSpPr>
          <p:nvPr/>
        </p:nvCxnSpPr>
        <p:spPr>
          <a:xfrm flipH="1" flipV="1">
            <a:off x="7380313" y="1464222"/>
            <a:ext cx="258028" cy="112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02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  <p:bldP spid="13" grpId="0" animBg="1"/>
      <p:bldP spid="17" grpId="0" animBg="1"/>
      <p:bldP spid="23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79512" y="3212976"/>
            <a:ext cx="2880320" cy="604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dirty="0" smtClean="0"/>
              <a:t>por lo tanto:</a:t>
            </a:r>
            <a:endParaRPr lang="es-MX" dirty="0"/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MX" sz="2400" b="1" u="sng" dirty="0" smtClean="0"/>
              <a:t>Ejemplo.</a:t>
            </a:r>
            <a:r>
              <a:rPr lang="es-MX" sz="2400" dirty="0" smtClean="0"/>
              <a:t> Sea el sistema de referencia {A} obtenido de {B} al rotar con respecto a </a:t>
            </a:r>
            <a:r>
              <a:rPr lang="es-MX" sz="2400" b="1" dirty="0" err="1" smtClean="0"/>
              <a:t>z</a:t>
            </a:r>
            <a:r>
              <a:rPr lang="es-MX" sz="2400" b="1" baseline="-25000" dirty="0" err="1" smtClean="0"/>
              <a:t>B</a:t>
            </a:r>
            <a:r>
              <a:rPr lang="es-MX" sz="2400" dirty="0" smtClean="0"/>
              <a:t> en 30° y trasladando el origen </a:t>
            </a:r>
            <a:r>
              <a:rPr lang="es-MX" sz="2400" b="1" dirty="0" err="1" smtClean="0"/>
              <a:t>o</a:t>
            </a:r>
            <a:r>
              <a:rPr lang="es-MX" sz="2400" baseline="-25000" dirty="0" err="1" smtClean="0"/>
              <a:t>A</a:t>
            </a:r>
            <a:r>
              <a:rPr lang="es-MX" sz="2400" dirty="0" smtClean="0"/>
              <a:t> 10 unidades a lo largo del eje </a:t>
            </a:r>
            <a:r>
              <a:rPr lang="es-MX" sz="2400" b="1" dirty="0" err="1" smtClean="0"/>
              <a:t>x</a:t>
            </a:r>
            <a:r>
              <a:rPr lang="es-MX" sz="2400" b="1" baseline="-25000" dirty="0" err="1" smtClean="0"/>
              <a:t>B</a:t>
            </a:r>
            <a:r>
              <a:rPr lang="es-MX" sz="2400" dirty="0" smtClean="0"/>
              <a:t> y 5 unidades en </a:t>
            </a:r>
            <a:r>
              <a:rPr lang="es-MX" sz="2400" b="1" dirty="0" err="1" smtClean="0"/>
              <a:t>y</a:t>
            </a:r>
            <a:r>
              <a:rPr lang="es-MX" sz="2400" b="1" baseline="-25000" dirty="0" err="1" smtClean="0"/>
              <a:t>B</a:t>
            </a:r>
            <a:r>
              <a:rPr lang="es-MX" sz="2400" dirty="0" smtClean="0"/>
              <a:t>. Obtener </a:t>
            </a:r>
            <a:r>
              <a:rPr lang="es-MX" sz="2400" b="1" dirty="0" err="1" smtClean="0"/>
              <a:t>p</a:t>
            </a:r>
            <a:r>
              <a:rPr lang="es-MX" sz="2400" b="1" baseline="30000" dirty="0" err="1" smtClean="0"/>
              <a:t>B</a:t>
            </a:r>
            <a:r>
              <a:rPr lang="es-MX" sz="2400" dirty="0" smtClean="0"/>
              <a:t> dado </a:t>
            </a:r>
            <a:r>
              <a:rPr lang="es-MX" sz="2400" b="1" dirty="0" err="1" smtClean="0"/>
              <a:t>p</a:t>
            </a:r>
            <a:r>
              <a:rPr lang="es-MX" sz="2400" b="1" baseline="30000" dirty="0" err="1" smtClean="0"/>
              <a:t>A</a:t>
            </a:r>
            <a:r>
              <a:rPr lang="es-MX" sz="2400" dirty="0" smtClean="0"/>
              <a:t>=(1,2,3)</a:t>
            </a:r>
            <a:r>
              <a:rPr lang="es-MX" sz="2400" baseline="30000" dirty="0" smtClean="0"/>
              <a:t>T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179512" y="1700808"/>
            <a:ext cx="849694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tienen el vector </a:t>
            </a:r>
            <a:r>
              <a:rPr kumimoji="0" lang="es-MX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s-MX" sz="3200" b="0" i="0" u="none" strike="noStrike" kern="1200" cap="none" spc="0" normalizeH="0" baseline="30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su vector homogéneo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s-MX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347" y="2708920"/>
            <a:ext cx="7905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747" y="2346017"/>
            <a:ext cx="1522859" cy="108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3627" y="2687048"/>
            <a:ext cx="4667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1315" y="4077072"/>
            <a:ext cx="80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5411" y="3717032"/>
            <a:ext cx="3106688" cy="121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3763" y="3573016"/>
            <a:ext cx="1306509" cy="142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 Marcador de contenido"/>
          <p:cNvSpPr txBox="1">
            <a:spLocks/>
          </p:cNvSpPr>
          <p:nvPr/>
        </p:nvSpPr>
        <p:spPr>
          <a:xfrm>
            <a:off x="251520" y="4869160"/>
            <a:ext cx="259228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finalmente: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5565601"/>
            <a:ext cx="8286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5205561"/>
            <a:ext cx="15525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27 Rectángulo"/>
          <p:cNvSpPr/>
          <p:nvPr/>
        </p:nvSpPr>
        <p:spPr>
          <a:xfrm>
            <a:off x="7992888" y="5877272"/>
            <a:ext cx="539552" cy="504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18 CuadroTexto"/>
              <p:cNvSpPr txBox="1"/>
              <p:nvPr/>
            </p:nvSpPr>
            <p:spPr>
              <a:xfrm>
                <a:off x="1080939" y="2319263"/>
                <a:ext cx="1656184" cy="106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 i="0" smtClean="0">
                              <a:latin typeface="Cambria Math"/>
                            </a:rPr>
                            <m:t>𝐩</m:t>
                          </m:r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𝐴</m:t>
                          </m:r>
                        </m:sup>
                      </m:sSup>
                      <m:r>
                        <a:rPr lang="es-MX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MX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4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4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4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19" name="1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939" y="2319263"/>
                <a:ext cx="1656184" cy="106894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19 CuadroTexto"/>
              <p:cNvSpPr txBox="1"/>
              <p:nvPr/>
            </p:nvSpPr>
            <p:spPr>
              <a:xfrm>
                <a:off x="2665115" y="2198409"/>
                <a:ext cx="1570856" cy="1374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MX" sz="2400" b="1">
                              <a:latin typeface="Cambria Math"/>
                            </a:rPr>
                            <m:t>𝐏</m:t>
                          </m:r>
                        </m:e>
                        <m:sup>
                          <m:r>
                            <a:rPr lang="es-MX" sz="2400" i="1">
                              <a:latin typeface="Cambria Math"/>
                            </a:rPr>
                            <m:t>𝐴</m:t>
                          </m:r>
                        </m:sup>
                      </m:sSup>
                      <m:r>
                        <a:rPr lang="es-MX" sz="2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s-MX" sz="2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MX" sz="2400" i="1" smtClean="0"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MX" sz="24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MX" sz="2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MX" sz="2400" b="0" i="1" smtClean="0">
                                          <a:latin typeface="Cambria Math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MX" sz="24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400" b="0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20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115" y="2198409"/>
                <a:ext cx="1570856" cy="137460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21 Flecha derecha"/>
          <p:cNvSpPr/>
          <p:nvPr/>
        </p:nvSpPr>
        <p:spPr>
          <a:xfrm>
            <a:off x="4235971" y="2769096"/>
            <a:ext cx="360040" cy="2880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418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animBg="1"/>
      <p:bldP spid="16" grpId="0"/>
      <p:bldP spid="25" grpId="0"/>
      <p:bldP spid="28" grpId="0" animBg="1"/>
      <p:bldP spid="19" grpId="0"/>
      <p:bldP spid="20" grpId="0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8. Composición de Matrices de Transformación homogénea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179512" y="1556792"/>
            <a:ext cx="8352928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 los sistemas de referencia mostrados: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3022" y="2348880"/>
            <a:ext cx="8001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126" y="2276872"/>
            <a:ext cx="8572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924944"/>
            <a:ext cx="828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924944"/>
            <a:ext cx="838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30 Flecha abajo"/>
          <p:cNvSpPr/>
          <p:nvPr/>
        </p:nvSpPr>
        <p:spPr>
          <a:xfrm>
            <a:off x="6876256" y="3501008"/>
            <a:ext cx="360040" cy="28803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9323" y="3861048"/>
            <a:ext cx="809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3419" y="3933056"/>
            <a:ext cx="1171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5547" y="3933056"/>
            <a:ext cx="130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2 Marcador de contenido"/>
          <p:cNvSpPr txBox="1">
            <a:spLocks/>
          </p:cNvSpPr>
          <p:nvPr/>
        </p:nvSpPr>
        <p:spPr>
          <a:xfrm>
            <a:off x="5436096" y="4336504"/>
            <a:ext cx="208823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7038" y="4941168"/>
            <a:ext cx="7810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71134" y="4941168"/>
            <a:ext cx="857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2 Marcador de contenido"/>
          <p:cNvSpPr txBox="1">
            <a:spLocks/>
          </p:cNvSpPr>
          <p:nvPr/>
        </p:nvSpPr>
        <p:spPr>
          <a:xfrm>
            <a:off x="179512" y="5445224"/>
            <a:ext cx="2088232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tanto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5733256"/>
            <a:ext cx="800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31840" y="5733256"/>
            <a:ext cx="1171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5589240"/>
            <a:ext cx="32575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60848"/>
            <a:ext cx="4752528" cy="3451006"/>
          </a:xfrm>
          <a:prstGeom prst="rect">
            <a:avLst/>
          </a:prstGeom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86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31" grpId="0" animBg="1"/>
      <p:bldP spid="35" grpId="0"/>
      <p:bldP spid="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3803155" cy="2493355"/>
          </a:xfrm>
          <a:prstGeom prst="rect">
            <a:avLst/>
          </a:prstGeom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MX" b="1" u="sng" dirty="0" smtClean="0">
                <a:effectLst>
                  <a:reflection blurRad="6350" stA="60000" endA="900" endPos="60000" dist="60007" dir="5400000" sy="-100000" algn="bl" rotWithShape="0"/>
                </a:effectLst>
              </a:rPr>
              <a:t>9. Inversa de una Transformación Homogénea</a:t>
            </a:r>
            <a:endParaRPr lang="es-MX" b="1" u="sng" dirty="0"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5" name="14 Marcador de contenido"/>
          <p:cNvSpPr>
            <a:spLocks noGrp="1"/>
          </p:cNvSpPr>
          <p:nvPr>
            <p:ph idx="1"/>
          </p:nvPr>
        </p:nvSpPr>
        <p:spPr>
          <a:xfrm>
            <a:off x="107504" y="1601603"/>
            <a:ext cx="8892480" cy="1108720"/>
          </a:xfrm>
        </p:spPr>
        <p:txBody>
          <a:bodyPr/>
          <a:lstStyle/>
          <a:p>
            <a:pPr algn="just">
              <a:buNone/>
            </a:pPr>
            <a:r>
              <a:rPr lang="es-MX" dirty="0" smtClean="0"/>
              <a:t>	Sean {A} y {B} y supóngase conocida la matriz que los relaciona (</a:t>
            </a:r>
            <a:r>
              <a:rPr lang="es-MX" b="1" dirty="0" smtClean="0"/>
              <a:t>T</a:t>
            </a:r>
            <a:r>
              <a:rPr lang="es-MX" dirty="0" smtClean="0"/>
              <a:t>). Entonces:</a:t>
            </a: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89101"/>
            <a:ext cx="1133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761109"/>
            <a:ext cx="2209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833117"/>
            <a:ext cx="1905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4 Marcador de contenido"/>
          <p:cNvSpPr txBox="1">
            <a:spLocks/>
          </p:cNvSpPr>
          <p:nvPr/>
        </p:nvSpPr>
        <p:spPr>
          <a:xfrm>
            <a:off x="467544" y="3212976"/>
            <a:ext cx="216024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MX" sz="3200" dirty="0" smtClean="0"/>
              <a:t>p</a:t>
            </a:r>
            <a:r>
              <a:rPr kumimoji="0" lang="es-MX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436" y="3789040"/>
            <a:ext cx="7048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9524" y="3789040"/>
            <a:ext cx="1333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9684" y="3717032"/>
            <a:ext cx="16383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14 Marcador de contenido"/>
          <p:cNvSpPr txBox="1">
            <a:spLocks/>
          </p:cNvSpPr>
          <p:nvPr/>
        </p:nvSpPr>
        <p:spPr>
          <a:xfrm>
            <a:off x="395536" y="4293096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se concluye finalmente: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941168"/>
            <a:ext cx="13049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5013176"/>
            <a:ext cx="733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4725144"/>
            <a:ext cx="33718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75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  <p:bldP spid="19" grpId="0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5760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La matriz </a:t>
            </a:r>
            <a:r>
              <a:rPr lang="es-MX" b="1" dirty="0" smtClean="0"/>
              <a:t>T</a:t>
            </a:r>
            <a:r>
              <a:rPr lang="es-MX" dirty="0" smtClean="0"/>
              <a:t> que </a:t>
            </a:r>
            <a:r>
              <a:rPr lang="es-MX" smtClean="0"/>
              <a:t>los relaciona </a:t>
            </a:r>
            <a:r>
              <a:rPr lang="es-MX" dirty="0" smtClean="0"/>
              <a:t>es:</a:t>
            </a:r>
            <a:endParaRPr lang="es-MX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MX" sz="2400" b="1" u="sng" dirty="0" smtClean="0"/>
              <a:t>Ejemplo.</a:t>
            </a:r>
            <a:r>
              <a:rPr lang="es-MX" sz="2400" dirty="0" smtClean="0"/>
              <a:t> Sean los sistemas de referencia {A} y {B}, donde {B} se obtiene de {A} rotando con respecto a </a:t>
            </a:r>
            <a:r>
              <a:rPr lang="es-MX" sz="2400" b="1" dirty="0" smtClean="0"/>
              <a:t>z</a:t>
            </a:r>
            <a:r>
              <a:rPr lang="es-MX" sz="2400" dirty="0" smtClean="0"/>
              <a:t> en 30°, con una traslación de 1 unidad a lo largo del eje </a:t>
            </a:r>
            <a:r>
              <a:rPr lang="es-MX" sz="2400" b="1" dirty="0" err="1" smtClean="0"/>
              <a:t>x</a:t>
            </a:r>
            <a:r>
              <a:rPr lang="es-MX" sz="2400" b="1" baseline="-25000" dirty="0" err="1" smtClean="0"/>
              <a:t>A</a:t>
            </a:r>
            <a:r>
              <a:rPr lang="es-MX" sz="2400" dirty="0" smtClean="0"/>
              <a:t> y 2 unidades en </a:t>
            </a:r>
            <a:r>
              <a:rPr lang="es-MX" sz="2400" b="1" dirty="0" err="1" smtClean="0"/>
              <a:t>y</a:t>
            </a:r>
            <a:r>
              <a:rPr lang="es-MX" sz="2400" b="1" baseline="-25000" dirty="0" err="1" smtClean="0"/>
              <a:t>A</a:t>
            </a:r>
            <a:r>
              <a:rPr lang="es-MX" sz="2400" dirty="0" smtClean="0"/>
              <a:t>. Hallar la matriz T que los relaciona, así como su inversa:</a:t>
            </a:r>
            <a:endParaRPr lang="es-MX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852936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76872"/>
            <a:ext cx="25336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67544" y="400506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 la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inversa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obtiene mediante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2278" y="4847431"/>
            <a:ext cx="819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6374" y="4631407"/>
            <a:ext cx="3371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4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8824" y="2060848"/>
            <a:ext cx="8229600" cy="5326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s-MX" dirty="0" smtClean="0"/>
              <a:t>donde:</a:t>
            </a:r>
            <a:endParaRPr lang="es-MX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40" y="2750745"/>
            <a:ext cx="19716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6689" y="2593504"/>
            <a:ext cx="2692002" cy="85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8806" y="2540809"/>
            <a:ext cx="1196727" cy="91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710" y="3673624"/>
            <a:ext cx="1209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1101" y="3453934"/>
            <a:ext cx="1725144" cy="89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5497" y="3510096"/>
            <a:ext cx="1437903" cy="84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251520" y="4437112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se obtiene finalmente la inversa: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8438" y="5420690"/>
            <a:ext cx="7905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60526" y="5348682"/>
            <a:ext cx="13239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5042192"/>
            <a:ext cx="2520280" cy="122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8100392" y="5877272"/>
            <a:ext cx="539552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4261" y="63915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6349" y="63091"/>
            <a:ext cx="25336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76320" y="650391"/>
            <a:ext cx="8191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40416" y="434367"/>
            <a:ext cx="33718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Conector recto"/>
          <p:cNvCxnSpPr/>
          <p:nvPr/>
        </p:nvCxnSpPr>
        <p:spPr>
          <a:xfrm>
            <a:off x="-19488" y="1916832"/>
            <a:ext cx="916348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72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33001" y="116632"/>
            <a:ext cx="822960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s-MX" sz="2400" b="1" u="sng" dirty="0" smtClean="0"/>
              <a:t>Ejemplo.</a:t>
            </a:r>
            <a:r>
              <a:rPr lang="es-MX" sz="2400" dirty="0" smtClean="0"/>
              <a:t> Sea el sistema de la figura con altura de </a:t>
            </a:r>
            <a:r>
              <a:rPr lang="es-MX" sz="2400" b="1" dirty="0" smtClean="0"/>
              <a:t>1</a:t>
            </a:r>
            <a:r>
              <a:rPr lang="es-MX" sz="2400" dirty="0" smtClean="0"/>
              <a:t> unidad, base de </a:t>
            </a:r>
            <a:r>
              <a:rPr lang="es-MX" sz="2400" b="1" dirty="0" smtClean="0"/>
              <a:t>1</a:t>
            </a:r>
            <a:r>
              <a:rPr lang="es-MX" sz="2400" dirty="0" smtClean="0"/>
              <a:t> unidad y </a:t>
            </a:r>
            <a:r>
              <a:rPr lang="es-MX" sz="2400" b="1" dirty="0" smtClean="0"/>
              <a:t>1</a:t>
            </a:r>
            <a:r>
              <a:rPr lang="es-MX" sz="2400" dirty="0" smtClean="0"/>
              <a:t> unidad de profundidad. Determine las matrices de transformación homogénea T</a:t>
            </a:r>
            <a:r>
              <a:rPr lang="es-MX" sz="2400" baseline="-25000" dirty="0" smtClean="0"/>
              <a:t>1</a:t>
            </a:r>
            <a:r>
              <a:rPr lang="es-MX" sz="2400" baseline="30000" dirty="0" smtClean="0"/>
              <a:t>0</a:t>
            </a:r>
            <a:r>
              <a:rPr lang="es-MX" sz="2400" dirty="0" smtClean="0"/>
              <a:t>, T</a:t>
            </a:r>
            <a:r>
              <a:rPr lang="es-MX" sz="2400" baseline="-25000" dirty="0" smtClean="0"/>
              <a:t>2</a:t>
            </a:r>
            <a:r>
              <a:rPr lang="es-MX" sz="2400" baseline="30000" dirty="0" smtClean="0"/>
              <a:t>0</a:t>
            </a:r>
            <a:r>
              <a:rPr lang="es-MX" sz="2400" dirty="0" smtClean="0"/>
              <a:t> y T</a:t>
            </a:r>
            <a:r>
              <a:rPr lang="es-MX" sz="2400" baseline="-25000" dirty="0" smtClean="0"/>
              <a:t>2</a:t>
            </a:r>
            <a:r>
              <a:rPr lang="es-MX" sz="2400" baseline="30000" dirty="0" smtClean="0"/>
              <a:t>1</a:t>
            </a:r>
            <a:r>
              <a:rPr lang="es-MX" sz="2400" dirty="0" smtClean="0"/>
              <a:t>. Además, muestre que T</a:t>
            </a:r>
            <a:r>
              <a:rPr lang="es-MX" sz="2400" baseline="-25000" dirty="0" smtClean="0"/>
              <a:t>2</a:t>
            </a:r>
            <a:r>
              <a:rPr lang="es-MX" sz="2400" baseline="30000" dirty="0" smtClean="0"/>
              <a:t>0 </a:t>
            </a:r>
            <a:r>
              <a:rPr lang="es-MX" sz="2400" dirty="0" smtClean="0"/>
              <a:t>= T</a:t>
            </a:r>
            <a:r>
              <a:rPr lang="es-MX" sz="2400" baseline="-25000" dirty="0" smtClean="0"/>
              <a:t>1</a:t>
            </a:r>
            <a:r>
              <a:rPr lang="es-MX" sz="2400" baseline="30000" dirty="0" smtClean="0"/>
              <a:t>0</a:t>
            </a:r>
            <a:r>
              <a:rPr lang="es-MX" sz="2400" dirty="0" smtClean="0"/>
              <a:t> T</a:t>
            </a:r>
            <a:r>
              <a:rPr lang="es-MX" sz="2400" baseline="-25000" dirty="0" smtClean="0"/>
              <a:t>2</a:t>
            </a:r>
            <a:r>
              <a:rPr lang="es-MX" sz="2400" baseline="30000" dirty="0" smtClean="0"/>
              <a:t>1</a:t>
            </a:r>
            <a:r>
              <a:rPr lang="es-MX" sz="2400" dirty="0" smtClean="0"/>
              <a:t>.</a:t>
            </a:r>
            <a:endParaRPr lang="es-MX" sz="2400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48</a:t>
            </a:fld>
            <a:endParaRPr lang="es-MX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93339"/>
            <a:ext cx="5760640" cy="47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Una posible elección para T</a:t>
            </a:r>
            <a:r>
              <a:rPr lang="es-MX" baseline="-25000" dirty="0" smtClean="0"/>
              <a:t>1</a:t>
            </a:r>
            <a:r>
              <a:rPr lang="es-MX" baseline="30000" dirty="0" smtClean="0"/>
              <a:t>0</a:t>
            </a:r>
            <a:r>
              <a:rPr lang="es-MX" dirty="0" smtClean="0"/>
              <a:t> es:</a:t>
            </a:r>
            <a:endParaRPr lang="es-MX" baseline="30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49</a:t>
            </a:fld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6172"/>
            <a:ext cx="838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78" y="957597"/>
            <a:ext cx="268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28" y="2042939"/>
            <a:ext cx="3048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5953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1476"/>
            <a:ext cx="3048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88" y="2963788"/>
            <a:ext cx="21526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02" y="2996952"/>
            <a:ext cx="41603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604664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Empleando el producto punto: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6953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692696"/>
            <a:ext cx="16287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772816"/>
            <a:ext cx="7143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556792"/>
            <a:ext cx="1666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4860032" y="2420888"/>
            <a:ext cx="2304256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6800" y="3076972"/>
            <a:ext cx="714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6880" y="2924944"/>
            <a:ext cx="2895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07504" y="4005064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Además, se tiene la siguiente propiedad: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653136"/>
            <a:ext cx="7048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509120"/>
            <a:ext cx="32956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4509120"/>
            <a:ext cx="328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4581128"/>
            <a:ext cx="7715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107504" y="5229200"/>
            <a:ext cx="8229600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5733256"/>
            <a:ext cx="7048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5661248"/>
            <a:ext cx="1114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5661248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 Marcador de contenido"/>
          <p:cNvSpPr txBox="1">
            <a:spLocks/>
          </p:cNvSpPr>
          <p:nvPr/>
        </p:nvSpPr>
        <p:spPr>
          <a:xfrm>
            <a:off x="5796136" y="5589240"/>
            <a:ext cx="273630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¿Qué significa?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</a:t>
            </a:fld>
            <a:endParaRPr lang="es-MX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" y="764704"/>
            <a:ext cx="3362351" cy="3248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2" grpId="0"/>
      <p:bldP spid="17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50</a:t>
            </a:fld>
            <a:endParaRPr lang="es-MX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Para T</a:t>
            </a:r>
            <a:r>
              <a:rPr lang="es-MX" baseline="-25000" dirty="0" smtClean="0"/>
              <a:t>2</a:t>
            </a:r>
            <a:r>
              <a:rPr lang="es-MX" baseline="30000" dirty="0" smtClean="0"/>
              <a:t>0</a:t>
            </a:r>
            <a:r>
              <a:rPr lang="es-MX" dirty="0" smtClean="0"/>
              <a:t> se tiene la elección:</a:t>
            </a:r>
            <a:endParaRPr lang="es-MX" baseline="30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52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6844"/>
            <a:ext cx="262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3" y="1890341"/>
            <a:ext cx="381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42" y="1437903"/>
            <a:ext cx="59150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95" y="3367857"/>
            <a:ext cx="381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31" y="2924944"/>
            <a:ext cx="2181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46289"/>
            <a:ext cx="4376417" cy="36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51</a:t>
            </a:fld>
            <a:endParaRPr lang="es-MX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Para T</a:t>
            </a:r>
            <a:r>
              <a:rPr lang="es-MX" baseline="-25000" dirty="0" smtClean="0"/>
              <a:t>2</a:t>
            </a:r>
            <a:r>
              <a:rPr lang="es-MX" baseline="30000" dirty="0" smtClean="0"/>
              <a:t>1</a:t>
            </a:r>
            <a:r>
              <a:rPr lang="es-MX" dirty="0" smtClean="0"/>
              <a:t> se elige:</a:t>
            </a:r>
            <a:endParaRPr lang="es-MX" baseline="30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62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6" y="1009303"/>
            <a:ext cx="4314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6" y="1812469"/>
            <a:ext cx="2667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41" y="1527900"/>
            <a:ext cx="4667002" cy="8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27" y="1549018"/>
            <a:ext cx="2653085" cy="85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40" y="3126639"/>
            <a:ext cx="2667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41" y="2647181"/>
            <a:ext cx="23907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0195"/>
            <a:ext cx="4808465" cy="3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91" y="1899695"/>
            <a:ext cx="4738613" cy="390556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312168"/>
            <a:ext cx="8229600" cy="5326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dirty="0" smtClean="0"/>
              <a:t>Ahora se verificará que:</a:t>
            </a:r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52</a:t>
            </a:fld>
            <a:endParaRPr lang="es-MX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04814"/>
            <a:ext cx="1323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5496" y="2204864"/>
            <a:ext cx="8229600" cy="532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dirty="0" smtClean="0"/>
              <a:t>Por lo tanto:</a:t>
            </a:r>
            <a:endParaRPr lang="es-MX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18656"/>
            <a:ext cx="914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820"/>
            <a:ext cx="838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1" y="44624"/>
            <a:ext cx="1498606" cy="8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20" y="413566"/>
            <a:ext cx="752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57" y="116632"/>
            <a:ext cx="1433459" cy="87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96" y="332656"/>
            <a:ext cx="762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401" y="123465"/>
            <a:ext cx="1721367" cy="92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53" y="2708920"/>
            <a:ext cx="3561531" cy="98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8" y="4509120"/>
            <a:ext cx="2762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53" y="3975719"/>
            <a:ext cx="21145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8265096" y="5889776"/>
            <a:ext cx="551319" cy="5040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1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7" y="3356992"/>
            <a:ext cx="2565437" cy="328489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4885009" cy="351508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51920" y="5445224"/>
            <a:ext cx="5112568" cy="748680"/>
          </a:xfrm>
          <a:scene3d>
            <a:camera prst="obliqueTopLeft"/>
            <a:lightRig rig="contrasting" dir="t">
              <a:rot lat="0" lon="0" rev="4500000"/>
            </a:lightRig>
          </a:scene3d>
          <a:sp3d>
            <a:bevelT/>
          </a:sp3d>
        </p:spPr>
        <p:txBody>
          <a:bodyPr>
            <a:no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s-MX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FIN DE UNIDAD 02</a:t>
            </a:r>
            <a:endParaRPr lang="es-MX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53</a:t>
            </a:fld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0" y="-27384"/>
            <a:ext cx="5852172" cy="329184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29441"/>
            <a:ext cx="5852172" cy="3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56992"/>
            <a:ext cx="3238460" cy="306434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604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MX" sz="3000" dirty="0" smtClean="0"/>
              <a:t>Otras propiedades de la matriz de rotación son:</a:t>
            </a:r>
            <a:endParaRPr lang="es-MX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1204" y="836712"/>
            <a:ext cx="18669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-108520" y="1340768"/>
            <a:ext cx="864096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Para el caso en tres dimensiones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claro entonces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348880"/>
            <a:ext cx="7524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988840"/>
            <a:ext cx="4181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251520" y="3356992"/>
            <a:ext cx="633670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 un punto </a:t>
            </a:r>
            <a:r>
              <a:rPr kumimoji="0" lang="es-MX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el espacio, 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221088"/>
            <a:ext cx="7143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221088"/>
            <a:ext cx="20955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5433789"/>
            <a:ext cx="15430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2123728" y="5229200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Vectores unitarios base del sistema {1}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13 Abrir llave"/>
          <p:cNvSpPr/>
          <p:nvPr/>
        </p:nvSpPr>
        <p:spPr>
          <a:xfrm flipH="1">
            <a:off x="2010594" y="4653136"/>
            <a:ext cx="329158" cy="2016224"/>
          </a:xfrm>
          <a:prstGeom prst="leftBrac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3816424" cy="361124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79912" y="188640"/>
            <a:ext cx="4968552" cy="1152128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¿Cómo expresar el punto </a:t>
            </a:r>
            <a:r>
              <a:rPr lang="es-MX" i="1" dirty="0" smtClean="0">
                <a:solidFill>
                  <a:srgbClr val="C00000"/>
                </a:solidFill>
              </a:rPr>
              <a:t>p</a:t>
            </a:r>
            <a:r>
              <a:rPr lang="es-MX" dirty="0" smtClean="0"/>
              <a:t> en el sistema {0}?</a:t>
            </a: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2828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851920" y="1844824"/>
            <a:ext cx="496855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Entonces: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724" y="2723381"/>
            <a:ext cx="733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3804" y="2363341"/>
            <a:ext cx="17145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251520" y="3645024"/>
            <a:ext cx="496855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 lo tanto: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80148"/>
            <a:ext cx="8763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4048100"/>
            <a:ext cx="34766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4581128"/>
            <a:ext cx="361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3005" y="4221088"/>
            <a:ext cx="3926979" cy="96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5733256"/>
            <a:ext cx="361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301208"/>
            <a:ext cx="51720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5733256"/>
            <a:ext cx="361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5661248"/>
            <a:ext cx="676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smtClean="0"/>
              <a:t>UNIDAD 02. Operadores Cinemáticos</a:t>
            </a:r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5" y="1628800"/>
            <a:ext cx="2975786" cy="328425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Sean los sistemas de referencia </a:t>
            </a:r>
            <a:r>
              <a:rPr lang="es-MX" sz="3600" b="1" dirty="0" smtClean="0"/>
              <a:t>{0}</a:t>
            </a:r>
            <a:r>
              <a:rPr lang="es-MX" sz="3600" dirty="0" smtClean="0"/>
              <a:t> y </a:t>
            </a:r>
            <a:r>
              <a:rPr lang="es-MX" sz="3600" b="1" dirty="0" smtClean="0"/>
              <a:t>{1}</a:t>
            </a:r>
            <a:r>
              <a:rPr lang="es-MX" sz="3600" dirty="0" smtClean="0"/>
              <a:t> mostrados. Dado </a:t>
            </a:r>
            <a:r>
              <a:rPr lang="es-MX" sz="3600" b="1" dirty="0" smtClean="0"/>
              <a:t>p</a:t>
            </a:r>
            <a:r>
              <a:rPr lang="es-MX" sz="3600" baseline="30000" dirty="0" smtClean="0"/>
              <a:t>1</a:t>
            </a:r>
            <a:r>
              <a:rPr lang="es-MX" sz="3600" dirty="0" smtClean="0"/>
              <a:t>, determinar </a:t>
            </a:r>
            <a:r>
              <a:rPr lang="es-MX" sz="3600" b="1" dirty="0" smtClean="0"/>
              <a:t>p</a:t>
            </a:r>
            <a:r>
              <a:rPr lang="es-MX" sz="3600" baseline="30000" dirty="0" smtClean="0"/>
              <a:t>0</a:t>
            </a:r>
            <a:r>
              <a:rPr lang="es-MX" sz="3600" dirty="0" smtClean="0"/>
              <a:t>. </a:t>
            </a:r>
            <a:endParaRPr lang="es-MX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36912"/>
            <a:ext cx="7239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47900"/>
            <a:ext cx="420052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5063083"/>
            <a:ext cx="2190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8469" y="3462511"/>
            <a:ext cx="28098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941168"/>
            <a:ext cx="1828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lecha derecha"/>
          <p:cNvSpPr/>
          <p:nvPr/>
        </p:nvSpPr>
        <p:spPr>
          <a:xfrm>
            <a:off x="2410465" y="5013176"/>
            <a:ext cx="360040" cy="3600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941168"/>
            <a:ext cx="7048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4941168"/>
            <a:ext cx="100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4725144"/>
            <a:ext cx="3140224" cy="94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2400" y="4725144"/>
            <a:ext cx="915656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3779912" y="5805264"/>
            <a:ext cx="187220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¿Lógico?</a:t>
            </a:r>
            <a:endParaRPr kumimoji="0" lang="es-MX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8316416" y="5949280"/>
            <a:ext cx="504056" cy="4320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88892" y="3933056"/>
            <a:ext cx="361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8</a:t>
            </a:fld>
            <a:endParaRPr lang="es-MX"/>
          </a:p>
        </p:txBody>
      </p:sp>
      <p:sp>
        <p:nvSpPr>
          <p:cNvPr id="23" name="2 Marcador de contenido"/>
          <p:cNvSpPr txBox="1">
            <a:spLocks/>
          </p:cNvSpPr>
          <p:nvPr/>
        </p:nvSpPr>
        <p:spPr>
          <a:xfrm>
            <a:off x="3851920" y="1700808"/>
            <a:ext cx="496855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Nótese que: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>
          <a:xfrm>
            <a:off x="1907704" y="4869160"/>
            <a:ext cx="356365" cy="296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7" grpId="0"/>
      <p:bldP spid="18" grpId="0" animBg="1"/>
      <p:bldP spid="23" grpId="0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744216"/>
            <a:ext cx="8229600" cy="1108720"/>
          </a:xfrm>
        </p:spPr>
        <p:txBody>
          <a:bodyPr/>
          <a:lstStyle/>
          <a:p>
            <a:pPr>
              <a:buNone/>
            </a:pPr>
            <a:r>
              <a:rPr lang="es-MX" dirty="0" smtClean="0"/>
              <a:t>	Considerando la definición establecida de la matriz de rotación:</a:t>
            </a:r>
            <a:endParaRPr lang="es-MX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es-MX" sz="3600" b="1" u="sng" dirty="0" smtClean="0"/>
              <a:t>Ejemplo.</a:t>
            </a:r>
            <a:r>
              <a:rPr lang="es-MX" sz="3600" dirty="0" smtClean="0"/>
              <a:t> Para un único sistema de referencia sea el vector (3,0,3)</a:t>
            </a:r>
            <a:r>
              <a:rPr lang="es-MX" sz="3600" baseline="30000" dirty="0" smtClean="0"/>
              <a:t>T</a:t>
            </a:r>
            <a:r>
              <a:rPr lang="es-MX" sz="3600" dirty="0" smtClean="0"/>
              <a:t>. ¿Qué sucede al aplicar una rotación en </a:t>
            </a:r>
            <a:r>
              <a:rPr lang="es-MX" sz="3600" b="1" dirty="0" smtClean="0"/>
              <a:t>z</a:t>
            </a:r>
            <a:r>
              <a:rPr lang="es-MX" sz="3600" dirty="0" smtClean="0"/>
              <a:t> con ángulo de 90°?</a:t>
            </a:r>
            <a:endParaRPr lang="es-MX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12976"/>
            <a:ext cx="43243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861048"/>
            <a:ext cx="609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errar llave"/>
          <p:cNvSpPr/>
          <p:nvPr/>
        </p:nvSpPr>
        <p:spPr>
          <a:xfrm>
            <a:off x="1547664" y="3068960"/>
            <a:ext cx="216024" cy="1440160"/>
          </a:xfrm>
          <a:prstGeom prst="rightBrace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212976"/>
            <a:ext cx="8382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Flecha arriba"/>
          <p:cNvSpPr/>
          <p:nvPr/>
        </p:nvSpPr>
        <p:spPr>
          <a:xfrm>
            <a:off x="6732240" y="4725144"/>
            <a:ext cx="360040" cy="50405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5004048" y="5373216"/>
            <a:ext cx="380161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¿Qué significa esto?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8316416" y="5949280"/>
            <a:ext cx="504056" cy="4320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UNIDAD 02. Operadores Cinemáticos</a:t>
            </a: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3BE17-6B5B-47E1-9107-A56120A9CE0B}" type="slidenum">
              <a:rPr lang="es-MX" smtClean="0"/>
              <a:pPr/>
              <a:t>9</a:t>
            </a:fld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CuadroTexto"/>
              <p:cNvSpPr txBox="1"/>
              <p:nvPr/>
            </p:nvSpPr>
            <p:spPr>
              <a:xfrm>
                <a:off x="107504" y="3255367"/>
                <a:ext cx="13012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MX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MX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MX" sz="2400" i="1">
                                  <a:latin typeface="Cambria Math"/>
                                </a:rPr>
                                <m:t>3,0,3</m:t>
                              </m:r>
                            </m:e>
                          </m:d>
                        </m:e>
                        <m:sup>
                          <m:r>
                            <a:rPr lang="es-MX" sz="24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s-MX" sz="2400" dirty="0"/>
              </a:p>
            </p:txBody>
          </p:sp>
        </mc:Choice>
        <mc:Fallback xmlns="">
          <p:sp>
            <p:nvSpPr>
              <p:cNvPr id="6" name="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255367"/>
                <a:ext cx="1301254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 animBg="1"/>
      <p:bldP spid="10" grpId="0" animBg="1"/>
      <p:bldP spid="11" grpId="0"/>
      <p:bldP spid="12" grpId="0" animBg="1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1761</Words>
  <Application>Microsoft Office PowerPoint</Application>
  <PresentationFormat>Presentación en pantalla (4:3)</PresentationFormat>
  <Paragraphs>308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Presentación de PowerPoint</vt:lpstr>
      <vt:lpstr>Contenido</vt:lpstr>
      <vt:lpstr>1. Introducción</vt:lpstr>
      <vt:lpstr>2. Conceptos básicos</vt:lpstr>
      <vt:lpstr>Presentación de PowerPoint</vt:lpstr>
      <vt:lpstr>Presentación de PowerPoint</vt:lpstr>
      <vt:lpstr>Presentación de PowerPoint</vt:lpstr>
      <vt:lpstr>Ejemplo. Sean los sistemas de referencia {0} y {1} mostrados. Dado p1, determinar p0. </vt:lpstr>
      <vt:lpstr>Ejemplo. Para un único sistema de referencia sea el vector (3,0,3)T. ¿Qué sucede al aplicar una rotación en z con ángulo de 90°?</vt:lpstr>
      <vt:lpstr>3. Matrices de rotación: matrices básicas</vt:lpstr>
      <vt:lpstr>Ejemplo. El sistema {B} se obtiene de {A} rotando con respecto a zA un ángulo de 30°. Dado pB=(0,2,0)T, determinar pA.</vt:lpstr>
      <vt:lpstr>3. Matrices de rotación: Transformaciones de similaridad</vt:lpstr>
      <vt:lpstr>3. Matrices de rotación: Composición de rotaciones</vt:lpstr>
      <vt:lpstr>3. Matrices de rotación: Rotaciones con respecto a ejes absolutos</vt:lpstr>
      <vt:lpstr>Ejemplo. Supóngase una rotación respecto al eje z actual de θ, seguida de una rotación con respecto al eje y actual de φ, seguida por una rotación con respecto al eje x actual un ángulo β. Determinar la matriz de rotación resultante.</vt:lpstr>
      <vt:lpstr>Ejemplo. Supóngase una rotación respecto al eje z actual de θ, seguida de una rotación con respecto al eje y absoluto de φ, seguida por una rotación con respecto al eje x absoluto un ángulo β. Determinar la matriz de rotación.</vt:lpstr>
      <vt:lpstr>Ejemplo. Supóngase una rotación respecto al eje z actual de θ, seguida de una rotación con respecto al eje y absoluto de φ, seguida por una rotación con respecto al eje x actual un ángulo β. Determinar la matriz de rotación.</vt:lpstr>
      <vt:lpstr>4. Parametrización de matrices de rotación</vt:lpstr>
      <vt:lpstr>Presentación de PowerPoint</vt:lpstr>
      <vt:lpstr>4. Parametrización de matrices de rotación: Roll-Pitch-Yaw</vt:lpstr>
      <vt:lpstr>Presentación de PowerPoint</vt:lpstr>
      <vt:lpstr>4. Parametrización de matrices de rotación: ángulos de Euler Z-Y-Z</vt:lpstr>
      <vt:lpstr>Presentación de PowerPoint</vt:lpstr>
      <vt:lpstr>4. Parametrización de matrices de rotación: Eje arbitrario</vt:lpstr>
      <vt:lpstr>4. Parametrización de matrices de rotación: Cuaterniones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Ejemplo. Sea el vector v=(0,1,0)T. Usar cuaterniones para rotarlo el vector respecto al eje x un ángulo ξ =π/2.</vt:lpstr>
      <vt:lpstr>Presentación de PowerPoint</vt:lpstr>
      <vt:lpstr>Ejemplo. Calcular el vector rA, que se obtiene cuando se rota el vector rB=(3,0,3)T con respecto al eje z un ángulo ξ=π/2 empleando cuaterniones.</vt:lpstr>
      <vt:lpstr>Presentación de PowerPoint</vt:lpstr>
      <vt:lpstr>Presentación de PowerPoint</vt:lpstr>
      <vt:lpstr>5. Transformaciones Homogéneas</vt:lpstr>
      <vt:lpstr>6. Operaciones de traslación sin rotación</vt:lpstr>
      <vt:lpstr>Presentación de PowerPoint</vt:lpstr>
      <vt:lpstr>7. Operaciones de traslación con rotación</vt:lpstr>
      <vt:lpstr>Presentación de PowerPoint</vt:lpstr>
      <vt:lpstr>Presentación de PowerPoint</vt:lpstr>
      <vt:lpstr>Ejemplo. Sea el sistema de referencia {A} obtenido de {B} al rotar con respecto a zB en 30° y trasladando el origen oA 10 unidades a lo largo del eje xB y 5 unidades en yB. Obtener pB dado pA=(1,2,3)T.</vt:lpstr>
      <vt:lpstr>8. Composición de Matrices de Transformación homogénea</vt:lpstr>
      <vt:lpstr>9. Inversa de una Transformación Homogénea</vt:lpstr>
      <vt:lpstr>Ejemplo. Sean los sistemas de referencia {A} y {B}, donde {B} se obtiene de {A} rotando con respecto a z en 30°, con una traslación de 1 unidad a lo largo del eje xA y 2 unidades en yA. Hallar la matriz T que los relaciona, así como su inversa:</vt:lpstr>
      <vt:lpstr>Presentación de PowerPoint</vt:lpstr>
      <vt:lpstr>Ejemplo. Sea el sistema de la figura con altura de 1 unidad, base de 1 unidad y 1 unidad de profundidad. Determine las matrices de transformación homogénea T10, T20 y T21. Además, muestre que T20 = T10 T21.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JACOBIANO: PARTE 1</dc:title>
  <dc:creator>Roger</dc:creator>
  <cp:lastModifiedBy>Roger</cp:lastModifiedBy>
  <cp:revision>123</cp:revision>
  <dcterms:created xsi:type="dcterms:W3CDTF">2010-10-27T03:51:19Z</dcterms:created>
  <dcterms:modified xsi:type="dcterms:W3CDTF">2014-01-20T15:09:53Z</dcterms:modified>
</cp:coreProperties>
</file>