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1" r:id="rId2"/>
    <p:sldId id="272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4" r:id="rId11"/>
    <p:sldId id="279" r:id="rId12"/>
    <p:sldId id="280" r:id="rId13"/>
    <p:sldId id="281" r:id="rId14"/>
    <p:sldId id="282" r:id="rId15"/>
    <p:sldId id="283" r:id="rId16"/>
    <p:sldId id="265" r:id="rId17"/>
    <p:sldId id="274" r:id="rId18"/>
    <p:sldId id="289" r:id="rId19"/>
    <p:sldId id="276" r:id="rId20"/>
    <p:sldId id="290" r:id="rId21"/>
    <p:sldId id="291" r:id="rId22"/>
    <p:sldId id="292" r:id="rId23"/>
    <p:sldId id="293" r:id="rId24"/>
    <p:sldId id="294" r:id="rId25"/>
    <p:sldId id="295" r:id="rId26"/>
    <p:sldId id="305" r:id="rId27"/>
    <p:sldId id="306" r:id="rId28"/>
    <p:sldId id="307" r:id="rId29"/>
    <p:sldId id="308" r:id="rId30"/>
    <p:sldId id="309" r:id="rId31"/>
    <p:sldId id="346" r:id="rId32"/>
  </p:sldIdLst>
  <p:sldSz cx="9144000" cy="6858000" type="screen4x3"/>
  <p:notesSz cx="7315200" cy="96012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1" autoAdjust="0"/>
    <p:restoredTop sz="94622" autoAdjust="0"/>
  </p:normalViewPr>
  <p:slideViewPr>
    <p:cSldViewPr>
      <p:cViewPr>
        <p:scale>
          <a:sx n="70" d="100"/>
          <a:sy n="70" d="100"/>
        </p:scale>
        <p:origin x="-2220" y="-10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F80FA-449D-4F77-A26F-E73B114DD010}" type="datetimeFigureOut">
              <a:rPr lang="es-MX" smtClean="0"/>
              <a:pPr/>
              <a:t>17/04/2015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E12C6-FFE2-4C23-92A3-F44BC51A67C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918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23A-90BF-415F-B315-BA07E1576C0F}" type="datetime1">
              <a:rPr lang="es-MX" smtClean="0"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UNIDAD 03. Cinemática del Manipulador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40D5-6214-4ADB-A7B8-4C54D40F1844}" type="datetime1">
              <a:rPr lang="es-MX" smtClean="0"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UNIDAD 03. Cinemática del Manipulador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828C-E9E1-4EA2-B338-CB6121147DED}" type="datetime1">
              <a:rPr lang="es-MX" smtClean="0"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UNIDAD 03. Cinemática del Manipulador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1C011-09A6-4DF0-A36B-061707C6C156}" type="datetime1">
              <a:rPr lang="es-MX" smtClean="0"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UNIDAD 03. Cinemática del Manipulador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E1BC-DECA-478A-ACB1-A601BCFAB6A8}" type="datetime1">
              <a:rPr lang="es-MX" smtClean="0"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UNIDAD 03. Cinemática del Manipulador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2E36-44DC-42FB-83C2-6C5A0F9E4718}" type="datetime1">
              <a:rPr lang="es-MX" smtClean="0"/>
              <a:t>17/04/2015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UNIDAD 03. Cinemática del Manipulador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FD9F-C2A5-46C5-9F53-B6AF917918FD}" type="datetime1">
              <a:rPr lang="es-MX" smtClean="0"/>
              <a:t>17/04/2015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UNIDAD 03. Cinemática del Manipulador</a:t>
            </a:r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B2960-886F-4E54-B534-79463269ECCE}" type="datetime1">
              <a:rPr lang="es-MX" smtClean="0"/>
              <a:t>17/04/2015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UNIDAD 03. Cinemática del Manipulador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3808-1721-4188-BDD7-9E75B3FA2381}" type="datetime1">
              <a:rPr lang="es-MX" smtClean="0"/>
              <a:t>17/04/2015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UNIDAD 03. Cinemática del Manipulador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9A07-3C08-4E78-95EB-73733BF4EC46}" type="datetime1">
              <a:rPr lang="es-MX" smtClean="0"/>
              <a:t>17/04/2015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UNIDAD 03. Cinemática del Manipulador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5F77-E3E1-468D-B44E-5CE993780301}" type="datetime1">
              <a:rPr lang="es-MX" smtClean="0"/>
              <a:t>17/04/2015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UNIDAD 03. Cinemática del Manipulador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5360E-D5AB-496A-8473-010619BF115A}" type="datetime1">
              <a:rPr lang="es-MX" smtClean="0"/>
              <a:t>17/04/2015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 smtClean="0"/>
              <a:t>UNIDAD 03. Cinemática del Manipulador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3BE17-6B5B-47E1-9107-A56120A9CE0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4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3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7.png"/><Relationship Id="rId5" Type="http://schemas.openxmlformats.org/officeDocument/2006/relationships/image" Target="../media/image26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25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11.png"/><Relationship Id="rId18" Type="http://schemas.openxmlformats.org/officeDocument/2006/relationships/image" Target="../media/image56.png"/><Relationship Id="rId3" Type="http://schemas.openxmlformats.org/officeDocument/2006/relationships/image" Target="../media/image48.png"/><Relationship Id="rId21" Type="http://schemas.openxmlformats.org/officeDocument/2006/relationships/image" Target="../media/image59.png"/><Relationship Id="rId7" Type="http://schemas.openxmlformats.org/officeDocument/2006/relationships/image" Target="../media/image52.png"/><Relationship Id="rId12" Type="http://schemas.openxmlformats.org/officeDocument/2006/relationships/image" Target="../media/image500.png"/><Relationship Id="rId17" Type="http://schemas.openxmlformats.org/officeDocument/2006/relationships/image" Target="../media/image550.png"/><Relationship Id="rId2" Type="http://schemas.openxmlformats.org/officeDocument/2006/relationships/image" Target="../media/image47.png"/><Relationship Id="rId16" Type="http://schemas.openxmlformats.org/officeDocument/2006/relationships/image" Target="../media/image540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490.png"/><Relationship Id="rId5" Type="http://schemas.openxmlformats.org/officeDocument/2006/relationships/image" Target="../media/image50.png"/><Relationship Id="rId15" Type="http://schemas.openxmlformats.org/officeDocument/2006/relationships/image" Target="../media/image530.png"/><Relationship Id="rId10" Type="http://schemas.openxmlformats.org/officeDocument/2006/relationships/image" Target="../media/image55.png"/><Relationship Id="rId19" Type="http://schemas.openxmlformats.org/officeDocument/2006/relationships/image" Target="../media/image57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20.png"/><Relationship Id="rId22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3" Type="http://schemas.openxmlformats.org/officeDocument/2006/relationships/image" Target="../media/image61.png"/><Relationship Id="rId21" Type="http://schemas.openxmlformats.org/officeDocument/2006/relationships/image" Target="../media/image74.png"/><Relationship Id="rId7" Type="http://schemas.openxmlformats.org/officeDocument/2006/relationships/image" Target="../media/image26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image" Target="../media/image60.png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64.png"/><Relationship Id="rId5" Type="http://schemas.openxmlformats.org/officeDocument/2006/relationships/image" Target="../media/image24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19" Type="http://schemas.openxmlformats.org/officeDocument/2006/relationships/image" Target="../media/image72.png"/><Relationship Id="rId4" Type="http://schemas.openxmlformats.org/officeDocument/2006/relationships/image" Target="../media/image23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3" Type="http://schemas.openxmlformats.org/officeDocument/2006/relationships/image" Target="../media/image690.png"/><Relationship Id="rId21" Type="http://schemas.openxmlformats.org/officeDocument/2006/relationships/image" Target="../media/image87.png"/><Relationship Id="rId7" Type="http://schemas.openxmlformats.org/officeDocument/2006/relationships/image" Target="../media/image730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image" Target="../media/image75.png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11" Type="http://schemas.openxmlformats.org/officeDocument/2006/relationships/image" Target="../media/image77.png"/><Relationship Id="rId5" Type="http://schemas.openxmlformats.org/officeDocument/2006/relationships/image" Target="../media/image711.png"/><Relationship Id="rId15" Type="http://schemas.openxmlformats.org/officeDocument/2006/relationships/image" Target="../media/image81.png"/><Relationship Id="rId23" Type="http://schemas.openxmlformats.org/officeDocument/2006/relationships/image" Target="../media/image89.png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4" Type="http://schemas.openxmlformats.org/officeDocument/2006/relationships/image" Target="../media/image700.png"/><Relationship Id="rId9" Type="http://schemas.openxmlformats.org/officeDocument/2006/relationships/image" Target="../media/image750.png"/><Relationship Id="rId14" Type="http://schemas.openxmlformats.org/officeDocument/2006/relationships/image" Target="../media/image80.png"/><Relationship Id="rId22" Type="http://schemas.openxmlformats.org/officeDocument/2006/relationships/image" Target="../media/image8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9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9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9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97.png"/><Relationship Id="rId18" Type="http://schemas.openxmlformats.org/officeDocument/2006/relationships/image" Target="../media/image101.png"/><Relationship Id="rId3" Type="http://schemas.openxmlformats.org/officeDocument/2006/relationships/image" Target="../media/image24.png"/><Relationship Id="rId21" Type="http://schemas.openxmlformats.org/officeDocument/2006/relationships/image" Target="../media/image104.png"/><Relationship Id="rId7" Type="http://schemas.openxmlformats.org/officeDocument/2006/relationships/image" Target="../media/image94.png"/><Relationship Id="rId12" Type="http://schemas.openxmlformats.org/officeDocument/2006/relationships/image" Target="../media/image680.png"/><Relationship Id="rId17" Type="http://schemas.openxmlformats.org/officeDocument/2006/relationships/image" Target="../media/image100.png"/><Relationship Id="rId2" Type="http://schemas.openxmlformats.org/officeDocument/2006/relationships/image" Target="../media/image23.png"/><Relationship Id="rId16" Type="http://schemas.openxmlformats.org/officeDocument/2006/relationships/image" Target="../media/image99.png"/><Relationship Id="rId20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670.png"/><Relationship Id="rId24" Type="http://schemas.openxmlformats.org/officeDocument/2006/relationships/image" Target="../media/image105.png"/><Relationship Id="rId5" Type="http://schemas.openxmlformats.org/officeDocument/2006/relationships/image" Target="../media/image26.png"/><Relationship Id="rId15" Type="http://schemas.openxmlformats.org/officeDocument/2006/relationships/image" Target="../media/image691.png"/><Relationship Id="rId23" Type="http://schemas.openxmlformats.org/officeDocument/2006/relationships/image" Target="../media/image46.png"/><Relationship Id="rId10" Type="http://schemas.openxmlformats.org/officeDocument/2006/relationships/image" Target="../media/image660.png"/><Relationship Id="rId19" Type="http://schemas.openxmlformats.org/officeDocument/2006/relationships/image" Target="../media/image102.png"/><Relationship Id="rId4" Type="http://schemas.openxmlformats.org/officeDocument/2006/relationships/image" Target="../media/image25.png"/><Relationship Id="rId9" Type="http://schemas.openxmlformats.org/officeDocument/2006/relationships/image" Target="../media/image96.png"/><Relationship Id="rId14" Type="http://schemas.openxmlformats.org/officeDocument/2006/relationships/image" Target="../media/image98.png"/><Relationship Id="rId22" Type="http://schemas.openxmlformats.org/officeDocument/2006/relationships/image" Target="../media/image74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106.png"/><Relationship Id="rId18" Type="http://schemas.openxmlformats.org/officeDocument/2006/relationships/image" Target="../media/image111.png"/><Relationship Id="rId3" Type="http://schemas.openxmlformats.org/officeDocument/2006/relationships/image" Target="../media/image79.png"/><Relationship Id="rId21" Type="http://schemas.openxmlformats.org/officeDocument/2006/relationships/image" Target="../media/image114.png"/><Relationship Id="rId7" Type="http://schemas.openxmlformats.org/officeDocument/2006/relationships/image" Target="../media/image58.png"/><Relationship Id="rId12" Type="http://schemas.openxmlformats.org/officeDocument/2006/relationships/image" Target="../media/image1020.png"/><Relationship Id="rId17" Type="http://schemas.openxmlformats.org/officeDocument/2006/relationships/image" Target="../media/image110.png"/><Relationship Id="rId2" Type="http://schemas.openxmlformats.org/officeDocument/2006/relationships/image" Target="../media/image94.png"/><Relationship Id="rId16" Type="http://schemas.openxmlformats.org/officeDocument/2006/relationships/image" Target="../media/image109.png"/><Relationship Id="rId20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1011.png"/><Relationship Id="rId5" Type="http://schemas.openxmlformats.org/officeDocument/2006/relationships/image" Target="../media/image56.png"/><Relationship Id="rId15" Type="http://schemas.openxmlformats.org/officeDocument/2006/relationships/image" Target="../media/image108.png"/><Relationship Id="rId10" Type="http://schemas.openxmlformats.org/officeDocument/2006/relationships/image" Target="../media/image1000.png"/><Relationship Id="rId19" Type="http://schemas.openxmlformats.org/officeDocument/2006/relationships/image" Target="../media/image112.png"/><Relationship Id="rId4" Type="http://schemas.openxmlformats.org/officeDocument/2006/relationships/image" Target="../media/image550.png"/><Relationship Id="rId9" Type="http://schemas.openxmlformats.org/officeDocument/2006/relationships/image" Target="../media/image990.png"/><Relationship Id="rId14" Type="http://schemas.openxmlformats.org/officeDocument/2006/relationships/image" Target="../media/image107.png"/><Relationship Id="rId22" Type="http://schemas.openxmlformats.org/officeDocument/2006/relationships/image" Target="../media/image11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9.png"/><Relationship Id="rId18" Type="http://schemas.openxmlformats.org/officeDocument/2006/relationships/image" Target="../media/image124.png"/><Relationship Id="rId26" Type="http://schemas.openxmlformats.org/officeDocument/2006/relationships/image" Target="../media/image132.png"/><Relationship Id="rId3" Type="http://schemas.openxmlformats.org/officeDocument/2006/relationships/image" Target="../media/image108.png"/><Relationship Id="rId21" Type="http://schemas.openxmlformats.org/officeDocument/2006/relationships/image" Target="../media/image127.png"/><Relationship Id="rId7" Type="http://schemas.openxmlformats.org/officeDocument/2006/relationships/image" Target="../media/image112.png"/><Relationship Id="rId12" Type="http://schemas.openxmlformats.org/officeDocument/2006/relationships/image" Target="../media/image118.png"/><Relationship Id="rId17" Type="http://schemas.openxmlformats.org/officeDocument/2006/relationships/image" Target="../media/image123.png"/><Relationship Id="rId25" Type="http://schemas.openxmlformats.org/officeDocument/2006/relationships/image" Target="../media/image131.png"/><Relationship Id="rId2" Type="http://schemas.openxmlformats.org/officeDocument/2006/relationships/image" Target="../media/image116.png"/><Relationship Id="rId16" Type="http://schemas.openxmlformats.org/officeDocument/2006/relationships/image" Target="../media/image122.png"/><Relationship Id="rId20" Type="http://schemas.openxmlformats.org/officeDocument/2006/relationships/image" Target="../media/image126.png"/><Relationship Id="rId29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17.png"/><Relationship Id="rId24" Type="http://schemas.openxmlformats.org/officeDocument/2006/relationships/image" Target="../media/image130.png"/><Relationship Id="rId32" Type="http://schemas.openxmlformats.org/officeDocument/2006/relationships/image" Target="../media/image138.png"/><Relationship Id="rId5" Type="http://schemas.openxmlformats.org/officeDocument/2006/relationships/image" Target="../media/image110.png"/><Relationship Id="rId15" Type="http://schemas.openxmlformats.org/officeDocument/2006/relationships/image" Target="../media/image121.png"/><Relationship Id="rId23" Type="http://schemas.openxmlformats.org/officeDocument/2006/relationships/image" Target="../media/image129.png"/><Relationship Id="rId28" Type="http://schemas.openxmlformats.org/officeDocument/2006/relationships/image" Target="../media/image134.png"/><Relationship Id="rId10" Type="http://schemas.openxmlformats.org/officeDocument/2006/relationships/image" Target="../media/image115.png"/><Relationship Id="rId19" Type="http://schemas.openxmlformats.org/officeDocument/2006/relationships/image" Target="../media/image125.png"/><Relationship Id="rId31" Type="http://schemas.openxmlformats.org/officeDocument/2006/relationships/image" Target="../media/image137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Relationship Id="rId14" Type="http://schemas.openxmlformats.org/officeDocument/2006/relationships/image" Target="../media/image120.png"/><Relationship Id="rId22" Type="http://schemas.openxmlformats.org/officeDocument/2006/relationships/image" Target="../media/image128.png"/><Relationship Id="rId27" Type="http://schemas.openxmlformats.org/officeDocument/2006/relationships/image" Target="../media/image133.png"/><Relationship Id="rId30" Type="http://schemas.openxmlformats.org/officeDocument/2006/relationships/image" Target="../media/image1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13" Type="http://schemas.openxmlformats.org/officeDocument/2006/relationships/image" Target="../media/image209.png"/><Relationship Id="rId18" Type="http://schemas.openxmlformats.org/officeDocument/2006/relationships/image" Target="../media/image215.png"/><Relationship Id="rId26" Type="http://schemas.openxmlformats.org/officeDocument/2006/relationships/image" Target="../media/image223.png"/><Relationship Id="rId3" Type="http://schemas.openxmlformats.org/officeDocument/2006/relationships/image" Target="../media/image1990.png"/><Relationship Id="rId21" Type="http://schemas.openxmlformats.org/officeDocument/2006/relationships/image" Target="../media/image218.png"/><Relationship Id="rId7" Type="http://schemas.openxmlformats.org/officeDocument/2006/relationships/image" Target="../media/image203.png"/><Relationship Id="rId12" Type="http://schemas.openxmlformats.org/officeDocument/2006/relationships/image" Target="../media/image208.png"/><Relationship Id="rId17" Type="http://schemas.openxmlformats.org/officeDocument/2006/relationships/image" Target="../media/image214.png"/><Relationship Id="rId25" Type="http://schemas.openxmlformats.org/officeDocument/2006/relationships/image" Target="../media/image222.png"/><Relationship Id="rId2" Type="http://schemas.openxmlformats.org/officeDocument/2006/relationships/image" Target="../media/image140.png"/><Relationship Id="rId16" Type="http://schemas.openxmlformats.org/officeDocument/2006/relationships/image" Target="../media/image213.png"/><Relationship Id="rId20" Type="http://schemas.openxmlformats.org/officeDocument/2006/relationships/image" Target="../media/image217.png"/><Relationship Id="rId29" Type="http://schemas.openxmlformats.org/officeDocument/2006/relationships/image" Target="../media/image2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2.png"/><Relationship Id="rId11" Type="http://schemas.openxmlformats.org/officeDocument/2006/relationships/image" Target="../media/image207.png"/><Relationship Id="rId24" Type="http://schemas.openxmlformats.org/officeDocument/2006/relationships/image" Target="../media/image221.png"/><Relationship Id="rId32" Type="http://schemas.openxmlformats.org/officeDocument/2006/relationships/image" Target="../media/image229.png"/><Relationship Id="rId5" Type="http://schemas.openxmlformats.org/officeDocument/2006/relationships/image" Target="../media/image201.png"/><Relationship Id="rId15" Type="http://schemas.openxmlformats.org/officeDocument/2006/relationships/image" Target="../media/image212.png"/><Relationship Id="rId23" Type="http://schemas.openxmlformats.org/officeDocument/2006/relationships/image" Target="../media/image220.png"/><Relationship Id="rId28" Type="http://schemas.openxmlformats.org/officeDocument/2006/relationships/image" Target="../media/image225.png"/><Relationship Id="rId10" Type="http://schemas.openxmlformats.org/officeDocument/2006/relationships/image" Target="../media/image206.png"/><Relationship Id="rId19" Type="http://schemas.openxmlformats.org/officeDocument/2006/relationships/image" Target="../media/image216.png"/><Relationship Id="rId31" Type="http://schemas.openxmlformats.org/officeDocument/2006/relationships/image" Target="../media/image228.png"/><Relationship Id="rId4" Type="http://schemas.openxmlformats.org/officeDocument/2006/relationships/image" Target="../media/image2000.png"/><Relationship Id="rId9" Type="http://schemas.openxmlformats.org/officeDocument/2006/relationships/image" Target="../media/image205.png"/><Relationship Id="rId14" Type="http://schemas.openxmlformats.org/officeDocument/2006/relationships/image" Target="../media/image211.png"/><Relationship Id="rId22" Type="http://schemas.openxmlformats.org/officeDocument/2006/relationships/image" Target="../media/image219.png"/><Relationship Id="rId27" Type="http://schemas.openxmlformats.org/officeDocument/2006/relationships/image" Target="../media/image224.png"/><Relationship Id="rId30" Type="http://schemas.openxmlformats.org/officeDocument/2006/relationships/image" Target="../media/image22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152.png"/><Relationship Id="rId18" Type="http://schemas.openxmlformats.org/officeDocument/2006/relationships/image" Target="../media/image157.png"/><Relationship Id="rId3" Type="http://schemas.openxmlformats.org/officeDocument/2006/relationships/image" Target="../media/image142.png"/><Relationship Id="rId21" Type="http://schemas.openxmlformats.org/officeDocument/2006/relationships/image" Target="../media/image160.png"/><Relationship Id="rId7" Type="http://schemas.openxmlformats.org/officeDocument/2006/relationships/image" Target="../media/image146.png"/><Relationship Id="rId12" Type="http://schemas.openxmlformats.org/officeDocument/2006/relationships/image" Target="../media/image151.png"/><Relationship Id="rId17" Type="http://schemas.openxmlformats.org/officeDocument/2006/relationships/image" Target="../media/image156.png"/><Relationship Id="rId2" Type="http://schemas.openxmlformats.org/officeDocument/2006/relationships/image" Target="../media/image141.png"/><Relationship Id="rId16" Type="http://schemas.openxmlformats.org/officeDocument/2006/relationships/image" Target="../media/image155.png"/><Relationship Id="rId20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11" Type="http://schemas.openxmlformats.org/officeDocument/2006/relationships/image" Target="../media/image150.png"/><Relationship Id="rId5" Type="http://schemas.openxmlformats.org/officeDocument/2006/relationships/image" Target="../media/image144.png"/><Relationship Id="rId15" Type="http://schemas.openxmlformats.org/officeDocument/2006/relationships/image" Target="../media/image154.png"/><Relationship Id="rId10" Type="http://schemas.openxmlformats.org/officeDocument/2006/relationships/image" Target="../media/image149.png"/><Relationship Id="rId19" Type="http://schemas.openxmlformats.org/officeDocument/2006/relationships/image" Target="../media/image158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Relationship Id="rId14" Type="http://schemas.openxmlformats.org/officeDocument/2006/relationships/image" Target="../media/image153.png"/><Relationship Id="rId22" Type="http://schemas.openxmlformats.org/officeDocument/2006/relationships/image" Target="../media/image25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64.png"/><Relationship Id="rId18" Type="http://schemas.openxmlformats.org/officeDocument/2006/relationships/image" Target="../media/image169.png"/><Relationship Id="rId26" Type="http://schemas.openxmlformats.org/officeDocument/2006/relationships/image" Target="../media/image177.png"/><Relationship Id="rId3" Type="http://schemas.openxmlformats.org/officeDocument/2006/relationships/image" Target="../media/image142.png"/><Relationship Id="rId21" Type="http://schemas.openxmlformats.org/officeDocument/2006/relationships/image" Target="../media/image172.png"/><Relationship Id="rId34" Type="http://schemas.openxmlformats.org/officeDocument/2006/relationships/image" Target="../media/image185.png"/><Relationship Id="rId7" Type="http://schemas.openxmlformats.org/officeDocument/2006/relationships/image" Target="../media/image154.png"/><Relationship Id="rId12" Type="http://schemas.openxmlformats.org/officeDocument/2006/relationships/image" Target="../media/image163.png"/><Relationship Id="rId17" Type="http://schemas.openxmlformats.org/officeDocument/2006/relationships/image" Target="../media/image168.png"/><Relationship Id="rId25" Type="http://schemas.openxmlformats.org/officeDocument/2006/relationships/image" Target="../media/image176.png"/><Relationship Id="rId33" Type="http://schemas.openxmlformats.org/officeDocument/2006/relationships/image" Target="../media/image184.png"/><Relationship Id="rId2" Type="http://schemas.openxmlformats.org/officeDocument/2006/relationships/image" Target="../media/image141.png"/><Relationship Id="rId16" Type="http://schemas.openxmlformats.org/officeDocument/2006/relationships/image" Target="../media/image167.png"/><Relationship Id="rId20" Type="http://schemas.openxmlformats.org/officeDocument/2006/relationships/image" Target="../media/image171.png"/><Relationship Id="rId29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11" Type="http://schemas.openxmlformats.org/officeDocument/2006/relationships/image" Target="../media/image162.png"/><Relationship Id="rId24" Type="http://schemas.openxmlformats.org/officeDocument/2006/relationships/image" Target="../media/image175.png"/><Relationship Id="rId32" Type="http://schemas.openxmlformats.org/officeDocument/2006/relationships/image" Target="../media/image183.png"/><Relationship Id="rId5" Type="http://schemas.openxmlformats.org/officeDocument/2006/relationships/image" Target="../media/image152.png"/><Relationship Id="rId15" Type="http://schemas.openxmlformats.org/officeDocument/2006/relationships/image" Target="../media/image166.png"/><Relationship Id="rId23" Type="http://schemas.openxmlformats.org/officeDocument/2006/relationships/image" Target="../media/image174.png"/><Relationship Id="rId28" Type="http://schemas.openxmlformats.org/officeDocument/2006/relationships/image" Target="../media/image179.png"/><Relationship Id="rId10" Type="http://schemas.openxmlformats.org/officeDocument/2006/relationships/image" Target="../media/image161.png"/><Relationship Id="rId19" Type="http://schemas.openxmlformats.org/officeDocument/2006/relationships/image" Target="../media/image170.png"/><Relationship Id="rId31" Type="http://schemas.openxmlformats.org/officeDocument/2006/relationships/image" Target="../media/image182.png"/><Relationship Id="rId4" Type="http://schemas.openxmlformats.org/officeDocument/2006/relationships/image" Target="../media/image151.png"/><Relationship Id="rId9" Type="http://schemas.openxmlformats.org/officeDocument/2006/relationships/image" Target="../media/image160.png"/><Relationship Id="rId14" Type="http://schemas.openxmlformats.org/officeDocument/2006/relationships/image" Target="../media/image165.png"/><Relationship Id="rId22" Type="http://schemas.openxmlformats.org/officeDocument/2006/relationships/image" Target="../media/image173.png"/><Relationship Id="rId27" Type="http://schemas.openxmlformats.org/officeDocument/2006/relationships/image" Target="../media/image178.png"/><Relationship Id="rId30" Type="http://schemas.openxmlformats.org/officeDocument/2006/relationships/image" Target="../media/image181.png"/><Relationship Id="rId35" Type="http://schemas.openxmlformats.org/officeDocument/2006/relationships/image" Target="../media/image18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7" Type="http://schemas.openxmlformats.org/officeDocument/2006/relationships/image" Target="../media/image190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9.png"/><Relationship Id="rId5" Type="http://schemas.openxmlformats.org/officeDocument/2006/relationships/image" Target="../media/image188.png"/><Relationship Id="rId4" Type="http://schemas.openxmlformats.org/officeDocument/2006/relationships/image" Target="../media/image187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standford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53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Rectángulo"/>
          <p:cNvSpPr/>
          <p:nvPr/>
        </p:nvSpPr>
        <p:spPr>
          <a:xfrm>
            <a:off x="253455" y="188640"/>
            <a:ext cx="3412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BottomLef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UNIDAD 03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076056" y="3033534"/>
            <a:ext cx="3964771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BottomLef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b="1" cap="none" spc="0" dirty="0" smtClean="0">
                <a:ln w="11430"/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CINEMÁTICA DEL MANIPULADOR</a:t>
            </a:r>
            <a:endParaRPr lang="es-ES" sz="4400" b="1" cap="none" spc="0" dirty="0">
              <a:ln w="11430"/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9104" y="6146140"/>
            <a:ext cx="38216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BottomLef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none" spc="0" dirty="0" smtClean="0">
                <a:ln w="1143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Roger Miranda Colorado</a:t>
            </a:r>
            <a:endParaRPr lang="es-ES" sz="2800" b="1" cap="none" spc="0" dirty="0">
              <a:ln w="11430"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36640" y="6356350"/>
            <a:ext cx="2895600" cy="365125"/>
          </a:xfrm>
        </p:spPr>
        <p:txBody>
          <a:bodyPr/>
          <a:lstStyle/>
          <a:p>
            <a:r>
              <a:rPr lang="es-MX" b="1" dirty="0" smtClean="0">
                <a:solidFill>
                  <a:schemeClr val="tx1"/>
                </a:solidFill>
              </a:rPr>
              <a:t>UNIDAD 03. Cinemática del Manipulador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1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es-MX" sz="32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Ejemplo 1.</a:t>
            </a:r>
            <a:r>
              <a:rPr lang="es-MX" sz="3200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 Determinar los parámetros </a:t>
            </a:r>
            <a:r>
              <a:rPr lang="es-MX" sz="3200" dirty="0" err="1" smtClean="0">
                <a:effectLst>
                  <a:reflection blurRad="6350" stA="60000" endA="900" endPos="60000" dist="60007" dir="5400000" sy="-100000" algn="bl" rotWithShape="0"/>
                </a:effectLst>
              </a:rPr>
              <a:t>cinemáticos</a:t>
            </a:r>
            <a:r>
              <a:rPr lang="es-MX" sz="3200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 del siguiente robot manipulador.</a:t>
            </a:r>
            <a:endParaRPr lang="es-MX" sz="3200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UNIDAD 03. Cinemática del Manipulador</a:t>
            </a:r>
            <a:endParaRPr lang="es-MX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10</a:t>
            </a:fld>
            <a:endParaRPr lang="es-MX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876486"/>
              </p:ext>
            </p:extLst>
          </p:nvPr>
        </p:nvGraphicFramePr>
        <p:xfrm>
          <a:off x="3779912" y="1744216"/>
          <a:ext cx="5064225" cy="1635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845"/>
                <a:gridCol w="1012845"/>
                <a:gridCol w="1012845"/>
                <a:gridCol w="1012845"/>
                <a:gridCol w="1012845"/>
              </a:tblGrid>
              <a:tr h="408965"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</a:tr>
              <a:tr h="40896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  <a:tr h="40896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2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  <a:tr h="40896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3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4211960" y="1700808"/>
                <a:ext cx="361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700808"/>
                <a:ext cx="361125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22 CuadroTexto"/>
              <p:cNvSpPr txBox="1"/>
              <p:nvPr/>
            </p:nvSpPr>
            <p:spPr>
              <a:xfrm>
                <a:off x="4860032" y="1671191"/>
                <a:ext cx="8302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s-MX" sz="24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3" name="2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671191"/>
                <a:ext cx="830292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31 CuadroTexto"/>
              <p:cNvSpPr txBox="1"/>
              <p:nvPr/>
            </p:nvSpPr>
            <p:spPr>
              <a:xfrm>
                <a:off x="5868144" y="1671191"/>
                <a:ext cx="8174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s-MX" sz="24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32" name="3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671191"/>
                <a:ext cx="817468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32 CuadroTexto"/>
              <p:cNvSpPr txBox="1"/>
              <p:nvPr/>
            </p:nvSpPr>
            <p:spPr>
              <a:xfrm>
                <a:off x="7065806" y="1700808"/>
                <a:ext cx="5305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33" name="3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806" y="1700808"/>
                <a:ext cx="53053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33 CuadroTexto"/>
              <p:cNvSpPr txBox="1"/>
              <p:nvPr/>
            </p:nvSpPr>
            <p:spPr>
              <a:xfrm>
                <a:off x="8017555" y="1671191"/>
                <a:ext cx="5148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34" name="3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555" y="1671191"/>
                <a:ext cx="514885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12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79051"/>
            <a:ext cx="2657618" cy="46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  <p:bldP spid="23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67" y="1562956"/>
            <a:ext cx="2826298" cy="5040000"/>
          </a:xfrm>
          <a:prstGeom prst="rect">
            <a:avLst/>
          </a:prstGeom>
        </p:spPr>
      </p:pic>
      <p:sp>
        <p:nvSpPr>
          <p:cNvPr id="2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es-MX" sz="32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Ejemplo 1.</a:t>
            </a:r>
            <a:r>
              <a:rPr lang="es-MX" sz="3200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 Determinar los parámetros </a:t>
            </a:r>
            <a:r>
              <a:rPr lang="es-MX" sz="3200" dirty="0" err="1" smtClean="0">
                <a:effectLst>
                  <a:reflection blurRad="6350" stA="60000" endA="900" endPos="60000" dist="60007" dir="5400000" sy="-100000" algn="bl" rotWithShape="0"/>
                </a:effectLst>
              </a:rPr>
              <a:t>cinemáticos</a:t>
            </a:r>
            <a:r>
              <a:rPr lang="es-MX" sz="3200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 del siguiente robot manipulador.</a:t>
            </a:r>
            <a:endParaRPr lang="es-MX" sz="3200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UNIDAD 03. Cinemática del Manipulador</a:t>
            </a:r>
            <a:endParaRPr lang="es-MX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11</a:t>
            </a:fld>
            <a:endParaRPr lang="es-MX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55981"/>
              </p:ext>
            </p:extLst>
          </p:nvPr>
        </p:nvGraphicFramePr>
        <p:xfrm>
          <a:off x="3779912" y="1744216"/>
          <a:ext cx="5064225" cy="1635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845"/>
                <a:gridCol w="1012845"/>
                <a:gridCol w="1012845"/>
                <a:gridCol w="1012845"/>
                <a:gridCol w="1012845"/>
              </a:tblGrid>
              <a:tr h="408965"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</a:tr>
              <a:tr h="40896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  <a:tr h="40896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2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  <a:tr h="40896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3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4211960" y="1700808"/>
                <a:ext cx="361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700808"/>
                <a:ext cx="361125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22 CuadroTexto"/>
              <p:cNvSpPr txBox="1"/>
              <p:nvPr/>
            </p:nvSpPr>
            <p:spPr>
              <a:xfrm>
                <a:off x="4860032" y="1671191"/>
                <a:ext cx="8302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s-MX" sz="24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3" name="2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671191"/>
                <a:ext cx="830292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31 CuadroTexto"/>
              <p:cNvSpPr txBox="1"/>
              <p:nvPr/>
            </p:nvSpPr>
            <p:spPr>
              <a:xfrm>
                <a:off x="5868144" y="1671191"/>
                <a:ext cx="8174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s-MX" sz="24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32" name="3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671191"/>
                <a:ext cx="817468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32 CuadroTexto"/>
              <p:cNvSpPr txBox="1"/>
              <p:nvPr/>
            </p:nvSpPr>
            <p:spPr>
              <a:xfrm>
                <a:off x="7065806" y="1700808"/>
                <a:ext cx="5305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33" name="3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806" y="1700808"/>
                <a:ext cx="53053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33 CuadroTexto"/>
              <p:cNvSpPr txBox="1"/>
              <p:nvPr/>
            </p:nvSpPr>
            <p:spPr>
              <a:xfrm>
                <a:off x="8017555" y="1671191"/>
                <a:ext cx="5148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34" name="3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555" y="1671191"/>
                <a:ext cx="514885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400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  <p:bldP spid="23" grpId="0"/>
      <p:bldP spid="32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628800"/>
            <a:ext cx="3664639" cy="4741702"/>
          </a:xfrm>
          <a:prstGeom prst="rect">
            <a:avLst/>
          </a:prstGeom>
        </p:spPr>
      </p:pic>
      <p:sp>
        <p:nvSpPr>
          <p:cNvPr id="2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es-MX" sz="32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Ejemplo 1.</a:t>
            </a:r>
            <a:r>
              <a:rPr lang="es-MX" sz="3200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 Determinar los parámetros </a:t>
            </a:r>
            <a:r>
              <a:rPr lang="es-MX" sz="3200" dirty="0" err="1" smtClean="0">
                <a:effectLst>
                  <a:reflection blurRad="6350" stA="60000" endA="900" endPos="60000" dist="60007" dir="5400000" sy="-100000" algn="bl" rotWithShape="0"/>
                </a:effectLst>
              </a:rPr>
              <a:t>cinemáticos</a:t>
            </a:r>
            <a:r>
              <a:rPr lang="es-MX" sz="3200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 del siguiente robot manipulador.</a:t>
            </a:r>
            <a:endParaRPr lang="es-MX" sz="3200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UNIDAD 03. Cinemática del Manipulador</a:t>
            </a:r>
            <a:endParaRPr lang="es-MX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12</a:t>
            </a:fld>
            <a:endParaRPr lang="es-MX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010516"/>
              </p:ext>
            </p:extLst>
          </p:nvPr>
        </p:nvGraphicFramePr>
        <p:xfrm>
          <a:off x="3779912" y="1744216"/>
          <a:ext cx="5064225" cy="1635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845"/>
                <a:gridCol w="1012845"/>
                <a:gridCol w="1012845"/>
                <a:gridCol w="1012845"/>
                <a:gridCol w="1012845"/>
              </a:tblGrid>
              <a:tr h="408965"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</a:tr>
              <a:tr h="40896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  <a:tr h="40896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2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  <a:tr h="40896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3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4211960" y="1700808"/>
                <a:ext cx="361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700808"/>
                <a:ext cx="361125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22 CuadroTexto"/>
              <p:cNvSpPr txBox="1"/>
              <p:nvPr/>
            </p:nvSpPr>
            <p:spPr>
              <a:xfrm>
                <a:off x="4860032" y="1671191"/>
                <a:ext cx="8302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s-MX" sz="24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3" name="2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671191"/>
                <a:ext cx="830292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31 CuadroTexto"/>
              <p:cNvSpPr txBox="1"/>
              <p:nvPr/>
            </p:nvSpPr>
            <p:spPr>
              <a:xfrm>
                <a:off x="5868144" y="1671191"/>
                <a:ext cx="8174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s-MX" sz="24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32" name="3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671191"/>
                <a:ext cx="817468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32 CuadroTexto"/>
              <p:cNvSpPr txBox="1"/>
              <p:nvPr/>
            </p:nvSpPr>
            <p:spPr>
              <a:xfrm>
                <a:off x="7065806" y="1700808"/>
                <a:ext cx="5305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33" name="3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806" y="1700808"/>
                <a:ext cx="53053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33 CuadroTexto"/>
              <p:cNvSpPr txBox="1"/>
              <p:nvPr/>
            </p:nvSpPr>
            <p:spPr>
              <a:xfrm>
                <a:off x="8017555" y="1671191"/>
                <a:ext cx="5148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34" name="3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555" y="1671191"/>
                <a:ext cx="514885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400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  <p:bldP spid="23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es-MX" sz="32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Ejemplo 1.</a:t>
            </a:r>
            <a:r>
              <a:rPr lang="es-MX" sz="3200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 Determinar los parámetros </a:t>
            </a:r>
            <a:r>
              <a:rPr lang="es-MX" sz="3200" dirty="0" err="1" smtClean="0">
                <a:effectLst>
                  <a:reflection blurRad="6350" stA="60000" endA="900" endPos="60000" dist="60007" dir="5400000" sy="-100000" algn="bl" rotWithShape="0"/>
                </a:effectLst>
              </a:rPr>
              <a:t>cinemáticos</a:t>
            </a:r>
            <a:r>
              <a:rPr lang="es-MX" sz="3200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 del siguiente robot manipulador.</a:t>
            </a:r>
            <a:endParaRPr lang="es-MX" sz="3200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UNIDAD 03. Cinemática del Manipulador</a:t>
            </a:r>
            <a:endParaRPr lang="es-MX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13</a:t>
            </a:fld>
            <a:endParaRPr lang="es-MX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616401"/>
              </p:ext>
            </p:extLst>
          </p:nvPr>
        </p:nvGraphicFramePr>
        <p:xfrm>
          <a:off x="3779912" y="1744216"/>
          <a:ext cx="5064225" cy="1635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845"/>
                <a:gridCol w="1012845"/>
                <a:gridCol w="1012845"/>
                <a:gridCol w="1012845"/>
                <a:gridCol w="1012845"/>
              </a:tblGrid>
              <a:tr h="408965"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</a:tr>
              <a:tr h="40896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  <a:tr h="40896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2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  <a:tr h="40896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3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4211960" y="1700808"/>
                <a:ext cx="361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700808"/>
                <a:ext cx="361125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22 CuadroTexto"/>
              <p:cNvSpPr txBox="1"/>
              <p:nvPr/>
            </p:nvSpPr>
            <p:spPr>
              <a:xfrm>
                <a:off x="4860032" y="1671191"/>
                <a:ext cx="8302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s-MX" sz="24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3" name="2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671191"/>
                <a:ext cx="830292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31 CuadroTexto"/>
              <p:cNvSpPr txBox="1"/>
              <p:nvPr/>
            </p:nvSpPr>
            <p:spPr>
              <a:xfrm>
                <a:off x="5868144" y="1671191"/>
                <a:ext cx="8174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s-MX" sz="24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32" name="3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671191"/>
                <a:ext cx="817468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32 CuadroTexto"/>
              <p:cNvSpPr txBox="1"/>
              <p:nvPr/>
            </p:nvSpPr>
            <p:spPr>
              <a:xfrm>
                <a:off x="7065806" y="1700808"/>
                <a:ext cx="5305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33" name="3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806" y="1700808"/>
                <a:ext cx="53053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33 CuadroTexto"/>
              <p:cNvSpPr txBox="1"/>
              <p:nvPr/>
            </p:nvSpPr>
            <p:spPr>
              <a:xfrm>
                <a:off x="8017555" y="1671191"/>
                <a:ext cx="5148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34" name="3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555" y="1671191"/>
                <a:ext cx="514885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7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556792"/>
            <a:ext cx="3625533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0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  <p:bldP spid="23" grpId="0"/>
      <p:bldP spid="32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es-MX" sz="32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Ejemplo 1.</a:t>
            </a:r>
            <a:r>
              <a:rPr lang="es-MX" sz="3200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 Determinar los parámetros </a:t>
            </a:r>
            <a:r>
              <a:rPr lang="es-MX" sz="3200" dirty="0" err="1" smtClean="0">
                <a:effectLst>
                  <a:reflection blurRad="6350" stA="60000" endA="900" endPos="60000" dist="60007" dir="5400000" sy="-100000" algn="bl" rotWithShape="0"/>
                </a:effectLst>
              </a:rPr>
              <a:t>cinemáticos</a:t>
            </a:r>
            <a:r>
              <a:rPr lang="es-MX" sz="3200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 del siguiente robot manipulador.</a:t>
            </a:r>
            <a:endParaRPr lang="es-MX" sz="3200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UNIDAD 03. Cinemática del Manipulador</a:t>
            </a:r>
            <a:endParaRPr lang="es-MX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14</a:t>
            </a:fld>
            <a:endParaRPr lang="es-MX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853756"/>
              </p:ext>
            </p:extLst>
          </p:nvPr>
        </p:nvGraphicFramePr>
        <p:xfrm>
          <a:off x="3779912" y="1744216"/>
          <a:ext cx="5064225" cy="1635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845"/>
                <a:gridCol w="1012845"/>
                <a:gridCol w="1012845"/>
                <a:gridCol w="1012845"/>
                <a:gridCol w="1012845"/>
              </a:tblGrid>
              <a:tr h="408965"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</a:tr>
              <a:tr h="40896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  <a:tr h="40896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2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  <a:tr h="40896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3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4211960" y="1700808"/>
                <a:ext cx="361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700808"/>
                <a:ext cx="361125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22 CuadroTexto"/>
              <p:cNvSpPr txBox="1"/>
              <p:nvPr/>
            </p:nvSpPr>
            <p:spPr>
              <a:xfrm>
                <a:off x="4860032" y="1671191"/>
                <a:ext cx="8302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s-MX" sz="24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3" name="2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671191"/>
                <a:ext cx="830292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31 CuadroTexto"/>
              <p:cNvSpPr txBox="1"/>
              <p:nvPr/>
            </p:nvSpPr>
            <p:spPr>
              <a:xfrm>
                <a:off x="5868144" y="1671191"/>
                <a:ext cx="8174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s-MX" sz="24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32" name="3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671191"/>
                <a:ext cx="817468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32 CuadroTexto"/>
              <p:cNvSpPr txBox="1"/>
              <p:nvPr/>
            </p:nvSpPr>
            <p:spPr>
              <a:xfrm>
                <a:off x="7065806" y="1700808"/>
                <a:ext cx="5305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33" name="3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806" y="1700808"/>
                <a:ext cx="53053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33 CuadroTexto"/>
              <p:cNvSpPr txBox="1"/>
              <p:nvPr/>
            </p:nvSpPr>
            <p:spPr>
              <a:xfrm>
                <a:off x="8017555" y="1671191"/>
                <a:ext cx="5148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34" name="3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555" y="1671191"/>
                <a:ext cx="514885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7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554559"/>
            <a:ext cx="3580863" cy="458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0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5" grpId="1"/>
      <p:bldP spid="23" grpId="1"/>
      <p:bldP spid="32" grpId="1"/>
      <p:bldP spid="33" grpId="1"/>
      <p:bldP spid="3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Flecha abajo"/>
          <p:cNvSpPr/>
          <p:nvPr/>
        </p:nvSpPr>
        <p:spPr>
          <a:xfrm>
            <a:off x="6228184" y="3501008"/>
            <a:ext cx="504056" cy="576064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es-MX" sz="32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Ejemplo 1.</a:t>
            </a:r>
            <a:r>
              <a:rPr lang="es-MX" sz="3200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 Determinar los parámetros </a:t>
            </a:r>
            <a:r>
              <a:rPr lang="es-MX" sz="3200" dirty="0" err="1" smtClean="0">
                <a:effectLst>
                  <a:reflection blurRad="6350" stA="60000" endA="900" endPos="60000" dist="60007" dir="5400000" sy="-100000" algn="bl" rotWithShape="0"/>
                </a:effectLst>
              </a:rPr>
              <a:t>cinemáticos</a:t>
            </a:r>
            <a:r>
              <a:rPr lang="es-MX" sz="3200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 del siguiente robot manipulador.</a:t>
            </a:r>
            <a:endParaRPr lang="es-MX" sz="3200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31" name="2 Marcador de contenido"/>
          <p:cNvSpPr>
            <a:spLocks noGrp="1"/>
          </p:cNvSpPr>
          <p:nvPr>
            <p:ph idx="1"/>
          </p:nvPr>
        </p:nvSpPr>
        <p:spPr>
          <a:xfrm>
            <a:off x="4067944" y="4077072"/>
            <a:ext cx="4824536" cy="6145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MX" b="1" dirty="0" smtClean="0"/>
              <a:t>Matriz de Transformación:</a:t>
            </a:r>
            <a:endParaRPr lang="es-MX" b="1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UNIDAD 03. Cinemática del Manipulador</a:t>
            </a:r>
            <a:endParaRPr lang="es-MX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15</a:t>
            </a:fld>
            <a:endParaRPr lang="es-MX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019644"/>
              </p:ext>
            </p:extLst>
          </p:nvPr>
        </p:nvGraphicFramePr>
        <p:xfrm>
          <a:off x="3779912" y="1744216"/>
          <a:ext cx="5064225" cy="1635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845"/>
                <a:gridCol w="1012845"/>
                <a:gridCol w="1012845"/>
                <a:gridCol w="1012845"/>
                <a:gridCol w="1012845"/>
              </a:tblGrid>
              <a:tr h="408965"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</a:tr>
              <a:tr h="40896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  <a:tr h="40896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2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  <a:tr h="40896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3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4211960" y="1700808"/>
                <a:ext cx="361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700808"/>
                <a:ext cx="361125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22 CuadroTexto"/>
              <p:cNvSpPr txBox="1"/>
              <p:nvPr/>
            </p:nvSpPr>
            <p:spPr>
              <a:xfrm>
                <a:off x="4860032" y="1671191"/>
                <a:ext cx="8302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s-MX" sz="24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3" name="2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671191"/>
                <a:ext cx="830292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31 CuadroTexto"/>
              <p:cNvSpPr txBox="1"/>
              <p:nvPr/>
            </p:nvSpPr>
            <p:spPr>
              <a:xfrm>
                <a:off x="5868144" y="1671191"/>
                <a:ext cx="8174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s-MX" sz="24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32" name="3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671191"/>
                <a:ext cx="817468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32 CuadroTexto"/>
              <p:cNvSpPr txBox="1"/>
              <p:nvPr/>
            </p:nvSpPr>
            <p:spPr>
              <a:xfrm>
                <a:off x="7065806" y="1700808"/>
                <a:ext cx="5305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33" name="3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806" y="1700808"/>
                <a:ext cx="53053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33 CuadroTexto"/>
              <p:cNvSpPr txBox="1"/>
              <p:nvPr/>
            </p:nvSpPr>
            <p:spPr>
              <a:xfrm>
                <a:off x="8017555" y="1671191"/>
                <a:ext cx="5148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34" name="3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555" y="1671191"/>
                <a:ext cx="514885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34 CuadroTexto"/>
              <p:cNvSpPr txBox="1"/>
              <p:nvPr/>
            </p:nvSpPr>
            <p:spPr>
              <a:xfrm>
                <a:off x="6035637" y="2535287"/>
                <a:ext cx="5525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35" name="3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637" y="2535287"/>
                <a:ext cx="552587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35 CuadroTexto"/>
              <p:cNvSpPr txBox="1"/>
              <p:nvPr/>
            </p:nvSpPr>
            <p:spPr>
              <a:xfrm>
                <a:off x="6035637" y="2924944"/>
                <a:ext cx="5597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36" name="3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637" y="2924944"/>
                <a:ext cx="559704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37 CuadroTexto"/>
              <p:cNvSpPr txBox="1"/>
              <p:nvPr/>
            </p:nvSpPr>
            <p:spPr>
              <a:xfrm>
                <a:off x="8028384" y="2103239"/>
                <a:ext cx="5513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38" name="3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384" y="2103239"/>
                <a:ext cx="551369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38 CuadroTexto"/>
              <p:cNvSpPr txBox="1"/>
              <p:nvPr/>
            </p:nvSpPr>
            <p:spPr>
              <a:xfrm>
                <a:off x="8028384" y="2535287"/>
                <a:ext cx="5584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39" name="3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384" y="2535287"/>
                <a:ext cx="558486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39 CuadroTexto"/>
              <p:cNvSpPr txBox="1"/>
              <p:nvPr/>
            </p:nvSpPr>
            <p:spPr>
              <a:xfrm>
                <a:off x="8028384" y="2895327"/>
                <a:ext cx="5584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40" name="3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384" y="2895327"/>
                <a:ext cx="558486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>
              <a:xfrm>
                <a:off x="3616359" y="4626161"/>
                <a:ext cx="5492145" cy="13231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MX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MX" sz="20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s-MX" sz="2000" b="0" i="1" baseline="-25000" smtClean="0"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es-MX" sz="2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s-MX" sz="20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s-MX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MX" sz="20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MX" sz="20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MX" sz="20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MX" sz="20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2000" b="0" i="1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20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2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20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nor/>
                                            </m:rPr>
                                            <a:rPr lang="es-MX" sz="2000" dirty="0"/>
                                            <m:t> 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s-MX" sz="20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MX" sz="20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2000" b="0" i="1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20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2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20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nor/>
                                            </m:rPr>
                                            <a:rPr lang="es-MX" sz="2000" dirty="0"/>
                                            <m:t> 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MX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2000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20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2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20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nor/>
                                            </m:rPr>
                                            <a:rPr lang="es-MX" sz="2000" dirty="0"/>
                                            <m:t> 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MX" sz="2000" i="1" dirty="0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2000" b="0" i="1" dirty="0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2000" i="1" dirty="0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2000" i="1" dirty="0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2000" b="0" i="1" dirty="0" smtClean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2000" b="0" i="1" dirty="0" smtClean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s-MX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2000" i="1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20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2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20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nor/>
                                            </m:rPr>
                                            <a:rPr lang="es-MX" sz="2000" dirty="0" smtClean="0"/>
                                            <m:t> 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MX" sz="20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2000" i="1" dirty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MX" sz="20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MX" sz="20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s-MX" sz="20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2000" b="0" i="1" dirty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s-MX" sz="2000" i="1" dirty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s-MX" sz="2000" i="1" dirty="0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s-MX" sz="20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MX" sz="20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2000" b="0" i="1" dirty="0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s-MX" sz="20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MX" sz="20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2000" b="0" i="1" dirty="0" smtClean="0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s-MX" sz="2000" i="1" dirty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MX" sz="20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2000" i="1" dirty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MX" sz="20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MX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2000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20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2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20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nor/>
                                            </m:rPr>
                                            <a:rPr lang="es-MX" sz="2000" dirty="0"/>
                                            <m:t> 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MX" sz="20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2000" b="0" i="1" dirty="0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s-MX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2000" b="0" i="1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20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2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20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nor/>
                                            </m:rPr>
                                            <a:rPr lang="es-MX" sz="2000" dirty="0"/>
                                            <m:t> 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MX" sz="20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2000" b="0" i="1" dirty="0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s-MX" sz="20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MX" sz="20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MX" sz="20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MX" sz="20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2000" b="0" i="1" dirty="0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s-MX" sz="20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2000" b="0" i="1" dirty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s-MX" sz="2000" i="1" dirty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MX" sz="20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2000" b="0" i="1" dirty="0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s-MX" sz="20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MX" sz="20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MX" sz="2000" dirty="0"/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359" y="4626161"/>
                <a:ext cx="5492145" cy="132311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7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1556792"/>
            <a:ext cx="3688719" cy="43924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19 CuadroTexto"/>
              <p:cNvSpPr txBox="1"/>
              <p:nvPr/>
            </p:nvSpPr>
            <p:spPr>
              <a:xfrm>
                <a:off x="5004048" y="2132856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0" name="1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132856"/>
                <a:ext cx="423513" cy="4616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20 CuadroTexto"/>
              <p:cNvSpPr txBox="1"/>
              <p:nvPr/>
            </p:nvSpPr>
            <p:spPr>
              <a:xfrm>
                <a:off x="5004048" y="2535287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1" name="2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535287"/>
                <a:ext cx="423513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24 CuadroTexto"/>
              <p:cNvSpPr txBox="1"/>
              <p:nvPr/>
            </p:nvSpPr>
            <p:spPr>
              <a:xfrm>
                <a:off x="5004048" y="2967335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5" name="2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967335"/>
                <a:ext cx="423513" cy="46166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25 CuadroTexto"/>
              <p:cNvSpPr txBox="1"/>
              <p:nvPr/>
            </p:nvSpPr>
            <p:spPr>
              <a:xfrm>
                <a:off x="6100173" y="2162473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6" name="2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173" y="2162473"/>
                <a:ext cx="423513" cy="46166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26 CuadroTexto"/>
              <p:cNvSpPr txBox="1"/>
              <p:nvPr/>
            </p:nvSpPr>
            <p:spPr>
              <a:xfrm>
                <a:off x="7079510" y="2162472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7" name="2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510" y="2162472"/>
                <a:ext cx="423513" cy="46166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27 CuadroTexto"/>
              <p:cNvSpPr txBox="1"/>
              <p:nvPr/>
            </p:nvSpPr>
            <p:spPr>
              <a:xfrm>
                <a:off x="7092280" y="2564904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8" name="2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2564904"/>
                <a:ext cx="423513" cy="46166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28 CuadroTexto"/>
              <p:cNvSpPr txBox="1"/>
              <p:nvPr/>
            </p:nvSpPr>
            <p:spPr>
              <a:xfrm>
                <a:off x="7092280" y="2967335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9" name="2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2967335"/>
                <a:ext cx="423513" cy="46166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400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31" grpId="0" build="p"/>
      <p:bldP spid="5" grpId="0"/>
      <p:bldP spid="23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6" grpId="0"/>
      <p:bldP spid="20" grpId="0"/>
      <p:bldP spid="21" grpId="0"/>
      <p:bldP spid="25" grpId="0"/>
      <p:bldP spid="26" grpId="0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36912"/>
            <a:ext cx="497075" cy="28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636912"/>
            <a:ext cx="501173" cy="288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7763" y="2645532"/>
            <a:ext cx="419033" cy="2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3220" y="4928459"/>
            <a:ext cx="775374" cy="48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4111" y="4928459"/>
            <a:ext cx="1435546" cy="46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79096" y="2348880"/>
            <a:ext cx="1485723" cy="93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2276872"/>
            <a:ext cx="1624710" cy="97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91036" y="2252642"/>
            <a:ext cx="1637650" cy="99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79811" y="4680278"/>
            <a:ext cx="2734518" cy="98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2 Marcador de contenido"/>
          <p:cNvSpPr>
            <a:spLocks noGrp="1"/>
          </p:cNvSpPr>
          <p:nvPr>
            <p:ph idx="1"/>
          </p:nvPr>
        </p:nvSpPr>
        <p:spPr>
          <a:xfrm>
            <a:off x="53712" y="1831033"/>
            <a:ext cx="8838767" cy="445839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s-MX" dirty="0" smtClean="0"/>
              <a:t>	Ahora se obtienen todas las matrices de transformación del robot:</a:t>
            </a:r>
            <a:endParaRPr lang="es-MX" dirty="0"/>
          </a:p>
        </p:txBody>
      </p:sp>
      <p:sp>
        <p:nvSpPr>
          <p:cNvPr id="18" name="2 Marcador de contenido"/>
          <p:cNvSpPr txBox="1">
            <a:spLocks/>
          </p:cNvSpPr>
          <p:nvPr/>
        </p:nvSpPr>
        <p:spPr>
          <a:xfrm>
            <a:off x="3635896" y="3690751"/>
            <a:ext cx="4392488" cy="10343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Aplicando la composición de matrices de transformación se obtiene:</a:t>
            </a:r>
            <a:endParaRPr kumimoji="0" lang="es-MX" sz="2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8244408" y="5877272"/>
            <a:ext cx="432048" cy="4320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UNIDAD 03. Cinemática del Manipulador</a:t>
            </a:r>
            <a:endParaRPr lang="es-MX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16</a:t>
            </a:fld>
            <a:endParaRPr lang="es-MX"/>
          </a:p>
        </p:txBody>
      </p:sp>
      <p:graphicFrame>
        <p:nvGraphicFramePr>
          <p:cNvPr id="23" name="2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248668"/>
              </p:ext>
            </p:extLst>
          </p:nvPr>
        </p:nvGraphicFramePr>
        <p:xfrm>
          <a:off x="179512" y="116632"/>
          <a:ext cx="5064225" cy="1635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845"/>
                <a:gridCol w="1012845"/>
                <a:gridCol w="1012845"/>
                <a:gridCol w="1012845"/>
                <a:gridCol w="1012845"/>
              </a:tblGrid>
              <a:tr h="408965"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</a:tr>
              <a:tr h="40896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  <a:tr h="40896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2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  <a:tr h="40896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3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23 CuadroTexto"/>
              <p:cNvSpPr txBox="1"/>
              <p:nvPr/>
            </p:nvSpPr>
            <p:spPr>
              <a:xfrm>
                <a:off x="2435237" y="907703"/>
                <a:ext cx="5525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4" name="2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237" y="907703"/>
                <a:ext cx="552587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24 CuadroTexto"/>
              <p:cNvSpPr txBox="1"/>
              <p:nvPr/>
            </p:nvSpPr>
            <p:spPr>
              <a:xfrm>
                <a:off x="2435237" y="1297360"/>
                <a:ext cx="5597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5" name="2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237" y="1297360"/>
                <a:ext cx="559704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25 CuadroTexto"/>
              <p:cNvSpPr txBox="1"/>
              <p:nvPr/>
            </p:nvSpPr>
            <p:spPr>
              <a:xfrm>
                <a:off x="4427984" y="475655"/>
                <a:ext cx="5513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6" name="2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75655"/>
                <a:ext cx="551369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26 CuadroTexto"/>
              <p:cNvSpPr txBox="1"/>
              <p:nvPr/>
            </p:nvSpPr>
            <p:spPr>
              <a:xfrm>
                <a:off x="4427984" y="907703"/>
                <a:ext cx="5584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7" name="2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907703"/>
                <a:ext cx="558486" cy="4616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27 CuadroTexto"/>
              <p:cNvSpPr txBox="1"/>
              <p:nvPr/>
            </p:nvSpPr>
            <p:spPr>
              <a:xfrm>
                <a:off x="4427984" y="1267743"/>
                <a:ext cx="5584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8" name="2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267743"/>
                <a:ext cx="558486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28 CuadroTexto"/>
              <p:cNvSpPr txBox="1"/>
              <p:nvPr/>
            </p:nvSpPr>
            <p:spPr>
              <a:xfrm>
                <a:off x="5292080" y="386661"/>
                <a:ext cx="389420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MX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MX" sz="14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s-MX" sz="1400" b="0" i="1" baseline="-25000" smtClean="0"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es-MX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s-MX" sz="1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s-MX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MX" sz="1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MX" sz="1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MX" sz="14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MX" sz="14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400" b="0" i="1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4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4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nor/>
                                            </m:rPr>
                                            <a:rPr lang="es-MX" sz="1400" dirty="0"/>
                                            <m:t> 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s-MX" sz="14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MX" sz="14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400" b="0" i="1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4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4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nor/>
                                            </m:rPr>
                                            <a:rPr lang="es-MX" sz="1400" dirty="0"/>
                                            <m:t> 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MX" sz="1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400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4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4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nor/>
                                            </m:rPr>
                                            <a:rPr lang="es-MX" sz="1400" dirty="0"/>
                                            <m:t> 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MX" sz="1400" i="1" dirty="0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400" b="0" i="1" dirty="0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400" i="1" dirty="0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400" i="1" dirty="0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400" b="0" i="1" dirty="0" smtClean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1400" b="0" i="1" dirty="0" smtClean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s-MX" sz="1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400" i="1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4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4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nor/>
                                            </m:rPr>
                                            <a:rPr lang="es-MX" sz="1400" dirty="0" smtClean="0"/>
                                            <m:t> 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MX" sz="14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400" i="1" dirty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MX" sz="14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MX" sz="14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s-MX" sz="14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400" b="0" i="1" dirty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s-MX" sz="1400" i="1" dirty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s-MX" sz="1400" i="1" dirty="0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s-MX" sz="14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MX" sz="14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400" b="0" i="1" dirty="0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s-MX" sz="14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MX" sz="14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400" b="0" i="1" dirty="0" smtClean="0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s-MX" sz="1400" i="1" dirty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MX" sz="14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400" i="1" dirty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MX" sz="14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MX" sz="1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400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4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4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nor/>
                                            </m:rPr>
                                            <a:rPr lang="es-MX" sz="1400" dirty="0"/>
                                            <m:t> 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MX" sz="14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400" b="0" i="1" dirty="0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s-MX" sz="1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400" b="0" i="1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4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4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nor/>
                                            </m:rPr>
                                            <a:rPr lang="es-MX" sz="1400" dirty="0"/>
                                            <m:t> 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MX" sz="14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400" b="0" i="1" dirty="0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s-MX" sz="14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MX" sz="14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MX" sz="14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MX" sz="14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400" b="0" i="1" dirty="0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s-MX" sz="14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400" b="0" i="1" dirty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s-MX" sz="1400" i="1" dirty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MX" sz="14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400" b="0" i="1" dirty="0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s-MX" sz="14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MX" sz="14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MX" sz="1400" dirty="0"/>
              </a:p>
            </p:txBody>
          </p:sp>
        </mc:Choice>
        <mc:Fallback xmlns="">
          <p:sp>
            <p:nvSpPr>
              <p:cNvPr id="29" name="2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86661"/>
                <a:ext cx="3894208" cy="95410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32 CuadroTexto"/>
              <p:cNvSpPr txBox="1"/>
              <p:nvPr/>
            </p:nvSpPr>
            <p:spPr>
              <a:xfrm>
                <a:off x="539552" y="74241"/>
                <a:ext cx="361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33" name="3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74241"/>
                <a:ext cx="361125" cy="46166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33 CuadroTexto"/>
              <p:cNvSpPr txBox="1"/>
              <p:nvPr/>
            </p:nvSpPr>
            <p:spPr>
              <a:xfrm>
                <a:off x="1187624" y="44624"/>
                <a:ext cx="8302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s-MX" sz="24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34" name="3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4624"/>
                <a:ext cx="830292" cy="461665"/>
              </a:xfrm>
              <a:prstGeom prst="rect">
                <a:avLst/>
              </a:prstGeom>
              <a:blipFill rotWithShape="1">
                <a:blip r:embed="rId1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34 CuadroTexto"/>
              <p:cNvSpPr txBox="1"/>
              <p:nvPr/>
            </p:nvSpPr>
            <p:spPr>
              <a:xfrm>
                <a:off x="2195736" y="44624"/>
                <a:ext cx="8174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s-MX" sz="24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35" name="3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4624"/>
                <a:ext cx="817468" cy="461665"/>
              </a:xfrm>
              <a:prstGeom prst="rect">
                <a:avLst/>
              </a:prstGeom>
              <a:blipFill rotWithShape="1">
                <a:blip r:embed="rId1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35 CuadroTexto"/>
              <p:cNvSpPr txBox="1"/>
              <p:nvPr/>
            </p:nvSpPr>
            <p:spPr>
              <a:xfrm>
                <a:off x="3393398" y="74241"/>
                <a:ext cx="5305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36" name="3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398" y="74241"/>
                <a:ext cx="530530" cy="461665"/>
              </a:xfrm>
              <a:prstGeom prst="rect">
                <a:avLst/>
              </a:prstGeom>
              <a:blipFill rotWithShape="1">
                <a:blip r:embed="rId2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36 CuadroTexto"/>
              <p:cNvSpPr txBox="1"/>
              <p:nvPr/>
            </p:nvSpPr>
            <p:spPr>
              <a:xfrm>
                <a:off x="4345147" y="44624"/>
                <a:ext cx="5148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37" name="3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147" y="44624"/>
                <a:ext cx="514885" cy="461665"/>
              </a:xfrm>
              <a:prstGeom prst="rect">
                <a:avLst/>
              </a:prstGeom>
              <a:blipFill rotWithShape="1">
                <a:blip r:embed="rId2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3 Imagen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297774"/>
            <a:ext cx="2952328" cy="3515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80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/>
      <p:bldP spid="19" grpId="0" animBg="1"/>
      <p:bldP spid="24" grpId="0"/>
      <p:bldP spid="25" grpId="0"/>
      <p:bldP spid="26" grpId="0"/>
      <p:bldP spid="27" grpId="0"/>
      <p:bldP spid="28" grpId="0"/>
      <p:bldP spid="29" grpId="0"/>
      <p:bldP spid="33" grpId="0"/>
      <p:bldP spid="34" grpId="0"/>
      <p:bldP spid="35" grpId="0"/>
      <p:bldP spid="36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2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556792"/>
            <a:ext cx="3679483" cy="4680520"/>
          </a:xfrm>
          <a:prstGeom prst="rect">
            <a:avLst/>
          </a:prstGeom>
        </p:spPr>
      </p:pic>
      <p:pic>
        <p:nvPicPr>
          <p:cNvPr id="26" name="2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2936" y="1556792"/>
            <a:ext cx="8575999" cy="4824000"/>
          </a:xfrm>
          <a:prstGeom prst="rect">
            <a:avLst/>
          </a:prstGeom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es-MX" sz="32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Ejemplo 2.</a:t>
            </a:r>
            <a:r>
              <a:rPr lang="es-MX" sz="3200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 Determinar los parámetros </a:t>
            </a:r>
            <a:r>
              <a:rPr lang="es-MX" sz="3200" dirty="0" err="1" smtClean="0">
                <a:effectLst>
                  <a:reflection blurRad="6350" stA="60000" endA="900" endPos="60000" dist="60007" dir="5400000" sy="-100000" algn="bl" rotWithShape="0"/>
                </a:effectLst>
              </a:rPr>
              <a:t>cinemáticos</a:t>
            </a:r>
            <a:r>
              <a:rPr lang="es-MX" sz="3200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 del siguiente robot manipulador.</a:t>
            </a:r>
            <a:endParaRPr lang="es-MX" sz="3200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UNIDAD 03. Cinemática del Manipulador</a:t>
            </a:r>
            <a:endParaRPr lang="es-MX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17</a:t>
            </a:fld>
            <a:endParaRPr lang="es-MX"/>
          </a:p>
        </p:txBody>
      </p:sp>
      <p:graphicFrame>
        <p:nvGraphicFramePr>
          <p:cNvPr id="18" name="1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409989"/>
              </p:ext>
            </p:extLst>
          </p:nvPr>
        </p:nvGraphicFramePr>
        <p:xfrm>
          <a:off x="3779912" y="1744216"/>
          <a:ext cx="5064225" cy="1635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845"/>
                <a:gridCol w="1012845"/>
                <a:gridCol w="1012845"/>
                <a:gridCol w="1012845"/>
                <a:gridCol w="1012845"/>
              </a:tblGrid>
              <a:tr h="408965"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</a:tr>
              <a:tr h="40896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  <a:tr h="40896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2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  <a:tr h="40896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3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18 CuadroTexto"/>
              <p:cNvSpPr txBox="1"/>
              <p:nvPr/>
            </p:nvSpPr>
            <p:spPr>
              <a:xfrm>
                <a:off x="4211960" y="1700808"/>
                <a:ext cx="361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19" name="1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700808"/>
                <a:ext cx="36112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19 CuadroTexto"/>
              <p:cNvSpPr txBox="1"/>
              <p:nvPr/>
            </p:nvSpPr>
            <p:spPr>
              <a:xfrm>
                <a:off x="4860032" y="1671191"/>
                <a:ext cx="8302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s-MX" sz="24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0" name="1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671191"/>
                <a:ext cx="830292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20 CuadroTexto"/>
              <p:cNvSpPr txBox="1"/>
              <p:nvPr/>
            </p:nvSpPr>
            <p:spPr>
              <a:xfrm>
                <a:off x="5868144" y="1671191"/>
                <a:ext cx="8174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s-MX" sz="24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1" name="2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671191"/>
                <a:ext cx="817468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21 CuadroTexto"/>
              <p:cNvSpPr txBox="1"/>
              <p:nvPr/>
            </p:nvSpPr>
            <p:spPr>
              <a:xfrm>
                <a:off x="7065806" y="1700808"/>
                <a:ext cx="5305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2" name="2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806" y="1700808"/>
                <a:ext cx="530530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22 CuadroTexto"/>
              <p:cNvSpPr txBox="1"/>
              <p:nvPr/>
            </p:nvSpPr>
            <p:spPr>
              <a:xfrm>
                <a:off x="8017555" y="1671191"/>
                <a:ext cx="5148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3" name="2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555" y="1671191"/>
                <a:ext cx="514885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12 Elipse"/>
          <p:cNvSpPr/>
          <p:nvPr/>
        </p:nvSpPr>
        <p:spPr>
          <a:xfrm>
            <a:off x="2267744" y="2852936"/>
            <a:ext cx="288032" cy="288032"/>
          </a:xfrm>
          <a:prstGeom prst="ellipse">
            <a:avLst/>
          </a:prstGeom>
          <a:scene3d>
            <a:camera prst="isometricRightUp"/>
            <a:lightRig rig="threePt" dir="t">
              <a:rot lat="0" lon="0" rev="1200000"/>
            </a:lightRig>
          </a:scene3d>
          <a:sp3d extrusionH="158750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Elipse"/>
          <p:cNvSpPr/>
          <p:nvPr/>
        </p:nvSpPr>
        <p:spPr>
          <a:xfrm>
            <a:off x="1763688" y="4077072"/>
            <a:ext cx="288032" cy="288032"/>
          </a:xfrm>
          <a:prstGeom prst="ellipse">
            <a:avLst/>
          </a:prstGeom>
          <a:scene3d>
            <a:camera prst="isometricRightUp"/>
            <a:lightRig rig="threePt" dir="t">
              <a:rot lat="0" lon="0" rev="1200000"/>
            </a:lightRig>
          </a:scene3d>
          <a:sp3d extrusionH="158750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Elipse"/>
          <p:cNvSpPr/>
          <p:nvPr/>
        </p:nvSpPr>
        <p:spPr>
          <a:xfrm>
            <a:off x="587699" y="4293096"/>
            <a:ext cx="288032" cy="288032"/>
          </a:xfrm>
          <a:prstGeom prst="ellipse">
            <a:avLst/>
          </a:prstGeom>
          <a:scene3d>
            <a:camera prst="isometricOffAxis1Top"/>
            <a:lightRig rig="threePt" dir="t">
              <a:rot lat="0" lon="0" rev="1200000"/>
            </a:lightRig>
          </a:scene3d>
          <a:sp3d extrusionH="158750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Rectángulo"/>
          <p:cNvSpPr/>
          <p:nvPr/>
        </p:nvSpPr>
        <p:spPr>
          <a:xfrm>
            <a:off x="107504" y="3717032"/>
            <a:ext cx="633507" cy="707886"/>
          </a:xfrm>
          <a:prstGeom prst="rect">
            <a:avLst/>
          </a:prstGeom>
          <a:noFill/>
          <a:effectLst/>
          <a:scene3d>
            <a:camera prst="isometricOffAxis2Lef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o</a:t>
            </a:r>
            <a:r>
              <a:rPr lang="es-ES" sz="4000" b="1" cap="all" baseline="-25000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  <a:endParaRPr lang="es-ES" sz="4000" b="1" cap="all" spc="0" baseline="-2500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339752" y="2295495"/>
            <a:ext cx="633507" cy="707886"/>
          </a:xfrm>
          <a:prstGeom prst="rect">
            <a:avLst/>
          </a:prstGeom>
          <a:noFill/>
          <a:effectLst/>
          <a:scene3d>
            <a:camera prst="isometricOffAxis2Lef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o</a:t>
            </a:r>
            <a:r>
              <a:rPr lang="es-ES" sz="4000" b="1" cap="all" baseline="-25000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3</a:t>
            </a:r>
            <a:endParaRPr lang="es-ES" sz="4000" b="1" cap="all" spc="0" baseline="-2500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1979712" y="3657218"/>
            <a:ext cx="633507" cy="707886"/>
          </a:xfrm>
          <a:prstGeom prst="rect">
            <a:avLst/>
          </a:prstGeom>
          <a:noFill/>
          <a:effectLst/>
          <a:scene3d>
            <a:camera prst="isometricOffAxis2Lef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o</a:t>
            </a:r>
            <a:r>
              <a:rPr lang="es-ES" sz="4000" b="1" cap="all" baseline="-2500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endParaRPr lang="es-ES" sz="4000" b="1" cap="all" spc="0" baseline="-25000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251520" y="3140968"/>
            <a:ext cx="561371" cy="707886"/>
          </a:xfrm>
          <a:prstGeom prst="rect">
            <a:avLst/>
          </a:prstGeom>
          <a:noFill/>
          <a:effectLst/>
          <a:scene3d>
            <a:camera prst="isometricOffAxis2Lef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z</a:t>
            </a:r>
            <a:r>
              <a:rPr lang="es-ES" sz="4000" b="1" cap="all" baseline="-2500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  <a:endParaRPr lang="es-ES" sz="4000" b="1" cap="all" spc="0" baseline="-2500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1242264" y="4221088"/>
            <a:ext cx="593432" cy="707886"/>
          </a:xfrm>
          <a:prstGeom prst="rect">
            <a:avLst/>
          </a:prstGeom>
          <a:noFill/>
          <a:effectLst/>
          <a:scene3d>
            <a:camera prst="isometricOffAxis2Lef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x</a:t>
            </a:r>
            <a:r>
              <a:rPr lang="es-ES" sz="4000" b="1" cap="all" baseline="-2500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  <a:endParaRPr lang="es-ES" sz="4000" b="1" cap="all" spc="0" baseline="-2500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-108520" y="4077072"/>
            <a:ext cx="601447" cy="707886"/>
          </a:xfrm>
          <a:prstGeom prst="rect">
            <a:avLst/>
          </a:prstGeom>
          <a:noFill/>
          <a:effectLst/>
          <a:scene3d>
            <a:camera prst="isometricOffAxis2Lef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y</a:t>
            </a:r>
            <a:r>
              <a:rPr lang="es-ES" sz="4000" b="1" cap="all" baseline="-2500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  <a:endParaRPr lang="es-ES" sz="4000" b="1" cap="all" spc="0" baseline="-2500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1043608" y="3356992"/>
            <a:ext cx="601447" cy="707886"/>
          </a:xfrm>
          <a:prstGeom prst="rect">
            <a:avLst/>
          </a:prstGeom>
          <a:noFill/>
          <a:effectLst/>
          <a:scene3d>
            <a:camera prst="isometricOffAxis2Lef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y</a:t>
            </a:r>
            <a:r>
              <a:rPr lang="es-ES" sz="4000" b="1" cap="all" baseline="-2500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endParaRPr lang="es-ES" sz="4000" b="1" cap="all" spc="0" baseline="-25000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1979712" y="4293096"/>
            <a:ext cx="561371" cy="707886"/>
          </a:xfrm>
          <a:prstGeom prst="rect">
            <a:avLst/>
          </a:prstGeom>
          <a:noFill/>
          <a:effectLst/>
          <a:scene3d>
            <a:camera prst="isometricOffAxis2Lef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z</a:t>
            </a:r>
            <a:r>
              <a:rPr lang="es-ES" sz="4000" b="1" cap="all" baseline="-25000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endParaRPr lang="es-ES" sz="4000" b="1" cap="all" spc="0" baseline="-25000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2195736" y="1700808"/>
            <a:ext cx="593432" cy="707886"/>
          </a:xfrm>
          <a:prstGeom prst="rect">
            <a:avLst/>
          </a:prstGeom>
          <a:noFill/>
          <a:effectLst/>
          <a:scene3d>
            <a:camera prst="isometricOffAxis2Lef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x</a:t>
            </a:r>
            <a:r>
              <a:rPr lang="es-ES" sz="4000" b="1" cap="all" baseline="-2500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3</a:t>
            </a:r>
            <a:endParaRPr lang="es-ES" sz="4000" b="1" cap="all" spc="0" baseline="-2500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2791028" y="2656358"/>
            <a:ext cx="561371" cy="707886"/>
          </a:xfrm>
          <a:prstGeom prst="rect">
            <a:avLst/>
          </a:prstGeom>
          <a:noFill/>
          <a:effectLst/>
          <a:scene3d>
            <a:camera prst="isometricOffAxis2Lef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z</a:t>
            </a:r>
            <a:r>
              <a:rPr lang="es-ES" sz="4000" b="1" cap="all" baseline="-2500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3</a:t>
            </a:r>
            <a:endParaRPr lang="es-ES" sz="4000" b="1" cap="all" spc="0" baseline="-2500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1187624" y="2643009"/>
            <a:ext cx="601447" cy="707886"/>
          </a:xfrm>
          <a:prstGeom prst="rect">
            <a:avLst/>
          </a:prstGeom>
          <a:noFill/>
          <a:effectLst/>
          <a:scene3d>
            <a:camera prst="isometricOffAxis2Lef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y</a:t>
            </a:r>
            <a:r>
              <a:rPr lang="es-ES" sz="4000" b="1" cap="all" baseline="-2500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3</a:t>
            </a:r>
            <a:endParaRPr lang="es-ES" sz="4000" b="1" cap="all" spc="0" baseline="-2500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2123728" y="2996952"/>
            <a:ext cx="593432" cy="707886"/>
          </a:xfrm>
          <a:prstGeom prst="rect">
            <a:avLst/>
          </a:prstGeom>
          <a:noFill/>
          <a:effectLst/>
          <a:scene3d>
            <a:camera prst="isometricOffAxis2Lef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x</a:t>
            </a:r>
            <a:r>
              <a:rPr lang="es-ES" sz="4000" b="1" cap="all" baseline="-2500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endParaRPr lang="es-ES" sz="4000" b="1" cap="all" spc="0" baseline="-25000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36" name="35 Conector recto"/>
          <p:cNvCxnSpPr/>
          <p:nvPr/>
        </p:nvCxnSpPr>
        <p:spPr>
          <a:xfrm flipH="1" flipV="1">
            <a:off x="800266" y="4668024"/>
            <a:ext cx="2172993" cy="1281256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 flipV="1">
            <a:off x="2843808" y="5445224"/>
            <a:ext cx="1034557" cy="436515"/>
          </a:xfrm>
          <a:prstGeom prst="line">
            <a:avLst/>
          </a:prstGeom>
          <a:ln w="57150">
            <a:solidFill>
              <a:srgbClr val="0070C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 flipH="1" flipV="1">
            <a:off x="3071713" y="4901544"/>
            <a:ext cx="936103" cy="572535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/>
          <p:nvPr/>
        </p:nvCxnSpPr>
        <p:spPr>
          <a:xfrm flipH="1" flipV="1">
            <a:off x="3354810" y="3579073"/>
            <a:ext cx="863876" cy="485805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 flipV="1">
            <a:off x="3589492" y="4011161"/>
            <a:ext cx="418324" cy="1211945"/>
          </a:xfrm>
          <a:prstGeom prst="line">
            <a:avLst/>
          </a:prstGeom>
          <a:ln w="57150">
            <a:solidFill>
              <a:srgbClr val="0070C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Rectángulo"/>
          <p:cNvSpPr/>
          <p:nvPr/>
        </p:nvSpPr>
        <p:spPr>
          <a:xfrm>
            <a:off x="3275856" y="5517232"/>
            <a:ext cx="574195" cy="707886"/>
          </a:xfrm>
          <a:prstGeom prst="rect">
            <a:avLst/>
          </a:prstGeom>
          <a:noFill/>
          <a:effectLst/>
          <a:scene3d>
            <a:camera prst="isometricOffAxis2Lef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L</a:t>
            </a:r>
            <a:r>
              <a:rPr lang="es-ES" sz="4000" b="1" cap="all" baseline="-2500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1</a:t>
            </a:r>
            <a:endParaRPr lang="es-ES" sz="4000" b="1" cap="all" spc="0" baseline="-2500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3779912" y="4365104"/>
            <a:ext cx="574195" cy="707886"/>
          </a:xfrm>
          <a:prstGeom prst="rect">
            <a:avLst/>
          </a:prstGeom>
          <a:noFill/>
          <a:effectLst/>
          <a:scene3d>
            <a:camera prst="isometricOffAxis2Lef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L</a:t>
            </a:r>
            <a:r>
              <a:rPr lang="es-ES" sz="4000" b="1" cap="all" baseline="-2500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endParaRPr lang="es-ES" sz="4000" b="1" cap="all" spc="0" baseline="-2500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46 CuadroTexto"/>
              <p:cNvSpPr txBox="1"/>
              <p:nvPr/>
            </p:nvSpPr>
            <p:spPr>
              <a:xfrm>
                <a:off x="6053215" y="2564904"/>
                <a:ext cx="5525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47" name="4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215" y="2564904"/>
                <a:ext cx="552587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47 CuadroTexto"/>
              <p:cNvSpPr txBox="1"/>
              <p:nvPr/>
            </p:nvSpPr>
            <p:spPr>
              <a:xfrm>
                <a:off x="6053215" y="2954561"/>
                <a:ext cx="5597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48" name="4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215" y="2954561"/>
                <a:ext cx="559704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48 CuadroTexto"/>
              <p:cNvSpPr txBox="1"/>
              <p:nvPr/>
            </p:nvSpPr>
            <p:spPr>
              <a:xfrm>
                <a:off x="8045962" y="2132856"/>
                <a:ext cx="5513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49" name="4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962" y="2132856"/>
                <a:ext cx="551369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49 CuadroTexto"/>
              <p:cNvSpPr txBox="1"/>
              <p:nvPr/>
            </p:nvSpPr>
            <p:spPr>
              <a:xfrm>
                <a:off x="8045962" y="2564904"/>
                <a:ext cx="5584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50" name="4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962" y="2564904"/>
                <a:ext cx="558486" cy="461665"/>
              </a:xfrm>
              <a:prstGeom prst="rect">
                <a:avLst/>
              </a:prstGeom>
              <a:blipFill rotWithShape="1">
                <a:blip r:embed="rId1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50 CuadroTexto"/>
              <p:cNvSpPr txBox="1"/>
              <p:nvPr/>
            </p:nvSpPr>
            <p:spPr>
              <a:xfrm>
                <a:off x="8045962" y="2924944"/>
                <a:ext cx="5584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51" name="5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962" y="2924944"/>
                <a:ext cx="558486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51 CuadroTexto"/>
              <p:cNvSpPr txBox="1"/>
              <p:nvPr/>
            </p:nvSpPr>
            <p:spPr>
              <a:xfrm>
                <a:off x="5076056" y="2132856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52" name="5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132856"/>
                <a:ext cx="423513" cy="4616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52 CuadroTexto"/>
              <p:cNvSpPr txBox="1"/>
              <p:nvPr/>
            </p:nvSpPr>
            <p:spPr>
              <a:xfrm>
                <a:off x="5076056" y="2535287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9</a:t>
                </a:r>
                <a14:m>
                  <m:oMath xmlns:m="http://schemas.openxmlformats.org/officeDocument/2006/math">
                    <m:r>
                      <a:rPr lang="es-MX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s-MX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5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535287"/>
                <a:ext cx="524503" cy="461665"/>
              </a:xfrm>
              <a:prstGeom prst="rect">
                <a:avLst/>
              </a:prstGeom>
              <a:blipFill rotWithShape="1">
                <a:blip r:embed="rId15"/>
                <a:stretch>
                  <a:fillRect l="-18605" t="-10526" r="-2326" b="-2894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53 CuadroTexto"/>
              <p:cNvSpPr txBox="1"/>
              <p:nvPr/>
            </p:nvSpPr>
            <p:spPr>
              <a:xfrm>
                <a:off x="5084591" y="2967335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54" name="5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591" y="2967335"/>
                <a:ext cx="423513" cy="46166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54 CuadroTexto"/>
              <p:cNvSpPr txBox="1"/>
              <p:nvPr/>
            </p:nvSpPr>
            <p:spPr>
              <a:xfrm>
                <a:off x="6117751" y="2103239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55" name="5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751" y="2103239"/>
                <a:ext cx="423513" cy="46166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55 CuadroTexto"/>
              <p:cNvSpPr txBox="1"/>
              <p:nvPr/>
            </p:nvSpPr>
            <p:spPr>
              <a:xfrm>
                <a:off x="7100815" y="2132856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56" name="5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815" y="2132856"/>
                <a:ext cx="423513" cy="46166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56 CuadroTexto"/>
              <p:cNvSpPr txBox="1"/>
              <p:nvPr/>
            </p:nvSpPr>
            <p:spPr>
              <a:xfrm>
                <a:off x="7092280" y="2535287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57" name="5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2535287"/>
                <a:ext cx="423513" cy="46166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57 CuadroTexto"/>
              <p:cNvSpPr txBox="1"/>
              <p:nvPr/>
            </p:nvSpPr>
            <p:spPr>
              <a:xfrm>
                <a:off x="7092280" y="2967335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58" name="5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2967335"/>
                <a:ext cx="423513" cy="46166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58 Flecha abajo"/>
          <p:cNvSpPr/>
          <p:nvPr/>
        </p:nvSpPr>
        <p:spPr>
          <a:xfrm>
            <a:off x="6228184" y="3501008"/>
            <a:ext cx="504056" cy="576064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0" name="2 Marcador de contenido"/>
          <p:cNvSpPr>
            <a:spLocks noGrp="1"/>
          </p:cNvSpPr>
          <p:nvPr>
            <p:ph idx="1"/>
          </p:nvPr>
        </p:nvSpPr>
        <p:spPr>
          <a:xfrm>
            <a:off x="4464530" y="4149080"/>
            <a:ext cx="4499958" cy="47052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s-MX" b="1" dirty="0" smtClean="0"/>
              <a:t>Matriz de Transformación:</a:t>
            </a:r>
            <a:endParaRPr lang="es-MX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60 CuadroTexto"/>
              <p:cNvSpPr txBox="1"/>
              <p:nvPr/>
            </p:nvSpPr>
            <p:spPr>
              <a:xfrm>
                <a:off x="4427984" y="4653136"/>
                <a:ext cx="4535419" cy="1077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MX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MX" sz="16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s-MX" sz="1600" b="0" i="1" baseline="-25000" smtClean="0"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es-MX" sz="16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s-MX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s-MX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MX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MX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MX" sz="16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MX" sz="16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600" b="0" i="1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6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6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6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nor/>
                                            </m:rPr>
                                            <a:rPr lang="es-MX" sz="1600" dirty="0"/>
                                            <m:t> 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s-MX" sz="16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MX" sz="16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600" b="0" i="1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6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6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6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nor/>
                                            </m:rPr>
                                            <a:rPr lang="es-MX" sz="1600" dirty="0"/>
                                            <m:t> 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MX" sz="16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600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6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6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6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nor/>
                                            </m:rPr>
                                            <a:rPr lang="es-MX" sz="1600" dirty="0"/>
                                            <m:t> 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MX" sz="1600" i="1" dirty="0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600" b="0" i="1" dirty="0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600" i="1" dirty="0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600" i="1" dirty="0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600" b="0" i="1" dirty="0" smtClean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1600" b="0" i="1" dirty="0" smtClean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s-MX" sz="16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600" i="1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6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6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6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nor/>
                                            </m:rPr>
                                            <a:rPr lang="es-MX" sz="1600" dirty="0" smtClean="0"/>
                                            <m:t> 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MX" sz="16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600" i="1" dirty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600" i="1" dirty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600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6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1600" i="1" dirty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MX" sz="16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MX" sz="16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s-MX" sz="16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600" b="0" i="1" dirty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s-MX" sz="1600" i="1" dirty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s-MX" sz="1600" i="1" dirty="0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s-MX" sz="16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MX" sz="16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600" b="0" i="1" dirty="0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600" i="1" dirty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600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6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1600" i="1" dirty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s-MX" sz="16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MX" sz="16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600" b="0" i="1" dirty="0" smtClean="0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s-MX" sz="1600" i="1" dirty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MX" sz="16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600" i="1" dirty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600" i="1" dirty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600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6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1600" i="1" dirty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MX" sz="16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MX" sz="16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600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6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6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6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nor/>
                                            </m:rPr>
                                            <a:rPr lang="es-MX" sz="1600" dirty="0"/>
                                            <m:t> 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MX" sz="16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600" b="0" i="1" dirty="0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600" i="1" dirty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600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6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1600" i="1" dirty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s-MX" sz="16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600" b="0" i="1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6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6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6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nor/>
                                            </m:rPr>
                                            <a:rPr lang="es-MX" sz="1600" dirty="0"/>
                                            <m:t> 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MX" sz="16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600" b="0" i="1" dirty="0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600" i="1" dirty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600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6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1600" i="1" dirty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s-MX" sz="16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MX" sz="16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MX" sz="16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MX" sz="16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600" b="0" i="1" dirty="0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600" i="1" dirty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600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6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1600" i="1" dirty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s-MX" sz="16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600" b="0" i="1" dirty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s-MX" sz="1600" i="1" dirty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MX" sz="16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600" b="0" i="1" dirty="0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600" i="1" dirty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600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6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1600" i="1" dirty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s-MX" sz="16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MX" sz="16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MX" sz="1600" dirty="0"/>
              </a:p>
            </p:txBody>
          </p:sp>
        </mc:Choice>
        <mc:Fallback xmlns="">
          <p:sp>
            <p:nvSpPr>
              <p:cNvPr id="61" name="6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653136"/>
                <a:ext cx="4535419" cy="1077474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/>
      <p:bldP spid="20" grpId="0"/>
      <p:bldP spid="21" grpId="0"/>
      <p:bldP spid="22" grpId="0"/>
      <p:bldP spid="23" grpId="0"/>
      <p:bldP spid="13" grpId="0" animBg="1"/>
      <p:bldP spid="14" grpId="0" animBg="1"/>
      <p:bldP spid="15" grpId="0" animBg="1"/>
      <p:bldP spid="16" grpId="0"/>
      <p:bldP spid="17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41" grpId="0"/>
      <p:bldP spid="42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 animBg="1"/>
      <p:bldP spid="60" grpId="0" build="p"/>
      <p:bldP spid="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57" y="3259694"/>
            <a:ext cx="3175439" cy="3265650"/>
          </a:xfrm>
          <a:prstGeom prst="rect">
            <a:avLst/>
          </a:prstGeo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UNIDAD 03. Cinemática del Manipulador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18</a:t>
            </a:fld>
            <a:endParaRPr lang="es-MX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53712" y="1831033"/>
            <a:ext cx="8838767" cy="445839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s-MX" dirty="0" smtClean="0"/>
              <a:t>	Ahora se obtienen todas las matrices de transformación del robot:</a:t>
            </a:r>
            <a:endParaRPr lang="es-MX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3635896" y="3330711"/>
            <a:ext cx="5472608" cy="7463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Aplicando la composición de matrices de transformación se obtiene:</a:t>
            </a:r>
            <a:endParaRPr kumimoji="0" lang="es-MX" sz="2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44408" y="5877272"/>
            <a:ext cx="432048" cy="4320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62058"/>
              </p:ext>
            </p:extLst>
          </p:nvPr>
        </p:nvGraphicFramePr>
        <p:xfrm>
          <a:off x="127041" y="117649"/>
          <a:ext cx="5064225" cy="1635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845"/>
                <a:gridCol w="1012845"/>
                <a:gridCol w="1012845"/>
                <a:gridCol w="1012845"/>
                <a:gridCol w="1012845"/>
              </a:tblGrid>
              <a:tr h="408965"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</a:tr>
              <a:tr h="40896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  <a:tr h="40896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2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90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  <a:tr h="40896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3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CuadroTexto"/>
              <p:cNvSpPr txBox="1"/>
              <p:nvPr/>
            </p:nvSpPr>
            <p:spPr>
              <a:xfrm>
                <a:off x="559089" y="74241"/>
                <a:ext cx="361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10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89" y="74241"/>
                <a:ext cx="361125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CuadroTexto"/>
              <p:cNvSpPr txBox="1"/>
              <p:nvPr/>
            </p:nvSpPr>
            <p:spPr>
              <a:xfrm>
                <a:off x="1207161" y="44624"/>
                <a:ext cx="8302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s-MX" sz="24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11" name="1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161" y="44624"/>
                <a:ext cx="830292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1 CuadroTexto"/>
              <p:cNvSpPr txBox="1"/>
              <p:nvPr/>
            </p:nvSpPr>
            <p:spPr>
              <a:xfrm>
                <a:off x="2215273" y="44624"/>
                <a:ext cx="8174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s-MX" sz="24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12" name="1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273" y="44624"/>
                <a:ext cx="817468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CuadroTexto"/>
              <p:cNvSpPr txBox="1"/>
              <p:nvPr/>
            </p:nvSpPr>
            <p:spPr>
              <a:xfrm>
                <a:off x="3412935" y="74241"/>
                <a:ext cx="5305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13" name="1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935" y="74241"/>
                <a:ext cx="53053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13 CuadroTexto"/>
              <p:cNvSpPr txBox="1"/>
              <p:nvPr/>
            </p:nvSpPr>
            <p:spPr>
              <a:xfrm>
                <a:off x="4364684" y="44624"/>
                <a:ext cx="5148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14" name="1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684" y="44624"/>
                <a:ext cx="514885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14 CuadroTexto"/>
              <p:cNvSpPr txBox="1"/>
              <p:nvPr/>
            </p:nvSpPr>
            <p:spPr>
              <a:xfrm>
                <a:off x="2400344" y="938337"/>
                <a:ext cx="5525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15" name="1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344" y="938337"/>
                <a:ext cx="552587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5 CuadroTexto"/>
              <p:cNvSpPr txBox="1"/>
              <p:nvPr/>
            </p:nvSpPr>
            <p:spPr>
              <a:xfrm>
                <a:off x="2400344" y="1327994"/>
                <a:ext cx="5597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16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344" y="1327994"/>
                <a:ext cx="559704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16 CuadroTexto"/>
              <p:cNvSpPr txBox="1"/>
              <p:nvPr/>
            </p:nvSpPr>
            <p:spPr>
              <a:xfrm>
                <a:off x="4393091" y="506289"/>
                <a:ext cx="5513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17" name="1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091" y="506289"/>
                <a:ext cx="551369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17 CuadroTexto"/>
              <p:cNvSpPr txBox="1"/>
              <p:nvPr/>
            </p:nvSpPr>
            <p:spPr>
              <a:xfrm>
                <a:off x="4393091" y="938337"/>
                <a:ext cx="5584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18" name="1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091" y="938337"/>
                <a:ext cx="558486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18 CuadroTexto"/>
              <p:cNvSpPr txBox="1"/>
              <p:nvPr/>
            </p:nvSpPr>
            <p:spPr>
              <a:xfrm>
                <a:off x="4393091" y="1298377"/>
                <a:ext cx="5584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19" name="1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091" y="1298377"/>
                <a:ext cx="558486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19 CuadroTexto"/>
              <p:cNvSpPr txBox="1"/>
              <p:nvPr/>
            </p:nvSpPr>
            <p:spPr>
              <a:xfrm>
                <a:off x="5214296" y="458669"/>
                <a:ext cx="389420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MX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MX" sz="14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s-MX" sz="1400" b="0" i="1" baseline="-25000" smtClean="0"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es-MX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s-MX" sz="1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s-MX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MX" sz="1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MX" sz="1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MX" sz="14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MX" sz="14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400" b="0" i="1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4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4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nor/>
                                            </m:rPr>
                                            <a:rPr lang="es-MX" sz="1400" dirty="0"/>
                                            <m:t> 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s-MX" sz="14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MX" sz="14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400" b="0" i="1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4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4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nor/>
                                            </m:rPr>
                                            <a:rPr lang="es-MX" sz="1400" dirty="0"/>
                                            <m:t> 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MX" sz="1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400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4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4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nor/>
                                            </m:rPr>
                                            <a:rPr lang="es-MX" sz="1400" dirty="0"/>
                                            <m:t> 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MX" sz="1400" i="1" dirty="0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400" b="0" i="1" dirty="0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400" i="1" dirty="0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400" i="1" dirty="0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400" b="0" i="1" dirty="0" smtClean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1400" b="0" i="1" dirty="0" smtClean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s-MX" sz="1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400" i="1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4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4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nor/>
                                            </m:rPr>
                                            <a:rPr lang="es-MX" sz="1400" dirty="0" smtClean="0"/>
                                            <m:t> 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MX" sz="14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400" i="1" dirty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MX" sz="14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MX" sz="14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s-MX" sz="14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400" b="0" i="1" dirty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s-MX" sz="1400" i="1" dirty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s-MX" sz="1400" i="1" dirty="0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s-MX" sz="14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MX" sz="14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400" b="0" i="1" dirty="0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s-MX" sz="14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MX" sz="14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400" b="0" i="1" dirty="0" smtClean="0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s-MX" sz="1400" i="1" dirty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MX" sz="14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400" i="1" dirty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MX" sz="14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MX" sz="1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400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4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4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nor/>
                                            </m:rPr>
                                            <a:rPr lang="es-MX" sz="1400" dirty="0"/>
                                            <m:t> 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MX" sz="14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400" b="0" i="1" dirty="0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s-MX" sz="1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400" b="0" i="1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4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4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nor/>
                                            </m:rPr>
                                            <a:rPr lang="es-MX" sz="1400" dirty="0"/>
                                            <m:t> 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MX" sz="14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400" b="0" i="1" dirty="0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s-MX" sz="14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MX" sz="14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MX" sz="14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MX" sz="14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400" b="0" i="1" dirty="0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s-MX" sz="14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400" b="0" i="1" dirty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s-MX" sz="1400" i="1" dirty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MX" sz="14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400" b="0" i="1" dirty="0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s-MX" sz="14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MX" sz="14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MX" sz="1400" dirty="0"/>
              </a:p>
            </p:txBody>
          </p:sp>
        </mc:Choice>
        <mc:Fallback xmlns="">
          <p:sp>
            <p:nvSpPr>
              <p:cNvPr id="20" name="1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296" y="458669"/>
                <a:ext cx="3894208" cy="95410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39" y="2534419"/>
            <a:ext cx="6762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14" y="2311895"/>
            <a:ext cx="1441128" cy="88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007" y="2524183"/>
            <a:ext cx="619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92" y="2257932"/>
            <a:ext cx="1871548" cy="99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578" y="2565795"/>
            <a:ext cx="5524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910" y="2232706"/>
            <a:ext cx="1866450" cy="105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342288"/>
            <a:ext cx="6381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447" y="4004773"/>
            <a:ext cx="2498763" cy="100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865" y="5505797"/>
            <a:ext cx="5905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415" y="5191300"/>
            <a:ext cx="3378390" cy="100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9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build="p"/>
      <p:bldP spid="7" grpId="0"/>
      <p:bldP spid="8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es-MX" sz="32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Ejemplo 3.</a:t>
            </a:r>
            <a:r>
              <a:rPr lang="es-MX" sz="3200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 Determinar los parámetros </a:t>
            </a:r>
            <a:r>
              <a:rPr lang="es-MX" sz="3200" dirty="0" err="1" smtClean="0">
                <a:effectLst>
                  <a:reflection blurRad="6350" stA="60000" endA="900" endPos="60000" dist="60007" dir="5400000" sy="-100000" algn="bl" rotWithShape="0"/>
                </a:effectLst>
              </a:rPr>
              <a:t>cinemáticos</a:t>
            </a:r>
            <a:r>
              <a:rPr lang="es-MX" sz="3200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 del siguiente robot manipulador.</a:t>
            </a:r>
            <a:endParaRPr lang="es-MX" sz="3200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UNIDAD 03. Cinemática del Manipulador</a:t>
            </a:r>
            <a:endParaRPr lang="es-MX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19</a:t>
            </a:fld>
            <a:endParaRPr lang="es-MX"/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556792"/>
            <a:ext cx="3672408" cy="4772805"/>
          </a:xfrm>
          <a:prstGeom prst="rect">
            <a:avLst/>
          </a:prstGeom>
        </p:spPr>
      </p:pic>
      <p:graphicFrame>
        <p:nvGraphicFramePr>
          <p:cNvPr id="19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715822"/>
              </p:ext>
            </p:extLst>
          </p:nvPr>
        </p:nvGraphicFramePr>
        <p:xfrm>
          <a:off x="3779912" y="1744216"/>
          <a:ext cx="5064225" cy="2044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845"/>
                <a:gridCol w="1012845"/>
                <a:gridCol w="1012845"/>
                <a:gridCol w="1012845"/>
                <a:gridCol w="1012845"/>
              </a:tblGrid>
              <a:tr h="408965"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</a:tr>
              <a:tr h="40896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  <a:tr h="40896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2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  <a:tr h="40896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3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  <a:tr h="40896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e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19 CuadroTexto"/>
              <p:cNvSpPr txBox="1"/>
              <p:nvPr/>
            </p:nvSpPr>
            <p:spPr>
              <a:xfrm>
                <a:off x="4211960" y="1700808"/>
                <a:ext cx="361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0" name="1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700808"/>
                <a:ext cx="361125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20 CuadroTexto"/>
              <p:cNvSpPr txBox="1"/>
              <p:nvPr/>
            </p:nvSpPr>
            <p:spPr>
              <a:xfrm>
                <a:off x="4860032" y="1671191"/>
                <a:ext cx="8302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s-MX" sz="24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1" name="2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671191"/>
                <a:ext cx="830292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21 CuadroTexto"/>
              <p:cNvSpPr txBox="1"/>
              <p:nvPr/>
            </p:nvSpPr>
            <p:spPr>
              <a:xfrm>
                <a:off x="5868144" y="1671191"/>
                <a:ext cx="8174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s-MX" sz="24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2" name="2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671191"/>
                <a:ext cx="817468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22 CuadroTexto"/>
              <p:cNvSpPr txBox="1"/>
              <p:nvPr/>
            </p:nvSpPr>
            <p:spPr>
              <a:xfrm>
                <a:off x="7065806" y="1700808"/>
                <a:ext cx="5305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3" name="2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806" y="1700808"/>
                <a:ext cx="53053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23 CuadroTexto"/>
              <p:cNvSpPr txBox="1"/>
              <p:nvPr/>
            </p:nvSpPr>
            <p:spPr>
              <a:xfrm>
                <a:off x="8017555" y="1671191"/>
                <a:ext cx="5148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4" name="2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555" y="1671191"/>
                <a:ext cx="514885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MX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Contenido</a:t>
            </a:r>
            <a:endParaRPr lang="es-MX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443873" y="1844824"/>
            <a:ext cx="8229600" cy="19442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Asignación de parámetros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3200" dirty="0" smtClean="0"/>
              <a:t>Asignación de los sistemas de coordenadas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Matriz de transformación general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3200" dirty="0" smtClean="0"/>
              <a:t>Ejemplos</a:t>
            </a:r>
            <a:endParaRPr kumimoji="0" lang="es-MX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UNIDAD 03. Cinemática del Manipulador</a:t>
            </a:r>
            <a:endParaRPr lang="es-MX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2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es-MX" sz="32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Ejemplo 3.</a:t>
            </a:r>
            <a:r>
              <a:rPr lang="es-MX" sz="3200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 Determinar los parámetros </a:t>
            </a:r>
            <a:r>
              <a:rPr lang="es-MX" sz="3200" dirty="0" err="1" smtClean="0">
                <a:effectLst>
                  <a:reflection blurRad="6350" stA="60000" endA="900" endPos="60000" dist="60007" dir="5400000" sy="-100000" algn="bl" rotWithShape="0"/>
                </a:effectLst>
              </a:rPr>
              <a:t>cinemáticos</a:t>
            </a:r>
            <a:r>
              <a:rPr lang="es-MX" sz="3200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 del siguiente robot manipulador.</a:t>
            </a:r>
            <a:endParaRPr lang="es-MX" sz="3200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UNIDAD 03. Cinemática del Manipulador</a:t>
            </a:r>
            <a:endParaRPr lang="es-MX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20</a:t>
            </a:fld>
            <a:endParaRPr lang="es-MX"/>
          </a:p>
        </p:txBody>
      </p:sp>
      <p:graphicFrame>
        <p:nvGraphicFramePr>
          <p:cNvPr id="19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991129"/>
              </p:ext>
            </p:extLst>
          </p:nvPr>
        </p:nvGraphicFramePr>
        <p:xfrm>
          <a:off x="3779912" y="1744216"/>
          <a:ext cx="5064225" cy="2044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845"/>
                <a:gridCol w="1012845"/>
                <a:gridCol w="1012845"/>
                <a:gridCol w="1012845"/>
                <a:gridCol w="1012845"/>
              </a:tblGrid>
              <a:tr h="408965"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</a:tr>
              <a:tr h="40896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  <a:tr h="40896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2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  <a:tr h="40896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3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  <a:tr h="40896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e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19 CuadroTexto"/>
              <p:cNvSpPr txBox="1"/>
              <p:nvPr/>
            </p:nvSpPr>
            <p:spPr>
              <a:xfrm>
                <a:off x="4211960" y="1700808"/>
                <a:ext cx="361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0" name="1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700808"/>
                <a:ext cx="361125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20 CuadroTexto"/>
              <p:cNvSpPr txBox="1"/>
              <p:nvPr/>
            </p:nvSpPr>
            <p:spPr>
              <a:xfrm>
                <a:off x="4860032" y="1671191"/>
                <a:ext cx="8302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s-MX" sz="24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1" name="2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671191"/>
                <a:ext cx="830292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21 CuadroTexto"/>
              <p:cNvSpPr txBox="1"/>
              <p:nvPr/>
            </p:nvSpPr>
            <p:spPr>
              <a:xfrm>
                <a:off x="5868144" y="1671191"/>
                <a:ext cx="8174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s-MX" sz="24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2" name="2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671191"/>
                <a:ext cx="817468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22 CuadroTexto"/>
              <p:cNvSpPr txBox="1"/>
              <p:nvPr/>
            </p:nvSpPr>
            <p:spPr>
              <a:xfrm>
                <a:off x="7065806" y="1700808"/>
                <a:ext cx="5305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3" name="2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806" y="1700808"/>
                <a:ext cx="53053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23 CuadroTexto"/>
              <p:cNvSpPr txBox="1"/>
              <p:nvPr/>
            </p:nvSpPr>
            <p:spPr>
              <a:xfrm>
                <a:off x="8017555" y="1671191"/>
                <a:ext cx="5148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4" name="2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555" y="1671191"/>
                <a:ext cx="514885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4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556791"/>
            <a:ext cx="3672408" cy="481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es-MX" sz="32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Ejemplo 3.</a:t>
            </a:r>
            <a:r>
              <a:rPr lang="es-MX" sz="3200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 Determinar los parámetros </a:t>
            </a:r>
            <a:r>
              <a:rPr lang="es-MX" sz="3200" dirty="0" err="1" smtClean="0">
                <a:effectLst>
                  <a:reflection blurRad="6350" stA="60000" endA="900" endPos="60000" dist="60007" dir="5400000" sy="-100000" algn="bl" rotWithShape="0"/>
                </a:effectLst>
              </a:rPr>
              <a:t>cinemáticos</a:t>
            </a:r>
            <a:r>
              <a:rPr lang="es-MX" sz="3200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 del siguiente robot manipulador.</a:t>
            </a:r>
            <a:endParaRPr lang="es-MX" sz="3200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UNIDAD 03. Cinemática del Manipulador</a:t>
            </a:r>
            <a:endParaRPr lang="es-MX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21</a:t>
            </a:fld>
            <a:endParaRPr lang="es-MX"/>
          </a:p>
        </p:txBody>
      </p:sp>
      <p:graphicFrame>
        <p:nvGraphicFramePr>
          <p:cNvPr id="19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991129"/>
              </p:ext>
            </p:extLst>
          </p:nvPr>
        </p:nvGraphicFramePr>
        <p:xfrm>
          <a:off x="3779912" y="1744216"/>
          <a:ext cx="5064225" cy="2044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845"/>
                <a:gridCol w="1012845"/>
                <a:gridCol w="1012845"/>
                <a:gridCol w="1012845"/>
                <a:gridCol w="1012845"/>
              </a:tblGrid>
              <a:tr h="408965"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</a:tr>
              <a:tr h="40896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  <a:tr h="40896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2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  <a:tr h="40896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3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  <a:tr h="40896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e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19 CuadroTexto"/>
              <p:cNvSpPr txBox="1"/>
              <p:nvPr/>
            </p:nvSpPr>
            <p:spPr>
              <a:xfrm>
                <a:off x="4211960" y="1700808"/>
                <a:ext cx="361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0" name="1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700808"/>
                <a:ext cx="361125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20 CuadroTexto"/>
              <p:cNvSpPr txBox="1"/>
              <p:nvPr/>
            </p:nvSpPr>
            <p:spPr>
              <a:xfrm>
                <a:off x="4860032" y="1671191"/>
                <a:ext cx="8302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s-MX" sz="24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1" name="2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671191"/>
                <a:ext cx="830292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21 CuadroTexto"/>
              <p:cNvSpPr txBox="1"/>
              <p:nvPr/>
            </p:nvSpPr>
            <p:spPr>
              <a:xfrm>
                <a:off x="5868144" y="1671191"/>
                <a:ext cx="8174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s-MX" sz="24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2" name="2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671191"/>
                <a:ext cx="817468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22 CuadroTexto"/>
              <p:cNvSpPr txBox="1"/>
              <p:nvPr/>
            </p:nvSpPr>
            <p:spPr>
              <a:xfrm>
                <a:off x="7065806" y="1700808"/>
                <a:ext cx="5305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3" name="2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806" y="1700808"/>
                <a:ext cx="53053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23 CuadroTexto"/>
              <p:cNvSpPr txBox="1"/>
              <p:nvPr/>
            </p:nvSpPr>
            <p:spPr>
              <a:xfrm>
                <a:off x="8017555" y="1671191"/>
                <a:ext cx="5148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4" name="2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555" y="1671191"/>
                <a:ext cx="514885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4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556792"/>
            <a:ext cx="364840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es-MX" sz="32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Ejemplo 3.</a:t>
            </a:r>
            <a:r>
              <a:rPr lang="es-MX" sz="3200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 Determinar los parámetros </a:t>
            </a:r>
            <a:r>
              <a:rPr lang="es-MX" sz="3200" dirty="0" err="1" smtClean="0">
                <a:effectLst>
                  <a:reflection blurRad="6350" stA="60000" endA="900" endPos="60000" dist="60007" dir="5400000" sy="-100000" algn="bl" rotWithShape="0"/>
                </a:effectLst>
              </a:rPr>
              <a:t>cinemáticos</a:t>
            </a:r>
            <a:r>
              <a:rPr lang="es-MX" sz="3200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 del siguiente robot manipulador.</a:t>
            </a:r>
            <a:endParaRPr lang="es-MX" sz="3200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UNIDAD 03. Cinemática del Manipulador</a:t>
            </a:r>
            <a:endParaRPr lang="es-MX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22</a:t>
            </a:fld>
            <a:endParaRPr lang="es-MX"/>
          </a:p>
        </p:txBody>
      </p:sp>
      <p:graphicFrame>
        <p:nvGraphicFramePr>
          <p:cNvPr id="19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991129"/>
              </p:ext>
            </p:extLst>
          </p:nvPr>
        </p:nvGraphicFramePr>
        <p:xfrm>
          <a:off x="3779912" y="1744216"/>
          <a:ext cx="5064225" cy="2044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845"/>
                <a:gridCol w="1012845"/>
                <a:gridCol w="1012845"/>
                <a:gridCol w="1012845"/>
                <a:gridCol w="1012845"/>
              </a:tblGrid>
              <a:tr h="408965"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</a:tr>
              <a:tr h="40896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  <a:tr h="40896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2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  <a:tr h="40896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3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  <a:tr h="40896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e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19 CuadroTexto"/>
              <p:cNvSpPr txBox="1"/>
              <p:nvPr/>
            </p:nvSpPr>
            <p:spPr>
              <a:xfrm>
                <a:off x="4211960" y="1700808"/>
                <a:ext cx="361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0" name="1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700808"/>
                <a:ext cx="361125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20 CuadroTexto"/>
              <p:cNvSpPr txBox="1"/>
              <p:nvPr/>
            </p:nvSpPr>
            <p:spPr>
              <a:xfrm>
                <a:off x="4860032" y="1671191"/>
                <a:ext cx="8302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s-MX" sz="24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1" name="2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671191"/>
                <a:ext cx="830292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21 CuadroTexto"/>
              <p:cNvSpPr txBox="1"/>
              <p:nvPr/>
            </p:nvSpPr>
            <p:spPr>
              <a:xfrm>
                <a:off x="5868144" y="1671191"/>
                <a:ext cx="8174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s-MX" sz="24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2" name="2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671191"/>
                <a:ext cx="817468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22 CuadroTexto"/>
              <p:cNvSpPr txBox="1"/>
              <p:nvPr/>
            </p:nvSpPr>
            <p:spPr>
              <a:xfrm>
                <a:off x="7065806" y="1700808"/>
                <a:ext cx="5305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3" name="2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806" y="1700808"/>
                <a:ext cx="53053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23 CuadroTexto"/>
              <p:cNvSpPr txBox="1"/>
              <p:nvPr/>
            </p:nvSpPr>
            <p:spPr>
              <a:xfrm>
                <a:off x="8017555" y="1671191"/>
                <a:ext cx="5148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4" name="2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555" y="1671191"/>
                <a:ext cx="514885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4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1584176"/>
            <a:ext cx="3695197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es-MX" sz="32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Ejemplo 3.</a:t>
            </a:r>
            <a:r>
              <a:rPr lang="es-MX" sz="3200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 Determinar los parámetros </a:t>
            </a:r>
            <a:r>
              <a:rPr lang="es-MX" sz="3200" dirty="0" err="1" smtClean="0">
                <a:effectLst>
                  <a:reflection blurRad="6350" stA="60000" endA="900" endPos="60000" dist="60007" dir="5400000" sy="-100000" algn="bl" rotWithShape="0"/>
                </a:effectLst>
              </a:rPr>
              <a:t>cinemáticos</a:t>
            </a:r>
            <a:r>
              <a:rPr lang="es-MX" sz="3200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 del siguiente robot manipulador.</a:t>
            </a:r>
            <a:endParaRPr lang="es-MX" sz="3200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UNIDAD 03. Cinemática del Manipulador</a:t>
            </a:r>
            <a:endParaRPr lang="es-MX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23</a:t>
            </a:fld>
            <a:endParaRPr lang="es-MX"/>
          </a:p>
        </p:txBody>
      </p:sp>
      <p:graphicFrame>
        <p:nvGraphicFramePr>
          <p:cNvPr id="19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577446"/>
              </p:ext>
            </p:extLst>
          </p:nvPr>
        </p:nvGraphicFramePr>
        <p:xfrm>
          <a:off x="3779912" y="1744216"/>
          <a:ext cx="5064225" cy="2044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845"/>
                <a:gridCol w="1012845"/>
                <a:gridCol w="1012845"/>
                <a:gridCol w="1012845"/>
                <a:gridCol w="1012845"/>
              </a:tblGrid>
              <a:tr h="408965"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</a:tr>
              <a:tr h="40896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  <a:tr h="40896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2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  <a:tr h="40896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3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  <a:tr h="40896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e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19 CuadroTexto"/>
              <p:cNvSpPr txBox="1"/>
              <p:nvPr/>
            </p:nvSpPr>
            <p:spPr>
              <a:xfrm>
                <a:off x="4211960" y="1700808"/>
                <a:ext cx="361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0" name="1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700808"/>
                <a:ext cx="361125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20 CuadroTexto"/>
              <p:cNvSpPr txBox="1"/>
              <p:nvPr/>
            </p:nvSpPr>
            <p:spPr>
              <a:xfrm>
                <a:off x="4860032" y="1671191"/>
                <a:ext cx="8302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s-MX" sz="24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1" name="2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671191"/>
                <a:ext cx="830292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21 CuadroTexto"/>
              <p:cNvSpPr txBox="1"/>
              <p:nvPr/>
            </p:nvSpPr>
            <p:spPr>
              <a:xfrm>
                <a:off x="5868144" y="1671191"/>
                <a:ext cx="8174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s-MX" sz="24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2" name="2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671191"/>
                <a:ext cx="817468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22 CuadroTexto"/>
              <p:cNvSpPr txBox="1"/>
              <p:nvPr/>
            </p:nvSpPr>
            <p:spPr>
              <a:xfrm>
                <a:off x="7065806" y="1700808"/>
                <a:ext cx="5305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3" name="2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806" y="1700808"/>
                <a:ext cx="53053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23 CuadroTexto"/>
              <p:cNvSpPr txBox="1"/>
              <p:nvPr/>
            </p:nvSpPr>
            <p:spPr>
              <a:xfrm>
                <a:off x="8017555" y="1671191"/>
                <a:ext cx="5148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4" name="2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555" y="1671191"/>
                <a:ext cx="514885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4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556792"/>
            <a:ext cx="3697402" cy="4104456"/>
          </a:xfrm>
          <a:prstGeom prst="rect">
            <a:avLst/>
          </a:prstGeom>
        </p:spPr>
      </p:pic>
      <p:sp>
        <p:nvSpPr>
          <p:cNvPr id="13" name="12 Flecha abajo"/>
          <p:cNvSpPr/>
          <p:nvPr/>
        </p:nvSpPr>
        <p:spPr>
          <a:xfrm>
            <a:off x="6228184" y="3861048"/>
            <a:ext cx="504056" cy="576064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4067944" y="4437112"/>
            <a:ext cx="4824536" cy="6145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MX" b="1" dirty="0" smtClean="0"/>
              <a:t>Matriz de Transformación:</a:t>
            </a:r>
            <a:endParaRPr lang="es-MX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14 CuadroTexto"/>
              <p:cNvSpPr txBox="1"/>
              <p:nvPr/>
            </p:nvSpPr>
            <p:spPr>
              <a:xfrm>
                <a:off x="3616359" y="4986201"/>
                <a:ext cx="5492145" cy="13231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MX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MX" sz="20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s-MX" sz="2000" b="0" i="1" baseline="-25000" smtClean="0"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es-MX" sz="2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s-MX" sz="20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s-MX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MX" sz="20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MX" sz="20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MX" sz="20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MX" sz="20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2000" b="0" i="1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20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2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20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nor/>
                                            </m:rPr>
                                            <a:rPr lang="es-MX" sz="2000" dirty="0"/>
                                            <m:t> 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s-MX" sz="20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MX" sz="20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2000" b="0" i="1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20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2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20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nor/>
                                            </m:rPr>
                                            <a:rPr lang="es-MX" sz="2000" dirty="0"/>
                                            <m:t> 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MX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2000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20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2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20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nor/>
                                            </m:rPr>
                                            <a:rPr lang="es-MX" sz="2000" dirty="0"/>
                                            <m:t> 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MX" sz="2000" i="1" dirty="0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2000" b="0" i="1" dirty="0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2000" i="1" dirty="0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2000" i="1" dirty="0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2000" b="0" i="1" dirty="0" smtClean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2000" b="0" i="1" dirty="0" smtClean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s-MX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2000" i="1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20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2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20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nor/>
                                            </m:rPr>
                                            <a:rPr lang="es-MX" sz="2000" dirty="0" smtClean="0"/>
                                            <m:t> 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MX" sz="20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2000" i="1" dirty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MX" sz="20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MX" sz="20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s-MX" sz="20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2000" b="0" i="1" dirty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s-MX" sz="2000" i="1" dirty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s-MX" sz="2000" i="1" dirty="0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s-MX" sz="20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MX" sz="20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2000" b="0" i="1" dirty="0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s-MX" sz="20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MX" sz="20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2000" b="0" i="1" dirty="0" smtClean="0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s-MX" sz="2000" i="1" dirty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MX" sz="20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2000" i="1" dirty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MX" sz="20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MX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2000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20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2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20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nor/>
                                            </m:rPr>
                                            <a:rPr lang="es-MX" sz="2000" dirty="0"/>
                                            <m:t> 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MX" sz="20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2000" b="0" i="1" dirty="0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s-MX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2000" b="0" i="1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20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2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20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nor/>
                                            </m:rPr>
                                            <a:rPr lang="es-MX" sz="2000" dirty="0"/>
                                            <m:t> 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MX" sz="20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2000" b="0" i="1" dirty="0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s-MX" sz="20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MX" sz="20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MX" sz="20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MX" sz="20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2000" b="0" i="1" dirty="0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s-MX" sz="20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2000" b="0" i="1" dirty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s-MX" sz="2000" i="1" dirty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MX" sz="20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2000" b="0" i="1" dirty="0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s-MX" sz="20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MX" sz="20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MX" sz="2000" dirty="0"/>
              </a:p>
            </p:txBody>
          </p:sp>
        </mc:Choice>
        <mc:Fallback xmlns="">
          <p:sp>
            <p:nvSpPr>
              <p:cNvPr id="15" name="1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359" y="4986201"/>
                <a:ext cx="5492145" cy="132311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5 CuadroTexto"/>
              <p:cNvSpPr txBox="1"/>
              <p:nvPr/>
            </p:nvSpPr>
            <p:spPr>
              <a:xfrm>
                <a:off x="7115757" y="3327375"/>
                <a:ext cx="5584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16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757" y="3327375"/>
                <a:ext cx="558486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16 CuadroTexto"/>
              <p:cNvSpPr txBox="1"/>
              <p:nvPr/>
            </p:nvSpPr>
            <p:spPr>
              <a:xfrm>
                <a:off x="8045962" y="2132856"/>
                <a:ext cx="5513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17" name="1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962" y="2132856"/>
                <a:ext cx="551369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24 CuadroTexto"/>
              <p:cNvSpPr txBox="1"/>
              <p:nvPr/>
            </p:nvSpPr>
            <p:spPr>
              <a:xfrm>
                <a:off x="8045962" y="2564904"/>
                <a:ext cx="5584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5" name="2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962" y="2564904"/>
                <a:ext cx="558486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25 CuadroTexto"/>
              <p:cNvSpPr txBox="1"/>
              <p:nvPr/>
            </p:nvSpPr>
            <p:spPr>
              <a:xfrm>
                <a:off x="8045962" y="2924944"/>
                <a:ext cx="5584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6" name="2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962" y="2924944"/>
                <a:ext cx="558486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26 CuadroTexto"/>
              <p:cNvSpPr txBox="1"/>
              <p:nvPr/>
            </p:nvSpPr>
            <p:spPr>
              <a:xfrm>
                <a:off x="5037912" y="2492896"/>
                <a:ext cx="4701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  <a:ea typeface="Cambria Math"/>
                        </a:rPr>
                        <m:t>𝜙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7" name="2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912" y="2492896"/>
                <a:ext cx="470192" cy="461665"/>
              </a:xfrm>
              <a:prstGeom prst="rect">
                <a:avLst/>
              </a:prstGeom>
              <a:blipFill rotWithShape="1">
                <a:blip r:embed="rId13"/>
                <a:stretch>
                  <a:fillRect l="-1282" r="-1282" b="-157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27 CuadroTexto"/>
              <p:cNvSpPr txBox="1"/>
              <p:nvPr/>
            </p:nvSpPr>
            <p:spPr>
              <a:xfrm>
                <a:off x="4860032" y="2924944"/>
                <a:ext cx="6994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s-MX" sz="2400" b="0" i="1" smtClean="0">
                          <a:latin typeface="Cambria Math"/>
                          <a:ea typeface="Cambria Math"/>
                        </a:rPr>
                        <m:t>𝜙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8" name="2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924944"/>
                <a:ext cx="699422" cy="461665"/>
              </a:xfrm>
              <a:prstGeom prst="rect">
                <a:avLst/>
              </a:prstGeom>
              <a:blipFill rotWithShape="1">
                <a:blip r:embed="rId14"/>
                <a:stretch>
                  <a:fillRect r="-870" b="-157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28 CuadroTexto"/>
              <p:cNvSpPr txBox="1"/>
              <p:nvPr/>
            </p:nvSpPr>
            <p:spPr>
              <a:xfrm>
                <a:off x="5076056" y="2132856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9" name="2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132856"/>
                <a:ext cx="423513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29 CuadroTexto"/>
              <p:cNvSpPr txBox="1"/>
              <p:nvPr/>
            </p:nvSpPr>
            <p:spPr>
              <a:xfrm>
                <a:off x="5076056" y="3327375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30" name="2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327375"/>
                <a:ext cx="423513" cy="46166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30 CuadroTexto"/>
              <p:cNvSpPr txBox="1"/>
              <p:nvPr/>
            </p:nvSpPr>
            <p:spPr>
              <a:xfrm>
                <a:off x="6084168" y="2132856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31" name="3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2132856"/>
                <a:ext cx="423513" cy="46166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31 CuadroTexto"/>
              <p:cNvSpPr txBox="1"/>
              <p:nvPr/>
            </p:nvSpPr>
            <p:spPr>
              <a:xfrm>
                <a:off x="6084168" y="2535287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32" name="3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2535287"/>
                <a:ext cx="423513" cy="46166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32 CuadroTexto"/>
              <p:cNvSpPr txBox="1"/>
              <p:nvPr/>
            </p:nvSpPr>
            <p:spPr>
              <a:xfrm>
                <a:off x="6084168" y="2967335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33" name="3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2967335"/>
                <a:ext cx="423513" cy="46166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33 CuadroTexto"/>
              <p:cNvSpPr txBox="1"/>
              <p:nvPr/>
            </p:nvSpPr>
            <p:spPr>
              <a:xfrm>
                <a:off x="6084168" y="3356992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34" name="3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3356992"/>
                <a:ext cx="423513" cy="46166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34 CuadroTexto"/>
              <p:cNvSpPr txBox="1"/>
              <p:nvPr/>
            </p:nvSpPr>
            <p:spPr>
              <a:xfrm>
                <a:off x="7092280" y="2132856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35" name="3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2132856"/>
                <a:ext cx="423513" cy="461665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35 CuadroTexto"/>
              <p:cNvSpPr txBox="1"/>
              <p:nvPr/>
            </p:nvSpPr>
            <p:spPr>
              <a:xfrm>
                <a:off x="7092280" y="2535287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36" name="3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2535287"/>
                <a:ext cx="423513" cy="461665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36 CuadroTexto"/>
              <p:cNvSpPr txBox="1"/>
              <p:nvPr/>
            </p:nvSpPr>
            <p:spPr>
              <a:xfrm>
                <a:off x="7092280" y="2967335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37" name="3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2967335"/>
                <a:ext cx="423513" cy="461665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37 CuadroTexto"/>
              <p:cNvSpPr txBox="1"/>
              <p:nvPr/>
            </p:nvSpPr>
            <p:spPr>
              <a:xfrm>
                <a:off x="8011016" y="3356992"/>
                <a:ext cx="5934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</a:rPr>
                        <m:t>90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38" name="3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1016" y="3356992"/>
                <a:ext cx="593432" cy="461665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8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/>
      <p:bldP spid="21" grpId="0"/>
      <p:bldP spid="22" grpId="0"/>
      <p:bldP spid="23" grpId="0"/>
      <p:bldP spid="24" grpId="0"/>
      <p:bldP spid="13" grpId="0" animBg="1"/>
      <p:bldP spid="14" grpId="0" build="p"/>
      <p:bldP spid="15" grpId="0"/>
      <p:bldP spid="16" grpId="0"/>
      <p:bldP spid="17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645024"/>
            <a:ext cx="2854135" cy="3168352"/>
          </a:xfrm>
          <a:prstGeom prst="rect">
            <a:avLst/>
          </a:prstGeo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UNIDAD 03. Cinemática del Manipulador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24</a:t>
            </a:fld>
            <a:endParaRPr lang="es-MX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53712" y="2263081"/>
            <a:ext cx="8838767" cy="445839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s-MX" dirty="0" smtClean="0"/>
              <a:t>	Ahora se obtienen todas las matrices de transformación del robot:</a:t>
            </a:r>
            <a:endParaRPr lang="es-MX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CuadroTexto"/>
              <p:cNvSpPr txBox="1"/>
              <p:nvPr/>
            </p:nvSpPr>
            <p:spPr>
              <a:xfrm>
                <a:off x="5214296" y="458669"/>
                <a:ext cx="389420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MX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MX" sz="14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s-MX" sz="1400" b="0" i="1" baseline="-25000" smtClean="0"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es-MX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s-MX" sz="1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s-MX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MX" sz="1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MX" sz="1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MX" sz="14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MX" sz="14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400" b="0" i="1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4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4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nor/>
                                            </m:rPr>
                                            <a:rPr lang="es-MX" sz="1400" dirty="0"/>
                                            <m:t> 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s-MX" sz="14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MX" sz="14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400" b="0" i="1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4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4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nor/>
                                            </m:rPr>
                                            <a:rPr lang="es-MX" sz="1400" dirty="0"/>
                                            <m:t> 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MX" sz="1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400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4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4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nor/>
                                            </m:rPr>
                                            <a:rPr lang="es-MX" sz="1400" dirty="0"/>
                                            <m:t> 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MX" sz="1400" i="1" dirty="0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400" b="0" i="1" dirty="0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400" i="1" dirty="0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400" i="1" dirty="0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400" b="0" i="1" dirty="0" smtClean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1400" b="0" i="1" dirty="0" smtClean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s-MX" sz="1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400" i="1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4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4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nor/>
                                            </m:rPr>
                                            <a:rPr lang="es-MX" sz="1400" dirty="0" smtClean="0"/>
                                            <m:t> 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MX" sz="14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400" i="1" dirty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MX" sz="14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MX" sz="14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s-MX" sz="14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400" b="0" i="1" dirty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s-MX" sz="1400" i="1" dirty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s-MX" sz="1400" i="1" dirty="0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s-MX" sz="14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MX" sz="14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400" b="0" i="1" dirty="0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s-MX" sz="14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MX" sz="14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400" b="0" i="1" dirty="0" smtClean="0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s-MX" sz="1400" i="1" dirty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MX" sz="14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400" i="1" dirty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MX" sz="14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MX" sz="1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400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4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4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nor/>
                                            </m:rPr>
                                            <a:rPr lang="es-MX" sz="1400" dirty="0"/>
                                            <m:t> 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MX" sz="14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400" b="0" i="1" dirty="0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s-MX" sz="1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400" b="0" i="1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4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4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nor/>
                                            </m:rPr>
                                            <a:rPr lang="es-MX" sz="1400" dirty="0"/>
                                            <m:t> 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MX" sz="14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400" b="0" i="1" dirty="0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s-MX" sz="14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MX" sz="14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MX" sz="14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MX" sz="14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400" b="0" i="1" dirty="0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s-MX" sz="14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400" b="0" i="1" dirty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s-MX" sz="1400" i="1" dirty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MX" sz="14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400" b="0" i="1" dirty="0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1400" i="1" dirty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s-MX" sz="14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MX" sz="14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MX" sz="1400" dirty="0"/>
              </a:p>
            </p:txBody>
          </p:sp>
        </mc:Choice>
        <mc:Fallback xmlns="">
          <p:sp>
            <p:nvSpPr>
              <p:cNvPr id="9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296" y="458669"/>
                <a:ext cx="3894208" cy="954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919478"/>
              </p:ext>
            </p:extLst>
          </p:nvPr>
        </p:nvGraphicFramePr>
        <p:xfrm>
          <a:off x="107504" y="117649"/>
          <a:ext cx="5064225" cy="2044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845"/>
                <a:gridCol w="1012845"/>
                <a:gridCol w="1012845"/>
                <a:gridCol w="1012845"/>
                <a:gridCol w="1012845"/>
              </a:tblGrid>
              <a:tr h="408965"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</a:tr>
              <a:tr h="40896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  <a:tr h="40896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2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  <a:tr h="40896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3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  <a:tr h="40896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e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90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1 CuadroTexto"/>
              <p:cNvSpPr txBox="1"/>
              <p:nvPr/>
            </p:nvSpPr>
            <p:spPr>
              <a:xfrm>
                <a:off x="539552" y="74241"/>
                <a:ext cx="361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12" name="1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74241"/>
                <a:ext cx="36112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CuadroTexto"/>
              <p:cNvSpPr txBox="1"/>
              <p:nvPr/>
            </p:nvSpPr>
            <p:spPr>
              <a:xfrm>
                <a:off x="1187624" y="44624"/>
                <a:ext cx="8302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s-MX" sz="24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13" name="1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4624"/>
                <a:ext cx="830292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13 CuadroTexto"/>
              <p:cNvSpPr txBox="1"/>
              <p:nvPr/>
            </p:nvSpPr>
            <p:spPr>
              <a:xfrm>
                <a:off x="2195736" y="44624"/>
                <a:ext cx="8174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s-MX" sz="24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14" name="1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4624"/>
                <a:ext cx="817468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14 CuadroTexto"/>
              <p:cNvSpPr txBox="1"/>
              <p:nvPr/>
            </p:nvSpPr>
            <p:spPr>
              <a:xfrm>
                <a:off x="3393398" y="74241"/>
                <a:ext cx="5305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15" name="1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398" y="74241"/>
                <a:ext cx="530530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5 CuadroTexto"/>
              <p:cNvSpPr txBox="1"/>
              <p:nvPr/>
            </p:nvSpPr>
            <p:spPr>
              <a:xfrm>
                <a:off x="4345147" y="44624"/>
                <a:ext cx="5148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16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147" y="44624"/>
                <a:ext cx="514885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16 CuadroTexto"/>
              <p:cNvSpPr txBox="1"/>
              <p:nvPr/>
            </p:nvSpPr>
            <p:spPr>
              <a:xfrm>
                <a:off x="3443349" y="1700808"/>
                <a:ext cx="5584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17" name="1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349" y="1700808"/>
                <a:ext cx="558486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17 CuadroTexto"/>
              <p:cNvSpPr txBox="1"/>
              <p:nvPr/>
            </p:nvSpPr>
            <p:spPr>
              <a:xfrm>
                <a:off x="4373554" y="506289"/>
                <a:ext cx="5513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18" name="1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554" y="506289"/>
                <a:ext cx="551369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18 CuadroTexto"/>
              <p:cNvSpPr txBox="1"/>
              <p:nvPr/>
            </p:nvSpPr>
            <p:spPr>
              <a:xfrm>
                <a:off x="4373554" y="938337"/>
                <a:ext cx="5584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19" name="1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554" y="938337"/>
                <a:ext cx="558486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19 CuadroTexto"/>
              <p:cNvSpPr txBox="1"/>
              <p:nvPr/>
            </p:nvSpPr>
            <p:spPr>
              <a:xfrm>
                <a:off x="4373554" y="1298377"/>
                <a:ext cx="5584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0" name="1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554" y="1298377"/>
                <a:ext cx="558486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20 CuadroTexto"/>
              <p:cNvSpPr txBox="1"/>
              <p:nvPr/>
            </p:nvSpPr>
            <p:spPr>
              <a:xfrm>
                <a:off x="1365504" y="866329"/>
                <a:ext cx="4701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  <a:ea typeface="Cambria Math"/>
                        </a:rPr>
                        <m:t>𝜙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1" name="2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504" y="866329"/>
                <a:ext cx="470192" cy="461665"/>
              </a:xfrm>
              <a:prstGeom prst="rect">
                <a:avLst/>
              </a:prstGeom>
              <a:blipFill rotWithShape="1">
                <a:blip r:embed="rId13"/>
                <a:stretch>
                  <a:fillRect l="-1299" r="-1299" b="-157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21 CuadroTexto"/>
              <p:cNvSpPr txBox="1"/>
              <p:nvPr/>
            </p:nvSpPr>
            <p:spPr>
              <a:xfrm>
                <a:off x="1331640" y="1298377"/>
                <a:ext cx="4958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2400" b="0" dirty="0" smtClean="0">
                    <a:ea typeface="Cambria Math"/>
                  </a:rPr>
                  <a:t>-</a:t>
                </a:r>
                <a14:m>
                  <m:oMath xmlns:m="http://schemas.openxmlformats.org/officeDocument/2006/math">
                    <m:r>
                      <a:rPr lang="es-MX" sz="2400" b="0" i="1" smtClean="0">
                        <a:latin typeface="Cambria Math"/>
                        <a:ea typeface="Cambria Math"/>
                      </a:rPr>
                      <m:t>𝜙</m:t>
                    </m:r>
                  </m:oMath>
                </a14:m>
                <a:endParaRPr lang="es-MX" sz="2400" dirty="0"/>
              </a:p>
            </p:txBody>
          </p:sp>
        </mc:Choice>
        <mc:Fallback xmlns="">
          <p:sp>
            <p:nvSpPr>
              <p:cNvPr id="22" name="2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298377"/>
                <a:ext cx="495841" cy="461665"/>
              </a:xfrm>
              <a:prstGeom prst="rect">
                <a:avLst/>
              </a:prstGeom>
              <a:blipFill rotWithShape="1">
                <a:blip r:embed="rId14"/>
                <a:stretch>
                  <a:fillRect l="-18293" t="-10526" r="-7317" b="-2894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7" y="3010386"/>
            <a:ext cx="6096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0" y="2753694"/>
            <a:ext cx="1381125" cy="8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823" y="2996097"/>
            <a:ext cx="6000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122" y="2722495"/>
            <a:ext cx="1892549" cy="89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04" y="2980782"/>
            <a:ext cx="6381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653" y="2699530"/>
            <a:ext cx="2406746" cy="100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506" y="4240537"/>
            <a:ext cx="6000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114" y="3920906"/>
            <a:ext cx="1670206" cy="102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58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UNIDAD 03. Cinemática del Manipulador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25</a:t>
            </a:fld>
            <a:endParaRPr lang="es-MX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182" y="3406244"/>
            <a:ext cx="2096234" cy="2327012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4523"/>
            <a:ext cx="6096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9648"/>
            <a:ext cx="1255503" cy="76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90234"/>
            <a:ext cx="6000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6632"/>
            <a:ext cx="1892549" cy="89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897" y="325876"/>
            <a:ext cx="6381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6632"/>
            <a:ext cx="2091673" cy="87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61659"/>
            <a:ext cx="6000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76085"/>
            <a:ext cx="1199351" cy="73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2 Marcador de contenido"/>
          <p:cNvSpPr>
            <a:spLocks noGrp="1"/>
          </p:cNvSpPr>
          <p:nvPr>
            <p:ph idx="1"/>
          </p:nvPr>
        </p:nvSpPr>
        <p:spPr>
          <a:xfrm>
            <a:off x="107504" y="1196752"/>
            <a:ext cx="6480720" cy="445839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s-MX" dirty="0" smtClean="0"/>
              <a:t>Finalmente se obtiene la composición de matrices:</a:t>
            </a:r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1" y="1896982"/>
            <a:ext cx="6572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5" y="1556792"/>
            <a:ext cx="3839319" cy="1013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0" y="2800726"/>
            <a:ext cx="6572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5" y="2492896"/>
            <a:ext cx="1659225" cy="98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39862"/>
            <a:ext cx="609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154" y="2564904"/>
            <a:ext cx="48958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506" y="3099817"/>
            <a:ext cx="5810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154" y="2995042"/>
            <a:ext cx="5286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810" y="3552038"/>
            <a:ext cx="5619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29200"/>
            <a:ext cx="27813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27" y="3918198"/>
            <a:ext cx="619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38" y="3861048"/>
            <a:ext cx="48577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1" y="4297288"/>
            <a:ext cx="6477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2" y="4221088"/>
            <a:ext cx="53054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1" y="4662661"/>
            <a:ext cx="5524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61" y="4653136"/>
            <a:ext cx="2781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76" y="4959296"/>
            <a:ext cx="609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7" y="4941168"/>
            <a:ext cx="29813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86" y="5257775"/>
            <a:ext cx="6477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3527673"/>
            <a:ext cx="29718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24" y="5733256"/>
            <a:ext cx="609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41" y="5666581"/>
            <a:ext cx="1257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58 Rectángulo"/>
          <p:cNvSpPr/>
          <p:nvPr/>
        </p:nvSpPr>
        <p:spPr>
          <a:xfrm>
            <a:off x="8244408" y="5877272"/>
            <a:ext cx="432048" cy="4320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703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1" build="p"/>
      <p:bldP spid="5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UNIDAD 03. Cinemática del Manipulador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26</a:t>
            </a:fld>
            <a:endParaRPr lang="es-MX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es-MX" sz="32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Ejemplo.</a:t>
            </a:r>
            <a:r>
              <a:rPr lang="es-MX" sz="3200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 Determinar los parámetros cinemáticos del manipulador PUMA.</a:t>
            </a:r>
            <a:endParaRPr lang="es-MX" sz="3200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0086" y="1052736"/>
            <a:ext cx="9680398" cy="5445224"/>
          </a:xfrm>
          <a:prstGeom prst="rect">
            <a:avLst/>
          </a:prstGeom>
        </p:spPr>
      </p:pic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5796136" y="1556792"/>
            <a:ext cx="2952328" cy="172819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MX" dirty="0" smtClean="0"/>
              <a:t>Primero se realiza la asignación de sistemas de referencia.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3257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UNIDAD 03. Cinemática del Manipulador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27</a:t>
            </a:fld>
            <a:endParaRPr lang="es-MX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5" y="404664"/>
            <a:ext cx="4247633" cy="6073062"/>
          </a:xfrm>
          <a:prstGeom prst="rect">
            <a:avLst/>
          </a:prstGeom>
        </p:spPr>
      </p:pic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74812"/>
              </p:ext>
            </p:extLst>
          </p:nvPr>
        </p:nvGraphicFramePr>
        <p:xfrm>
          <a:off x="3972271" y="116632"/>
          <a:ext cx="5064225" cy="2862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845"/>
                <a:gridCol w="1012845"/>
                <a:gridCol w="1012845"/>
                <a:gridCol w="1012845"/>
                <a:gridCol w="1012845"/>
              </a:tblGrid>
              <a:tr h="408965"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</a:tr>
              <a:tr h="40896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  <a:tr h="40896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2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  <a:tr h="40896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3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  <a:tr h="40896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4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  <a:tr h="40896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5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  <a:tr h="40896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6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CuadroTexto"/>
              <p:cNvSpPr txBox="1"/>
              <p:nvPr/>
            </p:nvSpPr>
            <p:spPr>
              <a:xfrm>
                <a:off x="4283968" y="74241"/>
                <a:ext cx="361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9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74241"/>
                <a:ext cx="361125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CuadroTexto"/>
              <p:cNvSpPr txBox="1"/>
              <p:nvPr/>
            </p:nvSpPr>
            <p:spPr>
              <a:xfrm>
                <a:off x="5076056" y="44624"/>
                <a:ext cx="8302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s-MX" sz="24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10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4624"/>
                <a:ext cx="830292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CuadroTexto"/>
              <p:cNvSpPr txBox="1"/>
              <p:nvPr/>
            </p:nvSpPr>
            <p:spPr>
              <a:xfrm>
                <a:off x="6130796" y="44624"/>
                <a:ext cx="8174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s-MX" sz="24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11" name="1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796" y="44624"/>
                <a:ext cx="817468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1 CuadroTexto"/>
              <p:cNvSpPr txBox="1"/>
              <p:nvPr/>
            </p:nvSpPr>
            <p:spPr>
              <a:xfrm>
                <a:off x="7281830" y="74241"/>
                <a:ext cx="5305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12" name="1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830" y="74241"/>
                <a:ext cx="53053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CuadroTexto"/>
              <p:cNvSpPr txBox="1"/>
              <p:nvPr/>
            </p:nvSpPr>
            <p:spPr>
              <a:xfrm>
                <a:off x="8305587" y="44624"/>
                <a:ext cx="5148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13" name="1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587" y="44624"/>
                <a:ext cx="514885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13 CuadroTexto"/>
              <p:cNvSpPr txBox="1"/>
              <p:nvPr/>
            </p:nvSpPr>
            <p:spPr>
              <a:xfrm>
                <a:off x="8269103" y="506289"/>
                <a:ext cx="5513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14" name="1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103" y="506289"/>
                <a:ext cx="551369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14 CuadroTexto"/>
              <p:cNvSpPr txBox="1"/>
              <p:nvPr/>
            </p:nvSpPr>
            <p:spPr>
              <a:xfrm>
                <a:off x="7316839" y="908720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15" name="1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839" y="908720"/>
                <a:ext cx="423513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5 CuadroTexto"/>
              <p:cNvSpPr txBox="1"/>
              <p:nvPr/>
            </p:nvSpPr>
            <p:spPr>
              <a:xfrm>
                <a:off x="7239446" y="1311151"/>
                <a:ext cx="5729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16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446" y="1311151"/>
                <a:ext cx="572914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16 CuadroTexto"/>
              <p:cNvSpPr txBox="1"/>
              <p:nvPr/>
            </p:nvSpPr>
            <p:spPr>
              <a:xfrm>
                <a:off x="8269103" y="879103"/>
                <a:ext cx="5584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17" name="1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103" y="879103"/>
                <a:ext cx="558486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17 CuadroTexto"/>
              <p:cNvSpPr txBox="1"/>
              <p:nvPr/>
            </p:nvSpPr>
            <p:spPr>
              <a:xfrm>
                <a:off x="8269103" y="1743199"/>
                <a:ext cx="5513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18" name="1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103" y="1743199"/>
                <a:ext cx="551369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18 CuadroTexto"/>
              <p:cNvSpPr txBox="1"/>
              <p:nvPr/>
            </p:nvSpPr>
            <p:spPr>
              <a:xfrm>
                <a:off x="8244408" y="2103239"/>
                <a:ext cx="5584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19" name="1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2103239"/>
                <a:ext cx="558486" cy="461665"/>
              </a:xfrm>
              <a:prstGeom prst="rect">
                <a:avLst/>
              </a:prstGeom>
              <a:blipFill rotWithShape="1">
                <a:blip r:embed="rId1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19 CuadroTexto"/>
              <p:cNvSpPr txBox="1"/>
              <p:nvPr/>
            </p:nvSpPr>
            <p:spPr>
              <a:xfrm>
                <a:off x="8269103" y="2535287"/>
                <a:ext cx="5584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0" name="1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103" y="2535287"/>
                <a:ext cx="558486" cy="4616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20 CuadroTexto"/>
              <p:cNvSpPr txBox="1"/>
              <p:nvPr/>
            </p:nvSpPr>
            <p:spPr>
              <a:xfrm>
                <a:off x="5300615" y="519063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1" name="2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615" y="519063"/>
                <a:ext cx="423513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21 CuadroTexto"/>
              <p:cNvSpPr txBox="1"/>
              <p:nvPr/>
            </p:nvSpPr>
            <p:spPr>
              <a:xfrm>
                <a:off x="5004048" y="951111"/>
                <a:ext cx="8226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</a:rPr>
                        <m:t>−90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2" name="2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951111"/>
                <a:ext cx="822661" cy="46166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22 CuadroTexto"/>
              <p:cNvSpPr txBox="1"/>
              <p:nvPr/>
            </p:nvSpPr>
            <p:spPr>
              <a:xfrm>
                <a:off x="5274713" y="2132856"/>
                <a:ext cx="5934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</a:rPr>
                        <m:t>90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3" name="2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713" y="2132856"/>
                <a:ext cx="593431" cy="46166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23 CuadroTexto"/>
              <p:cNvSpPr txBox="1"/>
              <p:nvPr/>
            </p:nvSpPr>
            <p:spPr>
              <a:xfrm>
                <a:off x="5372622" y="134076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sz="2400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s-MX" sz="2400" dirty="0" smtClean="0"/>
                  <a:t> </a:t>
                </a:r>
                <a:endParaRPr lang="es-MX" sz="2400" dirty="0"/>
              </a:p>
            </p:txBody>
          </p:sp>
        </mc:Choice>
        <mc:Fallback xmlns="">
          <p:sp>
            <p:nvSpPr>
              <p:cNvPr id="24" name="2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622" y="1340768"/>
                <a:ext cx="423514" cy="461665"/>
              </a:xfrm>
              <a:prstGeom prst="rect">
                <a:avLst/>
              </a:prstGeom>
              <a:blipFill rotWithShape="1">
                <a:blip r:embed="rId18"/>
                <a:stretch>
                  <a:fillRect l="-285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24 CuadroTexto"/>
              <p:cNvSpPr txBox="1"/>
              <p:nvPr/>
            </p:nvSpPr>
            <p:spPr>
              <a:xfrm>
                <a:off x="5076056" y="2535287"/>
                <a:ext cx="8226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sz="2400" b="0" i="1" smtClean="0">
                        <a:latin typeface="Cambria Math"/>
                      </a:rPr>
                      <m:t>−90</m:t>
                    </m:r>
                  </m:oMath>
                </a14:m>
                <a:r>
                  <a:rPr lang="es-MX" sz="2400" dirty="0" smtClean="0"/>
                  <a:t> </a:t>
                </a:r>
                <a:endParaRPr lang="es-MX" sz="2400" dirty="0"/>
              </a:p>
            </p:txBody>
          </p:sp>
        </mc:Choice>
        <mc:Fallback xmlns="">
          <p:sp>
            <p:nvSpPr>
              <p:cNvPr id="25" name="2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535287"/>
                <a:ext cx="822661" cy="46166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25 CuadroTexto"/>
              <p:cNvSpPr txBox="1"/>
              <p:nvPr/>
            </p:nvSpPr>
            <p:spPr>
              <a:xfrm>
                <a:off x="5045483" y="1743199"/>
                <a:ext cx="8226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</a:rPr>
                        <m:t>−90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6" name="2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483" y="1743199"/>
                <a:ext cx="822661" cy="46166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26 CuadroTexto"/>
              <p:cNvSpPr txBox="1"/>
              <p:nvPr/>
            </p:nvSpPr>
            <p:spPr>
              <a:xfrm>
                <a:off x="6308727" y="519063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7" name="2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727" y="519063"/>
                <a:ext cx="423513" cy="461665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27 CuadroTexto"/>
              <p:cNvSpPr txBox="1"/>
              <p:nvPr/>
            </p:nvSpPr>
            <p:spPr>
              <a:xfrm>
                <a:off x="6300192" y="951111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8" name="2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951111"/>
                <a:ext cx="423513" cy="461665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28 CuadroTexto"/>
              <p:cNvSpPr txBox="1"/>
              <p:nvPr/>
            </p:nvSpPr>
            <p:spPr>
              <a:xfrm>
                <a:off x="6228184" y="1268760"/>
                <a:ext cx="5677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9" name="2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1268760"/>
                <a:ext cx="567720" cy="461665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30 CuadroTexto"/>
              <p:cNvSpPr txBox="1"/>
              <p:nvPr/>
            </p:nvSpPr>
            <p:spPr>
              <a:xfrm>
                <a:off x="6300192" y="2175247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31" name="3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2175247"/>
                <a:ext cx="423513" cy="461665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31 CuadroTexto"/>
              <p:cNvSpPr txBox="1"/>
              <p:nvPr/>
            </p:nvSpPr>
            <p:spPr>
              <a:xfrm>
                <a:off x="6300192" y="2607295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32" name="3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2607295"/>
                <a:ext cx="423513" cy="461665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32 CuadroTexto"/>
              <p:cNvSpPr txBox="1"/>
              <p:nvPr/>
            </p:nvSpPr>
            <p:spPr>
              <a:xfrm>
                <a:off x="7236296" y="1743199"/>
                <a:ext cx="5597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33" name="3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1743199"/>
                <a:ext cx="559704" cy="461665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33 CuadroTexto"/>
              <p:cNvSpPr txBox="1"/>
              <p:nvPr/>
            </p:nvSpPr>
            <p:spPr>
              <a:xfrm>
                <a:off x="7316839" y="2175247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34" name="3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839" y="2175247"/>
                <a:ext cx="423513" cy="461665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34 CuadroTexto"/>
              <p:cNvSpPr txBox="1"/>
              <p:nvPr/>
            </p:nvSpPr>
            <p:spPr>
              <a:xfrm>
                <a:off x="7308304" y="2607295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35" name="3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2607295"/>
                <a:ext cx="423513" cy="461665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35 CuadroTexto"/>
              <p:cNvSpPr txBox="1"/>
              <p:nvPr/>
            </p:nvSpPr>
            <p:spPr>
              <a:xfrm>
                <a:off x="8244408" y="1340768"/>
                <a:ext cx="5584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36" name="3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1340768"/>
                <a:ext cx="558486" cy="461665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2 Marcador de contenido"/>
          <p:cNvSpPr>
            <a:spLocks noGrp="1"/>
          </p:cNvSpPr>
          <p:nvPr>
            <p:ph idx="1"/>
          </p:nvPr>
        </p:nvSpPr>
        <p:spPr>
          <a:xfrm>
            <a:off x="58989" y="89049"/>
            <a:ext cx="3751533" cy="432048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es-MX" dirty="0" smtClean="0"/>
              <a:t>Asignación de sistemas de referencia:</a:t>
            </a:r>
            <a:endParaRPr lang="es-MX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37 CuadroTexto"/>
              <p:cNvSpPr txBox="1"/>
              <p:nvPr/>
            </p:nvSpPr>
            <p:spPr>
              <a:xfrm>
                <a:off x="3707904" y="3978089"/>
                <a:ext cx="5544617" cy="1323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MX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MX" sz="20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s-MX" sz="2000" b="0" i="1" baseline="-25000" smtClean="0"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es-MX" sz="2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s-MX" sz="20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s-MX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MX" sz="20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MX" sz="20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MX" sz="20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MX" sz="20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2000" b="0" i="1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20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2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20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nor/>
                                            </m:rPr>
                                            <a:rPr lang="es-MX" sz="2000" dirty="0"/>
                                            <m:t> 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s-MX" sz="20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MX" sz="20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2000" b="0" i="1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20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2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20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nor/>
                                            </m:rPr>
                                            <a:rPr lang="es-MX" sz="2000" dirty="0"/>
                                            <m:t> 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MX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2000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20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2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20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nor/>
                                            </m:rPr>
                                            <a:rPr lang="es-MX" sz="2000" dirty="0"/>
                                            <m:t> 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MX" sz="2000" i="1" dirty="0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2000" b="0" i="1" dirty="0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2000" i="1" dirty="0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2000" i="1" dirty="0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2000" b="0" i="1" dirty="0" smtClean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2000" b="0" i="1" dirty="0" smtClean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s-MX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2000" i="1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20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2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20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nor/>
                                            </m:rPr>
                                            <a:rPr lang="es-MX" sz="2000" dirty="0" smtClean="0"/>
                                            <m:t> 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MX" sz="20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2000" i="1" dirty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MX" sz="20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MX" sz="20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s-MX" sz="20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2000" b="0" i="1" dirty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s-MX" sz="2000" i="1" dirty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s-MX" sz="2000" i="1" dirty="0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s-MX" sz="20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MX" sz="20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2000" b="0" i="1" dirty="0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s-MX" sz="20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MX" sz="20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2000" b="0" i="1" dirty="0" smtClean="0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s-MX" sz="2000" i="1" dirty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MX" sz="20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2000" i="1" dirty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MX" sz="20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MX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2000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20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2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20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nor/>
                                            </m:rPr>
                                            <a:rPr lang="es-MX" sz="2000" dirty="0"/>
                                            <m:t> 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MX" sz="20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2000" b="0" i="1" dirty="0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s-MX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2000" b="0" i="1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20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2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20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nor/>
                                            </m:rPr>
                                            <a:rPr lang="es-MX" sz="2000" dirty="0"/>
                                            <m:t> 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MX" sz="20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2000" b="0" i="1" dirty="0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s-MX" sz="20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MX" sz="20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MX" sz="20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MX" sz="20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2000" b="0" i="1" dirty="0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s-MX" sz="20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2000" b="0" i="1" dirty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s-MX" sz="2000" i="1" dirty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MX" sz="20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2000" b="0" i="1" dirty="0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2000" i="1" dirty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s-MX" sz="20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MX" sz="20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MX" sz="2000" dirty="0"/>
              </a:p>
            </p:txBody>
          </p:sp>
        </mc:Choice>
        <mc:Fallback xmlns="">
          <p:sp>
            <p:nvSpPr>
              <p:cNvPr id="38" name="3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978089"/>
                <a:ext cx="5544617" cy="1323119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2 Marcador de contenido"/>
          <p:cNvSpPr txBox="1">
            <a:spLocks/>
          </p:cNvSpPr>
          <p:nvPr/>
        </p:nvSpPr>
        <p:spPr>
          <a:xfrm>
            <a:off x="3995936" y="3082511"/>
            <a:ext cx="5040559" cy="99456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itchFamily="34" charset="0"/>
              <a:buNone/>
            </a:pPr>
            <a:r>
              <a:rPr lang="es-MX" dirty="0" smtClean="0"/>
              <a:t>	Nuevamente se obtendrán las matrices de transformación:</a:t>
            </a:r>
            <a:endParaRPr lang="es-MX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39 CuadroTexto"/>
              <p:cNvSpPr txBox="1"/>
              <p:nvPr/>
            </p:nvSpPr>
            <p:spPr>
              <a:xfrm>
                <a:off x="6228184" y="1671191"/>
                <a:ext cx="5677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40" name="3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1671191"/>
                <a:ext cx="567720" cy="461665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40 CuadroTexto"/>
              <p:cNvSpPr txBox="1"/>
              <p:nvPr/>
            </p:nvSpPr>
            <p:spPr>
              <a:xfrm>
                <a:off x="7308304" y="519063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41" name="4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519063"/>
                <a:ext cx="423513" cy="461665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782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UNIDAD 03. Cinemática del Manipulador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28</a:t>
            </a:fld>
            <a:endParaRPr lang="es-MX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60848"/>
            <a:ext cx="2499046" cy="3573016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3399822" cy="202681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710" y="1136920"/>
            <a:ext cx="5905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488" y="921863"/>
            <a:ext cx="1361144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619" y="1168744"/>
            <a:ext cx="5905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169" y="921863"/>
            <a:ext cx="1484316" cy="83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73" y="2039327"/>
            <a:ext cx="5715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136" y="1809871"/>
            <a:ext cx="1465847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684" y="2016237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290" y="1804274"/>
            <a:ext cx="1581897" cy="83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05614"/>
            <a:ext cx="6477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173" y="2681693"/>
            <a:ext cx="1485773" cy="81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947" y="2895908"/>
            <a:ext cx="5810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972" y="2644437"/>
            <a:ext cx="1533928" cy="85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618" y="3898572"/>
            <a:ext cx="6000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465" y="3645024"/>
            <a:ext cx="1929390" cy="83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575" y="4938532"/>
            <a:ext cx="5524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991" y="4674156"/>
            <a:ext cx="2972305" cy="8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026" y="5794135"/>
            <a:ext cx="6191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55" y="5561545"/>
            <a:ext cx="5703349" cy="81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2 Marcador de contenido"/>
          <p:cNvSpPr>
            <a:spLocks noGrp="1"/>
          </p:cNvSpPr>
          <p:nvPr>
            <p:ph idx="1"/>
          </p:nvPr>
        </p:nvSpPr>
        <p:spPr>
          <a:xfrm>
            <a:off x="3556771" y="332656"/>
            <a:ext cx="5348314" cy="45963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MX" dirty="0" smtClean="0"/>
              <a:t>Las matrices de transformación son:</a:t>
            </a:r>
            <a:endParaRPr lang="es-MX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41 CuadroTexto"/>
              <p:cNvSpPr txBox="1"/>
              <p:nvPr/>
            </p:nvSpPr>
            <p:spPr>
              <a:xfrm>
                <a:off x="-1404665" y="5589240"/>
                <a:ext cx="5544617" cy="707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MX" sz="1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MX" sz="10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s-MX" sz="1000" b="0" i="1" baseline="-25000" smtClean="0"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es-MX" sz="1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s-MX" sz="10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s-MX" sz="1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MX" sz="10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MX" sz="10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MX" sz="10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MX" sz="10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000" b="0" i="1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0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0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nor/>
                                            </m:rPr>
                                            <a:rPr lang="es-MX" sz="1000" dirty="0"/>
                                            <m:t> 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s-MX" sz="10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MX" sz="10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000" b="0" i="1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0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0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nor/>
                                            </m:rPr>
                                            <a:rPr lang="es-MX" sz="1000" dirty="0"/>
                                            <m:t> 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MX" sz="1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000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0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0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nor/>
                                            </m:rPr>
                                            <a:rPr lang="es-MX" sz="1000" dirty="0"/>
                                            <m:t> 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MX" sz="1000" i="1" dirty="0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000" b="0" i="1" dirty="0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000" i="1" dirty="0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000" i="1" dirty="0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000" b="0" i="1" dirty="0" smtClean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1000" b="0" i="1" dirty="0" smtClean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s-MX" sz="1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000" i="1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0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0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nor/>
                                            </m:rPr>
                                            <a:rPr lang="es-MX" sz="1000" dirty="0" smtClean="0"/>
                                            <m:t> 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MX" sz="10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000" i="1" dirty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000" i="1" dirty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000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0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1000" i="1" dirty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MX" sz="10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MX" sz="10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s-MX" sz="10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000" b="0" i="1" dirty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s-MX" sz="1000" i="1" dirty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s-MX" sz="1000" i="1" dirty="0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s-MX" sz="10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MX" sz="10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000" b="0" i="1" dirty="0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000" i="1" dirty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000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0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1000" i="1" dirty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s-MX" sz="10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MX" sz="10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000" b="0" i="1" dirty="0" smtClean="0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s-MX" sz="1000" i="1" dirty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MX" sz="10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000" i="1" dirty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000" i="1" dirty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000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0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1000" i="1" dirty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MX" sz="10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MX" sz="1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000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0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0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nor/>
                                            </m:rPr>
                                            <a:rPr lang="es-MX" sz="1000" dirty="0"/>
                                            <m:t> 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MX" sz="10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000" b="0" i="1" dirty="0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000" i="1" dirty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000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0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1000" i="1" dirty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s-MX" sz="1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000" b="0" i="1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0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0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nor/>
                                            </m:rPr>
                                            <a:rPr lang="es-MX" sz="1000" dirty="0"/>
                                            <m:t> 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MX" sz="10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000" b="0" i="1" dirty="0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000" i="1" dirty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000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0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1000" i="1" dirty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s-MX" sz="10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MX" sz="10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MX" sz="10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MX" sz="10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000" b="0" i="1" dirty="0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000" i="1" dirty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000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0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1000" i="1" dirty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s-MX" sz="10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000" b="0" i="1" dirty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s-MX" sz="1000" i="1" dirty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s-MX" sz="10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1000" b="0" i="1" dirty="0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s-MX" sz="1000" i="1" dirty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1000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10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MX" sz="1000" i="1" dirty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s-MX" sz="10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MX" sz="10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MX" sz="1000" dirty="0"/>
              </a:p>
            </p:txBody>
          </p:sp>
        </mc:Choice>
        <mc:Fallback xmlns="">
          <p:sp>
            <p:nvSpPr>
              <p:cNvPr id="42" name="4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04665" y="5589240"/>
                <a:ext cx="5544617" cy="707822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234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  <p:bldP spid="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UNIDAD 03. Cinemática del Manipulador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29</a:t>
            </a:fld>
            <a:endParaRPr lang="es-MX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60848"/>
            <a:ext cx="2499046" cy="3573016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3399822" cy="2026817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444" y="1249430"/>
            <a:ext cx="6477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721" y="1025509"/>
            <a:ext cx="1485773" cy="81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495" y="1239724"/>
            <a:ext cx="5810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520" y="988253"/>
            <a:ext cx="1533928" cy="85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607" y="2365446"/>
            <a:ext cx="6191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736" y="2132856"/>
            <a:ext cx="5703349" cy="81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123" y="3199924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736" y="2924944"/>
            <a:ext cx="1581553" cy="84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920" y="2965380"/>
            <a:ext cx="6000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186" y="2951092"/>
            <a:ext cx="30289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68" y="3383510"/>
            <a:ext cx="609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411" y="3364460"/>
            <a:ext cx="3238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726" y="3768860"/>
            <a:ext cx="657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503" y="3838947"/>
            <a:ext cx="17716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36" y="4129918"/>
            <a:ext cx="609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138" y="4077072"/>
            <a:ext cx="38671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437112"/>
            <a:ext cx="628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125" y="4437112"/>
            <a:ext cx="32670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588" y="4730397"/>
            <a:ext cx="590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803" y="4720872"/>
            <a:ext cx="30575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108" y="4723573"/>
            <a:ext cx="619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35" y="4713337"/>
            <a:ext cx="15430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157192"/>
            <a:ext cx="5905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813" y="5104804"/>
            <a:ext cx="3733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029" y="5623628"/>
            <a:ext cx="6381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204" y="5647369"/>
            <a:ext cx="18383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68" y="5590219"/>
            <a:ext cx="6191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57" y="5590219"/>
            <a:ext cx="1800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738" y="6093296"/>
            <a:ext cx="5334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442" y="6117108"/>
            <a:ext cx="8191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951" y="6055765"/>
            <a:ext cx="6286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293" y="6055765"/>
            <a:ext cx="2486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2 Marcador de contenido"/>
          <p:cNvSpPr>
            <a:spLocks noGrp="1"/>
          </p:cNvSpPr>
          <p:nvPr>
            <p:ph idx="1"/>
          </p:nvPr>
        </p:nvSpPr>
        <p:spPr>
          <a:xfrm>
            <a:off x="3556771" y="89048"/>
            <a:ext cx="5348314" cy="67565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MX" dirty="0" smtClean="0"/>
              <a:t>Continuando las operaciones de composición se obtiene: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9801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 txBox="1">
            <a:spLocks/>
          </p:cNvSpPr>
          <p:nvPr/>
        </p:nvSpPr>
        <p:spPr>
          <a:xfrm>
            <a:off x="986408" y="5477802"/>
            <a:ext cx="3621088" cy="4714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Longitud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del eslabón</a:t>
            </a:r>
            <a:endParaRPr kumimoji="0" lang="es-MX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986408" y="5981858"/>
            <a:ext cx="3621088" cy="4714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Doblez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del </a:t>
            </a:r>
            <a:r>
              <a:rPr kumimoji="0" lang="es-MX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eslab</a:t>
            </a:r>
            <a:r>
              <a:rPr lang="es-MX" sz="3200" dirty="0" err="1" smtClean="0"/>
              <a:t>ón</a:t>
            </a:r>
            <a:endParaRPr kumimoji="0" lang="es-MX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5148064" y="5477802"/>
            <a:ext cx="3348880" cy="4714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Offset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del eslabón</a:t>
            </a:r>
            <a:endParaRPr kumimoji="0" lang="es-MX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5148064" y="5949280"/>
            <a:ext cx="3816424" cy="47147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Ángulo de la articulación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5517232"/>
            <a:ext cx="755576" cy="35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49280"/>
            <a:ext cx="787524" cy="34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0102" y="5494752"/>
            <a:ext cx="333946" cy="38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5932512"/>
            <a:ext cx="357650" cy="44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MX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1. Asignación de parámetros</a:t>
            </a:r>
            <a:endParaRPr lang="es-MX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UNIDAD 03. Cinemática del Manipulador</a:t>
            </a:r>
            <a:endParaRPr lang="es-MX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3</a:t>
            </a:fld>
            <a:endParaRPr lang="es-MX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54662"/>
            <a:ext cx="3528392" cy="309056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074646"/>
            <a:ext cx="4185135" cy="3370578"/>
          </a:xfrm>
          <a:prstGeom prst="rect">
            <a:avLst/>
          </a:prstGeom>
        </p:spPr>
      </p:pic>
      <p:sp>
        <p:nvSpPr>
          <p:cNvPr id="15" name="2 Marcador de contenido"/>
          <p:cNvSpPr txBox="1">
            <a:spLocks/>
          </p:cNvSpPr>
          <p:nvPr/>
        </p:nvSpPr>
        <p:spPr>
          <a:xfrm>
            <a:off x="179512" y="1603168"/>
            <a:ext cx="8341449" cy="4714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Considérense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el eslabón y articulaciones siguientes:</a:t>
            </a:r>
            <a:endParaRPr kumimoji="0" lang="es-MX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7" grpId="0" animBg="1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UNIDAD 03. Cinemática del Manipulador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30</a:t>
            </a:fld>
            <a:endParaRPr lang="es-MX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60848"/>
            <a:ext cx="2499046" cy="3573016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3399822" cy="2026817"/>
          </a:xfrm>
          <a:prstGeom prst="rect">
            <a:avLst/>
          </a:prstGeom>
        </p:spPr>
      </p:pic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3556771" y="89048"/>
            <a:ext cx="5348314" cy="67565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MX" dirty="0" smtClean="0"/>
              <a:t>Finalmente se obtiene la última matriz de transformación:</a:t>
            </a:r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86" y="971873"/>
            <a:ext cx="6572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311" y="764704"/>
            <a:ext cx="1641428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71607"/>
            <a:ext cx="5250359" cy="294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2 Marcador de contenido"/>
          <p:cNvSpPr txBox="1">
            <a:spLocks/>
          </p:cNvSpPr>
          <p:nvPr/>
        </p:nvSpPr>
        <p:spPr>
          <a:xfrm>
            <a:off x="3609949" y="1633075"/>
            <a:ext cx="5348314" cy="427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s-MX" sz="2200" dirty="0" smtClean="0"/>
              <a:t>donde:</a:t>
            </a:r>
            <a:endParaRPr lang="es-MX" sz="2200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031683"/>
            <a:ext cx="5300836" cy="68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8244408" y="5877272"/>
            <a:ext cx="432048" cy="4320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485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5" grpId="0"/>
      <p:bldP spid="17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fig_4-07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-458488" y="116632"/>
            <a:ext cx="863088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slope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FIN DE UNIDAD 3:</a:t>
            </a:r>
          </a:p>
          <a:p>
            <a:pPr algn="ctr"/>
            <a:r>
              <a:rPr lang="es-E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CINEMÁTICA DEL MANIPULADOR</a:t>
            </a:r>
            <a:endParaRPr lang="es-E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UNIDAD 03. Cinemática del Manipulador</a:t>
            </a:r>
            <a:endParaRPr lang="es-MX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31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2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927" y="554179"/>
            <a:ext cx="3569569" cy="2874821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1744216"/>
            <a:ext cx="2098576" cy="604664"/>
          </a:xfrm>
        </p:spPr>
        <p:txBody>
          <a:bodyPr/>
          <a:lstStyle/>
          <a:p>
            <a:pPr>
              <a:buNone/>
            </a:pPr>
            <a:r>
              <a:rPr lang="es-MX" dirty="0" smtClean="0"/>
              <a:t>Constante</a:t>
            </a:r>
            <a:endParaRPr lang="es-MX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259632" y="2320280"/>
            <a:ext cx="2098576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Constante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321296" y="2925291"/>
            <a:ext cx="2098576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Variable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1331640" y="3429347"/>
            <a:ext cx="2098576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Variable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8232"/>
            <a:ext cx="755576" cy="35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464296"/>
            <a:ext cx="787524" cy="34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025899"/>
            <a:ext cx="333946" cy="38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529955"/>
            <a:ext cx="357650" cy="44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2 Marcador de contenido"/>
          <p:cNvSpPr txBox="1">
            <a:spLocks/>
          </p:cNvSpPr>
          <p:nvPr/>
        </p:nvSpPr>
        <p:spPr>
          <a:xfrm>
            <a:off x="395536" y="1168152"/>
            <a:ext cx="4176464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Nótese que: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11 Flecha izquierda"/>
          <p:cNvSpPr/>
          <p:nvPr/>
        </p:nvSpPr>
        <p:spPr>
          <a:xfrm>
            <a:off x="3203848" y="3169915"/>
            <a:ext cx="1008112" cy="216024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Flecha izquierda"/>
          <p:cNvSpPr/>
          <p:nvPr/>
        </p:nvSpPr>
        <p:spPr>
          <a:xfrm>
            <a:off x="3203848" y="3673971"/>
            <a:ext cx="1008112" cy="216024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4417640" y="2968352"/>
            <a:ext cx="2098576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Prismática</a:t>
            </a:r>
            <a:endParaRPr kumimoji="0" lang="es-MX" sz="32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4427984" y="3472408"/>
            <a:ext cx="2098576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Rotacional</a:t>
            </a:r>
            <a:endParaRPr kumimoji="0" lang="es-MX" sz="32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>
          <a:xfrm>
            <a:off x="395536" y="5085531"/>
            <a:ext cx="8280920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Entonces los parámetros de la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convención son: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75384" y="5733256"/>
            <a:ext cx="3352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Rectángulo"/>
          <p:cNvSpPr/>
          <p:nvPr/>
        </p:nvSpPr>
        <p:spPr>
          <a:xfrm>
            <a:off x="251520" y="735087"/>
            <a:ext cx="441826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kumimoji="0" lang="es-MX" sz="24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¿Hay variables y constantes?</a:t>
            </a:r>
            <a:endParaRPr lang="es-MX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2 Marcador de contenido"/>
          <p:cNvSpPr txBox="1">
            <a:spLocks/>
          </p:cNvSpPr>
          <p:nvPr/>
        </p:nvSpPr>
        <p:spPr>
          <a:xfrm>
            <a:off x="1331640" y="4408512"/>
            <a:ext cx="4968552" cy="604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¿Para qué tipo de articulación?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20 Flecha arriba"/>
          <p:cNvSpPr/>
          <p:nvPr/>
        </p:nvSpPr>
        <p:spPr>
          <a:xfrm>
            <a:off x="3491880" y="4005064"/>
            <a:ext cx="504056" cy="504056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UNIDAD 03. Cinemática del Manipulador</a:t>
            </a:r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4</a:t>
            </a:fld>
            <a:endParaRPr lang="es-MX"/>
          </a:p>
        </p:txBody>
      </p:sp>
      <p:sp>
        <p:nvSpPr>
          <p:cNvPr id="23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79541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MX" sz="1400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1. Asignación de parámetros</a:t>
            </a:r>
            <a:endParaRPr lang="es-MX" sz="1400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11" grpId="0"/>
      <p:bldP spid="12" grpId="0" animBg="1"/>
      <p:bldP spid="13" grpId="0" animBg="1"/>
      <p:bldP spid="14" grpId="0"/>
      <p:bldP spid="15" grpId="0"/>
      <p:bldP spid="16" grpId="0"/>
      <p:bldP spid="19" grpId="0"/>
      <p:bldP spid="20" grpId="0"/>
      <p:bldP spid="21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MX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2. Asignación de los sistemas de coordenadas</a:t>
            </a:r>
            <a:endParaRPr lang="es-MX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UNIDAD 03. Cinemática del Manipulador</a:t>
            </a:r>
            <a:endParaRPr lang="es-MX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5</a:t>
            </a:fld>
            <a:endParaRPr lang="es-MX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643" y="1969587"/>
            <a:ext cx="5447645" cy="4411741"/>
          </a:xfrm>
          <a:prstGeom prst="rect">
            <a:avLst/>
          </a:prstGeom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395536" y="1556792"/>
            <a:ext cx="8280920" cy="748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Ahora se asignan los ejes de los sistemas de referencia: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3501008"/>
            <a:ext cx="8229600" cy="5040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MX" dirty="0" smtClean="0"/>
              <a:t>Entonces:</a:t>
            </a:r>
            <a:endParaRPr lang="es-MX" dirty="0"/>
          </a:p>
        </p:txBody>
      </p:sp>
      <p:sp>
        <p:nvSpPr>
          <p:cNvPr id="11" name="10 Flecha derecha"/>
          <p:cNvSpPr/>
          <p:nvPr/>
        </p:nvSpPr>
        <p:spPr>
          <a:xfrm>
            <a:off x="1187624" y="4293096"/>
            <a:ext cx="1080120" cy="14401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Flecha derecha"/>
          <p:cNvSpPr/>
          <p:nvPr/>
        </p:nvSpPr>
        <p:spPr>
          <a:xfrm>
            <a:off x="1187624" y="4869160"/>
            <a:ext cx="2160240" cy="2160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Flecha derecha"/>
          <p:cNvSpPr/>
          <p:nvPr/>
        </p:nvSpPr>
        <p:spPr>
          <a:xfrm>
            <a:off x="1187624" y="5445224"/>
            <a:ext cx="1296144" cy="21602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Flecha derecha"/>
          <p:cNvSpPr/>
          <p:nvPr/>
        </p:nvSpPr>
        <p:spPr>
          <a:xfrm>
            <a:off x="1187624" y="6093296"/>
            <a:ext cx="2160240" cy="21602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2411760" y="4120480"/>
            <a:ext cx="6552728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Distancia de </a:t>
            </a:r>
            <a:r>
              <a:rPr kumimoji="0" lang="es-MX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z</a:t>
            </a:r>
            <a:r>
              <a:rPr kumimoji="0" lang="es-MX" sz="2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i-1</a:t>
            </a:r>
            <a:r>
              <a:rPr lang="es-MX" sz="2200" dirty="0" smtClean="0"/>
              <a:t> </a:t>
            </a:r>
            <a:r>
              <a:rPr kumimoji="0" lang="es-MX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 </a:t>
            </a:r>
            <a:r>
              <a:rPr kumimoji="0" lang="es-MX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z</a:t>
            </a:r>
            <a:r>
              <a:rPr kumimoji="0" lang="es-MX" sz="22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</a:t>
            </a:r>
            <a:r>
              <a:rPr lang="es-MX" sz="2200" dirty="0" smtClean="0"/>
              <a:t> </a:t>
            </a:r>
            <a:r>
              <a:rPr kumimoji="0" lang="es-MX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medida a lo largo de </a:t>
            </a:r>
            <a:r>
              <a:rPr kumimoji="0" lang="es-MX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x</a:t>
            </a:r>
            <a:r>
              <a:rPr kumimoji="0" lang="es-MX" sz="2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i-1 </a:t>
            </a:r>
            <a:endParaRPr kumimoji="0" lang="es-MX" sz="2200" b="1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>
          <a:xfrm>
            <a:off x="3419872" y="4797152"/>
            <a:ext cx="5474568" cy="604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Ángulo entre </a:t>
            </a: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  <a:r>
              <a:rPr kumimoji="0" lang="es-MX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i-1</a:t>
            </a:r>
            <a:r>
              <a:rPr lang="es-MX" sz="2800" dirty="0" smtClean="0"/>
              <a:t> y</a:t>
            </a: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  <a:r>
              <a:rPr kumimoji="0" lang="es-MX" sz="28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lang="es-MX" sz="2800" dirty="0" smtClean="0"/>
              <a:t> </a:t>
            </a: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medido </a:t>
            </a:r>
            <a:r>
              <a:rPr kumimoji="0" lang="es-MX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 respecto a</a:t>
            </a: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s-MX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i-1</a:t>
            </a:r>
            <a:endParaRPr kumimoji="0" lang="es-MX" sz="2800" b="1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2 Marcador de contenido"/>
          <p:cNvSpPr txBox="1">
            <a:spLocks/>
          </p:cNvSpPr>
          <p:nvPr/>
        </p:nvSpPr>
        <p:spPr>
          <a:xfrm>
            <a:off x="2555776" y="5301208"/>
            <a:ext cx="6408712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Distancia de </a:t>
            </a:r>
            <a:r>
              <a:rPr kumimoji="0" lang="es-MX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x</a:t>
            </a:r>
            <a:r>
              <a:rPr kumimoji="0" lang="es-MX" sz="2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i-1</a:t>
            </a:r>
            <a:r>
              <a:rPr lang="es-MX" sz="2200" dirty="0" smtClean="0"/>
              <a:t> </a:t>
            </a:r>
            <a:r>
              <a:rPr kumimoji="0" lang="es-MX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 </a:t>
            </a:r>
            <a:r>
              <a:rPr kumimoji="0" lang="es-MX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x</a:t>
            </a:r>
            <a:r>
              <a:rPr kumimoji="0" lang="es-MX" sz="2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</a:t>
            </a:r>
            <a:r>
              <a:rPr lang="es-MX" sz="2200" dirty="0" smtClean="0"/>
              <a:t> </a:t>
            </a:r>
            <a:r>
              <a:rPr kumimoji="0" lang="es-MX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medida a lo largo de </a:t>
            </a:r>
            <a:r>
              <a:rPr kumimoji="0" lang="es-MX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z</a:t>
            </a:r>
            <a:r>
              <a:rPr kumimoji="0" lang="es-MX" sz="22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</a:t>
            </a:r>
            <a:endParaRPr kumimoji="0" lang="es-MX" sz="2200" b="1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8" name="2 Marcador de contenido"/>
          <p:cNvSpPr txBox="1">
            <a:spLocks/>
          </p:cNvSpPr>
          <p:nvPr/>
        </p:nvSpPr>
        <p:spPr>
          <a:xfrm>
            <a:off x="3489920" y="5920680"/>
            <a:ext cx="5474568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Ángulo entre </a:t>
            </a:r>
            <a:r>
              <a:rPr kumimoji="0" lang="es-MX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x</a:t>
            </a:r>
            <a:r>
              <a:rPr kumimoji="0" lang="es-MX" sz="2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i-1</a:t>
            </a:r>
            <a:r>
              <a:rPr lang="es-MX" sz="2200" dirty="0" smtClean="0"/>
              <a:t> </a:t>
            </a:r>
            <a:r>
              <a:rPr kumimoji="0" lang="es-MX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y </a:t>
            </a:r>
            <a:r>
              <a:rPr kumimoji="0" lang="es-MX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x</a:t>
            </a:r>
            <a:r>
              <a:rPr kumimoji="0" lang="es-MX" sz="2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</a:t>
            </a:r>
            <a:r>
              <a:rPr lang="es-MX" sz="2200" dirty="0" smtClean="0"/>
              <a:t> </a:t>
            </a:r>
            <a:r>
              <a:rPr kumimoji="0" lang="es-MX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medido </a:t>
            </a:r>
            <a:r>
              <a:rPr kumimoji="0" lang="es-MX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con respecto a</a:t>
            </a:r>
            <a:r>
              <a:rPr kumimoji="0" lang="es-MX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s-MX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z</a:t>
            </a:r>
            <a:r>
              <a:rPr kumimoji="0" lang="es-MX" sz="22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</a:t>
            </a:r>
            <a:endParaRPr kumimoji="0" lang="es-MX" sz="2200" b="1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0" name="2 Marcador de contenido"/>
          <p:cNvSpPr txBox="1">
            <a:spLocks/>
          </p:cNvSpPr>
          <p:nvPr/>
        </p:nvSpPr>
        <p:spPr>
          <a:xfrm>
            <a:off x="179512" y="4038600"/>
            <a:ext cx="792088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MX" sz="32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</a:t>
            </a:r>
            <a:r>
              <a:rPr lang="es-MX" sz="3200" b="1" baseline="-25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i-1</a:t>
            </a:r>
            <a:endParaRPr kumimoji="0" lang="es-MX" sz="3200" b="1" i="0" u="none" strike="noStrike" kern="1200" normalizeH="0" baseline="-2500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</a:endParaRPr>
          </a:p>
        </p:txBody>
      </p:sp>
      <p:sp>
        <p:nvSpPr>
          <p:cNvPr id="21" name="2 Marcador de contenido"/>
          <p:cNvSpPr txBox="1">
            <a:spLocks/>
          </p:cNvSpPr>
          <p:nvPr/>
        </p:nvSpPr>
        <p:spPr>
          <a:xfrm>
            <a:off x="179512" y="4686672"/>
            <a:ext cx="792088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MX" sz="32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α</a:t>
            </a:r>
            <a:r>
              <a:rPr lang="es-MX" sz="3200" b="1" baseline="-25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i-1</a:t>
            </a:r>
            <a:endParaRPr kumimoji="0" lang="es-MX" sz="3200" b="1" i="0" u="none" strike="noStrike" kern="1200" normalizeH="0" baseline="-2500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</a:endParaRPr>
          </a:p>
        </p:txBody>
      </p:sp>
      <p:sp>
        <p:nvSpPr>
          <p:cNvPr id="22" name="2 Marcador de contenido"/>
          <p:cNvSpPr txBox="1">
            <a:spLocks/>
          </p:cNvSpPr>
          <p:nvPr/>
        </p:nvSpPr>
        <p:spPr>
          <a:xfrm>
            <a:off x="179512" y="5262736"/>
            <a:ext cx="792088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MX" sz="32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</a:t>
            </a:r>
            <a:r>
              <a:rPr lang="es-MX" sz="3200" b="1" baseline="-25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</a:t>
            </a:r>
            <a:endParaRPr kumimoji="0" lang="es-MX" sz="3200" b="1" i="0" u="none" strike="noStrike" kern="1200" normalizeH="0" baseline="-2500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</a:endParaRPr>
          </a:p>
        </p:txBody>
      </p:sp>
      <p:sp>
        <p:nvSpPr>
          <p:cNvPr id="23" name="2 Marcador de contenido"/>
          <p:cNvSpPr txBox="1">
            <a:spLocks/>
          </p:cNvSpPr>
          <p:nvPr/>
        </p:nvSpPr>
        <p:spPr>
          <a:xfrm>
            <a:off x="179512" y="5838800"/>
            <a:ext cx="792088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32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θ</a:t>
            </a:r>
            <a:r>
              <a:rPr lang="es-MX" sz="3200" b="1" baseline="-25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</a:t>
            </a:r>
            <a:endParaRPr kumimoji="0" lang="es-MX" sz="3200" b="1" i="0" u="none" strike="noStrike" kern="1200" normalizeH="0" baseline="-2500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</a:endParaRPr>
          </a:p>
        </p:txBody>
      </p:sp>
      <p:cxnSp>
        <p:nvCxnSpPr>
          <p:cNvPr id="24" name="23 Conector recto"/>
          <p:cNvCxnSpPr/>
          <p:nvPr/>
        </p:nvCxnSpPr>
        <p:spPr>
          <a:xfrm flipH="1">
            <a:off x="4716016" y="1268760"/>
            <a:ext cx="72008" cy="720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UNIDAD 03. Cinemática del Manipulador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6</a:t>
            </a:fld>
            <a:endParaRPr lang="es-MX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359" y="476672"/>
            <a:ext cx="4356881" cy="3528392"/>
          </a:xfrm>
          <a:prstGeom prst="rect">
            <a:avLst/>
          </a:prstGeom>
        </p:spPr>
      </p:pic>
      <p:sp>
        <p:nvSpPr>
          <p:cNvPr id="19" name="1 Título"/>
          <p:cNvSpPr txBox="1">
            <a:spLocks/>
          </p:cNvSpPr>
          <p:nvPr/>
        </p:nvSpPr>
        <p:spPr>
          <a:xfrm>
            <a:off x="609600" y="116632"/>
            <a:ext cx="8229600" cy="278904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3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u="sng" smtClean="0">
                <a:effectLst>
                  <a:reflection blurRad="6350" stA="60000" endA="900" endPos="60000" dist="60007" dir="5400000" sy="-100000" algn="bl" rotWithShape="0"/>
                </a:effectLst>
              </a:rPr>
              <a:t>2. Asignación de los sistemas de coordenadas</a:t>
            </a:r>
            <a:endParaRPr lang="es-MX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9232" y="5805264"/>
            <a:ext cx="14573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MX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3. Matriz de transformación general</a:t>
            </a:r>
            <a:endParaRPr lang="es-MX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UNIDAD 03. Cinemática del Manipulador</a:t>
            </a:r>
            <a:endParaRPr lang="es-MX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7</a:t>
            </a:fld>
            <a:endParaRPr lang="es-MX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88840"/>
            <a:ext cx="4608512" cy="3856770"/>
          </a:xfrm>
          <a:prstGeom prst="rect">
            <a:avLst/>
          </a:prstGeom>
        </p:spPr>
      </p:pic>
      <p:sp>
        <p:nvSpPr>
          <p:cNvPr id="12" name="2 Marcador de contenido"/>
          <p:cNvSpPr>
            <a:spLocks noGrp="1"/>
          </p:cNvSpPr>
          <p:nvPr>
            <p:ph idx="1"/>
          </p:nvPr>
        </p:nvSpPr>
        <p:spPr>
          <a:xfrm>
            <a:off x="446856" y="1528192"/>
            <a:ext cx="8229600" cy="604664"/>
          </a:xfrm>
        </p:spPr>
        <p:txBody>
          <a:bodyPr/>
          <a:lstStyle/>
          <a:p>
            <a:pPr>
              <a:buNone/>
            </a:pPr>
            <a:r>
              <a:rPr lang="es-MX" dirty="0" smtClean="0"/>
              <a:t>Ahora se obtiene la transformación general:</a:t>
            </a:r>
            <a:endParaRPr lang="es-MX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301470"/>
            <a:ext cx="4326509" cy="3503794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5877272"/>
            <a:ext cx="2370235" cy="50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9023" y="1407302"/>
            <a:ext cx="970731" cy="4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9754" y="1412776"/>
            <a:ext cx="2011026" cy="45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598071"/>
            <a:ext cx="1150243" cy="51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246503"/>
            <a:ext cx="4320480" cy="127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l="21635"/>
          <a:stretch/>
        </p:blipFill>
        <p:spPr bwMode="auto">
          <a:xfrm>
            <a:off x="1121734" y="2674079"/>
            <a:ext cx="1228020" cy="41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87394" y="2701964"/>
            <a:ext cx="1442095" cy="3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05115" y="2709803"/>
            <a:ext cx="911330" cy="38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935" y="2641135"/>
            <a:ext cx="1006227" cy="45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107504" y="620688"/>
            <a:ext cx="4968552" cy="792088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s-MX" b="1" dirty="0" smtClean="0"/>
              <a:t>	¿Cuál es la matriz de transformación final?</a:t>
            </a:r>
            <a:endParaRPr lang="es-MX" b="1" dirty="0"/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>
          <a:xfrm>
            <a:off x="2771800" y="5759352"/>
            <a:ext cx="4104456" cy="672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	Matriz</a:t>
            </a:r>
            <a:r>
              <a:rPr kumimoji="0" lang="es-MX" sz="3200" b="1" i="0" u="none" strike="noStrike" kern="1200" cap="all" normalizeH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General</a:t>
            </a:r>
            <a:endParaRPr kumimoji="0" lang="es-MX" sz="3200" b="1" i="0" u="none" strike="noStrike" kern="1200" cap="all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16 Cerrar llave"/>
          <p:cNvSpPr/>
          <p:nvPr/>
        </p:nvSpPr>
        <p:spPr>
          <a:xfrm rot="5400000">
            <a:off x="4418366" y="2862554"/>
            <a:ext cx="271264" cy="5580620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UNIDAD 03. Cinemática del Manipulador</a:t>
            </a:r>
            <a:endParaRPr lang="es-MX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8</a:t>
            </a:fld>
            <a:endParaRPr lang="es-MX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49701"/>
            <a:ext cx="3528392" cy="2952839"/>
          </a:xfrm>
          <a:prstGeom prst="rect">
            <a:avLst/>
          </a:prstGeom>
        </p:spPr>
      </p:pic>
      <p:sp>
        <p:nvSpPr>
          <p:cNvPr id="19" name="1 Título"/>
          <p:cNvSpPr txBox="1">
            <a:spLocks/>
          </p:cNvSpPr>
          <p:nvPr/>
        </p:nvSpPr>
        <p:spPr>
          <a:xfrm>
            <a:off x="467544" y="116632"/>
            <a:ext cx="8229600" cy="348853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u="sng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3. Matriz de transformación general</a:t>
            </a:r>
            <a:endParaRPr lang="es-MX" b="1" u="sng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20" name="2 Marcador de contenido"/>
          <p:cNvSpPr txBox="1">
            <a:spLocks/>
          </p:cNvSpPr>
          <p:nvPr/>
        </p:nvSpPr>
        <p:spPr>
          <a:xfrm>
            <a:off x="80995" y="1975320"/>
            <a:ext cx="4968552" cy="5175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itchFamily="34" charset="0"/>
              <a:buNone/>
            </a:pPr>
            <a:r>
              <a:rPr lang="es-MX" dirty="0" smtClean="0"/>
              <a:t>que es equivalente a:</a:t>
            </a:r>
            <a:endParaRPr lang="es-MX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34504" y="2744234"/>
            <a:ext cx="1187624" cy="35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 Marcador de contenido"/>
          <p:cNvSpPr txBox="1">
            <a:spLocks/>
          </p:cNvSpPr>
          <p:nvPr/>
        </p:nvSpPr>
        <p:spPr>
          <a:xfrm>
            <a:off x="102934" y="3243752"/>
            <a:ext cx="6125249" cy="10493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itchFamily="34" charset="0"/>
              <a:buNone/>
            </a:pPr>
            <a:r>
              <a:rPr lang="es-MX" dirty="0" smtClean="0"/>
              <a:t>	Por lo tanto, al realizar las operaciones correspondientes se obtiene la siguiente matriz de transformación general: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/>
      <p:bldP spid="17" grpId="0" animBg="1"/>
      <p:bldP spid="19" grpId="0" animBg="1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82950"/>
            <a:ext cx="8295697" cy="4666330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5749" y="1772816"/>
            <a:ext cx="9022085" cy="5074923"/>
          </a:xfrm>
          <a:prstGeom prst="rect">
            <a:avLst/>
          </a:prstGeom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s-MX" b="1" u="sng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50" endPos="85000" dist="60007" dir="5400000" sy="-100000" algn="bl" rotWithShape="0"/>
                </a:effectLst>
              </a:rPr>
              <a:t>4. EJEMPLOS</a:t>
            </a:r>
            <a:endParaRPr lang="es-MX" b="1" u="sng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UNIDAD 03. Cinemática del Manipulador</a:t>
            </a:r>
            <a:endParaRPr lang="es-MX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9</a:t>
            </a:fld>
            <a:endParaRPr lang="es-MX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8942" y="1556792"/>
            <a:ext cx="8192910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65" tmFilter="0, 0; 0.125,0.2665; 0.25,0.4; 0.375,0.465; 0.5,0.5;  0.625,0.535; 0.75,0.6; 0.875,0.7335; 1,1">
                                          <p:stCondLst>
                                            <p:cond delay="36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3" tmFilter="0, 0; 0.125,0.2665; 0.25,0.4; 0.375,0.465; 0.5,0.5;  0.625,0.535; 0.75,0.6; 0.875,0.7335; 1,1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" tmFilter="0, 0; 0.125,0.2665; 0.25,0.4; 0.375,0.465; 0.5,0.5;  0.625,0.535; 0.75,0.6; 0.875,0.7335; 1,1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14">
                                          <p:stCondLst>
                                            <p:cond delay="35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91" decel="50000">
                                          <p:stCondLst>
                                            <p:cond delay="37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4">
                                          <p:stCondLst>
                                            <p:cond delay="7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91" decel="50000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4">
                                          <p:stCondLst>
                                            <p:cond delay="90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91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4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91" decel="50000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4075</TotalTime>
  <Words>2502</Words>
  <Application>Microsoft Office PowerPoint</Application>
  <PresentationFormat>Presentación en pantalla (4:3)</PresentationFormat>
  <Paragraphs>401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Tema de Office</vt:lpstr>
      <vt:lpstr>Presentación de PowerPoint</vt:lpstr>
      <vt:lpstr>Contenido</vt:lpstr>
      <vt:lpstr>1. Asignación de parámetros</vt:lpstr>
      <vt:lpstr>1. Asignación de parámetros</vt:lpstr>
      <vt:lpstr>2. Asignación de los sistemas de coordenadas</vt:lpstr>
      <vt:lpstr>Presentación de PowerPoint</vt:lpstr>
      <vt:lpstr>3. Matriz de transformación general</vt:lpstr>
      <vt:lpstr>Presentación de PowerPoint</vt:lpstr>
      <vt:lpstr>4. EJEMPLOS</vt:lpstr>
      <vt:lpstr>Ejemplo 1. Determinar los parámetros cinemáticos del siguiente robot manipulador.</vt:lpstr>
      <vt:lpstr>Ejemplo 1. Determinar los parámetros cinemáticos del siguiente robot manipulador.</vt:lpstr>
      <vt:lpstr>Ejemplo 1. Determinar los parámetros cinemáticos del siguiente robot manipulador.</vt:lpstr>
      <vt:lpstr>Ejemplo 1. Determinar los parámetros cinemáticos del siguiente robot manipulador.</vt:lpstr>
      <vt:lpstr>Ejemplo 1. Determinar los parámetros cinemáticos del siguiente robot manipulador.</vt:lpstr>
      <vt:lpstr>Ejemplo 1. Determinar los parámetros cinemáticos del siguiente robot manipulador.</vt:lpstr>
      <vt:lpstr>Presentación de PowerPoint</vt:lpstr>
      <vt:lpstr>Ejemplo 2. Determinar los parámetros cinemáticos del siguiente robot manipulador.</vt:lpstr>
      <vt:lpstr>Presentación de PowerPoint</vt:lpstr>
      <vt:lpstr>Ejemplo 3. Determinar los parámetros cinemáticos del siguiente robot manipulador.</vt:lpstr>
      <vt:lpstr>Ejemplo 3. Determinar los parámetros cinemáticos del siguiente robot manipulador.</vt:lpstr>
      <vt:lpstr>Ejemplo 3. Determinar los parámetros cinemáticos del siguiente robot manipulador.</vt:lpstr>
      <vt:lpstr>Ejemplo 3. Determinar los parámetros cinemáticos del siguiente robot manipulador.</vt:lpstr>
      <vt:lpstr>Ejemplo 3. Determinar los parámetros cinemáticos del siguiente robot manipulador.</vt:lpstr>
      <vt:lpstr>Presentación de PowerPoint</vt:lpstr>
      <vt:lpstr>Presentación de PowerPoint</vt:lpstr>
      <vt:lpstr>Ejemplo. Determinar los parámetros cinemáticos del manipulador PUMA.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JACOBIANO: PARTE 1</dc:title>
  <dc:creator>Roger</dc:creator>
  <cp:lastModifiedBy>i7</cp:lastModifiedBy>
  <cp:revision>248</cp:revision>
  <cp:lastPrinted>2013-11-21T13:26:00Z</cp:lastPrinted>
  <dcterms:created xsi:type="dcterms:W3CDTF">2010-10-27T03:51:19Z</dcterms:created>
  <dcterms:modified xsi:type="dcterms:W3CDTF">2015-04-17T16:36:39Z</dcterms:modified>
</cp:coreProperties>
</file>