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71" r:id="rId2"/>
    <p:sldId id="272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278" r:id="rId41"/>
    <p:sldId id="316" r:id="rId42"/>
    <p:sldId id="317" r:id="rId43"/>
    <p:sldId id="318" r:id="rId44"/>
    <p:sldId id="319" r:id="rId45"/>
    <p:sldId id="320" r:id="rId46"/>
    <p:sldId id="321" r:id="rId47"/>
    <p:sldId id="347" r:id="rId48"/>
    <p:sldId id="348" r:id="rId49"/>
    <p:sldId id="322" r:id="rId50"/>
    <p:sldId id="323" r:id="rId51"/>
    <p:sldId id="349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340" r:id="rId69"/>
    <p:sldId id="341" r:id="rId70"/>
    <p:sldId id="342" r:id="rId71"/>
    <p:sldId id="343" r:id="rId72"/>
    <p:sldId id="344" r:id="rId73"/>
    <p:sldId id="345" r:id="rId74"/>
    <p:sldId id="346" r:id="rId75"/>
  </p:sldIdLst>
  <p:sldSz cx="9144000" cy="6858000" type="screen4x3"/>
  <p:notesSz cx="7315200" cy="9601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1" autoAdjust="0"/>
    <p:restoredTop sz="92473" autoAdjust="0"/>
  </p:normalViewPr>
  <p:slideViewPr>
    <p:cSldViewPr>
      <p:cViewPr>
        <p:scale>
          <a:sx n="70" d="100"/>
          <a:sy n="70" d="100"/>
        </p:scale>
        <p:origin x="-2220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FEE7F-6F74-4D9C-AB92-BEE277B144F4}" type="datetimeFigureOut">
              <a:rPr lang="es-MX" smtClean="0"/>
              <a:pPr/>
              <a:t>17/04/2015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A9CF6-2BB2-44F2-884B-34BCF38A5E8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8826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F80FA-449D-4F77-A26F-E73B114DD010}" type="datetimeFigureOut">
              <a:rPr lang="es-MX" smtClean="0"/>
              <a:pPr/>
              <a:t>17/04/2015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E12C6-FFE2-4C23-92A3-F44BC51A67C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96068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12C6-FFE2-4C23-92A3-F44BC51A67C1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12C6-FFE2-4C23-92A3-F44BC51A67C1}" type="slidenum">
              <a:rPr lang="es-MX" smtClean="0"/>
              <a:pPr/>
              <a:t>25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12C6-FFE2-4C23-92A3-F44BC51A67C1}" type="slidenum">
              <a:rPr lang="es-MX" smtClean="0"/>
              <a:pPr/>
              <a:t>61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0482-6581-4E86-8851-9CBE1A57775E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6C4B-A18F-481C-A79F-C896018DCD2B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CD35-97DE-450D-9CD8-B134B0C62F57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C515-7101-402F-991B-1D4AB0FD1656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B2DC-DCE1-462E-BA9F-0CB5220E90C1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37C9-602A-4303-B037-ED5620F0D693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D75B-2E5E-4F97-B2DD-9BB4051BEE29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5C2A-8867-4E7B-8244-11B95C9C6CC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7CF6-7FCD-44DC-82FE-955587BD4F13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3069-71E9-4CD2-B68E-3911E65F9B79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AA40F-EB49-4CA3-98E5-51E01656FF0D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5.png"/><Relationship Id="rId7" Type="http://schemas.openxmlformats.org/officeDocument/2006/relationships/image" Target="../media/image5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53.png"/><Relationship Id="rId4" Type="http://schemas.openxmlformats.org/officeDocument/2006/relationships/image" Target="../media/image56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84.png"/><Relationship Id="rId12" Type="http://schemas.openxmlformats.org/officeDocument/2006/relationships/image" Target="../media/image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77.png"/><Relationship Id="rId10" Type="http://schemas.openxmlformats.org/officeDocument/2006/relationships/image" Target="../media/image87.png"/><Relationship Id="rId4" Type="http://schemas.openxmlformats.org/officeDocument/2006/relationships/image" Target="../media/image76.png"/><Relationship Id="rId9" Type="http://schemas.openxmlformats.org/officeDocument/2006/relationships/image" Target="../media/image86.png"/><Relationship Id="rId1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23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9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6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5.png"/><Relationship Id="rId2" Type="http://schemas.openxmlformats.org/officeDocument/2006/relationships/image" Target="../media/image141.png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4.png"/><Relationship Id="rId5" Type="http://schemas.openxmlformats.org/officeDocument/2006/relationships/image" Target="../media/image137.png"/><Relationship Id="rId15" Type="http://schemas.openxmlformats.org/officeDocument/2006/relationships/image" Target="../media/image148.png"/><Relationship Id="rId10" Type="http://schemas.openxmlformats.org/officeDocument/2006/relationships/image" Target="../media/image143.png"/><Relationship Id="rId4" Type="http://schemas.openxmlformats.org/officeDocument/2006/relationships/image" Target="../media/image136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5.png"/><Relationship Id="rId17" Type="http://schemas.openxmlformats.org/officeDocument/2006/relationships/image" Target="../media/image151.png"/><Relationship Id="rId2" Type="http://schemas.openxmlformats.org/officeDocument/2006/relationships/image" Target="../media/image150.png"/><Relationship Id="rId16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4.png"/><Relationship Id="rId5" Type="http://schemas.openxmlformats.org/officeDocument/2006/relationships/image" Target="../media/image137.png"/><Relationship Id="rId15" Type="http://schemas.openxmlformats.org/officeDocument/2006/relationships/image" Target="../media/image149.png"/><Relationship Id="rId10" Type="http://schemas.openxmlformats.org/officeDocument/2006/relationships/image" Target="../media/image143.png"/><Relationship Id="rId19" Type="http://schemas.openxmlformats.org/officeDocument/2006/relationships/image" Target="../media/image153.png"/><Relationship Id="rId4" Type="http://schemas.openxmlformats.org/officeDocument/2006/relationships/image" Target="../media/image136.png"/><Relationship Id="rId9" Type="http://schemas.openxmlformats.org/officeDocument/2006/relationships/image" Target="../media/image142.png"/><Relationship Id="rId14" Type="http://schemas.openxmlformats.org/officeDocument/2006/relationships/image" Target="../media/image14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55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54.png"/><Relationship Id="rId17" Type="http://schemas.openxmlformats.org/officeDocument/2006/relationships/image" Target="../media/image159.png"/><Relationship Id="rId2" Type="http://schemas.openxmlformats.org/officeDocument/2006/relationships/image" Target="../media/image150.png"/><Relationship Id="rId16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53.png"/><Relationship Id="rId5" Type="http://schemas.openxmlformats.org/officeDocument/2006/relationships/image" Target="../media/image137.png"/><Relationship Id="rId15" Type="http://schemas.openxmlformats.org/officeDocument/2006/relationships/image" Target="../media/image157.png"/><Relationship Id="rId10" Type="http://schemas.openxmlformats.org/officeDocument/2006/relationships/image" Target="../media/image147.png"/><Relationship Id="rId4" Type="http://schemas.openxmlformats.org/officeDocument/2006/relationships/image" Target="../media/image136.png"/><Relationship Id="rId9" Type="http://schemas.openxmlformats.org/officeDocument/2006/relationships/image" Target="../media/image142.png"/><Relationship Id="rId14" Type="http://schemas.openxmlformats.org/officeDocument/2006/relationships/image" Target="../media/image15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1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163.png"/><Relationship Id="rId10" Type="http://schemas.openxmlformats.org/officeDocument/2006/relationships/image" Target="../media/image168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61.png"/><Relationship Id="rId7" Type="http://schemas.openxmlformats.org/officeDocument/2006/relationships/image" Target="../media/image174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10" Type="http://schemas.openxmlformats.org/officeDocument/2006/relationships/image" Target="../media/image177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10" Type="http://schemas.openxmlformats.org/officeDocument/2006/relationships/image" Target="../media/image130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200.png"/><Relationship Id="rId18" Type="http://schemas.openxmlformats.org/officeDocument/2006/relationships/image" Target="../media/image205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17" Type="http://schemas.openxmlformats.org/officeDocument/2006/relationships/image" Target="../media/image204.png"/><Relationship Id="rId2" Type="http://schemas.openxmlformats.org/officeDocument/2006/relationships/image" Target="../media/image189.png"/><Relationship Id="rId16" Type="http://schemas.openxmlformats.org/officeDocument/2006/relationships/image" Target="../media/image203.png"/><Relationship Id="rId20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5" Type="http://schemas.openxmlformats.org/officeDocument/2006/relationships/image" Target="../media/image202.png"/><Relationship Id="rId10" Type="http://schemas.openxmlformats.org/officeDocument/2006/relationships/image" Target="../media/image197.png"/><Relationship Id="rId19" Type="http://schemas.openxmlformats.org/officeDocument/2006/relationships/image" Target="../media/image206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Relationship Id="rId14" Type="http://schemas.openxmlformats.org/officeDocument/2006/relationships/image" Target="../media/image20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13" Type="http://schemas.openxmlformats.org/officeDocument/2006/relationships/image" Target="../media/image214.png"/><Relationship Id="rId3" Type="http://schemas.openxmlformats.org/officeDocument/2006/relationships/image" Target="../media/image197.png"/><Relationship Id="rId7" Type="http://schemas.openxmlformats.org/officeDocument/2006/relationships/image" Target="../media/image208.png"/><Relationship Id="rId12" Type="http://schemas.openxmlformats.org/officeDocument/2006/relationships/image" Target="../media/image213.png"/><Relationship Id="rId2" Type="http://schemas.openxmlformats.org/officeDocument/2006/relationships/image" Target="../media/image190.png"/><Relationship Id="rId16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11" Type="http://schemas.openxmlformats.org/officeDocument/2006/relationships/image" Target="../media/image212.png"/><Relationship Id="rId5" Type="http://schemas.openxmlformats.org/officeDocument/2006/relationships/image" Target="../media/image202.png"/><Relationship Id="rId15" Type="http://schemas.openxmlformats.org/officeDocument/2006/relationships/image" Target="../media/image216.png"/><Relationship Id="rId10" Type="http://schemas.openxmlformats.org/officeDocument/2006/relationships/image" Target="../media/image211.png"/><Relationship Id="rId4" Type="http://schemas.openxmlformats.org/officeDocument/2006/relationships/image" Target="../media/image201.png"/><Relationship Id="rId9" Type="http://schemas.openxmlformats.org/officeDocument/2006/relationships/image" Target="../media/image210.png"/><Relationship Id="rId14" Type="http://schemas.openxmlformats.org/officeDocument/2006/relationships/image" Target="../media/image21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24.png"/><Relationship Id="rId3" Type="http://schemas.openxmlformats.org/officeDocument/2006/relationships/image" Target="../media/image212.png"/><Relationship Id="rId7" Type="http://schemas.openxmlformats.org/officeDocument/2006/relationships/image" Target="../media/image219.png"/><Relationship Id="rId12" Type="http://schemas.openxmlformats.org/officeDocument/2006/relationships/image" Target="../media/image223.png"/><Relationship Id="rId2" Type="http://schemas.openxmlformats.org/officeDocument/2006/relationships/image" Target="../media/image208.png"/><Relationship Id="rId16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11" Type="http://schemas.openxmlformats.org/officeDocument/2006/relationships/image" Target="../media/image222.png"/><Relationship Id="rId5" Type="http://schemas.openxmlformats.org/officeDocument/2006/relationships/image" Target="../media/image217.png"/><Relationship Id="rId15" Type="http://schemas.openxmlformats.org/officeDocument/2006/relationships/image" Target="../media/image226.png"/><Relationship Id="rId10" Type="http://schemas.openxmlformats.org/officeDocument/2006/relationships/image" Target="../media/image211.png"/><Relationship Id="rId4" Type="http://schemas.openxmlformats.org/officeDocument/2006/relationships/image" Target="../media/image213.png"/><Relationship Id="rId9" Type="http://schemas.openxmlformats.org/officeDocument/2006/relationships/image" Target="../media/image221.png"/><Relationship Id="rId14" Type="http://schemas.openxmlformats.org/officeDocument/2006/relationships/image" Target="../media/image2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5" Type="http://schemas.openxmlformats.org/officeDocument/2006/relationships/image" Target="../media/image232.png"/><Relationship Id="rId4" Type="http://schemas.openxmlformats.org/officeDocument/2006/relationships/image" Target="../media/image23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35.png"/><Relationship Id="rId7" Type="http://schemas.openxmlformats.org/officeDocument/2006/relationships/image" Target="../media/image239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4" Type="http://schemas.openxmlformats.org/officeDocument/2006/relationships/image" Target="../media/image236.png"/><Relationship Id="rId9" Type="http://schemas.openxmlformats.org/officeDocument/2006/relationships/image" Target="../media/image24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3" Type="http://schemas.openxmlformats.org/officeDocument/2006/relationships/image" Target="../media/image243.png"/><Relationship Id="rId7" Type="http://schemas.openxmlformats.org/officeDocument/2006/relationships/image" Target="../media/image247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5" Type="http://schemas.openxmlformats.org/officeDocument/2006/relationships/image" Target="../media/image245.png"/><Relationship Id="rId10" Type="http://schemas.openxmlformats.org/officeDocument/2006/relationships/image" Target="../media/image250.png"/><Relationship Id="rId4" Type="http://schemas.openxmlformats.org/officeDocument/2006/relationships/image" Target="../media/image244.png"/><Relationship Id="rId9" Type="http://schemas.openxmlformats.org/officeDocument/2006/relationships/image" Target="../media/image24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13" Type="http://schemas.openxmlformats.org/officeDocument/2006/relationships/image" Target="../media/image244.png"/><Relationship Id="rId3" Type="http://schemas.openxmlformats.org/officeDocument/2006/relationships/image" Target="../media/image251.png"/><Relationship Id="rId7" Type="http://schemas.openxmlformats.org/officeDocument/2006/relationships/image" Target="../media/image255.png"/><Relationship Id="rId12" Type="http://schemas.openxmlformats.org/officeDocument/2006/relationships/image" Target="../media/image243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4.png"/><Relationship Id="rId11" Type="http://schemas.openxmlformats.org/officeDocument/2006/relationships/image" Target="../media/image259.png"/><Relationship Id="rId5" Type="http://schemas.openxmlformats.org/officeDocument/2006/relationships/image" Target="../media/image253.png"/><Relationship Id="rId15" Type="http://schemas.openxmlformats.org/officeDocument/2006/relationships/image" Target="../media/image246.png"/><Relationship Id="rId10" Type="http://schemas.openxmlformats.org/officeDocument/2006/relationships/image" Target="../media/image258.png"/><Relationship Id="rId4" Type="http://schemas.openxmlformats.org/officeDocument/2006/relationships/image" Target="../media/image252.png"/><Relationship Id="rId9" Type="http://schemas.openxmlformats.org/officeDocument/2006/relationships/image" Target="../media/image257.png"/><Relationship Id="rId14" Type="http://schemas.openxmlformats.org/officeDocument/2006/relationships/image" Target="../media/image24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3" Type="http://schemas.openxmlformats.org/officeDocument/2006/relationships/image" Target="../media/image260.png"/><Relationship Id="rId7" Type="http://schemas.openxmlformats.org/officeDocument/2006/relationships/image" Target="../media/image264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3.png"/><Relationship Id="rId11" Type="http://schemas.openxmlformats.org/officeDocument/2006/relationships/image" Target="../media/image268.png"/><Relationship Id="rId5" Type="http://schemas.openxmlformats.org/officeDocument/2006/relationships/image" Target="../media/image262.png"/><Relationship Id="rId10" Type="http://schemas.openxmlformats.org/officeDocument/2006/relationships/image" Target="../media/image267.png"/><Relationship Id="rId4" Type="http://schemas.openxmlformats.org/officeDocument/2006/relationships/image" Target="../media/image261.png"/><Relationship Id="rId9" Type="http://schemas.openxmlformats.org/officeDocument/2006/relationships/image" Target="../media/image26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13" Type="http://schemas.openxmlformats.org/officeDocument/2006/relationships/image" Target="../media/image272.png"/><Relationship Id="rId3" Type="http://schemas.openxmlformats.org/officeDocument/2006/relationships/image" Target="../media/image262.png"/><Relationship Id="rId7" Type="http://schemas.openxmlformats.org/officeDocument/2006/relationships/image" Target="../media/image266.png"/><Relationship Id="rId12" Type="http://schemas.openxmlformats.org/officeDocument/2006/relationships/image" Target="../media/image271.png"/><Relationship Id="rId17" Type="http://schemas.openxmlformats.org/officeDocument/2006/relationships/image" Target="../media/image276.png"/><Relationship Id="rId2" Type="http://schemas.openxmlformats.org/officeDocument/2006/relationships/image" Target="../media/image261.png"/><Relationship Id="rId16" Type="http://schemas.openxmlformats.org/officeDocument/2006/relationships/image" Target="../media/image2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png"/><Relationship Id="rId11" Type="http://schemas.openxmlformats.org/officeDocument/2006/relationships/image" Target="../media/image270.png"/><Relationship Id="rId5" Type="http://schemas.openxmlformats.org/officeDocument/2006/relationships/image" Target="../media/image264.png"/><Relationship Id="rId15" Type="http://schemas.openxmlformats.org/officeDocument/2006/relationships/image" Target="../media/image274.png"/><Relationship Id="rId10" Type="http://schemas.openxmlformats.org/officeDocument/2006/relationships/image" Target="../media/image269.png"/><Relationship Id="rId4" Type="http://schemas.openxmlformats.org/officeDocument/2006/relationships/image" Target="../media/image263.png"/><Relationship Id="rId9" Type="http://schemas.openxmlformats.org/officeDocument/2006/relationships/image" Target="../media/image268.png"/><Relationship Id="rId14" Type="http://schemas.openxmlformats.org/officeDocument/2006/relationships/image" Target="../media/image27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3" Type="http://schemas.openxmlformats.org/officeDocument/2006/relationships/image" Target="../media/image278.png"/><Relationship Id="rId7" Type="http://schemas.openxmlformats.org/officeDocument/2006/relationships/image" Target="../media/image282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5" Type="http://schemas.openxmlformats.org/officeDocument/2006/relationships/image" Target="../media/image280.png"/><Relationship Id="rId4" Type="http://schemas.openxmlformats.org/officeDocument/2006/relationships/image" Target="../media/image2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7" Type="http://schemas.openxmlformats.org/officeDocument/2006/relationships/image" Target="../media/image289.png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png"/><Relationship Id="rId5" Type="http://schemas.openxmlformats.org/officeDocument/2006/relationships/image" Target="../media/image287.png"/><Relationship Id="rId4" Type="http://schemas.openxmlformats.org/officeDocument/2006/relationships/image" Target="../media/image28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3" Type="http://schemas.openxmlformats.org/officeDocument/2006/relationships/image" Target="../media/image286.png"/><Relationship Id="rId7" Type="http://schemas.openxmlformats.org/officeDocument/2006/relationships/image" Target="../media/image293.png"/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2.png"/><Relationship Id="rId5" Type="http://schemas.openxmlformats.org/officeDocument/2006/relationships/image" Target="../media/image291.png"/><Relationship Id="rId4" Type="http://schemas.openxmlformats.org/officeDocument/2006/relationships/image" Target="../media/image29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pn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9.png"/><Relationship Id="rId5" Type="http://schemas.openxmlformats.org/officeDocument/2006/relationships/image" Target="../media/image298.png"/><Relationship Id="rId4" Type="http://schemas.openxmlformats.org/officeDocument/2006/relationships/image" Target="../media/image29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7" Type="http://schemas.openxmlformats.org/officeDocument/2006/relationships/image" Target="../media/image30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4.png"/><Relationship Id="rId5" Type="http://schemas.openxmlformats.org/officeDocument/2006/relationships/image" Target="../media/image303.png"/><Relationship Id="rId4" Type="http://schemas.openxmlformats.org/officeDocument/2006/relationships/image" Target="../media/image30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png"/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9.png"/><Relationship Id="rId4" Type="http://schemas.openxmlformats.org/officeDocument/2006/relationships/image" Target="../media/image30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7.png"/><Relationship Id="rId3" Type="http://schemas.openxmlformats.org/officeDocument/2006/relationships/image" Target="../media/image312.png"/><Relationship Id="rId7" Type="http://schemas.openxmlformats.org/officeDocument/2006/relationships/image" Target="../media/image316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5.png"/><Relationship Id="rId5" Type="http://schemas.openxmlformats.org/officeDocument/2006/relationships/image" Target="../media/image314.png"/><Relationship Id="rId4" Type="http://schemas.openxmlformats.org/officeDocument/2006/relationships/image" Target="../media/image31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13" Type="http://schemas.openxmlformats.org/officeDocument/2006/relationships/image" Target="../media/image329.png"/><Relationship Id="rId3" Type="http://schemas.openxmlformats.org/officeDocument/2006/relationships/image" Target="../media/image319.png"/><Relationship Id="rId7" Type="http://schemas.openxmlformats.org/officeDocument/2006/relationships/image" Target="../media/image323.png"/><Relationship Id="rId12" Type="http://schemas.openxmlformats.org/officeDocument/2006/relationships/image" Target="../media/image328.png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2.png"/><Relationship Id="rId11" Type="http://schemas.openxmlformats.org/officeDocument/2006/relationships/image" Target="../media/image327.png"/><Relationship Id="rId5" Type="http://schemas.openxmlformats.org/officeDocument/2006/relationships/image" Target="../media/image321.png"/><Relationship Id="rId15" Type="http://schemas.openxmlformats.org/officeDocument/2006/relationships/image" Target="../media/image331.png"/><Relationship Id="rId10" Type="http://schemas.openxmlformats.org/officeDocument/2006/relationships/image" Target="../media/image326.png"/><Relationship Id="rId4" Type="http://schemas.openxmlformats.org/officeDocument/2006/relationships/image" Target="../media/image320.png"/><Relationship Id="rId9" Type="http://schemas.openxmlformats.org/officeDocument/2006/relationships/image" Target="../media/image325.png"/><Relationship Id="rId14" Type="http://schemas.openxmlformats.org/officeDocument/2006/relationships/image" Target="../media/image33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13" Type="http://schemas.openxmlformats.org/officeDocument/2006/relationships/image" Target="../media/image339.png"/><Relationship Id="rId3" Type="http://schemas.openxmlformats.org/officeDocument/2006/relationships/image" Target="../media/image329.png"/><Relationship Id="rId7" Type="http://schemas.openxmlformats.org/officeDocument/2006/relationships/image" Target="../media/image333.png"/><Relationship Id="rId12" Type="http://schemas.openxmlformats.org/officeDocument/2006/relationships/image" Target="../media/image338.png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11" Type="http://schemas.openxmlformats.org/officeDocument/2006/relationships/image" Target="../media/image337.png"/><Relationship Id="rId5" Type="http://schemas.openxmlformats.org/officeDocument/2006/relationships/image" Target="../media/image331.png"/><Relationship Id="rId10" Type="http://schemas.openxmlformats.org/officeDocument/2006/relationships/image" Target="../media/image336.png"/><Relationship Id="rId4" Type="http://schemas.openxmlformats.org/officeDocument/2006/relationships/image" Target="../media/image330.png"/><Relationship Id="rId9" Type="http://schemas.openxmlformats.org/officeDocument/2006/relationships/image" Target="../media/image335.png"/><Relationship Id="rId14" Type="http://schemas.openxmlformats.org/officeDocument/2006/relationships/image" Target="../media/image34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png"/><Relationship Id="rId3" Type="http://schemas.openxmlformats.org/officeDocument/2006/relationships/image" Target="../media/image342.png"/><Relationship Id="rId7" Type="http://schemas.openxmlformats.org/officeDocument/2006/relationships/image" Target="../media/image346.png"/><Relationship Id="rId12" Type="http://schemas.openxmlformats.org/officeDocument/2006/relationships/image" Target="../media/image348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5.png"/><Relationship Id="rId11" Type="http://schemas.openxmlformats.org/officeDocument/2006/relationships/image" Target="../media/image338.png"/><Relationship Id="rId5" Type="http://schemas.openxmlformats.org/officeDocument/2006/relationships/image" Target="../media/image344.png"/><Relationship Id="rId10" Type="http://schemas.openxmlformats.org/officeDocument/2006/relationships/image" Target="../media/image339.png"/><Relationship Id="rId4" Type="http://schemas.openxmlformats.org/officeDocument/2006/relationships/image" Target="../media/image343.png"/><Relationship Id="rId9" Type="http://schemas.openxmlformats.org/officeDocument/2006/relationships/image" Target="../media/image3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7" Type="http://schemas.openxmlformats.org/officeDocument/2006/relationships/image" Target="../media/image3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2.png"/><Relationship Id="rId5" Type="http://schemas.openxmlformats.org/officeDocument/2006/relationships/image" Target="../media/image351.png"/><Relationship Id="rId4" Type="http://schemas.openxmlformats.org/officeDocument/2006/relationships/image" Target="../media/image34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png"/><Relationship Id="rId13" Type="http://schemas.openxmlformats.org/officeDocument/2006/relationships/image" Target="../media/image349.png"/><Relationship Id="rId3" Type="http://schemas.openxmlformats.org/officeDocument/2006/relationships/image" Target="../media/image352.png"/><Relationship Id="rId7" Type="http://schemas.openxmlformats.org/officeDocument/2006/relationships/image" Target="../media/image356.png"/><Relationship Id="rId12" Type="http://schemas.openxmlformats.org/officeDocument/2006/relationships/image" Target="../media/image361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1" Type="http://schemas.openxmlformats.org/officeDocument/2006/relationships/image" Target="../media/image360.png"/><Relationship Id="rId5" Type="http://schemas.openxmlformats.org/officeDocument/2006/relationships/image" Target="../media/image354.png"/><Relationship Id="rId10" Type="http://schemas.openxmlformats.org/officeDocument/2006/relationships/image" Target="../media/image359.png"/><Relationship Id="rId4" Type="http://schemas.openxmlformats.org/officeDocument/2006/relationships/image" Target="../media/image353.png"/><Relationship Id="rId9" Type="http://schemas.openxmlformats.org/officeDocument/2006/relationships/image" Target="../media/image35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5.png"/><Relationship Id="rId3" Type="http://schemas.openxmlformats.org/officeDocument/2006/relationships/image" Target="../media/image351.png"/><Relationship Id="rId7" Type="http://schemas.openxmlformats.org/officeDocument/2006/relationships/image" Target="../media/image364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3.png"/><Relationship Id="rId5" Type="http://schemas.openxmlformats.org/officeDocument/2006/relationships/image" Target="../media/image362.png"/><Relationship Id="rId10" Type="http://schemas.openxmlformats.org/officeDocument/2006/relationships/image" Target="../media/image367.png"/><Relationship Id="rId4" Type="http://schemas.openxmlformats.org/officeDocument/2006/relationships/image" Target="../media/image352.png"/><Relationship Id="rId9" Type="http://schemas.openxmlformats.org/officeDocument/2006/relationships/image" Target="../media/image36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png"/><Relationship Id="rId13" Type="http://schemas.openxmlformats.org/officeDocument/2006/relationships/image" Target="../media/image367.png"/><Relationship Id="rId18" Type="http://schemas.openxmlformats.org/officeDocument/2006/relationships/image" Target="../media/image349.png"/><Relationship Id="rId3" Type="http://schemas.openxmlformats.org/officeDocument/2006/relationships/image" Target="../media/image357.png"/><Relationship Id="rId7" Type="http://schemas.openxmlformats.org/officeDocument/2006/relationships/image" Target="../media/image361.png"/><Relationship Id="rId12" Type="http://schemas.openxmlformats.org/officeDocument/2006/relationships/image" Target="../media/image366.png"/><Relationship Id="rId17" Type="http://schemas.openxmlformats.org/officeDocument/2006/relationships/image" Target="../media/image369.png"/><Relationship Id="rId2" Type="http://schemas.openxmlformats.org/officeDocument/2006/relationships/image" Target="../media/image356.png"/><Relationship Id="rId16" Type="http://schemas.openxmlformats.org/officeDocument/2006/relationships/image" Target="../media/image3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365.png"/><Relationship Id="rId5" Type="http://schemas.openxmlformats.org/officeDocument/2006/relationships/image" Target="../media/image359.png"/><Relationship Id="rId15" Type="http://schemas.openxmlformats.org/officeDocument/2006/relationships/image" Target="../media/image352.png"/><Relationship Id="rId10" Type="http://schemas.openxmlformats.org/officeDocument/2006/relationships/image" Target="../media/image364.png"/><Relationship Id="rId4" Type="http://schemas.openxmlformats.org/officeDocument/2006/relationships/image" Target="../media/image358.png"/><Relationship Id="rId9" Type="http://schemas.openxmlformats.org/officeDocument/2006/relationships/image" Target="../media/image363.png"/><Relationship Id="rId14" Type="http://schemas.openxmlformats.org/officeDocument/2006/relationships/image" Target="../media/image351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6.png"/><Relationship Id="rId13" Type="http://schemas.openxmlformats.org/officeDocument/2006/relationships/image" Target="../media/image381.png"/><Relationship Id="rId3" Type="http://schemas.openxmlformats.org/officeDocument/2006/relationships/image" Target="../media/image371.png"/><Relationship Id="rId7" Type="http://schemas.openxmlformats.org/officeDocument/2006/relationships/image" Target="../media/image375.png"/><Relationship Id="rId12" Type="http://schemas.openxmlformats.org/officeDocument/2006/relationships/image" Target="../media/image380.png"/><Relationship Id="rId17" Type="http://schemas.openxmlformats.org/officeDocument/2006/relationships/image" Target="../media/image186.png"/><Relationship Id="rId2" Type="http://schemas.openxmlformats.org/officeDocument/2006/relationships/image" Target="../media/image370.png"/><Relationship Id="rId16" Type="http://schemas.openxmlformats.org/officeDocument/2006/relationships/image" Target="../media/image3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4.png"/><Relationship Id="rId11" Type="http://schemas.openxmlformats.org/officeDocument/2006/relationships/image" Target="../media/image379.png"/><Relationship Id="rId5" Type="http://schemas.openxmlformats.org/officeDocument/2006/relationships/image" Target="../media/image373.png"/><Relationship Id="rId15" Type="http://schemas.openxmlformats.org/officeDocument/2006/relationships/image" Target="../media/image383.png"/><Relationship Id="rId10" Type="http://schemas.openxmlformats.org/officeDocument/2006/relationships/image" Target="../media/image378.png"/><Relationship Id="rId4" Type="http://schemas.openxmlformats.org/officeDocument/2006/relationships/image" Target="../media/image372.png"/><Relationship Id="rId9" Type="http://schemas.openxmlformats.org/officeDocument/2006/relationships/image" Target="../media/image377.png"/><Relationship Id="rId14" Type="http://schemas.openxmlformats.org/officeDocument/2006/relationships/image" Target="../media/image38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7.png"/><Relationship Id="rId13" Type="http://schemas.openxmlformats.org/officeDocument/2006/relationships/image" Target="../media/image382.png"/><Relationship Id="rId3" Type="http://schemas.openxmlformats.org/officeDocument/2006/relationships/image" Target="../media/image386.png"/><Relationship Id="rId7" Type="http://schemas.openxmlformats.org/officeDocument/2006/relationships/image" Target="../media/image376.png"/><Relationship Id="rId12" Type="http://schemas.openxmlformats.org/officeDocument/2006/relationships/image" Target="../media/image381.png"/><Relationship Id="rId2" Type="http://schemas.openxmlformats.org/officeDocument/2006/relationships/image" Target="../media/image385.png"/><Relationship Id="rId16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5.png"/><Relationship Id="rId11" Type="http://schemas.openxmlformats.org/officeDocument/2006/relationships/image" Target="../media/image380.png"/><Relationship Id="rId5" Type="http://schemas.openxmlformats.org/officeDocument/2006/relationships/image" Target="../media/image374.png"/><Relationship Id="rId15" Type="http://schemas.openxmlformats.org/officeDocument/2006/relationships/image" Target="../media/image384.png"/><Relationship Id="rId10" Type="http://schemas.openxmlformats.org/officeDocument/2006/relationships/image" Target="../media/image379.png"/><Relationship Id="rId4" Type="http://schemas.openxmlformats.org/officeDocument/2006/relationships/image" Target="../media/image373.png"/><Relationship Id="rId9" Type="http://schemas.openxmlformats.org/officeDocument/2006/relationships/image" Target="../media/image378.png"/><Relationship Id="rId14" Type="http://schemas.openxmlformats.org/officeDocument/2006/relationships/image" Target="../media/image38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3.png"/><Relationship Id="rId3" Type="http://schemas.openxmlformats.org/officeDocument/2006/relationships/image" Target="../media/image388.png"/><Relationship Id="rId7" Type="http://schemas.openxmlformats.org/officeDocument/2006/relationships/image" Target="../media/image392.png"/><Relationship Id="rId2" Type="http://schemas.openxmlformats.org/officeDocument/2006/relationships/image" Target="../media/image3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1.png"/><Relationship Id="rId5" Type="http://schemas.openxmlformats.org/officeDocument/2006/relationships/image" Target="../media/image390.png"/><Relationship Id="rId10" Type="http://schemas.openxmlformats.org/officeDocument/2006/relationships/image" Target="../media/image395.png"/><Relationship Id="rId4" Type="http://schemas.openxmlformats.org/officeDocument/2006/relationships/image" Target="../media/image389.png"/><Relationship Id="rId9" Type="http://schemas.openxmlformats.org/officeDocument/2006/relationships/image" Target="../media/image394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2.png"/><Relationship Id="rId3" Type="http://schemas.openxmlformats.org/officeDocument/2006/relationships/image" Target="../media/image397.png"/><Relationship Id="rId7" Type="http://schemas.openxmlformats.org/officeDocument/2006/relationships/image" Target="../media/image401.png"/><Relationship Id="rId2" Type="http://schemas.openxmlformats.org/officeDocument/2006/relationships/image" Target="../media/image3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399.png"/><Relationship Id="rId4" Type="http://schemas.openxmlformats.org/officeDocument/2006/relationships/image" Target="../media/image398.png"/><Relationship Id="rId9" Type="http://schemas.openxmlformats.org/officeDocument/2006/relationships/image" Target="../media/image39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8.png"/><Relationship Id="rId3" Type="http://schemas.openxmlformats.org/officeDocument/2006/relationships/image" Target="../media/image403.png"/><Relationship Id="rId7" Type="http://schemas.openxmlformats.org/officeDocument/2006/relationships/image" Target="../media/image407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6.png"/><Relationship Id="rId11" Type="http://schemas.openxmlformats.org/officeDocument/2006/relationships/image" Target="../media/image349.png"/><Relationship Id="rId5" Type="http://schemas.openxmlformats.org/officeDocument/2006/relationships/image" Target="../media/image405.png"/><Relationship Id="rId10" Type="http://schemas.openxmlformats.org/officeDocument/2006/relationships/image" Target="../media/image410.png"/><Relationship Id="rId4" Type="http://schemas.openxmlformats.org/officeDocument/2006/relationships/image" Target="../media/image404.png"/><Relationship Id="rId9" Type="http://schemas.openxmlformats.org/officeDocument/2006/relationships/image" Target="../media/image40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7" Type="http://schemas.openxmlformats.org/officeDocument/2006/relationships/image" Target="../media/image415.png"/><Relationship Id="rId2" Type="http://schemas.openxmlformats.org/officeDocument/2006/relationships/image" Target="../media/image3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4.png"/><Relationship Id="rId5" Type="http://schemas.openxmlformats.org/officeDocument/2006/relationships/image" Target="../media/image413.png"/><Relationship Id="rId4" Type="http://schemas.openxmlformats.org/officeDocument/2006/relationships/image" Target="../media/image41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6.png"/><Relationship Id="rId2" Type="http://schemas.openxmlformats.org/officeDocument/2006/relationships/image" Target="../media/image3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9.png"/><Relationship Id="rId5" Type="http://schemas.openxmlformats.org/officeDocument/2006/relationships/image" Target="../media/image418.png"/><Relationship Id="rId4" Type="http://schemas.openxmlformats.org/officeDocument/2006/relationships/image" Target="../media/image417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7942858" cy="632381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551566" y="188640"/>
            <a:ext cx="341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UNIDAD 04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7444" y="5229200"/>
            <a:ext cx="42685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JACOBIANO</a:t>
            </a:r>
          </a:p>
          <a:p>
            <a:pPr algn="ctr"/>
            <a:r>
              <a:rPr lang="es-ES" sz="3200" b="1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DEL MANIPULADOR: PARTE 1</a:t>
            </a:r>
            <a:endParaRPr lang="es-ES" sz="3200" b="1" cap="none" spc="0" dirty="0">
              <a:ln w="11430"/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860032" y="6218148"/>
            <a:ext cx="38216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none" spc="0" dirty="0" smtClean="0">
                <a:ln w="1143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Roger Miranda Colorado</a:t>
            </a:r>
            <a:endParaRPr lang="es-ES" sz="2800" b="1" cap="none" spc="0" dirty="0">
              <a:ln w="1143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77" y="1220552"/>
            <a:ext cx="3216385" cy="301483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764704"/>
            <a:ext cx="8229600" cy="1036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	De modo simplificado el Teorema de </a:t>
            </a:r>
            <a:r>
              <a:rPr lang="es-MX" dirty="0" err="1" smtClean="0"/>
              <a:t>Euler</a:t>
            </a:r>
            <a:r>
              <a:rPr lang="es-MX" dirty="0" smtClean="0"/>
              <a:t> establece que: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10</a:t>
            </a:fld>
            <a:endParaRPr lang="es-MX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07852"/>
            <a:ext cx="41624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457200" y="2680320"/>
            <a:ext cx="469086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¿y esto qué significa?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323528" y="3933056"/>
            <a:ext cx="849694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Velocidad lineal propiedad de un punto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23528" y="4581128"/>
            <a:ext cx="849694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elección del punto no afecta a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ω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323528" y="5301208"/>
            <a:ext cx="8496944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 vectores de velocidad lineal y angular del teorema son ortogonales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74042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4.3 Teorema de </a:t>
            </a:r>
            <a:r>
              <a:rPr lang="es-MX" sz="2000" b="1" u="sng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Euler</a:t>
            </a:r>
            <a:endParaRPr lang="es-MX" sz="20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5760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…desde un punto de vista matemático: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11</a:t>
            </a:fld>
            <a:endParaRPr lang="es-MX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79512" y="134076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 un punto </a:t>
            </a: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lang="es-MX" sz="3200" dirty="0" smtClean="0"/>
              <a:t> y los sistemas de referencia {A,B}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628" y="2059708"/>
            <a:ext cx="219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16898"/>
            <a:ext cx="495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Flecha derecha"/>
          <p:cNvSpPr/>
          <p:nvPr/>
        </p:nvSpPr>
        <p:spPr>
          <a:xfrm>
            <a:off x="2982694" y="2274022"/>
            <a:ext cx="357190" cy="28575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2760" y="2202584"/>
            <a:ext cx="285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Flecha derecha"/>
          <p:cNvSpPr/>
          <p:nvPr/>
        </p:nvSpPr>
        <p:spPr>
          <a:xfrm>
            <a:off x="4054264" y="2345460"/>
            <a:ext cx="857256" cy="21431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8578" y="2631212"/>
            <a:ext cx="457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8578" y="1916832"/>
            <a:ext cx="4191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5834" y="2202584"/>
            <a:ext cx="6286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11652" y="2202584"/>
            <a:ext cx="6286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2 Marcador de contenido"/>
          <p:cNvSpPr txBox="1">
            <a:spLocks/>
          </p:cNvSpPr>
          <p:nvPr/>
        </p:nvSpPr>
        <p:spPr>
          <a:xfrm>
            <a:off x="251520" y="2896344"/>
            <a:ext cx="8712968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 {B} rota entonces es claro que: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3645024"/>
            <a:ext cx="864012" cy="3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Flecha derecha"/>
          <p:cNvSpPr/>
          <p:nvPr/>
        </p:nvSpPr>
        <p:spPr>
          <a:xfrm>
            <a:off x="1619672" y="3645024"/>
            <a:ext cx="792088" cy="28575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3573016"/>
            <a:ext cx="685802" cy="34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4" y="3573016"/>
            <a:ext cx="644089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22682" y="3501008"/>
            <a:ext cx="737350" cy="44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55776" y="4077072"/>
            <a:ext cx="1628657" cy="53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1960" y="4077072"/>
            <a:ext cx="1879029" cy="44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27784" y="4725144"/>
            <a:ext cx="74035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19872" y="4725144"/>
            <a:ext cx="80194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96355" y="5877272"/>
            <a:ext cx="771528" cy="41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60451" y="5805264"/>
            <a:ext cx="1243597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31 Flecha abajo"/>
          <p:cNvSpPr/>
          <p:nvPr/>
        </p:nvSpPr>
        <p:spPr>
          <a:xfrm rot="10800000">
            <a:off x="3491880" y="5301208"/>
            <a:ext cx="357190" cy="42862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2 Marcador de contenido"/>
          <p:cNvSpPr txBox="1">
            <a:spLocks/>
          </p:cNvSpPr>
          <p:nvPr/>
        </p:nvSpPr>
        <p:spPr>
          <a:xfrm>
            <a:off x="5940152" y="5589240"/>
            <a:ext cx="2286586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	Matriz</a:t>
            </a:r>
            <a:r>
              <a:rPr kumimoji="0" lang="es-MX" sz="3200" b="1" i="0" u="none" strike="noStrike" kern="1200" cap="all" normalizeH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de velocidad angular</a:t>
            </a:r>
            <a:endParaRPr kumimoji="0" lang="es-MX" sz="3200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33 Flecha derecha"/>
          <p:cNvSpPr/>
          <p:nvPr/>
        </p:nvSpPr>
        <p:spPr>
          <a:xfrm>
            <a:off x="1619672" y="4221088"/>
            <a:ext cx="792088" cy="28575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35 Flecha izquierda"/>
          <p:cNvSpPr/>
          <p:nvPr/>
        </p:nvSpPr>
        <p:spPr>
          <a:xfrm>
            <a:off x="5148064" y="5877272"/>
            <a:ext cx="1008112" cy="36004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74042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4.3 Teorema de </a:t>
            </a:r>
            <a:r>
              <a:rPr lang="es-MX" sz="2000" b="1" u="sng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Euler</a:t>
            </a:r>
            <a:endParaRPr lang="es-MX" sz="20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 animBg="1"/>
      <p:bldP spid="12" grpId="0" animBg="1"/>
      <p:bldP spid="17" grpId="0"/>
      <p:bldP spid="20" grpId="0" animBg="1"/>
      <p:bldP spid="32" grpId="0" animBg="1"/>
      <p:bldP spid="33" grpId="0"/>
      <p:bldP spid="34" grpId="0" animBg="1"/>
      <p:bldP spid="36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12</a:t>
            </a:fld>
            <a:endParaRPr lang="es-MX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328616" y="637206"/>
            <a:ext cx="8347840" cy="5429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dirty="0" smtClean="0"/>
              <a:t>De las propiedades de </a:t>
            </a:r>
            <a:r>
              <a:rPr lang="es-MX" b="1" dirty="0" smtClean="0"/>
              <a:t>S</a:t>
            </a:r>
            <a:r>
              <a:rPr lang="es-MX" dirty="0" smtClean="0"/>
              <a:t>, considerando el vector </a:t>
            </a:r>
            <a:r>
              <a:rPr lang="el-GR" b="1" dirty="0" smtClean="0"/>
              <a:t>ω</a:t>
            </a:r>
            <a:r>
              <a:rPr lang="es-MX" dirty="0" smtClean="0"/>
              <a:t>:</a:t>
            </a:r>
            <a:endParaRPr lang="es-MX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229900"/>
            <a:ext cx="2251552" cy="44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Flecha derecha"/>
          <p:cNvSpPr/>
          <p:nvPr/>
        </p:nvSpPr>
        <p:spPr>
          <a:xfrm>
            <a:off x="5364088" y="2670060"/>
            <a:ext cx="428628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598052"/>
            <a:ext cx="939804" cy="45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70060"/>
            <a:ext cx="911447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1979712" y="5262348"/>
            <a:ext cx="5006360" cy="542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Vector de velocidad angular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395536" y="1877972"/>
            <a:ext cx="5112568" cy="542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claro que: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526044"/>
            <a:ext cx="1804315" cy="55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110220"/>
            <a:ext cx="1959252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2 Marcador de contenido"/>
          <p:cNvSpPr txBox="1">
            <a:spLocks/>
          </p:cNvSpPr>
          <p:nvPr/>
        </p:nvSpPr>
        <p:spPr>
          <a:xfrm>
            <a:off x="270900" y="3495296"/>
            <a:ext cx="2428892" cy="542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lo tanto: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323528" y="2382028"/>
            <a:ext cx="2107693" cy="923659"/>
            <a:chOff x="323528" y="1844824"/>
            <a:chExt cx="2107693" cy="923659"/>
          </a:xfrm>
        </p:grpSpPr>
        <p:pic>
          <p:nvPicPr>
            <p:cNvPr id="21" name="Picture 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36" y="1844824"/>
              <a:ext cx="740357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87624" y="1844824"/>
              <a:ext cx="801949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1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528" y="2348880"/>
              <a:ext cx="771528" cy="419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1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87624" y="2276872"/>
              <a:ext cx="1243597" cy="48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7" name="26 Cerrar llave"/>
          <p:cNvSpPr/>
          <p:nvPr/>
        </p:nvSpPr>
        <p:spPr>
          <a:xfrm>
            <a:off x="2627784" y="2382028"/>
            <a:ext cx="216024" cy="93610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Flecha arriba"/>
          <p:cNvSpPr/>
          <p:nvPr/>
        </p:nvSpPr>
        <p:spPr>
          <a:xfrm>
            <a:off x="4283968" y="4686284"/>
            <a:ext cx="360040" cy="504056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 Marcador de contenido"/>
          <p:cNvSpPr txBox="1">
            <a:spLocks/>
          </p:cNvSpPr>
          <p:nvPr/>
        </p:nvSpPr>
        <p:spPr>
          <a:xfrm>
            <a:off x="2987824" y="5766404"/>
            <a:ext cx="3024336" cy="542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¿Qué representa?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74042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4.3 Teorema de </a:t>
            </a:r>
            <a:r>
              <a:rPr lang="es-MX" sz="2000" b="1" u="sng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Euler</a:t>
            </a:r>
            <a:endParaRPr lang="es-MX" sz="20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  <p:bldP spid="13" grpId="0"/>
      <p:bldP spid="14" grpId="0"/>
      <p:bldP spid="18" grpId="0"/>
      <p:bldP spid="27" grpId="0" animBg="1"/>
      <p:bldP spid="28" grpId="0" animBg="1"/>
      <p:bldP spid="29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600201"/>
            <a:ext cx="8229600" cy="1036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	Hasta el momento se sabe que existe el vector </a:t>
            </a:r>
            <a:r>
              <a:rPr lang="el-GR" b="1" dirty="0" smtClean="0"/>
              <a:t>ω</a:t>
            </a:r>
            <a:r>
              <a:rPr lang="es-MX" dirty="0" smtClean="0"/>
              <a:t> y la matriz </a:t>
            </a:r>
            <a:r>
              <a:rPr lang="es-MX" dirty="0" err="1" smtClean="0"/>
              <a:t>antisimétrica</a:t>
            </a:r>
            <a:r>
              <a:rPr lang="es-MX" dirty="0" smtClean="0"/>
              <a:t> </a:t>
            </a:r>
            <a:r>
              <a:rPr lang="es-MX" b="1" dirty="0" smtClean="0"/>
              <a:t>S</a:t>
            </a:r>
            <a:r>
              <a:rPr lang="es-MX" dirty="0" smtClean="0"/>
              <a:t> tales que: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13</a:t>
            </a:fld>
            <a:endParaRPr lang="es-MX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4.4 Velocidad lineal y angular</a:t>
            </a:r>
            <a:endParaRPr lang="es-MX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1211957" cy="3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lecha derecha"/>
          <p:cNvSpPr/>
          <p:nvPr/>
        </p:nvSpPr>
        <p:spPr>
          <a:xfrm>
            <a:off x="1691680" y="2708920"/>
            <a:ext cx="648072" cy="28803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564904"/>
            <a:ext cx="238280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Flecha derecha"/>
          <p:cNvSpPr/>
          <p:nvPr/>
        </p:nvSpPr>
        <p:spPr>
          <a:xfrm>
            <a:off x="4932040" y="2708920"/>
            <a:ext cx="504056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558644"/>
            <a:ext cx="3424982" cy="5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323528" y="314096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¿Cuál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 el valor de la derivada de </a:t>
            </a:r>
            <a:r>
              <a:rPr lang="es-MX" sz="3200" b="1" dirty="0" smtClean="0"/>
              <a:t>R(t)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61048"/>
            <a:ext cx="1866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717032"/>
            <a:ext cx="781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645024"/>
            <a:ext cx="7905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3645024"/>
            <a:ext cx="1133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3789040"/>
            <a:ext cx="151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7678" y="4437112"/>
            <a:ext cx="20764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4509120"/>
            <a:ext cx="2133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1920" y="5733256"/>
            <a:ext cx="1352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Flecha derecha"/>
          <p:cNvSpPr/>
          <p:nvPr/>
        </p:nvSpPr>
        <p:spPr>
          <a:xfrm>
            <a:off x="2411760" y="3861048"/>
            <a:ext cx="648072" cy="28803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>
          <a:xfrm>
            <a:off x="323528" y="508518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entonces: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animBg="1"/>
      <p:bldP spid="11" grpId="0" animBg="1"/>
      <p:bldP spid="13" grpId="0"/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576486"/>
            <a:ext cx="8229600" cy="6046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MX" dirty="0" smtClean="0"/>
              <a:t>Sean los sistemas de referencia {1} y {2}, entonces: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14</a:t>
            </a:fld>
            <a:endParaRPr lang="es-MX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80542"/>
            <a:ext cx="2880320" cy="42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00170"/>
            <a:ext cx="2157611" cy="52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errar llave"/>
          <p:cNvSpPr/>
          <p:nvPr/>
        </p:nvSpPr>
        <p:spPr>
          <a:xfrm>
            <a:off x="3131840" y="1096114"/>
            <a:ext cx="288032" cy="108012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296566"/>
            <a:ext cx="3164979" cy="62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179512" y="2304678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Derivando las matrices anteriores se obtiene: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808734"/>
            <a:ext cx="5048275" cy="63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251520" y="3384798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donde: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952823"/>
            <a:ext cx="1227386" cy="49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2455" y="4536926"/>
            <a:ext cx="2283321" cy="5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5264882"/>
            <a:ext cx="1512168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3888854"/>
            <a:ext cx="15144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4536926"/>
            <a:ext cx="2619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64088" y="4464918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7704" y="5257006"/>
            <a:ext cx="2209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39952" y="5112990"/>
            <a:ext cx="3219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75656" y="5977086"/>
            <a:ext cx="3190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16016" y="5905078"/>
            <a:ext cx="1905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12160" y="3024758"/>
            <a:ext cx="285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72200" y="2808734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4.4 Velocidad lineal y angular</a:t>
            </a:r>
            <a:endParaRPr lang="es-MX" sz="20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1" grpId="0"/>
      <p:bldP spid="13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752328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De esta manera se tiene: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Dr. Roger Miranda Colorado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15</a:t>
            </a:fld>
            <a:endParaRPr lang="es-MX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63352"/>
            <a:ext cx="5048275" cy="63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03385"/>
            <a:ext cx="1227386" cy="49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319300"/>
            <a:ext cx="1512168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239416"/>
            <a:ext cx="15144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311424"/>
            <a:ext cx="1905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879376"/>
            <a:ext cx="285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663352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251520" y="3947145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lo que se concluye que: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93740" y="4523209"/>
            <a:ext cx="75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57836" y="4523209"/>
            <a:ext cx="16383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2 Marcador de contenido"/>
          <p:cNvSpPr txBox="1">
            <a:spLocks/>
          </p:cNvSpPr>
          <p:nvPr/>
        </p:nvSpPr>
        <p:spPr>
          <a:xfrm>
            <a:off x="179512" y="5056584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el caso general: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9592" y="5703912"/>
            <a:ext cx="74295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4.4 Velocidad lineal y angular</a:t>
            </a:r>
            <a:endParaRPr lang="es-MX" sz="20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0" y="2708920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2455" y="1988840"/>
            <a:ext cx="2283321" cy="5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7784" y="2009031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4755685" cy="51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8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620688"/>
            <a:ext cx="8229600" cy="8926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MX" dirty="0" smtClean="0"/>
              <a:t>	Hasta el momento se sabe para la velocidad lineal y angular: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16</a:t>
            </a:fld>
            <a:endParaRPr lang="es-MX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932040" y="1556792"/>
            <a:ext cx="403244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Propiedad de un punto: </a:t>
            </a:r>
            <a:r>
              <a:rPr kumimoji="0" lang="es-MX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velocidad lineal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932040" y="2420888"/>
            <a:ext cx="3855372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Propiedad de un cuerpo: 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velocidad angular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446856" y="5229200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¿Qué es lo que se debe de esperar para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las velocidades lineales y angulares para puntos variantes en el tiempo?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4.4 Velocidad lineal y angular</a:t>
            </a:r>
            <a:endParaRPr lang="es-MX" sz="20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5410"/>
            <a:ext cx="3600400" cy="388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20072" y="1628800"/>
            <a:ext cx="3672408" cy="302433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/>
              <a:t>Se consideran los sistemas de referencia {A} y {B}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Se supone que </a:t>
            </a:r>
            <a:r>
              <a:rPr lang="es-MX" b="1" dirty="0" smtClean="0"/>
              <a:t>R</a:t>
            </a:r>
            <a:r>
              <a:rPr lang="es-MX" dirty="0" smtClean="0"/>
              <a:t> se mantiene constante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17</a:t>
            </a:fld>
            <a:endParaRPr lang="es-MX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4.5 Posición y orientación variante en el tiempo</a:t>
            </a:r>
            <a:endParaRPr lang="es-MX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446856" y="5013176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El punto de interés es </a:t>
            </a:r>
            <a:r>
              <a:rPr lang="es-MX" sz="3200" dirty="0" smtClean="0"/>
              <a:t>el siguiente: </a:t>
            </a:r>
            <a:r>
              <a:rPr lang="es-MX" sz="3200" b="1" dirty="0" smtClean="0">
                <a:solidFill>
                  <a:srgbClr val="7030A0"/>
                </a:solidFill>
              </a:rPr>
              <a:t>Se desea describir el movimiento de </a:t>
            </a:r>
            <a:r>
              <a:rPr lang="es-MX" sz="3200" b="1" dirty="0" err="1" smtClean="0">
                <a:solidFill>
                  <a:srgbClr val="7030A0"/>
                </a:solidFill>
              </a:rPr>
              <a:t>r</a:t>
            </a:r>
            <a:r>
              <a:rPr lang="es-MX" sz="3200" b="1" baseline="30000" dirty="0" err="1" smtClean="0">
                <a:solidFill>
                  <a:srgbClr val="7030A0"/>
                </a:solidFill>
              </a:rPr>
              <a:t>B</a:t>
            </a:r>
            <a:r>
              <a:rPr lang="es-MX" sz="3200" b="1" dirty="0" smtClean="0">
                <a:solidFill>
                  <a:srgbClr val="7030A0"/>
                </a:solidFill>
              </a:rPr>
              <a:t> en {A}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6" y="1556792"/>
            <a:ext cx="4822378" cy="3616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620688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En este caso simple es claro que: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18</a:t>
            </a:fld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68760"/>
            <a:ext cx="8191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268760"/>
            <a:ext cx="1724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5220072" y="1888232"/>
            <a:ext cx="2736304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donde: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492896"/>
            <a:ext cx="7810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492896"/>
            <a:ext cx="1057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492896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2 Marcador de contenido"/>
          <p:cNvSpPr txBox="1">
            <a:spLocks/>
          </p:cNvSpPr>
          <p:nvPr/>
        </p:nvSpPr>
        <p:spPr>
          <a:xfrm>
            <a:off x="323528" y="4509120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Ahora se considera un nivel más de complejidad: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323528" y="5085184"/>
            <a:ext cx="8229600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 sistemas de referencia cuyos orígenes coinciden y cuya velocidad lineal relativa es cero. El punto </a:t>
            </a:r>
            <a:r>
              <a:rPr kumimoji="0" lang="es-MX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s-MX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considerado es fijo.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4.5 Posición y orientación variante en el tiempo</a:t>
            </a:r>
            <a:endParaRPr lang="es-MX" sz="20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124744"/>
            <a:ext cx="4608513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4" grpId="0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711653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En este caso se tiene: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114" y="6309320"/>
            <a:ext cx="2133600" cy="365125"/>
          </a:xfrm>
        </p:spPr>
        <p:txBody>
          <a:bodyPr/>
          <a:lstStyle/>
          <a:p>
            <a:fld id="{9AE3BE17-6B5B-47E1-9107-A56120A9CE0B}" type="slidenum">
              <a:rPr lang="es-MX" smtClean="0"/>
              <a:pPr/>
              <a:t>19</a:t>
            </a:fld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3316" y="1176933"/>
            <a:ext cx="781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7412" y="1320949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25005"/>
            <a:ext cx="847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825005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4644008" y="2247528"/>
            <a:ext cx="432048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None/>
            </a:pP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5508104" y="2348880"/>
            <a:ext cx="3528392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Para un caso general en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el punto considerado se encuentre en movimiento en {B}: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446" y="5548502"/>
            <a:ext cx="781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1550" y="5476494"/>
            <a:ext cx="26003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Flecha abajo"/>
          <p:cNvSpPr/>
          <p:nvPr/>
        </p:nvSpPr>
        <p:spPr>
          <a:xfrm rot="16200000">
            <a:off x="4283968" y="5661249"/>
            <a:ext cx="360040" cy="36004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0837" y="5539292"/>
            <a:ext cx="857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45249" y="5517232"/>
            <a:ext cx="25431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4.5 Posición y orientación variante en el tiempo</a:t>
            </a:r>
            <a:endParaRPr lang="es-MX" sz="20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5266350" cy="4279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613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Contenido</a:t>
            </a:r>
            <a:endParaRPr lang="es-MX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 Introducción y Matrices </a:t>
            </a:r>
            <a:r>
              <a:rPr lang="es-MX" sz="2000" dirty="0" err="1" smtClean="0">
                <a:latin typeface="Times New Roman" pitchFamily="18" charset="0"/>
                <a:cs typeface="Times New Roman" pitchFamily="18" charset="0"/>
              </a:rPr>
              <a:t>antisimétricas</a:t>
            </a:r>
            <a:endParaRPr lang="es-MX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446856" y="2132856"/>
            <a:ext cx="8229600" cy="316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4.2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Derivada de matrices de rotación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446856" y="2780928"/>
            <a:ext cx="8229600" cy="316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4.3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Teorema de </a:t>
            </a:r>
            <a:r>
              <a:rPr kumimoji="0" lang="es-MX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Euler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446856" y="3429000"/>
            <a:ext cx="8229600" cy="316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4.4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Velocidad lineal y angular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446856" y="4048473"/>
            <a:ext cx="8229600" cy="316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4.5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Posición</a:t>
            </a:r>
            <a:r>
              <a:rPr kumimoji="0" lang="es-MX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y orientación variantes en el tiempo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467544" y="4725144"/>
            <a:ext cx="8229600" cy="619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4.6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Movimiento</a:t>
            </a:r>
            <a:r>
              <a:rPr kumimoji="0" lang="es-MX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de los eslabones de un robot y método de </a:t>
            </a:r>
            <a:r>
              <a:rPr kumimoji="0" lang="es-MX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Propagación de Velocidades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82B0-D4B1-46F0-BE15-F6CF357763AF}" type="datetime1">
              <a:rPr lang="es-MX" sz="2000" smtClean="0">
                <a:latin typeface="Times New Roman" pitchFamily="18" charset="0"/>
                <a:cs typeface="Times New Roman" pitchFamily="18" charset="0"/>
              </a:rPr>
              <a:pPr/>
              <a:t>17/04/2015</a:t>
            </a:fld>
            <a:endParaRPr lang="es-MX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2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z="2000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s-MX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z="2000" smtClean="0">
                <a:latin typeface="Times New Roman" pitchFamily="18" charset="0"/>
                <a:cs typeface="Times New Roman" pitchFamily="18" charset="0"/>
              </a:rPr>
              <a:t>Dr. Roger Miranda Colorado</a:t>
            </a:r>
            <a:endParaRPr lang="es-MX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build="p"/>
      <p:bldP spid="11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20080"/>
            <a:ext cx="8229600" cy="1108720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	El último punto a considerar entonces es el siguiente: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20</a:t>
            </a:fld>
            <a:endParaRPr lang="es-MX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7544" y="1672208"/>
            <a:ext cx="8229600" cy="11087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 sistemas de referencia con orígenes diferentes, con movimiento lineal relativo diferente de cero y orientación</a:t>
            </a:r>
            <a:r>
              <a:rPr kumimoji="0" lang="es-MX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variante en el tiempo.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395536" y="2780928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Analizando los resultados anteriores, es claro que la generalización para determinar 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s-MX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está dada por: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932287"/>
            <a:ext cx="809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860279"/>
            <a:ext cx="3333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09120"/>
            <a:ext cx="552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229200"/>
            <a:ext cx="628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5877272"/>
            <a:ext cx="504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1619672" y="4509120"/>
            <a:ext cx="727280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Velocidad del origen de {B} en {A}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1619672" y="5229200"/>
            <a:ext cx="727280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Velocidad del punto del cuerpo en {B}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1619672" y="5949280"/>
            <a:ext cx="727280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Posición del punto del cuerpo en {A}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4.5 Posición y orientación variante en el tiempo</a:t>
            </a:r>
            <a:endParaRPr lang="es-MX" sz="20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/>
      <p:bldP spid="15" grpId="0"/>
      <p:bldP spid="16" grpId="0"/>
      <p:bldP spid="17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	Para el análisis de un robot se consideran los siguientes elementos: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Dr. Roger Miranda Colorado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21</a:t>
            </a:fld>
            <a:endParaRPr lang="es-MX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32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4.6 Movimiento de los eslabones de un robot y método de propagación de velocidades</a:t>
            </a:r>
            <a:endParaRPr lang="es-MX" sz="32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5292080" y="2636912"/>
            <a:ext cx="3672408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3200" b="1" dirty="0" smtClean="0"/>
              <a:t>{0}</a:t>
            </a:r>
            <a:r>
              <a:rPr lang="es-MX" sz="3200" dirty="0" smtClean="0"/>
              <a:t>: referencia para los eslabones del robot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3200" b="1" dirty="0" smtClean="0"/>
              <a:t>v</a:t>
            </a:r>
            <a:r>
              <a:rPr lang="es-MX" sz="3200" b="1" baseline="-25000" dirty="0" smtClean="0"/>
              <a:t>i</a:t>
            </a:r>
            <a:r>
              <a:rPr lang="es-MX" sz="3200" dirty="0" smtClean="0"/>
              <a:t>: velocidad lineal del origen del sistema de referencia {i}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ω</a:t>
            </a:r>
            <a:r>
              <a:rPr kumimoji="0" lang="es-MX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velocidad angular del sistema de referencia {i}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0" y="2637574"/>
            <a:ext cx="4576064" cy="3671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692696"/>
            <a:ext cx="8229600" cy="7486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MX" dirty="0" smtClean="0"/>
              <a:t>	De esta manera deben de tenerse en cuenta los siguientes detalles: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22</a:t>
            </a:fld>
            <a:endParaRPr lang="es-MX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004048" y="1340768"/>
            <a:ext cx="4017640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manipulador consiste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una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cadena de eslabones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Cada eslabón presenta un movimiento relativo a los demás eslabones vecinos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velocidad del eslabón 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i+1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 igual a la velocidad del eslabón 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más las componentes agregadas por  la articulación 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i+1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230832" y="4912568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Además, se ha visto que:</a:t>
            </a:r>
            <a:endParaRPr kumimoji="0" lang="es-MX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251520" y="5445224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 velocidades angulares se suman si se expresan en el mismo sistema de referencia</a:t>
            </a:r>
            <a:endParaRPr kumimoji="0" lang="es-MX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16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4.6 Movimiento de los eslabones de un robot y método de propagación de velocidades</a:t>
            </a:r>
            <a:endParaRPr lang="es-MX" sz="16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6" y="1398923"/>
            <a:ext cx="4534154" cy="3398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23</a:t>
            </a:fld>
            <a:endParaRPr lang="es-MX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51520" y="835943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 continuación se supone que se trabaja con 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Articulaciones Rotacionales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79512" y="1988071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 este caso, para el movimiento rotacional se tiene para el eslabón 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i+1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84215"/>
            <a:ext cx="10287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84215"/>
            <a:ext cx="2657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212207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924175"/>
            <a:ext cx="1333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323528" y="4436343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Empleando la matriz de rotación: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372" y="5228431"/>
            <a:ext cx="1019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9500" y="5228431"/>
            <a:ext cx="2552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16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4.6 Movimiento de los eslabones de un robot y método de propagación de velocidades</a:t>
            </a:r>
            <a:endParaRPr lang="es-MX" sz="16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716310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Para el caso de la velocidad lineal se tiene: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24</a:t>
            </a:fld>
            <a:endParaRPr lang="es-MX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08398"/>
            <a:ext cx="1076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508398"/>
            <a:ext cx="2133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323528" y="2156470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empleando nuevamente la matriz de rotación: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804542"/>
            <a:ext cx="101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804542"/>
            <a:ext cx="37242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16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4.6 Movimiento de los eslabones de un robot y método de propagación de velocidades</a:t>
            </a:r>
            <a:endParaRPr lang="es-MX" sz="16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20080"/>
            <a:ext cx="8229600" cy="2044824"/>
          </a:xfrm>
        </p:spPr>
        <p:txBody>
          <a:bodyPr/>
          <a:lstStyle/>
          <a:p>
            <a:pPr algn="just">
              <a:buNone/>
            </a:pPr>
            <a:r>
              <a:rPr lang="es-MX" dirty="0" smtClean="0"/>
              <a:t>	Ahora, siguiendo el  mismo procedimiento anterior, pero considerando </a:t>
            </a:r>
            <a:r>
              <a:rPr lang="es-MX" b="1" dirty="0" smtClean="0">
                <a:solidFill>
                  <a:srgbClr val="0070C0"/>
                </a:solidFill>
              </a:rPr>
              <a:t>articulaciones prismáticas</a:t>
            </a:r>
            <a:r>
              <a:rPr lang="es-MX" dirty="0" smtClean="0"/>
              <a:t> se obtienen las siguientes expresiones: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25</a:t>
            </a:fld>
            <a:endParaRPr lang="es-MX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92896"/>
            <a:ext cx="10953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492896"/>
            <a:ext cx="1047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3680" y="2996952"/>
            <a:ext cx="541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1259632" y="5877272"/>
            <a:ext cx="619268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¿Para qué sirven estas ecuaciones?</a:t>
            </a:r>
            <a:endParaRPr kumimoji="0" lang="es-MX" sz="3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467544" y="364502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… y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las de articulaciones rotacionales: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67805" y="4293096"/>
            <a:ext cx="101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7925" y="4293096"/>
            <a:ext cx="37242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63377" y="5085184"/>
            <a:ext cx="1019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15505" y="5085184"/>
            <a:ext cx="2552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16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4.6 Movimiento de los eslabones de un robot y método de propagación de velocidades</a:t>
            </a:r>
            <a:endParaRPr lang="es-MX" sz="16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476672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De esta manera se obtienen las ecuaciones: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26</a:t>
            </a:fld>
            <a:endParaRPr lang="es-MX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0" y="1268760"/>
            <a:ext cx="305983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normalizeH="0" baseline="0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Articulaciones Rotacionales</a:t>
            </a:r>
            <a:endParaRPr kumimoji="0" lang="es-MX" sz="3200" b="1" i="0" u="none" strike="noStrike" kern="1200" normalizeH="0" baseline="0" noProof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251520" y="2708920"/>
            <a:ext cx="26642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normalizeH="0" baseline="0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Articulaciones</a:t>
            </a:r>
            <a:r>
              <a:rPr kumimoji="0" lang="es-MX" sz="3200" b="1" i="0" u="none" strike="noStrike" kern="1200" normalizeH="0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normalizeH="0" baseline="0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Prismáticas</a:t>
            </a:r>
            <a:endParaRPr kumimoji="0" lang="es-MX" sz="3200" b="1" i="0" u="none" strike="noStrike" kern="1200" normalizeH="0" baseline="0" noProof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2915816" y="1196752"/>
            <a:ext cx="288032" cy="1296144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268760"/>
            <a:ext cx="282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988840"/>
            <a:ext cx="36385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Abrir llave"/>
          <p:cNvSpPr/>
          <p:nvPr/>
        </p:nvSpPr>
        <p:spPr>
          <a:xfrm>
            <a:off x="2915816" y="2636912"/>
            <a:ext cx="288032" cy="1296144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0714" y="2780928"/>
            <a:ext cx="1657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356992"/>
            <a:ext cx="48577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errar llave"/>
          <p:cNvSpPr/>
          <p:nvPr/>
        </p:nvSpPr>
        <p:spPr>
          <a:xfrm rot="5400000">
            <a:off x="4265966" y="494674"/>
            <a:ext cx="468052" cy="8064896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395536" y="486916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Se obtienen las velocidades de eslabón a eslabón, por lo que este método se denomina: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1670992" y="5805264"/>
            <a:ext cx="5925344" cy="6046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Propagación de Velocidades</a:t>
            </a:r>
            <a:endParaRPr kumimoji="0" lang="es-MX" sz="32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16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4.6 Movimiento de los eslabones de un robot y método de propagación de velocidades</a:t>
            </a:r>
            <a:endParaRPr lang="es-MX" sz="16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 animBg="1"/>
      <p:bldP spid="12" grpId="0" animBg="1"/>
      <p:bldP spid="16" grpId="0" animBg="1"/>
      <p:bldP spid="17" grpId="0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27</a:t>
            </a:fld>
            <a:endParaRPr lang="es-MX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es-MX" sz="32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1. 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Para el manipulador de la figura determinar la velocidad en el efector final empleando el método de propagación de velocidades.</a:t>
            </a:r>
            <a:endParaRPr lang="es-MX" sz="32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8" name="7 Imagen" descr="Fig_4-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8281" y="1772816"/>
            <a:ext cx="3153879" cy="4315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712490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Claramente se tiene: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28</a:t>
            </a:fld>
            <a:endParaRPr lang="es-MX"/>
          </a:p>
        </p:txBody>
      </p:sp>
      <p:pic>
        <p:nvPicPr>
          <p:cNvPr id="7" name="6 Imagen" descr="Fig_4-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795" y="667866"/>
            <a:ext cx="2242701" cy="3068960"/>
          </a:xfrm>
          <a:prstGeom prst="rect">
            <a:avLst/>
          </a:prstGeom>
        </p:spPr>
      </p:pic>
      <p:grpSp>
        <p:nvGrpSpPr>
          <p:cNvPr id="10" name="9 Grupo"/>
          <p:cNvGrpSpPr/>
          <p:nvPr/>
        </p:nvGrpSpPr>
        <p:grpSpPr>
          <a:xfrm>
            <a:off x="179512" y="1216546"/>
            <a:ext cx="4267200" cy="2121594"/>
            <a:chOff x="2438400" y="3119438"/>
            <a:chExt cx="4267200" cy="2121594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38400" y="3119438"/>
              <a:ext cx="426720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0898" y="3717032"/>
              <a:ext cx="74295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792610"/>
            <a:ext cx="3486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251520" y="3880842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…y las matrices de transformación: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960962"/>
            <a:ext cx="5810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456906"/>
            <a:ext cx="21050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888954"/>
            <a:ext cx="590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4528914"/>
            <a:ext cx="22764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4960962"/>
            <a:ext cx="571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0232" y="4528914"/>
            <a:ext cx="18573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1</a:t>
            </a:r>
            <a:endParaRPr lang="es-MX" sz="20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476672"/>
            <a:ext cx="8229600" cy="7486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MX" dirty="0" smtClean="0"/>
              <a:t>	Ahora se comienza el uso del método de propagación de velocidades: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29</a:t>
            </a:fld>
            <a:endParaRPr lang="es-MX"/>
          </a:p>
        </p:txBody>
      </p:sp>
      <p:grpSp>
        <p:nvGrpSpPr>
          <p:cNvPr id="16" name="15 Grupo"/>
          <p:cNvGrpSpPr/>
          <p:nvPr/>
        </p:nvGrpSpPr>
        <p:grpSpPr>
          <a:xfrm>
            <a:off x="179512" y="773138"/>
            <a:ext cx="8856984" cy="3087909"/>
            <a:chOff x="179512" y="476672"/>
            <a:chExt cx="8856984" cy="3087909"/>
          </a:xfrm>
        </p:grpSpPr>
        <p:pic>
          <p:nvPicPr>
            <p:cNvPr id="7" name="6 Imagen" descr="Fig_4-09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9947" y="476672"/>
              <a:ext cx="2256549" cy="3087909"/>
            </a:xfrm>
            <a:prstGeom prst="rect">
              <a:avLst/>
            </a:prstGeom>
          </p:spPr>
        </p:pic>
        <p:grpSp>
          <p:nvGrpSpPr>
            <p:cNvPr id="14" name="13 Grupo"/>
            <p:cNvGrpSpPr/>
            <p:nvPr/>
          </p:nvGrpSpPr>
          <p:grpSpPr>
            <a:xfrm>
              <a:off x="179512" y="1124744"/>
              <a:ext cx="6718423" cy="1008112"/>
              <a:chOff x="107504" y="3861048"/>
              <a:chExt cx="8410103" cy="1348358"/>
            </a:xfrm>
          </p:grpSpPr>
          <p:pic>
            <p:nvPicPr>
              <p:cNvPr id="8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504" y="4365104"/>
                <a:ext cx="581025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27584" y="3861048"/>
                <a:ext cx="2105025" cy="1276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59832" y="4293096"/>
                <a:ext cx="59055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635896" y="3933056"/>
                <a:ext cx="2276475" cy="1266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012160" y="4365104"/>
                <a:ext cx="571500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660232" y="3933056"/>
                <a:ext cx="1857375" cy="1276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31640" y="2276872"/>
              <a:ext cx="4491583" cy="82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2 Marcador de contenido"/>
          <p:cNvSpPr txBox="1">
            <a:spLocks/>
          </p:cNvSpPr>
          <p:nvPr/>
        </p:nvSpPr>
        <p:spPr>
          <a:xfrm>
            <a:off x="251520" y="4206602"/>
            <a:ext cx="3960440" cy="7486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 comienza con </a:t>
            </a:r>
            <a:r>
              <a:rPr kumimoji="0" lang="es-MX" sz="3200" b="1" i="1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i=0</a:t>
            </a:r>
            <a:r>
              <a:rPr kumimoji="0" lang="es-MX" sz="3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MX" sz="3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4782666"/>
            <a:ext cx="790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7664" y="4854674"/>
            <a:ext cx="219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39752" y="4782666"/>
            <a:ext cx="752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3848" y="4854674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552" y="5574754"/>
            <a:ext cx="1009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672" y="5574754"/>
            <a:ext cx="2181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23928" y="5502746"/>
            <a:ext cx="23526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24 Conector recto"/>
          <p:cNvCxnSpPr/>
          <p:nvPr/>
        </p:nvCxnSpPr>
        <p:spPr>
          <a:xfrm>
            <a:off x="0" y="4005064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1</a:t>
            </a:r>
            <a:endParaRPr lang="es-MX" sz="20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Una matriz </a:t>
            </a:r>
            <a:r>
              <a:rPr lang="es-MX" b="1" dirty="0" smtClean="0"/>
              <a:t>S</a:t>
            </a:r>
            <a:r>
              <a:rPr lang="es-MX" dirty="0" smtClean="0"/>
              <a:t> es </a:t>
            </a:r>
            <a:r>
              <a:rPr lang="es-MX" b="1" dirty="0" err="1" smtClean="0">
                <a:solidFill>
                  <a:srgbClr val="0070C0"/>
                </a:solidFill>
              </a:rPr>
              <a:t>antisimétrica</a:t>
            </a:r>
            <a:r>
              <a:rPr lang="es-MX" dirty="0" smtClean="0">
                <a:solidFill>
                  <a:srgbClr val="0070C0"/>
                </a:solidFill>
              </a:rPr>
              <a:t> </a:t>
            </a:r>
            <a:r>
              <a:rPr lang="es-MX" dirty="0" smtClean="0"/>
              <a:t>si:</a:t>
            </a:r>
            <a:endParaRPr lang="es-MX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4.1 Introducción y Matrices </a:t>
            </a:r>
            <a:r>
              <a:rPr lang="es-MX" b="1" u="sng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Antisimétricas</a:t>
            </a:r>
            <a:endParaRPr lang="es-MX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276872"/>
            <a:ext cx="1695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73016"/>
            <a:ext cx="35909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8792" y="4797152"/>
            <a:ext cx="3581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395536" y="2780928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 que implica que: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95536" y="4077072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modo matricial se tiene la estructura: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5353-6262-4AD8-A181-2223E27871E2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30</a:t>
            </a:fld>
            <a:endParaRPr lang="es-MX"/>
          </a:p>
        </p:txBody>
      </p:sp>
      <p:grpSp>
        <p:nvGrpSpPr>
          <p:cNvPr id="7" name="6 Grupo"/>
          <p:cNvGrpSpPr/>
          <p:nvPr/>
        </p:nvGrpSpPr>
        <p:grpSpPr>
          <a:xfrm>
            <a:off x="179512" y="678211"/>
            <a:ext cx="8856984" cy="2750790"/>
            <a:chOff x="179512" y="476672"/>
            <a:chExt cx="8856984" cy="3087909"/>
          </a:xfrm>
        </p:grpSpPr>
        <p:pic>
          <p:nvPicPr>
            <p:cNvPr id="8" name="7 Imagen" descr="Fig_4-09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9947" y="476672"/>
              <a:ext cx="2256549" cy="3087909"/>
            </a:xfrm>
            <a:prstGeom prst="rect">
              <a:avLst/>
            </a:prstGeom>
          </p:spPr>
        </p:pic>
        <p:grpSp>
          <p:nvGrpSpPr>
            <p:cNvPr id="9" name="13 Grupo"/>
            <p:cNvGrpSpPr/>
            <p:nvPr/>
          </p:nvGrpSpPr>
          <p:grpSpPr>
            <a:xfrm>
              <a:off x="179512" y="1124744"/>
              <a:ext cx="6718423" cy="1008112"/>
              <a:chOff x="107504" y="3861048"/>
              <a:chExt cx="8410103" cy="1348358"/>
            </a:xfrm>
          </p:grpSpPr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504" y="4365104"/>
                <a:ext cx="581025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27584" y="3861048"/>
                <a:ext cx="2105025" cy="1276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59832" y="4293096"/>
                <a:ext cx="59055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635896" y="3933056"/>
                <a:ext cx="2276475" cy="1266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012160" y="4365104"/>
                <a:ext cx="571500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660232" y="3933056"/>
                <a:ext cx="1857375" cy="1276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31640" y="2276872"/>
              <a:ext cx="4491583" cy="82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2 Marcador de contenido"/>
          <p:cNvSpPr txBox="1">
            <a:spLocks/>
          </p:cNvSpPr>
          <p:nvPr/>
        </p:nvSpPr>
        <p:spPr>
          <a:xfrm>
            <a:off x="35496" y="3463280"/>
            <a:ext cx="3960440" cy="7486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 comienza con i=0:</a:t>
            </a:r>
            <a:endParaRPr kumimoji="0" lang="es-MX" sz="3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4039344"/>
            <a:ext cx="790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0" y="4111352"/>
            <a:ext cx="219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3728" y="4039344"/>
            <a:ext cx="752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615408"/>
            <a:ext cx="1009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31640" y="4615408"/>
            <a:ext cx="2181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35896" y="4543400"/>
            <a:ext cx="23526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87824" y="4109070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99592" y="5601832"/>
            <a:ext cx="2571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87624" y="5169784"/>
            <a:ext cx="4526831" cy="102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96136" y="5191472"/>
            <a:ext cx="798906" cy="10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27 Conector recto"/>
          <p:cNvCxnSpPr/>
          <p:nvPr/>
        </p:nvCxnSpPr>
        <p:spPr>
          <a:xfrm>
            <a:off x="0" y="3501008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1</a:t>
            </a:r>
            <a:endParaRPr lang="es-MX" sz="20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31</a:t>
            </a:fld>
            <a:endParaRPr lang="es-MX"/>
          </a:p>
        </p:txBody>
      </p:sp>
      <p:grpSp>
        <p:nvGrpSpPr>
          <p:cNvPr id="7" name="6 Grupo"/>
          <p:cNvGrpSpPr/>
          <p:nvPr/>
        </p:nvGrpSpPr>
        <p:grpSpPr>
          <a:xfrm>
            <a:off x="179512" y="606202"/>
            <a:ext cx="8856984" cy="2750790"/>
            <a:chOff x="179512" y="476672"/>
            <a:chExt cx="8856984" cy="3087909"/>
          </a:xfrm>
        </p:grpSpPr>
        <p:pic>
          <p:nvPicPr>
            <p:cNvPr id="8" name="7 Imagen" descr="Fig_4-09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9947" y="476672"/>
              <a:ext cx="2256549" cy="3087909"/>
            </a:xfrm>
            <a:prstGeom prst="rect">
              <a:avLst/>
            </a:prstGeom>
          </p:spPr>
        </p:pic>
        <p:grpSp>
          <p:nvGrpSpPr>
            <p:cNvPr id="9" name="13 Grupo"/>
            <p:cNvGrpSpPr/>
            <p:nvPr/>
          </p:nvGrpSpPr>
          <p:grpSpPr>
            <a:xfrm>
              <a:off x="179512" y="1124744"/>
              <a:ext cx="6718423" cy="1008112"/>
              <a:chOff x="107504" y="3861048"/>
              <a:chExt cx="8410103" cy="1348358"/>
            </a:xfrm>
          </p:grpSpPr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504" y="4365104"/>
                <a:ext cx="581025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27584" y="3861048"/>
                <a:ext cx="2105025" cy="1276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59832" y="4293096"/>
                <a:ext cx="59055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635896" y="3933056"/>
                <a:ext cx="2276475" cy="1266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012160" y="4365104"/>
                <a:ext cx="571500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660232" y="3933056"/>
                <a:ext cx="1857375" cy="1276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31640" y="2276872"/>
              <a:ext cx="4491583" cy="82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2 Marcador de contenido"/>
          <p:cNvSpPr txBox="1">
            <a:spLocks/>
          </p:cNvSpPr>
          <p:nvPr/>
        </p:nvSpPr>
        <p:spPr>
          <a:xfrm>
            <a:off x="35496" y="3592931"/>
            <a:ext cx="3960440" cy="7486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 comienza con i=0:</a:t>
            </a:r>
            <a:endParaRPr kumimoji="0" lang="es-MX" sz="3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4143843"/>
            <a:ext cx="1009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9632" y="4024979"/>
            <a:ext cx="582882" cy="76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4961841"/>
            <a:ext cx="742003" cy="36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5616" y="4889075"/>
            <a:ext cx="2949327" cy="45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39952" y="4889075"/>
            <a:ext cx="3478510" cy="46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5958" y="5753171"/>
            <a:ext cx="2476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15616" y="5393131"/>
            <a:ext cx="6607696" cy="91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360" y="5825179"/>
            <a:ext cx="2476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00392" y="5393131"/>
            <a:ext cx="721384" cy="98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27 Conector recto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1</a:t>
            </a:r>
            <a:endParaRPr lang="es-MX" sz="20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32</a:t>
            </a:fld>
            <a:endParaRPr lang="es-MX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5496" y="764704"/>
            <a:ext cx="3096344" cy="74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Ahora i=1:</a:t>
            </a:r>
            <a:endParaRPr kumimoji="0" lang="es-MX" sz="3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810" y="2636912"/>
            <a:ext cx="3295278" cy="58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5558383" cy="83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90392"/>
            <a:ext cx="733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090392"/>
            <a:ext cx="1381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197449"/>
            <a:ext cx="2476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874368"/>
            <a:ext cx="3204195" cy="7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162400"/>
            <a:ext cx="2476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874368"/>
            <a:ext cx="968422" cy="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882480"/>
            <a:ext cx="733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4882480"/>
            <a:ext cx="2276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5602560"/>
            <a:ext cx="2476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3608" y="5314528"/>
            <a:ext cx="5979195" cy="79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312" y="5242520"/>
            <a:ext cx="1238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5674568"/>
            <a:ext cx="2476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22 Imagen" descr="Fig_4-09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41173" y="764704"/>
            <a:ext cx="2295323" cy="2880320"/>
          </a:xfrm>
          <a:prstGeom prst="rect">
            <a:avLst/>
          </a:prstGeom>
        </p:spPr>
      </p:pic>
      <p:cxnSp>
        <p:nvCxnSpPr>
          <p:cNvPr id="25" name="24 Conector recto"/>
          <p:cNvCxnSpPr/>
          <p:nvPr/>
        </p:nvCxnSpPr>
        <p:spPr>
          <a:xfrm>
            <a:off x="0" y="3802360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1</a:t>
            </a:r>
            <a:endParaRPr lang="es-MX" sz="20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33</a:t>
            </a:fld>
            <a:endParaRPr lang="es-MX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5496" y="908720"/>
            <a:ext cx="3096344" cy="74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Ahora i=2:</a:t>
            </a:r>
            <a:endParaRPr kumimoji="0" lang="es-MX" sz="3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810" y="2780928"/>
            <a:ext cx="3295278" cy="58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5558383" cy="83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Fig_4-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1173" y="908720"/>
            <a:ext cx="2295323" cy="2880320"/>
          </a:xfrm>
          <a:prstGeom prst="rect">
            <a:avLst/>
          </a:prstGeom>
        </p:spPr>
      </p:pic>
      <p:cxnSp>
        <p:nvCxnSpPr>
          <p:cNvPr id="11" name="10 Conector recto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86195"/>
            <a:ext cx="714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086195"/>
            <a:ext cx="2247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50" y="4888949"/>
            <a:ext cx="2476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4518243"/>
            <a:ext cx="6598121" cy="84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886395"/>
            <a:ext cx="2476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5598363"/>
            <a:ext cx="3098279" cy="69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5886395"/>
            <a:ext cx="2476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992" y="5526355"/>
            <a:ext cx="2311326" cy="85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1</a:t>
            </a:r>
            <a:endParaRPr lang="es-MX" sz="20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620688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De esta manera se obtienen los resultados: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34</a:t>
            </a:fld>
            <a:endParaRPr lang="es-MX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59421"/>
            <a:ext cx="58959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251520" y="2510408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…y expresados en {0}: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74504"/>
            <a:ext cx="552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324969"/>
            <a:ext cx="1171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014464"/>
            <a:ext cx="19526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635" y="4410624"/>
            <a:ext cx="771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1723" y="4050584"/>
            <a:ext cx="3058269" cy="112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5534744"/>
            <a:ext cx="6000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5656" y="5246712"/>
            <a:ext cx="13144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Fig_4-09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20072" y="2582416"/>
            <a:ext cx="2776129" cy="3798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16 Rectángulo"/>
          <p:cNvSpPr/>
          <p:nvPr/>
        </p:nvSpPr>
        <p:spPr>
          <a:xfrm>
            <a:off x="8460432" y="5733256"/>
            <a:ext cx="504056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1</a:t>
            </a:r>
            <a:endParaRPr lang="es-MX" sz="20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35</a:t>
            </a:fld>
            <a:endParaRPr lang="es-MX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es-MX" sz="32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2. 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Para el manipulador de la figura determinar la velocidad en el efector final empleando el método de propagación de velocidades.</a:t>
            </a:r>
            <a:endParaRPr lang="es-MX" sz="32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8"/>
            <a:ext cx="4608512" cy="47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9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Dr. Roger Miranda Colorado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36</a:t>
            </a:fld>
            <a:endParaRPr lang="es-MX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07504" y="712490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MX" dirty="0" smtClean="0"/>
              <a:t>Claramente se tiene:</a:t>
            </a:r>
            <a:endParaRPr lang="es-MX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35496" y="3284984"/>
            <a:ext cx="604867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…y las matrices de transformación: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2</a:t>
            </a:r>
            <a:endParaRPr lang="es-MX" sz="20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885" y="712490"/>
            <a:ext cx="3201619" cy="32925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57" y="1282783"/>
            <a:ext cx="3370337" cy="16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54640"/>
            <a:ext cx="7225060" cy="22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48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37</a:t>
            </a:fld>
            <a:endParaRPr lang="es-MX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07504" y="712490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MX" dirty="0" smtClean="0"/>
              <a:t>Comenzando con </a:t>
            </a:r>
            <a:r>
              <a:rPr lang="es-MX" b="1" dirty="0" smtClean="0">
                <a:solidFill>
                  <a:srgbClr val="FF0000"/>
                </a:solidFill>
              </a:rPr>
              <a:t>i=0</a:t>
            </a:r>
            <a:r>
              <a:rPr lang="es-MX" dirty="0" smtClean="0"/>
              <a:t>:</a:t>
            </a:r>
            <a:endParaRPr lang="es-MX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2</a:t>
            </a:r>
            <a:endParaRPr lang="es-MX" sz="20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01" y="836712"/>
            <a:ext cx="2240603" cy="230425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3914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552144"/>
            <a:ext cx="619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88964"/>
            <a:ext cx="16478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60" y="2366366"/>
            <a:ext cx="652993" cy="78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988" y="2580719"/>
            <a:ext cx="5715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82" y="2714069"/>
            <a:ext cx="2571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03" y="2348880"/>
            <a:ext cx="578402" cy="8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2 Marcador de contenido"/>
          <p:cNvSpPr txBox="1">
            <a:spLocks/>
          </p:cNvSpPr>
          <p:nvPr/>
        </p:nvSpPr>
        <p:spPr>
          <a:xfrm>
            <a:off x="107504" y="3184376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MX" dirty="0" smtClean="0"/>
              <a:t>Ahora con </a:t>
            </a:r>
            <a:r>
              <a:rPr lang="es-MX" b="1" dirty="0" smtClean="0">
                <a:solidFill>
                  <a:srgbClr val="FF0000"/>
                </a:solidFill>
              </a:rPr>
              <a:t>i=1</a:t>
            </a:r>
            <a:r>
              <a:rPr lang="es-MX" dirty="0" smtClean="0"/>
              <a:t>:</a:t>
            </a:r>
            <a:endParaRPr lang="es-MX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3" y="4221088"/>
            <a:ext cx="752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96" y="4192512"/>
            <a:ext cx="15049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3096"/>
            <a:ext cx="3429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08" y="4016191"/>
            <a:ext cx="3391049" cy="71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37" y="3924780"/>
            <a:ext cx="792335" cy="80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3" y="5013176"/>
            <a:ext cx="742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96" y="4984600"/>
            <a:ext cx="2295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38" y="5098899"/>
            <a:ext cx="3429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38" y="4806639"/>
            <a:ext cx="3490516" cy="74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96" y="5949280"/>
            <a:ext cx="3429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96" y="5691872"/>
            <a:ext cx="3364175" cy="67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18" y="5933564"/>
            <a:ext cx="3429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978" y="5691872"/>
            <a:ext cx="2384698" cy="67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667423"/>
            <a:ext cx="962726" cy="7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42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38</a:t>
            </a:fld>
            <a:endParaRPr lang="es-MX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3" y="692696"/>
            <a:ext cx="3914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402" y="877663"/>
            <a:ext cx="752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957" y="677639"/>
            <a:ext cx="792335" cy="80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026" y="914524"/>
            <a:ext cx="742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22" y="718392"/>
            <a:ext cx="962726" cy="7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2</a:t>
            </a:r>
            <a:endParaRPr lang="es-MX" sz="20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0" y="1556792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2 Marcador de contenido"/>
          <p:cNvSpPr txBox="1">
            <a:spLocks/>
          </p:cNvSpPr>
          <p:nvPr/>
        </p:nvSpPr>
        <p:spPr>
          <a:xfrm>
            <a:off x="107504" y="1628800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MX" dirty="0" smtClean="0"/>
              <a:t>Finalmente para </a:t>
            </a:r>
            <a:r>
              <a:rPr lang="es-MX" b="1" dirty="0" smtClean="0">
                <a:solidFill>
                  <a:srgbClr val="FF0000"/>
                </a:solidFill>
              </a:rPr>
              <a:t>i=2</a:t>
            </a:r>
            <a:r>
              <a:rPr lang="es-MX" dirty="0" smtClean="0"/>
              <a:t>: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8309"/>
            <a:ext cx="771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88" y="2338309"/>
            <a:ext cx="1371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759" y="2131257"/>
            <a:ext cx="3170842" cy="75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66896"/>
            <a:ext cx="3238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027" y="2074858"/>
            <a:ext cx="1171309" cy="92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92" y="2414509"/>
            <a:ext cx="3238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95" y="3269207"/>
            <a:ext cx="704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9" y="3307307"/>
            <a:ext cx="2295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83" y="3896404"/>
            <a:ext cx="3238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33" y="3645024"/>
            <a:ext cx="6366195" cy="76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85" y="4437112"/>
            <a:ext cx="677809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18484"/>
            <a:ext cx="3238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50948"/>
            <a:ext cx="2141631" cy="93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4" y="5826596"/>
            <a:ext cx="3238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5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39</a:t>
            </a:fld>
            <a:endParaRPr lang="es-MX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200" y="188640"/>
            <a:ext cx="8229600" cy="34605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2</a:t>
            </a:r>
            <a:endParaRPr lang="es-MX" sz="20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9533"/>
            <a:ext cx="771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17" y="634698"/>
            <a:ext cx="1171309" cy="92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52" y="935306"/>
            <a:ext cx="704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69" y="642185"/>
            <a:ext cx="2141631" cy="93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107504" y="1672208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MX" dirty="0" smtClean="0"/>
              <a:t>De esta manera se obtiene: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20888"/>
            <a:ext cx="7048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30" y="2400556"/>
            <a:ext cx="828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21299"/>
            <a:ext cx="4016673" cy="78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757" y="2241729"/>
            <a:ext cx="2974454" cy="77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52" y="2457706"/>
            <a:ext cx="3238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" y="3446060"/>
            <a:ext cx="8096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98" y="3429000"/>
            <a:ext cx="6000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1" y="4437112"/>
            <a:ext cx="3238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86" y="5172494"/>
            <a:ext cx="1624317" cy="8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20583"/>
            <a:ext cx="2950021" cy="81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74" y="4184469"/>
            <a:ext cx="3210592" cy="77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1" y="5445224"/>
            <a:ext cx="3238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29 Rectángulo"/>
          <p:cNvSpPr/>
          <p:nvPr/>
        </p:nvSpPr>
        <p:spPr>
          <a:xfrm>
            <a:off x="8460432" y="5733256"/>
            <a:ext cx="504056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1" name="3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66261"/>
            <a:ext cx="3168352" cy="32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6D5C-9939-4034-B712-54E4EF3FC5AD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b="1" dirty="0" smtClean="0"/>
              <a:t>Dr. Roger Miranda Colorado</a:t>
            </a:r>
            <a:endParaRPr lang="es-MX" b="1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Considerando un vector:</a:t>
            </a:r>
            <a:endParaRPr lang="es-MX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251520" y="2204864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puede representar la matriz 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s-MX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como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96952"/>
            <a:ext cx="3686572" cy="102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-36512" y="407707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Por lo que para los 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vectores unitarios básicos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tiene: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301208"/>
            <a:ext cx="1200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157192"/>
            <a:ext cx="1943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013176"/>
            <a:ext cx="5460504" cy="134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4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4.1 Introducción y Matrices </a:t>
            </a:r>
            <a:r>
              <a:rPr lang="es-MX" sz="2400" b="1" u="sng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Antisimétricas</a:t>
            </a:r>
            <a:endParaRPr lang="es-MX" sz="24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1700808"/>
            <a:ext cx="241226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1" grpId="0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2858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37538" y="3397056"/>
            <a:ext cx="409044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lop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FIN DE UNIDAD 4:</a:t>
            </a:r>
          </a:p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JACOBIANO: Parte 1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C57A-F9F1-4E2D-8A78-4D351A042512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40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551566" y="188640"/>
            <a:ext cx="341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UNIDAD 04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600868" y="3926666"/>
            <a:ext cx="293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JACOBIANO</a:t>
            </a:r>
          </a:p>
          <a:p>
            <a:pPr algn="ctr"/>
            <a:r>
              <a:rPr lang="es-ES" sz="4400" b="1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PARTE 02</a:t>
            </a:r>
            <a:endParaRPr lang="es-ES" sz="4400" b="1" cap="none" spc="0" dirty="0">
              <a:ln w="11430"/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860032" y="6218148"/>
            <a:ext cx="38216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none" spc="0" dirty="0" smtClean="0">
                <a:ln w="1143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Roger Miranda Colorado</a:t>
            </a:r>
            <a:endParaRPr lang="es-ES" sz="2800" b="1" cap="none" spc="0" dirty="0">
              <a:ln w="1143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4796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8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613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Contenido</a:t>
            </a:r>
            <a:endParaRPr lang="es-MX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000" dirty="0" err="1" smtClean="0">
                <a:latin typeface="Times New Roman" pitchFamily="18" charset="0"/>
                <a:cs typeface="Times New Roman" pitchFamily="18" charset="0"/>
              </a:rPr>
              <a:t>Jacobiano</a:t>
            </a:r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 del Manipulador</a:t>
            </a:r>
            <a:endParaRPr lang="es-MX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446856" y="2132856"/>
            <a:ext cx="8229600" cy="316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4.2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s-MX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Cambi</a:t>
            </a:r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o de Sistema de Referencia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446856" y="2780928"/>
            <a:ext cx="8229600" cy="316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4.3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Singularidades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446856" y="3429000"/>
            <a:ext cx="8229600" cy="316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4.4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s-MX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Jacobiano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Básico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446856" y="4048473"/>
            <a:ext cx="8229600" cy="316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4.5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s-MX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Jacobiano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en el Efector Final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82B0-D4B1-46F0-BE15-F6CF357763AF}" type="datetime1">
              <a:rPr lang="es-MX" sz="2000" smtClean="0">
                <a:latin typeface="Times New Roman" pitchFamily="18" charset="0"/>
                <a:cs typeface="Times New Roman" pitchFamily="18" charset="0"/>
              </a:rPr>
              <a:pPr/>
              <a:t>17/04/2015</a:t>
            </a:fld>
            <a:endParaRPr lang="es-MX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2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z="2000" smtClean="0">
                <a:latin typeface="Times New Roman" pitchFamily="18" charset="0"/>
                <a:cs typeface="Times New Roman" pitchFamily="18" charset="0"/>
              </a:rPr>
              <a:pPr/>
              <a:t>42</a:t>
            </a:fld>
            <a:endParaRPr lang="es-MX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z="2000" smtClean="0">
                <a:latin typeface="Times New Roman" pitchFamily="18" charset="0"/>
                <a:cs typeface="Times New Roman" pitchFamily="18" charset="0"/>
              </a:rPr>
              <a:t>Dr. Roger Miranda Colorado</a:t>
            </a:r>
            <a:endParaRPr lang="es-MX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0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build="p"/>
      <p:bldP spid="11" grpId="0"/>
      <p:bldP spid="13" grpId="0"/>
      <p:bldP spid="14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 fontScale="85000" lnSpcReduction="10000"/>
          </a:bodyPr>
          <a:lstStyle/>
          <a:p>
            <a:r>
              <a:rPr lang="es-MX" dirty="0" smtClean="0"/>
              <a:t>Se considera forma multidimensional de la derivada</a:t>
            </a:r>
            <a:endParaRPr lang="es-MX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4.1 </a:t>
            </a:r>
            <a:r>
              <a:rPr lang="es-MX" b="1" u="sng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Jacobiano</a:t>
            </a:r>
            <a:r>
              <a:rPr lang="es-MX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del manipulador</a:t>
            </a:r>
            <a:endParaRPr lang="es-MX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5353-6262-4AD8-A181-2223E27871E2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43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467544" y="2060848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Recordar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dada: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64904"/>
            <a:ext cx="5175870" cy="105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2 Marcador de contenido"/>
          <p:cNvSpPr txBox="1">
            <a:spLocks/>
          </p:cNvSpPr>
          <p:nvPr/>
        </p:nvSpPr>
        <p:spPr>
          <a:xfrm>
            <a:off x="467544" y="3645024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tiene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365104"/>
            <a:ext cx="828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136876"/>
            <a:ext cx="67722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2 Marcador de contenido"/>
          <p:cNvSpPr txBox="1">
            <a:spLocks/>
          </p:cNvSpPr>
          <p:nvPr/>
        </p:nvSpPr>
        <p:spPr>
          <a:xfrm>
            <a:off x="446856" y="4869160"/>
            <a:ext cx="1820888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bien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445224"/>
            <a:ext cx="23717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19 Conector recto de flecha"/>
          <p:cNvCxnSpPr/>
          <p:nvPr/>
        </p:nvCxnSpPr>
        <p:spPr>
          <a:xfrm>
            <a:off x="3059832" y="580526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8716" y="5589240"/>
            <a:ext cx="28575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 Marcador de contenido"/>
          <p:cNvSpPr txBox="1">
            <a:spLocks/>
          </p:cNvSpPr>
          <p:nvPr/>
        </p:nvSpPr>
        <p:spPr>
          <a:xfrm>
            <a:off x="6660232" y="5517232"/>
            <a:ext cx="2232248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200" b="1" i="0" u="sng" strike="noStrike" kern="1200" cap="all" normalizeH="0" baseline="0" noProof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Jacobiano</a:t>
            </a:r>
            <a:endParaRPr kumimoji="0" lang="es-MX" sz="3200" b="1" i="0" u="sng" strike="noStrike" kern="1200" cap="all" normalizeH="0" baseline="0" noProof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83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3" grpId="0"/>
      <p:bldP spid="14" grpId="0"/>
      <p:bldP spid="17" grpId="0"/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664096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Entonces: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44</a:t>
            </a:fld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1600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lecha derecha"/>
          <p:cNvSpPr/>
          <p:nvPr/>
        </p:nvSpPr>
        <p:spPr>
          <a:xfrm>
            <a:off x="3131840" y="1124744"/>
            <a:ext cx="504056" cy="36004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24744"/>
            <a:ext cx="13906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 de flecha"/>
          <p:cNvCxnSpPr/>
          <p:nvPr/>
        </p:nvCxnSpPr>
        <p:spPr>
          <a:xfrm flipV="1">
            <a:off x="4572000" y="15567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2 Marcador de contenido"/>
          <p:cNvSpPr txBox="1">
            <a:spLocks/>
          </p:cNvSpPr>
          <p:nvPr/>
        </p:nvSpPr>
        <p:spPr>
          <a:xfrm>
            <a:off x="3687216" y="1816224"/>
            <a:ext cx="1820888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Jacobiano</a:t>
            </a:r>
            <a:endParaRPr kumimoji="0" lang="es-MX" sz="32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323528" y="2348880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robótica se usa para relacionar velocidades: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996952"/>
            <a:ext cx="1504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2915816" y="2924944"/>
            <a:ext cx="1584176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donde: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966467"/>
            <a:ext cx="1895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2 Marcador de contenido"/>
          <p:cNvSpPr txBox="1">
            <a:spLocks/>
          </p:cNvSpPr>
          <p:nvPr/>
        </p:nvSpPr>
        <p:spPr>
          <a:xfrm>
            <a:off x="6012160" y="2852936"/>
            <a:ext cx="28083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Variables de las articulaciones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323528" y="3861048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 velocidades se agrupan como: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7902" y="4365104"/>
            <a:ext cx="17907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0110" y="4365104"/>
            <a:ext cx="11620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301208"/>
            <a:ext cx="3238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 Marcador de contenido"/>
          <p:cNvSpPr txBox="1">
            <a:spLocks/>
          </p:cNvSpPr>
          <p:nvPr/>
        </p:nvSpPr>
        <p:spPr>
          <a:xfrm>
            <a:off x="914400" y="5157192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Correspondiente a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</a:t>
            </a:r>
            <a:r>
              <a:rPr kumimoji="0" lang="es-MX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velocidad lineal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>
          <a:xfrm>
            <a:off x="914400" y="5733256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Correspondiente a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</a:t>
            </a:r>
            <a:r>
              <a:rPr kumimoji="0" lang="es-MX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velocidad angular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5805264"/>
            <a:ext cx="31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4.1 </a:t>
            </a:r>
            <a:r>
              <a:rPr lang="es-MX" sz="2000" b="1" u="sng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Jacobiano</a:t>
            </a:r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del manipulador</a:t>
            </a:r>
            <a:endParaRPr lang="es-MX" sz="20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5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2" grpId="0"/>
      <p:bldP spid="13" grpId="0"/>
      <p:bldP spid="15" grpId="0"/>
      <p:bldP spid="17" grpId="0"/>
      <p:bldP spid="18" grpId="0"/>
      <p:bldP spid="22" grpId="0"/>
      <p:bldP spid="23" grpId="0"/>
      <p:bldP spid="2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45</a:t>
            </a:fld>
            <a:endParaRPr lang="es-MX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MX" sz="26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3.</a:t>
            </a:r>
            <a:r>
              <a:rPr lang="es-MX" sz="26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Obtener el </a:t>
            </a:r>
            <a:r>
              <a:rPr lang="es-MX" sz="2600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Jacobiano</a:t>
            </a:r>
            <a:r>
              <a:rPr lang="es-MX" sz="26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del siguiente manipulador empleando el análisis realizado de propagación de velocidades.</a:t>
            </a:r>
            <a:endParaRPr lang="es-MX" sz="26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8" name="7 Imagen" descr="Fig_4-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2084838" cy="2852936"/>
          </a:xfrm>
          <a:prstGeom prst="rect">
            <a:avLst/>
          </a:prstGeom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2679104" y="3904456"/>
            <a:ext cx="6069360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factorizan las velocidades como:</a:t>
            </a:r>
            <a:endParaRPr kumimoji="0" lang="es-MX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725144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509120"/>
            <a:ext cx="354777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7279" y="4742284"/>
            <a:ext cx="5810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4474898"/>
            <a:ext cx="1564010" cy="78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errar llave"/>
          <p:cNvSpPr/>
          <p:nvPr/>
        </p:nvSpPr>
        <p:spPr>
          <a:xfrm rot="5400000">
            <a:off x="4283968" y="4149080"/>
            <a:ext cx="288032" cy="2736304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Cerrar llave"/>
          <p:cNvSpPr/>
          <p:nvPr/>
        </p:nvSpPr>
        <p:spPr>
          <a:xfrm rot="5400000">
            <a:off x="7704348" y="4977172"/>
            <a:ext cx="216024" cy="864096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5733256"/>
            <a:ext cx="361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5661248"/>
            <a:ext cx="333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 Marcador de contenido"/>
          <p:cNvSpPr txBox="1">
            <a:spLocks/>
          </p:cNvSpPr>
          <p:nvPr/>
        </p:nvSpPr>
        <p:spPr>
          <a:xfrm>
            <a:off x="2699792" y="1700808"/>
            <a:ext cx="606936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Anteriormente obtuvieron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las velocidades: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2132856"/>
            <a:ext cx="4426818" cy="78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0905" y="2996952"/>
            <a:ext cx="4827439" cy="94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293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7" grpId="0" animBg="1"/>
      <p:bldP spid="18" grpId="0" animBg="1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528192"/>
            <a:ext cx="8229600" cy="4606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MX" dirty="0" smtClean="0"/>
              <a:t>De la misma manera: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46</a:t>
            </a:fld>
            <a:endParaRPr lang="es-MX"/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6"/>
            <a:ext cx="3850754" cy="67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95872"/>
            <a:ext cx="64865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errar llave"/>
          <p:cNvSpPr/>
          <p:nvPr/>
        </p:nvSpPr>
        <p:spPr>
          <a:xfrm rot="5400000">
            <a:off x="2735796" y="2075892"/>
            <a:ext cx="288032" cy="2088232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errar llave"/>
          <p:cNvSpPr/>
          <p:nvPr/>
        </p:nvSpPr>
        <p:spPr>
          <a:xfrm rot="5400000">
            <a:off x="6120172" y="2651956"/>
            <a:ext cx="216024" cy="864096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408040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336032"/>
            <a:ext cx="342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2 Marcador de contenido"/>
          <p:cNvSpPr txBox="1">
            <a:spLocks/>
          </p:cNvSpPr>
          <p:nvPr/>
        </p:nvSpPr>
        <p:spPr>
          <a:xfrm>
            <a:off x="107504" y="3688432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lo tanto, los </a:t>
            </a:r>
            <a:r>
              <a:rPr kumimoji="0" lang="es-MX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Jacobianos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buscados son: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769693"/>
            <a:ext cx="60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625677"/>
            <a:ext cx="1095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4077072"/>
            <a:ext cx="2789565" cy="168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4769693"/>
            <a:ext cx="514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4553669"/>
            <a:ext cx="1104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3977605"/>
            <a:ext cx="22002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"/>
          <p:cNvSpPr/>
          <p:nvPr/>
        </p:nvSpPr>
        <p:spPr>
          <a:xfrm>
            <a:off x="8532440" y="5949280"/>
            <a:ext cx="482351" cy="4103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3</a:t>
            </a:r>
            <a:endParaRPr lang="es-MX" sz="20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95936" y="883428"/>
            <a:ext cx="447605" cy="31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9992" y="701004"/>
            <a:ext cx="2637298" cy="64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43521" y="883428"/>
            <a:ext cx="545808" cy="32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95627" y="717848"/>
            <a:ext cx="1085578" cy="5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728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4" grpId="0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47</a:t>
            </a:fld>
            <a:endParaRPr lang="es-MX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MX" sz="26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4.</a:t>
            </a:r>
            <a:r>
              <a:rPr lang="es-MX" sz="26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Obtener el </a:t>
            </a:r>
            <a:r>
              <a:rPr lang="es-MX" sz="2600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Jacobiano</a:t>
            </a:r>
            <a:r>
              <a:rPr lang="es-MX" sz="26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del siguiente manipulador empleando el análisis realizado de propagación de velocidades.</a:t>
            </a:r>
            <a:endParaRPr lang="es-MX" sz="26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63624"/>
            <a:ext cx="2880320" cy="2962148"/>
          </a:xfrm>
          <a:prstGeom prst="rect">
            <a:avLst/>
          </a:prstGeom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2679104" y="3904456"/>
            <a:ext cx="6069360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factorizan las velocidades como:</a:t>
            </a:r>
            <a:endParaRPr kumimoji="0" lang="es-MX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2699792" y="1700808"/>
            <a:ext cx="606936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Anteriormente obtuvieron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las velocidades: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90" y="2204864"/>
            <a:ext cx="5150718" cy="158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5429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20" y="4772804"/>
            <a:ext cx="2821484" cy="67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3256"/>
            <a:ext cx="581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3" y="5515201"/>
            <a:ext cx="1804789" cy="76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45" y="4941168"/>
            <a:ext cx="5810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18" y="4734113"/>
            <a:ext cx="3682157" cy="75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119" y="5733256"/>
            <a:ext cx="5238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88" y="5526799"/>
            <a:ext cx="2278559" cy="7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28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48</a:t>
            </a:fld>
            <a:endParaRPr lang="es-MX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</a:t>
            </a:r>
            <a:r>
              <a:rPr lang="es-MX" sz="2000" b="1" u="sng" dirty="0">
                <a:effectLst>
                  <a:reflection blurRad="6350" stA="60000" endA="900" endPos="60000" dist="60007" dir="5400000" sy="-100000" algn="bl" rotWithShape="0"/>
                </a:effectLst>
              </a:rPr>
              <a:t>4</a:t>
            </a:r>
            <a:endParaRPr lang="es-MX" sz="20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0" y="899751"/>
            <a:ext cx="5429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90" y="731387"/>
            <a:ext cx="2821484" cy="67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0" y="1691839"/>
            <a:ext cx="581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73" y="1473784"/>
            <a:ext cx="1804789" cy="76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15" y="899751"/>
            <a:ext cx="5810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88" y="692696"/>
            <a:ext cx="3682157" cy="75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89" y="1691839"/>
            <a:ext cx="5238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58" y="1485382"/>
            <a:ext cx="2278559" cy="7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15 Conector recto"/>
          <p:cNvCxnSpPr/>
          <p:nvPr/>
        </p:nvCxnSpPr>
        <p:spPr>
          <a:xfrm>
            <a:off x="0" y="2348880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74976"/>
            <a:ext cx="571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2 Marcador de contenido"/>
          <p:cNvSpPr txBox="1">
            <a:spLocks/>
          </p:cNvSpPr>
          <p:nvPr/>
        </p:nvSpPr>
        <p:spPr>
          <a:xfrm>
            <a:off x="7020" y="2564904"/>
            <a:ext cx="8885459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lo tanto, los </a:t>
            </a:r>
            <a:r>
              <a:rPr kumimoji="0" lang="es-MX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Jacobianos</a:t>
            </a:r>
            <a:r>
              <a:rPr kumimoji="0" lang="es-MX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manipulador son:</a:t>
            </a:r>
            <a:endParaRPr kumimoji="0" lang="es-MX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90" y="3212976"/>
            <a:ext cx="2381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52" y="3320437"/>
            <a:ext cx="35242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07" y="3212976"/>
            <a:ext cx="2476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58" y="4216513"/>
            <a:ext cx="2886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55285"/>
            <a:ext cx="533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2" y="3309342"/>
            <a:ext cx="2381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32" y="3350435"/>
            <a:ext cx="2524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57" y="4233267"/>
            <a:ext cx="20193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62" y="3221277"/>
            <a:ext cx="2476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8100392" y="5949280"/>
            <a:ext cx="482351" cy="4103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013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5004048" y="4869160"/>
            <a:ext cx="3528392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Sea el </a:t>
            </a:r>
            <a:r>
              <a:rPr lang="es-MX" dirty="0" err="1" smtClean="0"/>
              <a:t>Jacobiano</a:t>
            </a:r>
            <a:r>
              <a:rPr lang="es-MX" dirty="0" smtClean="0"/>
              <a:t> expresado en {B}: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49</a:t>
            </a:fld>
            <a:endParaRPr lang="es-MX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4.2 Cambio de sistema de referencia</a:t>
            </a:r>
            <a:endParaRPr lang="es-MX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204864"/>
            <a:ext cx="2876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467544" y="2924944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Nótese que: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645024"/>
            <a:ext cx="11525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573016"/>
            <a:ext cx="1457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01008"/>
            <a:ext cx="8763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2 Marcador de contenido"/>
          <p:cNvSpPr txBox="1">
            <a:spLocks/>
          </p:cNvSpPr>
          <p:nvPr/>
        </p:nvSpPr>
        <p:spPr>
          <a:xfrm>
            <a:off x="467544" y="4365104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Entonces: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013176"/>
            <a:ext cx="3771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Flecha derecha"/>
          <p:cNvSpPr/>
          <p:nvPr/>
        </p:nvSpPr>
        <p:spPr>
          <a:xfrm>
            <a:off x="4499992" y="5229200"/>
            <a:ext cx="432048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5229200"/>
            <a:ext cx="990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5013176"/>
            <a:ext cx="2247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8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build="p"/>
      <p:bldP spid="7" grpId="0" animBg="1"/>
      <p:bldP spid="10" grpId="0"/>
      <p:bldP spid="14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865312"/>
            <a:ext cx="8229600" cy="1108720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	Algunas propiedades de las matrices </a:t>
            </a:r>
            <a:r>
              <a:rPr lang="es-MX" dirty="0" err="1" smtClean="0"/>
              <a:t>antisimétricas</a:t>
            </a:r>
            <a:r>
              <a:rPr lang="es-MX" dirty="0" smtClean="0"/>
              <a:t> son: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5</a:t>
            </a:fld>
            <a:endParaRPr lang="es-MX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32856"/>
            <a:ext cx="4276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780928"/>
            <a:ext cx="2200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284984"/>
            <a:ext cx="2743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005064"/>
            <a:ext cx="2962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Abrir llave"/>
          <p:cNvSpPr/>
          <p:nvPr/>
        </p:nvSpPr>
        <p:spPr>
          <a:xfrm>
            <a:off x="1619672" y="2204864"/>
            <a:ext cx="432048" cy="230425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4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4.1 Introducción y Matrices </a:t>
            </a:r>
            <a:r>
              <a:rPr lang="es-MX" sz="2400" b="1" u="sng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Antisimétricas</a:t>
            </a:r>
            <a:endParaRPr lang="es-MX" sz="24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50</a:t>
            </a:fld>
            <a:endParaRPr lang="es-MX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MX" sz="26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5.</a:t>
            </a:r>
            <a:r>
              <a:rPr lang="es-MX" sz="26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Empleando el </a:t>
            </a:r>
            <a:r>
              <a:rPr lang="es-MX" sz="2600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Jacobiano</a:t>
            </a:r>
            <a:r>
              <a:rPr lang="es-MX" sz="26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calculado en {3}, determinar dicho </a:t>
            </a:r>
            <a:r>
              <a:rPr lang="es-MX" sz="2600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Jacobiano</a:t>
            </a:r>
            <a:r>
              <a:rPr lang="es-MX" sz="26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en {0} empleando cambio de sistema de referencia.</a:t>
            </a:r>
            <a:endParaRPr lang="es-MX" sz="26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0808"/>
            <a:ext cx="5837287" cy="119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429000"/>
            <a:ext cx="752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284984"/>
            <a:ext cx="1714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85184"/>
            <a:ext cx="752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509120"/>
            <a:ext cx="4535785" cy="140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509120"/>
            <a:ext cx="2374404" cy="143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8388424" y="5805264"/>
            <a:ext cx="576064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35496" y="2896344"/>
            <a:ext cx="8229600" cy="5326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dirty="0" smtClean="0"/>
              <a:t>La fórmula a usar es:</a:t>
            </a:r>
            <a:endParaRPr lang="es-MX" dirty="0"/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35496" y="3832448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MX" dirty="0" smtClean="0"/>
              <a:t>Por lo tanto: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372" y="1931843"/>
            <a:ext cx="1923052" cy="73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7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5" grpId="0" build="p"/>
      <p:bldP spid="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51</a:t>
            </a:fld>
            <a:endParaRPr lang="es-MX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MX" sz="26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6.</a:t>
            </a:r>
            <a:r>
              <a:rPr lang="es-MX" sz="26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Empleando el </a:t>
            </a:r>
            <a:r>
              <a:rPr lang="es-MX" sz="2600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Jacobiano</a:t>
            </a:r>
            <a:r>
              <a:rPr lang="es-MX" sz="26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calculado en {3}, determinar dicho </a:t>
            </a:r>
            <a:r>
              <a:rPr lang="es-MX" sz="2600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Jacobiano</a:t>
            </a:r>
            <a:r>
              <a:rPr lang="es-MX" sz="26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en {0} empleando cambio de sistema de referencia.</a:t>
            </a:r>
            <a:endParaRPr lang="es-MX" sz="26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429000"/>
            <a:ext cx="752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84984"/>
            <a:ext cx="1714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085184"/>
            <a:ext cx="752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8388424" y="5805264"/>
            <a:ext cx="576064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35496" y="2896344"/>
            <a:ext cx="8229600" cy="5326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dirty="0" smtClean="0"/>
              <a:t>La fórmula a usar es:</a:t>
            </a:r>
            <a:endParaRPr lang="es-MX" dirty="0"/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35496" y="3832448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MX" dirty="0" smtClean="0"/>
              <a:t>Por lo tanto: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5223297" cy="115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69" y="1846139"/>
            <a:ext cx="2938687" cy="86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57" y="4720742"/>
            <a:ext cx="4581327" cy="106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96" y="5166146"/>
            <a:ext cx="2381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88" y="4627464"/>
            <a:ext cx="2580506" cy="1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99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5" grpId="0" build="p"/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es-MX" dirty="0" smtClean="0"/>
              <a:t>Son los valores de </a:t>
            </a:r>
            <a:r>
              <a:rPr lang="es-MX" b="1" dirty="0" smtClean="0"/>
              <a:t>q</a:t>
            </a:r>
            <a:r>
              <a:rPr lang="es-MX" dirty="0" smtClean="0"/>
              <a:t> donde </a:t>
            </a:r>
            <a:r>
              <a:rPr lang="es-MX" b="1" dirty="0" smtClean="0"/>
              <a:t>J</a:t>
            </a:r>
            <a:r>
              <a:rPr lang="es-MX" dirty="0" smtClean="0"/>
              <a:t> pierde rango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52</a:t>
            </a:fld>
            <a:endParaRPr lang="es-MX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4.3 Singularidades</a:t>
            </a:r>
            <a:endParaRPr lang="es-MX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67544" y="2276872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Pueden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 de dos tipos: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67544" y="2996952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la frontera del espacio de trabajo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3200" dirty="0" smtClean="0"/>
              <a:t>En el interior del espacio de trabajo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08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4264496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Se considera: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53</a:t>
            </a:fld>
            <a:endParaRPr lang="es-MX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MX" sz="23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7.</a:t>
            </a:r>
            <a:r>
              <a:rPr lang="es-MX" sz="23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Empleando los datos del </a:t>
            </a:r>
            <a:r>
              <a:rPr lang="es-MX" sz="2300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Jacobiano</a:t>
            </a:r>
            <a:r>
              <a:rPr lang="es-MX" sz="23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 un manipulador siguientes, determinar las singularidades del mismo. Además, mostrar el efecto de cambio de sistema de referencia.</a:t>
            </a:r>
            <a:endParaRPr lang="es-MX" sz="23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476" y="2143497"/>
            <a:ext cx="2857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802832"/>
            <a:ext cx="2762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Flecha derecha"/>
          <p:cNvSpPr/>
          <p:nvPr/>
        </p:nvSpPr>
        <p:spPr>
          <a:xfrm>
            <a:off x="4788024" y="4946848"/>
            <a:ext cx="504056" cy="43204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946848"/>
            <a:ext cx="18669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251520" y="5488632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lo que las singularidades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encuentran en: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383" y="6021288"/>
            <a:ext cx="12001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229532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animBg="1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52128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Suponiendo un cambio de sistema de referencia: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54</a:t>
            </a:fld>
            <a:endParaRPr lang="es-MX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10866"/>
            <a:ext cx="38576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lecha derecha"/>
          <p:cNvSpPr/>
          <p:nvPr/>
        </p:nvSpPr>
        <p:spPr>
          <a:xfrm>
            <a:off x="4355976" y="2330946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86930"/>
            <a:ext cx="37814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251520" y="3400400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Entonces: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90020"/>
            <a:ext cx="11525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162028"/>
            <a:ext cx="828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162028"/>
            <a:ext cx="4962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234036"/>
            <a:ext cx="238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323528" y="4624536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lo tanto: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323528" y="530120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determinar las singularidades no importa el sistema de referencia considerado.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532440" y="5805264"/>
            <a:ext cx="432048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7</a:t>
            </a:r>
            <a:endParaRPr lang="es-MX" sz="20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284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0" grpId="0"/>
      <p:bldP spid="15" grpId="0"/>
      <p:bldP spid="16" grpId="0"/>
      <p:bldP spid="17" grpId="0" animBg="1"/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Sean las variables de articulación </a:t>
            </a:r>
            <a:r>
              <a:rPr lang="es-MX" b="1" dirty="0" smtClean="0"/>
              <a:t>q</a:t>
            </a:r>
            <a:r>
              <a:rPr lang="es-MX" dirty="0" smtClean="0"/>
              <a:t>, entonces: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55</a:t>
            </a:fld>
            <a:endParaRPr lang="es-MX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4.4 </a:t>
            </a:r>
            <a:r>
              <a:rPr lang="es-MX" b="1" u="sng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Jacobiano</a:t>
            </a:r>
            <a:r>
              <a:rPr lang="es-MX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básico</a:t>
            </a:r>
            <a:endParaRPr lang="es-MX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395536" y="3284984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es-MX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expresió</a:t>
            </a:r>
            <a:r>
              <a:rPr lang="es-MX" sz="3200" dirty="0" smtClean="0"/>
              <a:t>n que se busca para el </a:t>
            </a:r>
            <a:r>
              <a:rPr lang="es-MX" sz="3200" dirty="0" err="1" smtClean="0"/>
              <a:t>Jacobiano</a:t>
            </a:r>
            <a:r>
              <a:rPr lang="es-MX" sz="3200" dirty="0" smtClean="0"/>
              <a:t> 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7284" y="3861048"/>
            <a:ext cx="3390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35496" y="4725144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Entonces se buscará obtener dicha expresión con suma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velocidades.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72" y="2508523"/>
            <a:ext cx="63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24" y="2456135"/>
            <a:ext cx="1514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00" y="2577330"/>
            <a:ext cx="7048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27" y="2213247"/>
            <a:ext cx="6191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2 Marcador de contenido"/>
          <p:cNvSpPr txBox="1">
            <a:spLocks/>
          </p:cNvSpPr>
          <p:nvPr/>
        </p:nvSpPr>
        <p:spPr>
          <a:xfrm>
            <a:off x="5864224" y="2235846"/>
            <a:ext cx="1802160" cy="401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MX" b="1" dirty="0" smtClean="0">
                <a:solidFill>
                  <a:srgbClr val="C00000"/>
                </a:solidFill>
              </a:rPr>
              <a:t>Prismática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5866184" y="2667894"/>
            <a:ext cx="1802160" cy="401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MX" b="1" dirty="0" smtClean="0">
                <a:solidFill>
                  <a:srgbClr val="C00000"/>
                </a:solidFill>
              </a:rPr>
              <a:t>Rotacional</a:t>
            </a:r>
            <a:endParaRPr lang="es-MX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7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0" grpId="0"/>
      <p:bldP spid="12" grpId="0"/>
      <p:bldP spid="16" grpId="1" build="allAtOnce"/>
      <p:bldP spid="17" grpId="1" build="allAtOnce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953666"/>
            <a:ext cx="8856984" cy="1036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	Se desea determinar la contribución de velocidad de cada articulación: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56</a:t>
            </a:fld>
            <a:endParaRPr lang="es-MX"/>
          </a:p>
        </p:txBody>
      </p:sp>
      <p:pic>
        <p:nvPicPr>
          <p:cNvPr id="7" name="6 Imagen" descr="Fig_4-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9770"/>
            <a:ext cx="5652120" cy="2887815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817762"/>
            <a:ext cx="1352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393826"/>
            <a:ext cx="140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5418162"/>
            <a:ext cx="352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6021288"/>
            <a:ext cx="2095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5458544"/>
            <a:ext cx="1028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6021288"/>
            <a:ext cx="361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4.4 </a:t>
            </a:r>
            <a:r>
              <a:rPr lang="es-MX" sz="2000" b="1" u="sng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Jacobiano</a:t>
            </a:r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básico</a:t>
            </a:r>
            <a:endParaRPr lang="es-MX" sz="20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87624" y="4869160"/>
            <a:ext cx="2304256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MX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Efector final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491880" y="4869160"/>
            <a:ext cx="1654374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MX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Articulación prismática</a:t>
            </a:r>
            <a:endParaRPr lang="es-MX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167561" y="4869160"/>
            <a:ext cx="1654374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MX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Articulación ROTACIONAL</a:t>
            </a:r>
            <a:endParaRPr lang="es-MX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187624" y="5373216"/>
            <a:ext cx="230425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MX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VELOCIDAD LINEAL</a:t>
            </a:r>
            <a:endParaRPr lang="es-MX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187624" y="5877272"/>
            <a:ext cx="230425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MX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VELOCIDAD ANGULAR</a:t>
            </a:r>
            <a:endParaRPr lang="es-MX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491880" y="5877272"/>
            <a:ext cx="333005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6821935" y="5373216"/>
            <a:ext cx="0" cy="10081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3491880" y="6381328"/>
            <a:ext cx="333005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5146254" y="5418162"/>
            <a:ext cx="0" cy="96316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8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694209"/>
            <a:ext cx="8229600" cy="1108720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	Por lo tanto se obtienen las velocidades totales en el efector final como: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57</a:t>
            </a:fld>
            <a:endParaRPr lang="es-MX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4369"/>
            <a:ext cx="466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6337"/>
            <a:ext cx="2695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62361"/>
            <a:ext cx="5143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846337"/>
            <a:ext cx="8858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323528" y="271043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donde: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070473"/>
            <a:ext cx="1143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3502521"/>
            <a:ext cx="1085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251520" y="379055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lo que: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510633"/>
            <a:ext cx="52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4222601"/>
            <a:ext cx="3076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4510633"/>
            <a:ext cx="533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4" y="4222601"/>
            <a:ext cx="1038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2 Marcador de contenido"/>
          <p:cNvSpPr txBox="1">
            <a:spLocks/>
          </p:cNvSpPr>
          <p:nvPr/>
        </p:nvSpPr>
        <p:spPr>
          <a:xfrm>
            <a:off x="323528" y="5158705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bien, factorizando las variables articulares: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5950793"/>
            <a:ext cx="6191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7624" y="5662761"/>
            <a:ext cx="2943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4048" y="5950793"/>
            <a:ext cx="6286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52120" y="5662761"/>
            <a:ext cx="1295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4.4 </a:t>
            </a:r>
            <a:r>
              <a:rPr lang="es-MX" sz="2000" b="1" u="sng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Jacobiano</a:t>
            </a:r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básico</a:t>
            </a:r>
            <a:endParaRPr lang="es-MX" sz="20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130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5" grpId="0"/>
      <p:bldP spid="20" grpId="0"/>
      <p:bldP spid="2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744216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Expandiendo términos se obtiene: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58</a:t>
            </a:fld>
            <a:endParaRPr lang="es-MX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69665"/>
            <a:ext cx="6191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881633"/>
            <a:ext cx="2943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169665"/>
            <a:ext cx="6286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881633"/>
            <a:ext cx="1295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723356"/>
            <a:ext cx="4953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219300"/>
            <a:ext cx="69627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2608312"/>
            <a:ext cx="476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587502"/>
            <a:ext cx="6191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42792" y="3590156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2 Marcador de contenido"/>
          <p:cNvSpPr txBox="1">
            <a:spLocks/>
          </p:cNvSpPr>
          <p:nvPr/>
        </p:nvSpPr>
        <p:spPr>
          <a:xfrm>
            <a:off x="179512" y="4336504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3200" dirty="0" smtClean="0"/>
              <a:t>Finalmente se obtiene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5177730"/>
            <a:ext cx="5238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4961706"/>
            <a:ext cx="1181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58541" y="4990306"/>
            <a:ext cx="5857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Abrir llave"/>
          <p:cNvSpPr/>
          <p:nvPr/>
        </p:nvSpPr>
        <p:spPr>
          <a:xfrm rot="16200000">
            <a:off x="4427983" y="1988841"/>
            <a:ext cx="216024" cy="770485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1691680" y="5949280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¿Es posible simplificar esta</a:t>
            </a:r>
            <a:r>
              <a:rPr kumimoji="0" lang="es-MX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expresión?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4.4 </a:t>
            </a:r>
            <a:r>
              <a:rPr lang="es-MX" sz="2000" b="1" u="sng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Jacobiano</a:t>
            </a:r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básico</a:t>
            </a:r>
            <a:endParaRPr lang="es-MX" sz="20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140968"/>
            <a:ext cx="32670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63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20" grpId="0" animBg="1"/>
      <p:bldP spid="21" grpId="0"/>
      <p:bldP spid="2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1763688" y="5373216"/>
            <a:ext cx="5256584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endParaRPr lang="es-MX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024136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Recordar el vector de posición: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59</a:t>
            </a:fld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652414"/>
            <a:ext cx="21240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86816" y="2104256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entonces se calcula la velocidad lineal como: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275" y="2997696"/>
            <a:ext cx="6191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637656"/>
            <a:ext cx="1051811" cy="100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6507" y="2925688"/>
            <a:ext cx="7048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8595" y="2709664"/>
            <a:ext cx="31337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107504" y="3544416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lo tanto: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192622"/>
            <a:ext cx="493146" cy="35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420" y="4137450"/>
            <a:ext cx="1999878" cy="49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Flecha abajo"/>
          <p:cNvSpPr/>
          <p:nvPr/>
        </p:nvSpPr>
        <p:spPr>
          <a:xfrm>
            <a:off x="4211960" y="4653136"/>
            <a:ext cx="432048" cy="43204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6539" y="4213845"/>
            <a:ext cx="5238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10261" y="4065442"/>
            <a:ext cx="4633739" cy="58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27376" y="4108546"/>
            <a:ext cx="893068" cy="53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0767" y="5462440"/>
            <a:ext cx="4235449" cy="81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4.4 </a:t>
            </a:r>
            <a:r>
              <a:rPr lang="es-MX" sz="2000" b="1" u="sng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Jacobiano</a:t>
            </a:r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básico</a:t>
            </a:r>
            <a:endParaRPr lang="es-MX" sz="20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751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build="p"/>
      <p:bldP spid="8" grpId="0"/>
      <p:bldP spid="13" grpId="0"/>
      <p:bldP spid="16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Sea la matriz de rotación </a:t>
            </a:r>
            <a:r>
              <a:rPr lang="es-MX" b="1" dirty="0" smtClean="0"/>
              <a:t>R</a:t>
            </a:r>
            <a:r>
              <a:rPr lang="es-MX" dirty="0" smtClean="0"/>
              <a:t>, entonces: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6</a:t>
            </a:fld>
            <a:endParaRPr lang="es-MX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4.2 Derivada de una matriz de rotación</a:t>
            </a:r>
            <a:endParaRPr lang="es-MX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372883"/>
            <a:ext cx="720080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lecha derecha"/>
          <p:cNvSpPr/>
          <p:nvPr/>
        </p:nvSpPr>
        <p:spPr>
          <a:xfrm>
            <a:off x="3491880" y="2444891"/>
            <a:ext cx="576064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620" y="2228867"/>
            <a:ext cx="2666628" cy="59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467544" y="2896344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Derivando respecto a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5105" y="3501008"/>
            <a:ext cx="3347095" cy="113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2 Marcador de contenido"/>
          <p:cNvSpPr txBox="1">
            <a:spLocks/>
          </p:cNvSpPr>
          <p:nvPr/>
        </p:nvSpPr>
        <p:spPr>
          <a:xfrm>
            <a:off x="539552" y="4581128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Defínase la matriz 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s-MX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como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301208"/>
            <a:ext cx="1550665" cy="7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animBg="1"/>
      <p:bldP spid="11" grpId="0"/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60</a:t>
            </a:fld>
            <a:endParaRPr lang="es-MX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es-MX" sz="28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8.</a:t>
            </a:r>
            <a:r>
              <a:rPr lang="es-MX" sz="28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Determinar el </a:t>
            </a:r>
            <a:r>
              <a:rPr lang="es-MX" sz="2800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jacobiano</a:t>
            </a:r>
            <a:r>
              <a:rPr lang="es-MX" sz="28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del siguiente manipulador para el sistema de referencia {3} con respecto a su sistema base empleando el método del </a:t>
            </a:r>
            <a:r>
              <a:rPr lang="es-MX" sz="2800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Jacobiano</a:t>
            </a:r>
            <a:r>
              <a:rPr lang="es-MX" sz="28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básico.</a:t>
            </a:r>
            <a:endParaRPr lang="es-MX" sz="28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16832"/>
            <a:ext cx="3240360" cy="454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2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808112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Nótese que su cinemática directa es: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61</a:t>
            </a:fld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66901"/>
            <a:ext cx="6059785" cy="193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179512" y="3501008"/>
            <a:ext cx="604867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…y el </a:t>
            </a:r>
            <a:r>
              <a:rPr kumimoji="0" lang="es-MX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Jacobiano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{0}: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972" y="4001430"/>
            <a:ext cx="4512196" cy="86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Flecha abajo"/>
          <p:cNvSpPr/>
          <p:nvPr/>
        </p:nvSpPr>
        <p:spPr>
          <a:xfrm>
            <a:off x="3635896" y="5013176"/>
            <a:ext cx="432048" cy="36004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709388"/>
            <a:ext cx="723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3293" y="5437497"/>
            <a:ext cx="2605286" cy="94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37" y="1052736"/>
            <a:ext cx="2661867" cy="3730724"/>
          </a:xfrm>
          <a:prstGeom prst="rect">
            <a:avLst/>
          </a:prstGeom>
        </p:spPr>
      </p:pic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</a:t>
            </a:r>
            <a:r>
              <a:rPr lang="es-MX" sz="2000" b="1" u="sng" dirty="0">
                <a:effectLst>
                  <a:reflection blurRad="6350" stA="60000" endA="900" endPos="60000" dist="60007" dir="5400000" sy="-100000" algn="bl" rotWithShape="0"/>
                </a:effectLst>
              </a:rPr>
              <a:t>8</a:t>
            </a:r>
            <a:endParaRPr lang="es-MX" sz="20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99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2276872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Entonces para el sistema de referencia {3}: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62</a:t>
            </a:fld>
            <a:endParaRPr lang="es-MX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56742"/>
            <a:ext cx="723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31813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0377" y="3045919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836712"/>
            <a:ext cx="3715693" cy="109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19 Grupo"/>
          <p:cNvGrpSpPr/>
          <p:nvPr/>
        </p:nvGrpSpPr>
        <p:grpSpPr>
          <a:xfrm>
            <a:off x="6804248" y="836712"/>
            <a:ext cx="1296144" cy="864096"/>
            <a:chOff x="6804248" y="260648"/>
            <a:chExt cx="1296144" cy="720080"/>
          </a:xfrm>
        </p:grpSpPr>
        <p:cxnSp>
          <p:nvCxnSpPr>
            <p:cNvPr id="13" name="12 Conector recto"/>
            <p:cNvCxnSpPr/>
            <p:nvPr/>
          </p:nvCxnSpPr>
          <p:spPr>
            <a:xfrm>
              <a:off x="6804248" y="260648"/>
              <a:ext cx="0" cy="72008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>
              <a:off x="8100392" y="260648"/>
              <a:ext cx="0" cy="72008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>
              <a:off x="6804248" y="260648"/>
              <a:ext cx="1296144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6804248" y="980728"/>
              <a:ext cx="1296144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729684"/>
            <a:ext cx="2081411" cy="105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2 Marcador de contenido"/>
          <p:cNvSpPr txBox="1">
            <a:spLocks/>
          </p:cNvSpPr>
          <p:nvPr/>
        </p:nvSpPr>
        <p:spPr>
          <a:xfrm>
            <a:off x="107504" y="3789040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donde: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293096"/>
            <a:ext cx="10191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4365104"/>
            <a:ext cx="1930921" cy="86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350911"/>
            <a:ext cx="9429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5278903"/>
            <a:ext cx="1378773" cy="103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5278903"/>
            <a:ext cx="952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9952" y="5278903"/>
            <a:ext cx="700240" cy="99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</a:t>
            </a:r>
            <a:r>
              <a:rPr lang="es-MX" sz="2000" b="1" u="sng" dirty="0">
                <a:effectLst>
                  <a:reflection blurRad="6350" stA="60000" endA="900" endPos="60000" dist="60007" dir="5400000" sy="-100000" algn="bl" rotWithShape="0"/>
                </a:effectLst>
              </a:rPr>
              <a:t>8</a:t>
            </a:r>
            <a:endParaRPr lang="es-MX" sz="20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0" y="2132856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80928"/>
            <a:ext cx="2635573" cy="36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8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38 Conector recto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4140299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Además: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63</a:t>
            </a:fld>
            <a:endParaRPr lang="es-MX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561" y="692696"/>
            <a:ext cx="8314895" cy="265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933056"/>
            <a:ext cx="723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645024"/>
            <a:ext cx="2605286" cy="94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4294" y="5085159"/>
            <a:ext cx="733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8390" y="4653880"/>
            <a:ext cx="8667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0558" y="5076403"/>
            <a:ext cx="685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2646" y="4716363"/>
            <a:ext cx="8858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2806" y="5004395"/>
            <a:ext cx="666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2886" y="4644355"/>
            <a:ext cx="9334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15 Grupo"/>
          <p:cNvGrpSpPr/>
          <p:nvPr/>
        </p:nvGrpSpPr>
        <p:grpSpPr>
          <a:xfrm>
            <a:off x="2123728" y="764704"/>
            <a:ext cx="360040" cy="864096"/>
            <a:chOff x="6804248" y="260648"/>
            <a:chExt cx="1296144" cy="720080"/>
          </a:xfrm>
        </p:grpSpPr>
        <p:cxnSp>
          <p:nvCxnSpPr>
            <p:cNvPr id="17" name="16 Conector recto"/>
            <p:cNvCxnSpPr/>
            <p:nvPr/>
          </p:nvCxnSpPr>
          <p:spPr>
            <a:xfrm>
              <a:off x="6804248" y="260648"/>
              <a:ext cx="0" cy="72008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8100392" y="260648"/>
              <a:ext cx="0" cy="72008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6804248" y="260648"/>
              <a:ext cx="129614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>
              <a:off x="6804248" y="980728"/>
              <a:ext cx="129614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25 Grupo"/>
          <p:cNvGrpSpPr/>
          <p:nvPr/>
        </p:nvGrpSpPr>
        <p:grpSpPr>
          <a:xfrm>
            <a:off x="2771800" y="2204864"/>
            <a:ext cx="360040" cy="864096"/>
            <a:chOff x="6804248" y="260648"/>
            <a:chExt cx="1296144" cy="720080"/>
          </a:xfrm>
        </p:grpSpPr>
        <p:cxnSp>
          <p:nvCxnSpPr>
            <p:cNvPr id="27" name="26 Conector recto"/>
            <p:cNvCxnSpPr/>
            <p:nvPr/>
          </p:nvCxnSpPr>
          <p:spPr>
            <a:xfrm>
              <a:off x="6804248" y="260648"/>
              <a:ext cx="0" cy="72008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>
              <a:off x="8100392" y="260648"/>
              <a:ext cx="0" cy="72008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>
              <a:off x="6804248" y="260648"/>
              <a:ext cx="1296144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6804248" y="980728"/>
              <a:ext cx="1296144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1" name="30 Grupo"/>
          <p:cNvGrpSpPr/>
          <p:nvPr/>
        </p:nvGrpSpPr>
        <p:grpSpPr>
          <a:xfrm>
            <a:off x="6228184" y="2204864"/>
            <a:ext cx="360040" cy="864096"/>
            <a:chOff x="6804248" y="260648"/>
            <a:chExt cx="1296144" cy="720080"/>
          </a:xfrm>
        </p:grpSpPr>
        <p:cxnSp>
          <p:nvCxnSpPr>
            <p:cNvPr id="32" name="31 Conector recto"/>
            <p:cNvCxnSpPr/>
            <p:nvPr/>
          </p:nvCxnSpPr>
          <p:spPr>
            <a:xfrm>
              <a:off x="6804248" y="260648"/>
              <a:ext cx="0" cy="72008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8100392" y="260648"/>
              <a:ext cx="0" cy="72008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>
              <a:off x="6804248" y="260648"/>
              <a:ext cx="1296144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>
              <a:off x="6804248" y="980728"/>
              <a:ext cx="1296144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37" name="36 Conector recto de flecha"/>
          <p:cNvCxnSpPr/>
          <p:nvPr/>
        </p:nvCxnSpPr>
        <p:spPr>
          <a:xfrm flipH="1" flipV="1">
            <a:off x="2267744" y="1844824"/>
            <a:ext cx="364033" cy="27440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flipH="1" flipV="1">
            <a:off x="3131840" y="3140968"/>
            <a:ext cx="1370806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flipH="1" flipV="1">
            <a:off x="6516216" y="3140968"/>
            <a:ext cx="432048" cy="14478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</a:t>
            </a:r>
            <a:r>
              <a:rPr lang="es-MX" sz="2000" b="1" u="sng" dirty="0">
                <a:effectLst>
                  <a:reflection blurRad="6350" stA="60000" endA="900" endPos="60000" dist="60007" dir="5400000" sy="-100000" algn="bl" rotWithShape="0"/>
                </a:effectLst>
              </a:rPr>
              <a:t>8</a:t>
            </a:r>
            <a:endParaRPr lang="es-MX" sz="20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3284984"/>
            <a:ext cx="5461754" cy="8640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MX" dirty="0" smtClean="0"/>
              <a:t>	Ahora se combinan los resultados previos: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64</a:t>
            </a:fld>
            <a:endParaRPr lang="es-MX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84" y="692299"/>
            <a:ext cx="10191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504" y="764307"/>
            <a:ext cx="1930921" cy="86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1760" y="764307"/>
            <a:ext cx="9429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1880" y="692299"/>
            <a:ext cx="1378773" cy="103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2080" y="692299"/>
            <a:ext cx="952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60192" y="692299"/>
            <a:ext cx="700240" cy="99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194917"/>
            <a:ext cx="733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8946" y="1988443"/>
            <a:ext cx="619990" cy="92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1223" y="2195686"/>
            <a:ext cx="685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8649" y="1988443"/>
            <a:ext cx="600447" cy="88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73112" y="2123678"/>
            <a:ext cx="666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90538" y="1988443"/>
            <a:ext cx="6181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8024" y="2308473"/>
            <a:ext cx="723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80112" y="1916435"/>
            <a:ext cx="31813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37849" y="4915512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15290" y="4295510"/>
            <a:ext cx="3160766" cy="172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Rectángulo"/>
          <p:cNvSpPr/>
          <p:nvPr/>
        </p:nvSpPr>
        <p:spPr>
          <a:xfrm>
            <a:off x="8388424" y="5589240"/>
            <a:ext cx="504056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24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63520"/>
            <a:ext cx="2378685" cy="3333832"/>
          </a:xfrm>
          <a:prstGeom prst="rect">
            <a:avLst/>
          </a:prstGeom>
        </p:spPr>
      </p:pic>
      <p:cxnSp>
        <p:nvCxnSpPr>
          <p:cNvPr id="26" name="25 Conector recto"/>
          <p:cNvCxnSpPr/>
          <p:nvPr/>
        </p:nvCxnSpPr>
        <p:spPr>
          <a:xfrm>
            <a:off x="0" y="3140968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</a:t>
            </a:r>
            <a:r>
              <a:rPr lang="es-MX" sz="2000" b="1" u="sng" dirty="0">
                <a:effectLst>
                  <a:reflection blurRad="6350" stA="60000" endA="900" endPos="60000" dist="60007" dir="5400000" sy="-100000" algn="bl" rotWithShape="0"/>
                </a:effectLst>
              </a:rPr>
              <a:t>8</a:t>
            </a:r>
            <a:endParaRPr lang="es-MX" sz="20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450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65</a:t>
            </a:fld>
            <a:endParaRPr lang="es-MX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MX" sz="2600" b="1" u="sng" dirty="0" smtClean="0">
                <a:effectLst>
                  <a:reflection blurRad="6350" stA="55000" endA="300" endPos="45500" dir="5400000" sy="-100000" algn="bl" rotWithShape="0"/>
                </a:effectLst>
              </a:rPr>
              <a:t>Ejemplo 9.</a:t>
            </a:r>
            <a:r>
              <a:rPr lang="es-MX" sz="2600" dirty="0" smtClean="0">
                <a:effectLst>
                  <a:reflection blurRad="6350" stA="55000" endA="300" endPos="45500" dir="5400000" sy="-100000" algn="bl" rotWithShape="0"/>
                </a:effectLst>
              </a:rPr>
              <a:t> Determinar el </a:t>
            </a:r>
            <a:r>
              <a:rPr lang="es-MX" sz="26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jacobiano</a:t>
            </a:r>
            <a:r>
              <a:rPr lang="es-MX" sz="2600" dirty="0" smtClean="0">
                <a:effectLst>
                  <a:reflection blurRad="6350" stA="55000" endA="300" endPos="45500" dir="5400000" sy="-100000" algn="bl" rotWithShape="0"/>
                </a:effectLst>
              </a:rPr>
              <a:t> del siguiente manipulador empleando el método del </a:t>
            </a:r>
            <a:r>
              <a:rPr lang="es-MX" sz="26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Jacobiano</a:t>
            </a:r>
            <a:r>
              <a:rPr lang="es-MX" sz="2600" dirty="0" smtClean="0">
                <a:effectLst>
                  <a:reflection blurRad="6350" stA="55000" endA="300" endPos="45500" dir="5400000" sy="-100000" algn="bl" rotWithShape="0"/>
                </a:effectLst>
              </a:rPr>
              <a:t> básico.</a:t>
            </a:r>
            <a:endParaRPr lang="es-MX" sz="2600" b="1" u="sng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86221"/>
            <a:ext cx="4680520" cy="481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1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880120"/>
            <a:ext cx="8229600" cy="4606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MX" dirty="0" smtClean="0"/>
              <a:t>Se obtiene la cinemática directa: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66</a:t>
            </a:fld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5840140" cy="169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210144" y="3168774"/>
            <a:ext cx="5637312" cy="404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Entonces: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4733" y="3680205"/>
            <a:ext cx="590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5283" y="3476887"/>
            <a:ext cx="1688433" cy="81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251520" y="4248894"/>
            <a:ext cx="7416824" cy="404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calculan las derivadas parciales: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864" y="4824958"/>
            <a:ext cx="695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8944" y="4680942"/>
            <a:ext cx="21907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7216" y="4824958"/>
            <a:ext cx="685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07296" y="4680942"/>
            <a:ext cx="1409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63480" y="4752950"/>
            <a:ext cx="695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3560" y="4536926"/>
            <a:ext cx="6667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4888" y="5905078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44262" y="5761062"/>
            <a:ext cx="470746" cy="69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19064" y="5905078"/>
            <a:ext cx="523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67136" y="5761062"/>
            <a:ext cx="605979" cy="62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31232" y="5977086"/>
            <a:ext cx="485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07296" y="5761062"/>
            <a:ext cx="668462" cy="68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9</a:t>
            </a:r>
            <a:endParaRPr lang="es-MX" sz="20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836711"/>
            <a:ext cx="2764943" cy="28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3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80321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…por lo que el </a:t>
            </a:r>
            <a:r>
              <a:rPr lang="es-MX" dirty="0" err="1" smtClean="0"/>
              <a:t>Jacobiano</a:t>
            </a:r>
            <a:r>
              <a:rPr lang="es-MX" dirty="0" smtClean="0"/>
              <a:t> del manipulador es: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67</a:t>
            </a:fld>
            <a:endParaRPr lang="es-MX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365104"/>
            <a:ext cx="581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87849"/>
            <a:ext cx="39433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938" y="1008534"/>
            <a:ext cx="695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7018" y="864518"/>
            <a:ext cx="21907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5290" y="1008534"/>
            <a:ext cx="685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85370" y="864518"/>
            <a:ext cx="1409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1554" y="936526"/>
            <a:ext cx="695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1634" y="720502"/>
            <a:ext cx="6667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12962" y="2088654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2336" y="1944638"/>
            <a:ext cx="470746" cy="69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97138" y="2088654"/>
            <a:ext cx="523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45210" y="1944638"/>
            <a:ext cx="605979" cy="62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09306" y="2160662"/>
            <a:ext cx="485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85370" y="1944638"/>
            <a:ext cx="668462" cy="68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Rectángulo"/>
          <p:cNvSpPr/>
          <p:nvPr/>
        </p:nvSpPr>
        <p:spPr>
          <a:xfrm>
            <a:off x="8388424" y="5589240"/>
            <a:ext cx="504056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9</a:t>
            </a:r>
            <a:endParaRPr lang="es-MX" sz="20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49803"/>
            <a:ext cx="2764943" cy="28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0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MX" dirty="0" smtClean="0"/>
              <a:t>Para este análisis se consideran las velocidades en el efector final: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68</a:t>
            </a:fld>
            <a:endParaRPr lang="es-MX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4.5 </a:t>
            </a:r>
            <a:r>
              <a:rPr lang="es-MX" b="1" u="sng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Jacobiano</a:t>
            </a:r>
            <a:r>
              <a:rPr lang="es-MX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en el efector final</a:t>
            </a:r>
            <a:endParaRPr lang="es-MX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8" name="7 Imagen" descr="Fig_4-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132856"/>
            <a:ext cx="5332537" cy="367240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509120"/>
            <a:ext cx="58102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013176"/>
            <a:ext cx="15621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5013176"/>
            <a:ext cx="3905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0278" y="5445224"/>
            <a:ext cx="3238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5013176"/>
            <a:ext cx="9334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5373216"/>
            <a:ext cx="22860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2780928"/>
            <a:ext cx="742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2780928"/>
            <a:ext cx="16954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179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2987824" y="5013320"/>
            <a:ext cx="3456384" cy="129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176264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Por lo tanto: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69</a:t>
            </a:fld>
            <a:endParaRPr lang="es-MX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4507" y="2699767"/>
            <a:ext cx="11239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8643" y="2699767"/>
            <a:ext cx="2295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251520" y="3328392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donde: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926185"/>
            <a:ext cx="6953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710161"/>
            <a:ext cx="26955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323528" y="4581128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…y finalmente: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1438" y="5517376"/>
            <a:ext cx="5429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9510" y="5301352"/>
            <a:ext cx="21526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4734" y="1318667"/>
            <a:ext cx="9334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1268760"/>
            <a:ext cx="22860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18 Conector recto"/>
          <p:cNvCxnSpPr/>
          <p:nvPr/>
        </p:nvCxnSpPr>
        <p:spPr>
          <a:xfrm>
            <a:off x="0" y="1844824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4.5 </a:t>
            </a:r>
            <a:r>
              <a:rPr lang="es-MX" sz="2000" b="1" u="sng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Jacobiano</a:t>
            </a:r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en el efector final</a:t>
            </a:r>
            <a:endParaRPr lang="es-MX" sz="20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103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build="p"/>
      <p:bldP spid="9" grpId="0"/>
      <p:bldP spid="12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44824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Entonces: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7</a:t>
            </a:fld>
            <a:endParaRPr lang="es-MX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3347095" cy="113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80728"/>
            <a:ext cx="1550665" cy="7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1789931" cy="85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lecha derecha"/>
          <p:cNvSpPr/>
          <p:nvPr/>
        </p:nvSpPr>
        <p:spPr>
          <a:xfrm>
            <a:off x="2411760" y="2780928"/>
            <a:ext cx="576064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1011" y="2636912"/>
            <a:ext cx="1863477" cy="51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20888"/>
            <a:ext cx="2555007" cy="86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2 Marcador de contenido"/>
          <p:cNvSpPr txBox="1">
            <a:spLocks/>
          </p:cNvSpPr>
          <p:nvPr/>
        </p:nvSpPr>
        <p:spPr>
          <a:xfrm>
            <a:off x="179512" y="3429000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 lo que se obtiene la derivada de 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317082"/>
            <a:ext cx="3324225" cy="12001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4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4.2 Derivada de una matriz de rotación</a:t>
            </a:r>
            <a:endParaRPr lang="es-MX" sz="24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0" y="1844824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12 Llamada de flecha a la derecha"/>
          <p:cNvSpPr/>
          <p:nvPr/>
        </p:nvSpPr>
        <p:spPr>
          <a:xfrm>
            <a:off x="5634327" y="2374642"/>
            <a:ext cx="1385945" cy="960115"/>
          </a:xfrm>
          <a:prstGeom prst="rightArrowCallout">
            <a:avLst/>
          </a:prstGeom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 que implica que…</a:t>
            </a:r>
            <a:endParaRPr lang="es-MX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6" grpId="0"/>
      <p:bldP spid="18" grpId="0" animBg="1"/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70</a:t>
            </a:fld>
            <a:endParaRPr lang="es-MX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MX" sz="3600" b="1" u="sng" dirty="0" smtClean="0">
                <a:effectLst>
                  <a:reflection blurRad="6350" stA="55000" endA="300" endPos="45500" dir="5400000" sy="-100000" algn="bl" rotWithShape="0"/>
                </a:effectLst>
              </a:rPr>
              <a:t>Ejemplo 11.</a:t>
            </a:r>
            <a:r>
              <a:rPr lang="es-MX" sz="3600" dirty="0" smtClean="0">
                <a:effectLst>
                  <a:reflection blurRad="6350" stA="55000" endA="300" endPos="45500" dir="5400000" sy="-100000" algn="bl" rotWithShape="0"/>
                </a:effectLst>
              </a:rPr>
              <a:t> Determinar el </a:t>
            </a:r>
            <a:r>
              <a:rPr lang="es-MX" sz="36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jacobiano</a:t>
            </a:r>
            <a:r>
              <a:rPr lang="es-MX" sz="3600" dirty="0" smtClean="0">
                <a:effectLst>
                  <a:reflection blurRad="6350" stA="55000" endA="300" endPos="45500" dir="5400000" sy="-100000" algn="bl" rotWithShape="0"/>
                </a:effectLst>
              </a:rPr>
              <a:t> del siguiente manipulador en el efector final.</a:t>
            </a:r>
            <a:endParaRPr lang="es-MX" sz="3600" b="1" u="sng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31" y="1556792"/>
            <a:ext cx="3431261" cy="48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6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764704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Nótese que: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71</a:t>
            </a:fld>
            <a:endParaRPr lang="es-MX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6414" y="1412776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0510" y="1052736"/>
            <a:ext cx="7810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lecha derecha"/>
          <p:cNvSpPr/>
          <p:nvPr/>
        </p:nvSpPr>
        <p:spPr>
          <a:xfrm>
            <a:off x="5248622" y="1412776"/>
            <a:ext cx="432048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4686" y="1340768"/>
            <a:ext cx="7048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6774" y="1124744"/>
            <a:ext cx="17716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3203848" y="2204864"/>
            <a:ext cx="5400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Además: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8570" y="2780928"/>
            <a:ext cx="8572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6682" y="2780928"/>
            <a:ext cx="1428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96642" y="3573016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84674" y="3330485"/>
            <a:ext cx="4851822" cy="76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96642" y="4597127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29384" y="4221088"/>
            <a:ext cx="32956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11</a:t>
            </a:r>
            <a:endParaRPr lang="es-MX" sz="20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44774"/>
            <a:ext cx="3099771" cy="43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33" y="980728"/>
            <a:ext cx="2568881" cy="36004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880120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Por lo tanto: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72</a:t>
            </a:fld>
            <a:endParaRPr lang="es-MX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49159"/>
            <a:ext cx="685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805143"/>
            <a:ext cx="27622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136336"/>
            <a:ext cx="2571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525223"/>
            <a:ext cx="5354935" cy="126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515569"/>
            <a:ext cx="2571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56767" y="3855994"/>
            <a:ext cx="4934948" cy="151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Abrir llave"/>
          <p:cNvSpPr/>
          <p:nvPr/>
        </p:nvSpPr>
        <p:spPr>
          <a:xfrm rot="5400000" flipH="1">
            <a:off x="3315634" y="3144598"/>
            <a:ext cx="504056" cy="5048107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1691680" y="5949280"/>
            <a:ext cx="374441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¿Se puede verificar?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11</a:t>
            </a:r>
            <a:endParaRPr lang="es-MX" sz="20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77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640353"/>
            <a:ext cx="2811738" cy="3940775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323528" y="3284984"/>
            <a:ext cx="5832648" cy="30963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6512" y="764704"/>
            <a:ext cx="4896544" cy="13681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dirty="0" smtClean="0"/>
              <a:t>	Suponiendo un sistema {4} en el efector final se obtiene: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73</a:t>
            </a:fld>
            <a:endParaRPr lang="es-MX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042170"/>
            <a:ext cx="5238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042170"/>
            <a:ext cx="23145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lecha abajo"/>
          <p:cNvSpPr/>
          <p:nvPr/>
        </p:nvSpPr>
        <p:spPr>
          <a:xfrm>
            <a:off x="2915816" y="2708920"/>
            <a:ext cx="432048" cy="43204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94212"/>
            <a:ext cx="609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409498"/>
            <a:ext cx="4977929" cy="153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539552" y="4977172"/>
            <a:ext cx="5400600" cy="1332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¡Mismo resultado que el obtenido</a:t>
            </a:r>
            <a:r>
              <a:rPr kumimoji="0" lang="es-MX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anteriormente!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460432" y="5877272"/>
            <a:ext cx="504056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4605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0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11</a:t>
            </a:r>
            <a:endParaRPr lang="es-MX" sz="20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1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build="p"/>
      <p:bldP spid="10" grpId="0" animBg="1"/>
      <p:bldP spid="13" grpId="0"/>
      <p:bldP spid="1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fig_4-21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37538" y="188640"/>
            <a:ext cx="62195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lop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FIN DE UNIDAD 4:</a:t>
            </a:r>
          </a:p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JACOBIANO: Parte 2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C57A-F9F1-4E2D-8A78-4D351A042512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74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939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821052" y="5373216"/>
            <a:ext cx="7495364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Se tiene la matriz: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8</a:t>
            </a:fld>
            <a:endParaRPr lang="es-MX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p3d extrusionH="57150">
              <a:bevelT w="38100" h="38100"/>
            </a:sp3d>
          </a:bodyPr>
          <a:lstStyle/>
          <a:p>
            <a:pPr algn="just"/>
            <a:r>
              <a:rPr lang="es-MX" sz="3600" u="sng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Ejemplo. </a:t>
            </a:r>
            <a:r>
              <a:rPr lang="es-MX" sz="3600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Determinar la expresión para la derivada de </a:t>
            </a:r>
            <a:r>
              <a:rPr lang="es-MX" sz="3600" dirty="0" err="1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R</a:t>
            </a:r>
            <a:r>
              <a:rPr lang="es-MX" sz="3600" baseline="-25000" dirty="0" err="1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x</a:t>
            </a:r>
            <a:r>
              <a:rPr lang="es-MX" sz="3600" baseline="-25000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,</a:t>
            </a:r>
            <a:r>
              <a:rPr lang="el-GR" sz="3600" baseline="-25000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θ</a:t>
            </a:r>
            <a:r>
              <a:rPr lang="es-MX" sz="3600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con respecto a </a:t>
            </a:r>
            <a:r>
              <a:rPr lang="el-GR" sz="3600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θ</a:t>
            </a:r>
            <a:r>
              <a:rPr lang="es-MX" sz="3600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.</a:t>
            </a:r>
            <a:endParaRPr lang="es-MX" sz="3600" u="sng" dirty="0"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1456" y="2016204"/>
            <a:ext cx="2762672" cy="98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395536" y="2968352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entonces: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707017" cy="73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501008"/>
            <a:ext cx="1159570" cy="76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429000"/>
            <a:ext cx="4253682" cy="86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501008"/>
            <a:ext cx="1666805" cy="93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2708920"/>
            <a:ext cx="1133103" cy="38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Flecha derecha"/>
          <p:cNvSpPr/>
          <p:nvPr/>
        </p:nvSpPr>
        <p:spPr>
          <a:xfrm>
            <a:off x="683568" y="4791876"/>
            <a:ext cx="648072" cy="21602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4503844"/>
            <a:ext cx="2385814" cy="797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2 Marcador de contenido"/>
          <p:cNvSpPr txBox="1">
            <a:spLocks/>
          </p:cNvSpPr>
          <p:nvPr/>
        </p:nvSpPr>
        <p:spPr>
          <a:xfrm>
            <a:off x="1007605" y="5567149"/>
            <a:ext cx="1804974" cy="663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Demostrar</a:t>
            </a:r>
            <a:endParaRPr kumimoji="0" lang="es-MX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5445224"/>
            <a:ext cx="5312643" cy="7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errar llave"/>
          <p:cNvSpPr/>
          <p:nvPr/>
        </p:nvSpPr>
        <p:spPr>
          <a:xfrm rot="16200000">
            <a:off x="7596336" y="2708920"/>
            <a:ext cx="360040" cy="1224136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Rectángulo"/>
          <p:cNvSpPr/>
          <p:nvPr/>
        </p:nvSpPr>
        <p:spPr>
          <a:xfrm>
            <a:off x="8388424" y="6237312"/>
            <a:ext cx="432048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build="p"/>
      <p:bldP spid="7" grpId="0" animBg="1"/>
      <p:bldP spid="9" grpId="0"/>
      <p:bldP spid="15" grpId="0" animBg="1"/>
      <p:bldP spid="17" grpId="0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3" y="2060848"/>
            <a:ext cx="3086447" cy="2746938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604664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Sea la siguiente figura: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55D5-D2B9-4F36-9955-300E3658C9A5}" type="datetime1">
              <a:rPr lang="es-MX" smtClean="0"/>
              <a:pPr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9</a:t>
            </a:fld>
            <a:endParaRPr lang="es-MX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4.3 Teorema de </a:t>
            </a:r>
            <a:r>
              <a:rPr lang="es-MX" b="1" u="sng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Euler</a:t>
            </a:r>
            <a:endParaRPr lang="es-MX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5220072" y="1916832"/>
            <a:ext cx="3672408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¿Cuándo es un cuerpo rígido?: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24944"/>
            <a:ext cx="24860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024758"/>
            <a:ext cx="1276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251520" y="46531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¿…y en este caso?: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373216"/>
            <a:ext cx="13811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5445224"/>
            <a:ext cx="13525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81486"/>
            <a:ext cx="3156892" cy="2899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</TotalTime>
  <Words>1992</Words>
  <Application>Microsoft Office PowerPoint</Application>
  <PresentationFormat>Presentación en pantalla (4:3)</PresentationFormat>
  <Paragraphs>490</Paragraphs>
  <Slides>74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74</vt:i4>
      </vt:variant>
    </vt:vector>
  </HeadingPairs>
  <TitlesOfParts>
    <vt:vector size="75" baseType="lpstr">
      <vt:lpstr>Tema de Office</vt:lpstr>
      <vt:lpstr>Presentación de PowerPoint</vt:lpstr>
      <vt:lpstr>Contenido</vt:lpstr>
      <vt:lpstr>4.1 Introducción y Matrices Antisimétricas</vt:lpstr>
      <vt:lpstr>4.1 Introducción y Matrices Antisimétricas</vt:lpstr>
      <vt:lpstr>4.1 Introducción y Matrices Antisimétricas</vt:lpstr>
      <vt:lpstr>4.2 Derivada de una matriz de rotación</vt:lpstr>
      <vt:lpstr>4.2 Derivada de una matriz de rotación</vt:lpstr>
      <vt:lpstr>Ejemplo. Determinar la expresión para la derivada de Rx,θ con respecto a θ.</vt:lpstr>
      <vt:lpstr>4.3 Teorema de Euler</vt:lpstr>
      <vt:lpstr>4.3 Teorema de Euler</vt:lpstr>
      <vt:lpstr>4.3 Teorema de Euler</vt:lpstr>
      <vt:lpstr>4.3 Teorema de Euler</vt:lpstr>
      <vt:lpstr>4.4 Velocidad lineal y angular</vt:lpstr>
      <vt:lpstr>4.4 Velocidad lineal y angular</vt:lpstr>
      <vt:lpstr>4.4 Velocidad lineal y angular</vt:lpstr>
      <vt:lpstr>4.4 Velocidad lineal y angular</vt:lpstr>
      <vt:lpstr>4.5 Posición y orientación variante en el tiempo</vt:lpstr>
      <vt:lpstr>4.5 Posición y orientación variante en el tiempo</vt:lpstr>
      <vt:lpstr>4.5 Posición y orientación variante en el tiempo</vt:lpstr>
      <vt:lpstr>4.5 Posición y orientación variante en el tiempo</vt:lpstr>
      <vt:lpstr>4.6 Movimiento de los eslabones de un robot y método de propagación de velocidades</vt:lpstr>
      <vt:lpstr>4.6 Movimiento de los eslabones de un robot y método de propagación de velocidades</vt:lpstr>
      <vt:lpstr>4.6 Movimiento de los eslabones de un robot y método de propagación de velocidades</vt:lpstr>
      <vt:lpstr>4.6 Movimiento de los eslabones de un robot y método de propagación de velocidades</vt:lpstr>
      <vt:lpstr>4.6 Movimiento de los eslabones de un robot y método de propagación de velocidades</vt:lpstr>
      <vt:lpstr>4.6 Movimiento de los eslabones de un robot y método de propagación de velocidades</vt:lpstr>
      <vt:lpstr>Ejemplo 1. Para el manipulador de la figura determinar la velocidad en el efector final empleando el método de propagación de velocidades.</vt:lpstr>
      <vt:lpstr>Ejemplo 1</vt:lpstr>
      <vt:lpstr>Ejemplo 1</vt:lpstr>
      <vt:lpstr>Ejemplo 1</vt:lpstr>
      <vt:lpstr>Ejemplo 1</vt:lpstr>
      <vt:lpstr>Ejemplo 1</vt:lpstr>
      <vt:lpstr>Ejemplo 1</vt:lpstr>
      <vt:lpstr>Ejemplo 1</vt:lpstr>
      <vt:lpstr>Ejemplo 2. Para el manipulador de la figura determinar la velocidad en el efector final empleando el método de propagación de velocidades.</vt:lpstr>
      <vt:lpstr>Ejemplo 2</vt:lpstr>
      <vt:lpstr>Ejemplo 2</vt:lpstr>
      <vt:lpstr>Ejemplo 2</vt:lpstr>
      <vt:lpstr>Presentación de PowerPoint</vt:lpstr>
      <vt:lpstr>Presentación de PowerPoint</vt:lpstr>
      <vt:lpstr>Presentación de PowerPoint</vt:lpstr>
      <vt:lpstr>Contenido</vt:lpstr>
      <vt:lpstr>4.1 Jacobiano del manipulador</vt:lpstr>
      <vt:lpstr>4.1 Jacobiano del manipulador</vt:lpstr>
      <vt:lpstr>Ejemplo 3. Obtener el Jacobiano del siguiente manipulador empleando el análisis realizado de propagación de velocidades.</vt:lpstr>
      <vt:lpstr>Ejemplo 3</vt:lpstr>
      <vt:lpstr>Ejemplo 4. Obtener el Jacobiano del siguiente manipulador empleando el análisis realizado de propagación de velocidades.</vt:lpstr>
      <vt:lpstr>Ejemplo 4</vt:lpstr>
      <vt:lpstr>4.2 Cambio de sistema de referencia</vt:lpstr>
      <vt:lpstr>Ejemplo 5. Empleando el Jacobiano calculado en {3}, determinar dicho Jacobiano en {0} empleando cambio de sistema de referencia.</vt:lpstr>
      <vt:lpstr>Ejemplo 6. Empleando el Jacobiano calculado en {3}, determinar dicho Jacobiano en {0} empleando cambio de sistema de referencia.</vt:lpstr>
      <vt:lpstr>4.3 Singularidades</vt:lpstr>
      <vt:lpstr>Ejemplo 7. Empleando los datos del Jacobiano de un manipulador siguientes, determinar las singularidades del mismo. Además, mostrar el efecto de cambio de sistema de referencia.</vt:lpstr>
      <vt:lpstr>Ejemplo 7</vt:lpstr>
      <vt:lpstr>4.4 Jacobiano básico</vt:lpstr>
      <vt:lpstr>4.4 Jacobiano básico</vt:lpstr>
      <vt:lpstr>4.4 Jacobiano básico</vt:lpstr>
      <vt:lpstr>4.4 Jacobiano básico</vt:lpstr>
      <vt:lpstr>4.4 Jacobiano básico</vt:lpstr>
      <vt:lpstr>Ejemplo 8. Determinar el jacobiano del siguiente manipulador para el sistema de referencia {3} con respecto a su sistema base empleando el método del Jacobiano básico.</vt:lpstr>
      <vt:lpstr>Ejemplo 8</vt:lpstr>
      <vt:lpstr>Ejemplo 8</vt:lpstr>
      <vt:lpstr>Ejemplo 8</vt:lpstr>
      <vt:lpstr>Ejemplo 8</vt:lpstr>
      <vt:lpstr>Ejemplo 9. Determinar el jacobiano del siguiente manipulador empleando el método del Jacobiano básico.</vt:lpstr>
      <vt:lpstr>Ejemplo 9</vt:lpstr>
      <vt:lpstr>Ejemplo 9</vt:lpstr>
      <vt:lpstr>4.5 Jacobiano en el efector final</vt:lpstr>
      <vt:lpstr>4.5 Jacobiano en el efector final</vt:lpstr>
      <vt:lpstr>Ejemplo 11. Determinar el jacobiano del siguiente manipulador en el efector final.</vt:lpstr>
      <vt:lpstr>Ejemplo 11</vt:lpstr>
      <vt:lpstr>Ejemplo 11</vt:lpstr>
      <vt:lpstr>Ejemplo 11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JACOBIANO: PARTE 1</dc:title>
  <dc:creator>Roger</dc:creator>
  <cp:lastModifiedBy>i7</cp:lastModifiedBy>
  <cp:revision>239</cp:revision>
  <dcterms:created xsi:type="dcterms:W3CDTF">2010-10-27T03:51:19Z</dcterms:created>
  <dcterms:modified xsi:type="dcterms:W3CDTF">2015-04-17T16:38:46Z</dcterms:modified>
</cp:coreProperties>
</file>