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1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278" r:id="rId33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1" autoAdjust="0"/>
    <p:restoredTop sz="92473" autoAdjust="0"/>
  </p:normalViewPr>
  <p:slideViewPr>
    <p:cSldViewPr>
      <p:cViewPr>
        <p:scale>
          <a:sx n="70" d="100"/>
          <a:sy n="70" d="100"/>
        </p:scale>
        <p:origin x="-852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FEE7F-6F74-4D9C-AB92-BEE277B144F4}" type="datetimeFigureOut">
              <a:rPr lang="es-MX" smtClean="0"/>
              <a:pPr/>
              <a:t>06/02/2014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A9CF6-2BB2-44F2-884B-34BCF38A5E80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23921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F80FA-449D-4F77-A26F-E73B114DD010}" type="datetimeFigureOut">
              <a:rPr lang="es-MX" smtClean="0"/>
              <a:pPr/>
              <a:t>06/02/2014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E12C6-FFE2-4C23-92A3-F44BC51A67C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7847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C0482-6581-4E86-8851-9CBE1A57775E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6C4B-A18F-481C-A79F-C896018DCD2B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CD35-97DE-450D-9CD8-B134B0C62F57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C515-7101-402F-991B-1D4AB0FD1656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B2DC-DCE1-462E-BA9F-0CB5220E90C1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37C9-602A-4303-B037-ED5620F0D693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D75B-2E5E-4F97-B2DD-9BB4051BEE29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E5C2A-8867-4E7B-8244-11B95C9C6CC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7CF6-7FCD-44DC-82FE-955587BD4F13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3069-71E9-4CD2-B68E-3911E65F9B79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AA40F-EB49-4CA3-98E5-51E01656FF0D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39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3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0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8.png"/><Relationship Id="rId5" Type="http://schemas.openxmlformats.org/officeDocument/2006/relationships/image" Target="../media/image47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43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png"/><Relationship Id="rId7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35.png"/><Relationship Id="rId4" Type="http://schemas.openxmlformats.org/officeDocument/2006/relationships/image" Target="../media/image63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0.png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0105"/>
            <a:ext cx="7488832" cy="6809845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5551566" y="188640"/>
            <a:ext cx="3412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UNIDAD 05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5496" y="171103"/>
            <a:ext cx="29523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none" spc="0" dirty="0" smtClean="0">
                <a:ln w="11430"/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APLICACIONES DEL</a:t>
            </a:r>
          </a:p>
          <a:p>
            <a:pPr algn="ctr"/>
            <a:r>
              <a:rPr lang="es-ES" sz="3600" b="1" cap="none" spc="0" dirty="0" smtClean="0">
                <a:ln w="11430"/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JACOBIANO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860032" y="6218148"/>
            <a:ext cx="38216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none" spc="0" dirty="0" smtClean="0">
                <a:ln w="11430"/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Roger Miranda Colorado</a:t>
            </a:r>
            <a:endParaRPr lang="es-ES" sz="2800" b="1" cap="none" spc="0" dirty="0">
              <a:ln w="11430"/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10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2322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1.</a:t>
            </a:r>
            <a:r>
              <a:rPr lang="es-MX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Determinar los pares de articulación necesarios para que el siguiente manipulador se mantenga en equilibrio estático.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8" name="7 Imagen" descr="Fig_4-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93134"/>
            <a:ext cx="3544637" cy="3622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955179"/>
            <a:ext cx="2386608" cy="5326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MX" dirty="0" smtClean="0"/>
              <a:t>Nótese que: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11</a:t>
            </a:fld>
            <a:endParaRPr lang="es-MX"/>
          </a:p>
        </p:txBody>
      </p:sp>
      <p:pic>
        <p:nvPicPr>
          <p:cNvPr id="7" name="6 Imagen" descr="Fig_4-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1631" y="902562"/>
            <a:ext cx="3176873" cy="324651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59235"/>
            <a:ext cx="32099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194301"/>
            <a:ext cx="6340004" cy="95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107504" y="4120480"/>
            <a:ext cx="8424936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 considera que se aplica una fuerza en el efector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final de: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589884"/>
            <a:ext cx="2571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179512" y="5056584"/>
            <a:ext cx="8424936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donde: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5453211"/>
            <a:ext cx="43624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1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 descr="Fig_4-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3997" y="3247272"/>
            <a:ext cx="2714507" cy="2774016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3078072"/>
            <a:ext cx="7920880" cy="604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dirty="0" smtClean="0"/>
              <a:t>Entonces se comienza con </a:t>
            </a:r>
            <a:r>
              <a:rPr lang="es-MX" b="1" dirty="0" smtClean="0">
                <a:solidFill>
                  <a:srgbClr val="FF0000"/>
                </a:solidFill>
              </a:rPr>
              <a:t>i=2</a:t>
            </a:r>
            <a:r>
              <a:rPr lang="es-MX" dirty="0" smtClean="0"/>
              <a:t>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12</a:t>
            </a:fld>
            <a:endParaRPr lang="es-MX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348" y="874424"/>
            <a:ext cx="6340004" cy="95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179324"/>
            <a:ext cx="2571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882536"/>
            <a:ext cx="43624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844623"/>
            <a:ext cx="781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3844623"/>
            <a:ext cx="10953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7766" y="3661731"/>
            <a:ext cx="744860" cy="91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690848"/>
            <a:ext cx="9620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03648" y="4690848"/>
            <a:ext cx="23145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1600" y="5770968"/>
            <a:ext cx="3143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19051" y="5322532"/>
            <a:ext cx="4038030" cy="105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57081" y="5348242"/>
            <a:ext cx="1068710" cy="103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1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0" y="2882661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816224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Ahora se considera </a:t>
            </a:r>
            <a:r>
              <a:rPr lang="es-MX" b="1" dirty="0" smtClean="0">
                <a:solidFill>
                  <a:srgbClr val="FF0000"/>
                </a:solidFill>
              </a:rPr>
              <a:t>i=1</a:t>
            </a:r>
            <a:r>
              <a:rPr lang="es-MX" dirty="0" smtClean="0"/>
              <a:t>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13</a:t>
            </a:fld>
            <a:endParaRPr lang="es-MX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882" y="899207"/>
            <a:ext cx="3138314" cy="71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274" y="1016470"/>
            <a:ext cx="781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362" y="854583"/>
            <a:ext cx="744860" cy="91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7450" y="1070607"/>
            <a:ext cx="9620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5562" y="926591"/>
            <a:ext cx="832822" cy="80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636912"/>
            <a:ext cx="6953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2636912"/>
            <a:ext cx="1038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2420888"/>
            <a:ext cx="2763193" cy="92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01179" y="2420888"/>
            <a:ext cx="154302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573016"/>
            <a:ext cx="96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1600" y="3573016"/>
            <a:ext cx="2362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47864" y="3717032"/>
            <a:ext cx="3333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07904" y="3429000"/>
            <a:ext cx="5188446" cy="78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568" y="4509120"/>
            <a:ext cx="3333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43608" y="4221088"/>
            <a:ext cx="2681089" cy="84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 Marcador de contenido"/>
          <p:cNvSpPr txBox="1">
            <a:spLocks/>
          </p:cNvSpPr>
          <p:nvPr/>
        </p:nvSpPr>
        <p:spPr>
          <a:xfrm>
            <a:off x="179512" y="4984576"/>
            <a:ext cx="822960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Además: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635896" y="5375520"/>
            <a:ext cx="2047850" cy="107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1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cxnSp>
        <p:nvCxnSpPr>
          <p:cNvPr id="25" name="24 Conector recto"/>
          <p:cNvCxnSpPr/>
          <p:nvPr/>
        </p:nvCxnSpPr>
        <p:spPr>
          <a:xfrm>
            <a:off x="0" y="1844824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800" decel="100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2032248"/>
            <a:ext cx="8229600" cy="53265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MX" dirty="0" smtClean="0"/>
              <a:t>Por lo tanto, para el equilibrio estático se requiere: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14</a:t>
            </a:fld>
            <a:endParaRPr lang="es-MX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998599"/>
            <a:ext cx="781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854583"/>
            <a:ext cx="744860" cy="91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0375" y="1037109"/>
            <a:ext cx="9620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908720"/>
            <a:ext cx="74491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052736"/>
            <a:ext cx="6953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908720"/>
            <a:ext cx="154302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76464" y="1067618"/>
            <a:ext cx="96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980728"/>
            <a:ext cx="2016224" cy="63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5856" y="2564904"/>
            <a:ext cx="23526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4247300"/>
            <a:ext cx="9334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59632" y="4031276"/>
            <a:ext cx="15621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15816" y="3815252"/>
            <a:ext cx="3828083" cy="98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9592" y="4941168"/>
            <a:ext cx="3905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59632" y="4869160"/>
            <a:ext cx="35242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7544" y="5695196"/>
            <a:ext cx="7143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59632" y="5479172"/>
            <a:ext cx="1571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843808" y="5335156"/>
            <a:ext cx="2010172" cy="90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932040" y="5589240"/>
            <a:ext cx="6953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1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cxnSp>
        <p:nvCxnSpPr>
          <p:cNvPr id="25" name="24 Conector recto"/>
          <p:cNvCxnSpPr/>
          <p:nvPr/>
        </p:nvCxnSpPr>
        <p:spPr>
          <a:xfrm>
            <a:off x="0" y="1844824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803176"/>
            <a:ext cx="8229600" cy="50405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MX" dirty="0" smtClean="0"/>
              <a:t>Entonces: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15</a:t>
            </a:fld>
            <a:endParaRPr lang="es-MX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1436"/>
            <a:ext cx="9334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235224"/>
            <a:ext cx="35242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307232"/>
            <a:ext cx="7143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163216"/>
            <a:ext cx="6953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179512" y="1667272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lo que: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567930"/>
            <a:ext cx="6000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2324284"/>
            <a:ext cx="1121668" cy="77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82175" y="2338490"/>
            <a:ext cx="3441204" cy="76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Abrir llave"/>
          <p:cNvSpPr/>
          <p:nvPr/>
        </p:nvSpPr>
        <p:spPr>
          <a:xfrm rot="5400000" flipH="1">
            <a:off x="3729337" y="1573832"/>
            <a:ext cx="314322" cy="3381522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3467472"/>
            <a:ext cx="876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Rectángulo"/>
          <p:cNvSpPr/>
          <p:nvPr/>
        </p:nvSpPr>
        <p:spPr>
          <a:xfrm>
            <a:off x="8316416" y="5589240"/>
            <a:ext cx="504056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1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1" name="20 Imagen" descr="Fig_4-3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52120" y="1879120"/>
            <a:ext cx="3419140" cy="3494096"/>
          </a:xfrm>
          <a:prstGeom prst="rect">
            <a:avLst/>
          </a:prstGeom>
        </p:spPr>
      </p:pic>
      <p:sp>
        <p:nvSpPr>
          <p:cNvPr id="22" name="2 Marcador de contenido"/>
          <p:cNvSpPr txBox="1">
            <a:spLocks/>
          </p:cNvSpPr>
          <p:nvPr/>
        </p:nvSpPr>
        <p:spPr>
          <a:xfrm>
            <a:off x="1979713" y="4100758"/>
            <a:ext cx="4032448" cy="18485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MX" sz="3200" b="1" i="0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Relación de</a:t>
            </a:r>
            <a:r>
              <a:rPr kumimoji="0" lang="es-MX" sz="3200" b="1" i="0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importancia:</a:t>
            </a:r>
            <a:r>
              <a:rPr kumimoji="0" lang="es-MX" sz="3200" b="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1" i="0" u="sng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Jacobiano</a:t>
            </a:r>
            <a:r>
              <a:rPr kumimoji="0" lang="es-MX" sz="3200" b="1" i="0" u="sng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 fuerza y par.</a:t>
            </a:r>
            <a:endParaRPr kumimoji="0" lang="es-MX" sz="3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6" grpId="0" animBg="1"/>
      <p:bldP spid="19" grpId="0" animBg="1"/>
      <p:bldP spid="20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052736"/>
            <a:ext cx="8229600" cy="1008112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s-MX" dirty="0" smtClean="0"/>
              <a:t>	De acuerdo a lo anterior, nótese que de acuerdo al PTV (principio del trabajo virtual):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16</a:t>
            </a:fld>
            <a:endParaRPr lang="es-MX"/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132856"/>
            <a:ext cx="22002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86816" y="2666256"/>
            <a:ext cx="8229600" cy="647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Además: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429000"/>
            <a:ext cx="14954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Flecha abajo"/>
          <p:cNvSpPr/>
          <p:nvPr/>
        </p:nvSpPr>
        <p:spPr>
          <a:xfrm>
            <a:off x="4211960" y="3933056"/>
            <a:ext cx="360040" cy="36004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9337" y="4365104"/>
            <a:ext cx="23907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Flecha abajo"/>
          <p:cNvSpPr/>
          <p:nvPr/>
        </p:nvSpPr>
        <p:spPr>
          <a:xfrm>
            <a:off x="4211960" y="5013176"/>
            <a:ext cx="360040" cy="36004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5554563"/>
            <a:ext cx="14859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5.1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Jacobiano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en el dominio de la Fuerza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19" grpId="0" animBg="1"/>
      <p:bldP spid="2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17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87220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/>
            <a:r>
              <a:rPr lang="es-MX" sz="28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2.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Considérese el siguiente manipulador, donde el efector final se encuentra sometido a una fuerza </a:t>
            </a:r>
            <a:r>
              <a:rPr lang="es-MX" sz="2800" b="1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F</a:t>
            </a:r>
            <a:r>
              <a:rPr lang="es-MX" sz="2800" b="1" baseline="300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0</a:t>
            </a:r>
            <a:r>
              <a:rPr lang="es-MX" sz="2800" b="1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=(0,-1)</a:t>
            </a:r>
            <a:r>
              <a:rPr lang="es-MX" sz="2800" b="1" baseline="300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T</a:t>
            </a:r>
            <a:r>
              <a:rPr lang="es-MX" sz="2800" b="1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. 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Determinar los pares de articulación necesarios para mantener el equilibrio estático.</a:t>
            </a:r>
            <a:endParaRPr lang="es-MX" sz="2800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779912" y="2132856"/>
            <a:ext cx="5472608" cy="4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Claramente: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564904"/>
            <a:ext cx="9429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36912"/>
            <a:ext cx="1905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068960"/>
            <a:ext cx="19431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3851920" y="3573016"/>
            <a:ext cx="5472608" cy="4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lo tanto: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193720"/>
            <a:ext cx="7239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005064"/>
            <a:ext cx="3878585" cy="83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2 Marcador de contenido"/>
          <p:cNvSpPr txBox="1">
            <a:spLocks/>
          </p:cNvSpPr>
          <p:nvPr/>
        </p:nvSpPr>
        <p:spPr>
          <a:xfrm>
            <a:off x="3851920" y="4768552"/>
            <a:ext cx="5472608" cy="4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Entonces: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5440960"/>
            <a:ext cx="484634" cy="22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5229200"/>
            <a:ext cx="3819897" cy="5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6010076"/>
            <a:ext cx="3048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98902" y="5785890"/>
            <a:ext cx="2108845" cy="66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7" y="2420888"/>
            <a:ext cx="3470111" cy="3645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2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417364"/>
            <a:ext cx="2280950" cy="2396012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604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dirty="0" smtClean="0"/>
              <a:t>Considérense los valores </a:t>
            </a:r>
            <a:r>
              <a:rPr lang="es-MX" b="1" dirty="0" smtClean="0"/>
              <a:t>L</a:t>
            </a:r>
            <a:r>
              <a:rPr lang="es-MX" b="1" baseline="-25000" dirty="0" smtClean="0"/>
              <a:t>1</a:t>
            </a:r>
            <a:r>
              <a:rPr lang="es-MX" b="1" dirty="0" smtClean="0"/>
              <a:t>=L</a:t>
            </a:r>
            <a:r>
              <a:rPr lang="es-MX" b="1" baseline="-25000" dirty="0" smtClean="0"/>
              <a:t>2</a:t>
            </a:r>
            <a:r>
              <a:rPr lang="es-MX" b="1" dirty="0" smtClean="0"/>
              <a:t>=1m</a:t>
            </a:r>
            <a:r>
              <a:rPr lang="es-MX" dirty="0" smtClean="0"/>
              <a:t>, </a:t>
            </a:r>
            <a:r>
              <a:rPr lang="el-GR" b="1" dirty="0" smtClean="0"/>
              <a:t>θ</a:t>
            </a:r>
            <a:r>
              <a:rPr lang="es-MX" b="1" baseline="-25000" dirty="0" smtClean="0"/>
              <a:t>1</a:t>
            </a:r>
            <a:r>
              <a:rPr lang="es-MX" b="1" dirty="0" smtClean="0"/>
              <a:t>=0</a:t>
            </a:r>
            <a:r>
              <a:rPr lang="es-MX" dirty="0" smtClean="0"/>
              <a:t>,</a:t>
            </a:r>
            <a:r>
              <a:rPr lang="el-GR" dirty="0" smtClean="0"/>
              <a:t> </a:t>
            </a:r>
            <a:r>
              <a:rPr lang="el-GR" b="1" dirty="0" smtClean="0"/>
              <a:t>θ</a:t>
            </a:r>
            <a:r>
              <a:rPr lang="es-MX" b="1" baseline="-25000" dirty="0" smtClean="0"/>
              <a:t>2</a:t>
            </a:r>
            <a:r>
              <a:rPr lang="es-MX" b="1" dirty="0" smtClean="0"/>
              <a:t>=60°</a:t>
            </a:r>
            <a:r>
              <a:rPr lang="es-MX" dirty="0" smtClean="0"/>
              <a:t>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18</a:t>
            </a:fld>
            <a:endParaRPr lang="es-MX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91" y="1844824"/>
            <a:ext cx="6286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556792"/>
            <a:ext cx="2232248" cy="70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772816"/>
            <a:ext cx="247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556792"/>
            <a:ext cx="3664248" cy="72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1513196"/>
            <a:ext cx="1663452" cy="76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contenido"/>
          <p:cNvSpPr txBox="1">
            <a:spLocks/>
          </p:cNvSpPr>
          <p:nvPr/>
        </p:nvSpPr>
        <p:spPr>
          <a:xfrm>
            <a:off x="107504" y="2996952"/>
            <a:ext cx="8640960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Considérese ahora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s-MX" sz="32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=L</a:t>
            </a:r>
            <a:r>
              <a:rPr kumimoji="0" lang="es-MX" sz="32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=1m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θ</a:t>
            </a:r>
            <a:r>
              <a:rPr kumimoji="0" lang="es-MX" sz="32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=90°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θ</a:t>
            </a:r>
            <a:r>
              <a:rPr kumimoji="0" lang="es-MX" sz="32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=0</a:t>
            </a:r>
            <a:r>
              <a:rPr kumimoji="0" lang="es-MX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es-MX" sz="3200" b="1" dirty="0" err="1" smtClean="0"/>
              <a:t>f</a:t>
            </a:r>
            <a:r>
              <a:rPr lang="es-MX" sz="3200" b="1" baseline="-25000" dirty="0" err="1" smtClean="0"/>
              <a:t>y</a:t>
            </a:r>
            <a:r>
              <a:rPr lang="es-MX" sz="3200" b="1" dirty="0" smtClean="0"/>
              <a:t>=1000N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6286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3717032"/>
            <a:ext cx="7105997" cy="67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797152"/>
            <a:ext cx="247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4581128"/>
            <a:ext cx="1198914" cy="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 Marcador de contenido"/>
          <p:cNvSpPr txBox="1">
            <a:spLocks/>
          </p:cNvSpPr>
          <p:nvPr/>
        </p:nvSpPr>
        <p:spPr>
          <a:xfrm>
            <a:off x="1979712" y="4725144"/>
            <a:ext cx="2448272" cy="1656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Resultado esperado debido a la configuración del robot</a:t>
            </a:r>
            <a:endParaRPr kumimoji="0" lang="es-MX" sz="32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8388424" y="5661248"/>
            <a:ext cx="504056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2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  <p:bldP spid="21" grpId="0"/>
      <p:bldP spid="22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19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38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5.2 Resolved </a:t>
            </a:r>
            <a:r>
              <a:rPr lang="es-MX" sz="38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Motion</a:t>
            </a:r>
            <a:r>
              <a:rPr lang="es-MX" sz="38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38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Rate</a:t>
            </a:r>
            <a:r>
              <a:rPr lang="es-MX" sz="38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Control (RMRC)</a:t>
            </a:r>
            <a:endParaRPr lang="es-MX" sz="38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179512" y="1988840"/>
            <a:ext cx="6984776" cy="504056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/>
              <a:t>Desplazamientos elementales articulares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07504" y="1556792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 smtClean="0"/>
              <a:t>Considérense:</a:t>
            </a: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179512" y="2420888"/>
            <a:ext cx="7416824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 smtClean="0"/>
              <a:t>Desplazamientos elementales operacionales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511" y="2023317"/>
            <a:ext cx="5048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453841"/>
            <a:ext cx="5524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179512" y="2980482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 smtClean="0"/>
              <a:t>Es posible considerar entonces el modelo: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33788"/>
            <a:ext cx="22193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43313"/>
            <a:ext cx="781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 Marcador de contenido"/>
          <p:cNvSpPr txBox="1">
            <a:spLocks/>
          </p:cNvSpPr>
          <p:nvPr/>
        </p:nvSpPr>
        <p:spPr>
          <a:xfrm>
            <a:off x="4589562" y="3573016"/>
            <a:ext cx="4477419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 err="1" smtClean="0">
                <a:solidFill>
                  <a:srgbClr val="0070C0"/>
                </a:solidFill>
              </a:rPr>
              <a:t>Jacobiano</a:t>
            </a:r>
            <a:r>
              <a:rPr lang="es-MX" dirty="0" smtClean="0">
                <a:solidFill>
                  <a:srgbClr val="0070C0"/>
                </a:solidFill>
              </a:rPr>
              <a:t> del manipulador</a:t>
            </a: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160148" y="4293096"/>
            <a:ext cx="880434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 smtClean="0"/>
              <a:t>La técnica RMRC emplea el </a:t>
            </a:r>
            <a:r>
              <a:rPr lang="es-MX" dirty="0" err="1" smtClean="0"/>
              <a:t>Jacobiano</a:t>
            </a:r>
            <a:r>
              <a:rPr lang="es-MX" dirty="0" smtClean="0"/>
              <a:t> inverso para obtener: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24" y="5013176"/>
            <a:ext cx="75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9" y="5016588"/>
            <a:ext cx="16478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/>
      <p:bldP spid="8" grpId="0"/>
      <p:bldP spid="11" grpId="0"/>
      <p:bldP spid="12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6613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Contenido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20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MX" sz="2000" b="1" dirty="0" smtClean="0">
                <a:latin typeface="Times New Roman" pitchFamily="18" charset="0"/>
                <a:cs typeface="Times New Roman" pitchFamily="18" charset="0"/>
              </a:rPr>
              <a:t>5.1</a:t>
            </a: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000" dirty="0" err="1" smtClean="0">
                <a:latin typeface="Times New Roman" pitchFamily="18" charset="0"/>
                <a:cs typeface="Times New Roman" pitchFamily="18" charset="0"/>
              </a:rPr>
              <a:t>Jacobiano</a:t>
            </a: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 en el dominio de la fuerza</a:t>
            </a:r>
            <a:endParaRPr lang="es-MX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446856" y="2132856"/>
            <a:ext cx="8229600" cy="316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20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es-MX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.2</a:t>
            </a:r>
            <a:r>
              <a:rPr kumimoji="0" lang="es-MX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s-MX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Resolved </a:t>
            </a:r>
            <a:r>
              <a:rPr kumimoji="0" lang="es-MX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Motion</a:t>
            </a:r>
            <a:r>
              <a:rPr kumimoji="0" lang="es-MX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s-MX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Rate</a:t>
            </a:r>
            <a:r>
              <a:rPr kumimoji="0" lang="es-MX" sz="20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Control</a:t>
            </a:r>
            <a:endParaRPr kumimoji="0" lang="es-MX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82B0-D4B1-46F0-BE15-F6CF357763AF}" type="datetime1">
              <a:rPr lang="es-MX" sz="2000" smtClean="0">
                <a:latin typeface="Times New Roman" pitchFamily="18" charset="0"/>
                <a:cs typeface="Times New Roman" pitchFamily="18" charset="0"/>
              </a:rPr>
              <a:pPr/>
              <a:t>06/02/2014</a:t>
            </a:fld>
            <a:endParaRPr lang="es-MX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2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z="2000" smtClean="0"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lang="es-MX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2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z="2000" smtClean="0">
                <a:latin typeface="Times New Roman" pitchFamily="18" charset="0"/>
                <a:cs typeface="Times New Roman" pitchFamily="18" charset="0"/>
              </a:rPr>
              <a:t>Dr. Roger Miranda Colorado</a:t>
            </a:r>
            <a:endParaRPr lang="es-MX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build="p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412776"/>
            <a:ext cx="8229600" cy="8640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sz="2600" dirty="0" smtClean="0"/>
              <a:t>De esta manera, dada una trayectoria deseada del efector final, el robot puede:</a:t>
            </a:r>
            <a:endParaRPr lang="es-MX" sz="26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20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5.2 Resolved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Motion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Rate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Control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804" y="836712"/>
            <a:ext cx="75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299" y="840124"/>
            <a:ext cx="16478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10 Conector recto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2 Marcador de contenido"/>
          <p:cNvSpPr txBox="1">
            <a:spLocks/>
          </p:cNvSpPr>
          <p:nvPr/>
        </p:nvSpPr>
        <p:spPr>
          <a:xfrm>
            <a:off x="86816" y="2132856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600" dirty="0" smtClean="0"/>
              <a:t>Controlarse desde su configuración actual </a:t>
            </a:r>
            <a:r>
              <a:rPr lang="es-MX" sz="2600" b="1" dirty="0" smtClean="0"/>
              <a:t>q</a:t>
            </a:r>
            <a:r>
              <a:rPr lang="es-MX" sz="2600" dirty="0" smtClean="0"/>
              <a:t> hasta la configuración </a:t>
            </a:r>
            <a:r>
              <a:rPr lang="es-MX" sz="2600" b="1" dirty="0" smtClean="0"/>
              <a:t>q+</a:t>
            </a:r>
            <a:r>
              <a:rPr lang="el-GR" sz="2600" b="1" dirty="0" smtClean="0"/>
              <a:t>δ</a:t>
            </a:r>
            <a:r>
              <a:rPr lang="es-MX" sz="2600" b="1" dirty="0" smtClean="0"/>
              <a:t>q</a:t>
            </a:r>
            <a:endParaRPr lang="es-MX" sz="2600" dirty="0"/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86816" y="2976713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600" dirty="0" smtClean="0"/>
              <a:t>De esta manera se puede controlar el robot de la siguiente manera:</a:t>
            </a:r>
            <a:endParaRPr lang="es-MX" sz="2600" dirty="0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501008"/>
            <a:ext cx="7360693" cy="280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836712"/>
            <a:ext cx="8229600" cy="604664"/>
          </a:xfrm>
        </p:spPr>
        <p:txBody>
          <a:bodyPr/>
          <a:lstStyle/>
          <a:p>
            <a:pPr marL="0" indent="0">
              <a:buNone/>
            </a:pPr>
            <a:r>
              <a:rPr lang="es-MX" dirty="0" smtClean="0"/>
              <a:t>En el bloque de control puede emplearse: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21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5.2 Resolved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Motion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Rate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Control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6" y="1369367"/>
            <a:ext cx="4738663" cy="81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5230416" y="1474084"/>
            <a:ext cx="2335015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b="1" dirty="0" smtClean="0">
                <a:solidFill>
                  <a:srgbClr val="C00000"/>
                </a:solidFill>
              </a:rPr>
              <a:t>Control PID</a:t>
            </a:r>
            <a:endParaRPr lang="es-MX" b="1" dirty="0">
              <a:solidFill>
                <a:srgbClr val="C00000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" y="2276872"/>
            <a:ext cx="9104763" cy="3466667"/>
          </a:xfrm>
          <a:prstGeom prst="rect">
            <a:avLst/>
          </a:prstGeom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971600" y="5733256"/>
            <a:ext cx="7704856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dirty="0" smtClean="0"/>
              <a:t>¿Cómo pueden simularse las articulaciones?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2111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880120"/>
            <a:ext cx="8229600" cy="96470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dirty="0" smtClean="0"/>
              <a:t>Para las articulaciones puede emplearse el modelo de un motor de CD controlado en modo posición: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22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5.2 Resolved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Motion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Rate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Control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44824"/>
            <a:ext cx="3590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164430" y="2444899"/>
            <a:ext cx="519138" cy="482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b="1" i="1" dirty="0" smtClean="0"/>
              <a:t>f</a:t>
            </a:r>
            <a:endParaRPr lang="es-MX" b="1" i="1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740494" y="2442592"/>
            <a:ext cx="7143874" cy="482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b="1" dirty="0" smtClean="0">
                <a:solidFill>
                  <a:srgbClr val="0070C0"/>
                </a:solidFill>
              </a:rPr>
              <a:t>Coeficiente de fricción viscosa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179512" y="2946648"/>
            <a:ext cx="519138" cy="482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b="1" i="1" dirty="0" smtClean="0"/>
              <a:t>J</a:t>
            </a:r>
            <a:endParaRPr lang="es-MX" b="1" i="1" dirty="0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755576" y="2944341"/>
            <a:ext cx="7143874" cy="482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b="1" dirty="0" smtClean="0">
                <a:solidFill>
                  <a:srgbClr val="0070C0"/>
                </a:solidFill>
              </a:rPr>
              <a:t>Inercia del motor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179512" y="3326085"/>
            <a:ext cx="519138" cy="482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l-GR" b="1" i="1" dirty="0" smtClean="0"/>
              <a:t>τ</a:t>
            </a:r>
            <a:endParaRPr lang="es-MX" b="1" i="1" dirty="0"/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755576" y="3323778"/>
            <a:ext cx="7143874" cy="482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b="1" dirty="0" smtClean="0">
                <a:solidFill>
                  <a:srgbClr val="0070C0"/>
                </a:solidFill>
              </a:rPr>
              <a:t>Par aplicado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179512" y="3830141"/>
            <a:ext cx="519138" cy="482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b="1" i="1" dirty="0" smtClean="0"/>
              <a:t>k</a:t>
            </a:r>
            <a:endParaRPr lang="es-MX" b="1" i="1" dirty="0"/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755576" y="3827834"/>
            <a:ext cx="7143874" cy="482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b="1" dirty="0" smtClean="0">
                <a:solidFill>
                  <a:srgbClr val="0070C0"/>
                </a:solidFill>
              </a:rPr>
              <a:t>Constante de amplificación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>
          <a:xfrm>
            <a:off x="179512" y="4314800"/>
            <a:ext cx="519138" cy="482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l-GR" b="1" dirty="0" smtClean="0"/>
              <a:t>θ</a:t>
            </a:r>
            <a:endParaRPr lang="es-MX" b="1" dirty="0"/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755576" y="4312493"/>
            <a:ext cx="7143874" cy="482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b="1" dirty="0" smtClean="0">
                <a:solidFill>
                  <a:srgbClr val="0070C0"/>
                </a:solidFill>
              </a:rPr>
              <a:t>Posición del eje del motor</a:t>
            </a:r>
            <a:endParaRPr lang="es-MX" b="1" dirty="0">
              <a:solidFill>
                <a:srgbClr val="0070C0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29" y="4672161"/>
            <a:ext cx="55911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1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528192"/>
            <a:ext cx="8229600" cy="604664"/>
          </a:xfrm>
        </p:spPr>
        <p:txBody>
          <a:bodyPr/>
          <a:lstStyle/>
          <a:p>
            <a:pPr marL="0" indent="0">
              <a:buNone/>
            </a:pPr>
            <a:r>
              <a:rPr lang="es-MX" dirty="0" smtClean="0"/>
              <a:t>Entonces se emplea la función de transferencia: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23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5.2 Resolved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Motion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Rate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Control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59" y="884709"/>
            <a:ext cx="3590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8 Conector recto"/>
          <p:cNvCxnSpPr/>
          <p:nvPr/>
        </p:nvCxnSpPr>
        <p:spPr>
          <a:xfrm>
            <a:off x="0" y="1412776"/>
            <a:ext cx="9144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4" y="2132856"/>
            <a:ext cx="26289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00139"/>
            <a:ext cx="16859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62039"/>
            <a:ext cx="1362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5591175" cy="1781175"/>
          </a:xfrm>
          <a:prstGeom prst="rect">
            <a:avLst/>
          </a:prstGeom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5978117" y="3304902"/>
            <a:ext cx="2832241" cy="242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b="1" dirty="0" smtClean="0">
                <a:solidFill>
                  <a:srgbClr val="0070C0"/>
                </a:solidFill>
              </a:rPr>
              <a:t>Ahora se empleará esta técnica en un robot PUMA.</a:t>
            </a:r>
            <a:endParaRPr lang="es-MX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6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908720"/>
            <a:ext cx="8229600" cy="4606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dirty="0" smtClean="0"/>
              <a:t>Para el robot PUMA se tienen los datos: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24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5.2 Resolved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Motion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Rate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Control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1718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64010"/>
            <a:ext cx="5229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Abrir llave"/>
          <p:cNvSpPr/>
          <p:nvPr/>
        </p:nvSpPr>
        <p:spPr>
          <a:xfrm rot="16200000">
            <a:off x="5944475" y="-12353"/>
            <a:ext cx="324037" cy="5229226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2764279"/>
            <a:ext cx="15525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8843" y="3256384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dirty="0" smtClean="0"/>
              <a:t>Por lo tanto, el </a:t>
            </a:r>
            <a:r>
              <a:rPr lang="es-MX" dirty="0" err="1" smtClean="0"/>
              <a:t>Jacobiano</a:t>
            </a:r>
            <a:r>
              <a:rPr lang="es-MX" dirty="0" smtClean="0"/>
              <a:t> del manipulador es:</a:t>
            </a:r>
            <a:endParaRPr lang="es-MX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5810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1" y="3817657"/>
            <a:ext cx="8067676" cy="79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67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836712"/>
            <a:ext cx="8229600" cy="4606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dirty="0" smtClean="0"/>
              <a:t>Se emplean los datos de simulación siguientes: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25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5.2 Resolved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Motion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Rate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Control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67" y="1373298"/>
            <a:ext cx="16478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6" y="2905125"/>
            <a:ext cx="27527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08" y="3997230"/>
            <a:ext cx="27051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3275856" y="1847824"/>
            <a:ext cx="1656184" cy="4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b="1" dirty="0" smtClean="0">
                <a:solidFill>
                  <a:srgbClr val="0070C0"/>
                </a:solidFill>
              </a:rPr>
              <a:t>Robot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3275856" y="3722551"/>
            <a:ext cx="2160240" cy="4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b="1" dirty="0" smtClean="0">
                <a:solidFill>
                  <a:srgbClr val="0070C0"/>
                </a:solidFill>
              </a:rPr>
              <a:t>Trayectorias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13" name="12 Abrir llave"/>
          <p:cNvSpPr/>
          <p:nvPr/>
        </p:nvSpPr>
        <p:spPr>
          <a:xfrm rot="10800000">
            <a:off x="2975384" y="1339536"/>
            <a:ext cx="300472" cy="1443462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Abrir llave"/>
          <p:cNvSpPr/>
          <p:nvPr/>
        </p:nvSpPr>
        <p:spPr>
          <a:xfrm rot="10800000">
            <a:off x="2987825" y="2921642"/>
            <a:ext cx="288031" cy="2019526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49" y="3737935"/>
            <a:ext cx="3928347" cy="235536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318235"/>
            <a:ext cx="1681631" cy="24043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3" y="5378921"/>
            <a:ext cx="20383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2699792" y="5220605"/>
            <a:ext cx="2160240" cy="1160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b="1" dirty="0" smtClean="0">
                <a:solidFill>
                  <a:srgbClr val="0070C0"/>
                </a:solidFill>
              </a:rPr>
              <a:t>Función de transferencia de motores</a:t>
            </a:r>
            <a:endParaRPr lang="es-MX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7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1" grpId="0"/>
      <p:bldP spid="12" grpId="0"/>
      <p:bldP spid="13" grpId="0" animBg="1"/>
      <p:bldP spid="14" grpId="0" animBg="1"/>
      <p:bldP spid="1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908720"/>
            <a:ext cx="8229600" cy="46064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dirty="0" smtClean="0"/>
              <a:t>Se crea un programa en </a:t>
            </a:r>
            <a:r>
              <a:rPr lang="es-MX" dirty="0" err="1" smtClean="0"/>
              <a:t>Matlab-Simulink</a:t>
            </a:r>
            <a:r>
              <a:rPr lang="es-MX" dirty="0" smtClean="0"/>
              <a:t>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26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5.2 Resolved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Motion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Rate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Control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92716"/>
            <a:ext cx="8247620" cy="46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836712"/>
            <a:ext cx="8229600" cy="4606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dirty="0" smtClean="0"/>
              <a:t>Los subsistemas empleados son: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27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5.2 Resolved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Motion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Rate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Control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723304" cy="51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836712"/>
            <a:ext cx="8229600" cy="7920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dirty="0" smtClean="0"/>
              <a:t>Al simular se obtienen los siguientes resultados para la primera señal: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28</a:t>
            </a:fld>
            <a:endParaRPr lang="es-MX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5.2 Resolved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Motion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Rate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Control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9" y="1700808"/>
            <a:ext cx="8296797" cy="440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7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29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5.2 Resolved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Motion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Rate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Control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07504" y="836712"/>
            <a:ext cx="8229600" cy="7920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dirty="0" smtClean="0"/>
              <a:t>Al simular se obtienen los siguientes resultados para la segunda señal:</a:t>
            </a:r>
            <a:endParaRPr lang="es-MX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3" y="1688691"/>
            <a:ext cx="8306321" cy="440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7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Marcador de contenido" descr="Fig_4-1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99681"/>
            <a:ext cx="6374802" cy="3125463"/>
          </a:xfr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 smtClean="0"/>
              <a:t>Dr. Roger Miranda Colorado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6613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5.1 </a:t>
            </a:r>
            <a:r>
              <a:rPr lang="es-MX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Jacobiano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en el dominio de la Fuerza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5076056" y="4293096"/>
            <a:ext cx="387362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Fuerzas de contacto con el medio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6516216" y="3356992"/>
            <a:ext cx="792088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 flipV="1">
            <a:off x="6300192" y="3356992"/>
            <a:ext cx="360040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2 Marcador de contenido"/>
          <p:cNvSpPr txBox="1">
            <a:spLocks/>
          </p:cNvSpPr>
          <p:nvPr/>
        </p:nvSpPr>
        <p:spPr>
          <a:xfrm>
            <a:off x="457200" y="5013176"/>
            <a:ext cx="166652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Aplicación: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>
          <a:xfrm>
            <a:off x="2195736" y="5013176"/>
            <a:ext cx="230425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Equilibrio estático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4572000" y="5229200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2 Marcador de contenido"/>
          <p:cNvSpPr txBox="1">
            <a:spLocks/>
          </p:cNvSpPr>
          <p:nvPr/>
        </p:nvSpPr>
        <p:spPr>
          <a:xfrm>
            <a:off x="5508104" y="5013176"/>
            <a:ext cx="324036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Balance fuerza-momento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8" grpId="0"/>
      <p:bldP spid="19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908720"/>
            <a:ext cx="8229600" cy="4606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dirty="0" smtClean="0"/>
              <a:t>Las trayectorias seguidas por el efector final son: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30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5.2 Resolved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Motion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Rate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Control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20" y="1556792"/>
            <a:ext cx="4262484" cy="3361549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1" y="1340768"/>
            <a:ext cx="4758881" cy="2853333"/>
          </a:xfrm>
          <a:prstGeom prst="rect">
            <a:avLst/>
          </a:prstGeom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971600" y="4293096"/>
            <a:ext cx="2808312" cy="117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MX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Trayectorias deseadas</a:t>
            </a:r>
            <a:endParaRPr lang="es-MX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5652120" y="5085184"/>
            <a:ext cx="2736304" cy="117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MX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Trayectorias obtenidas</a:t>
            </a:r>
            <a:endParaRPr lang="es-MX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384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31</a:t>
            </a:fld>
            <a:endParaRPr lang="es-MX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35496" y="836712"/>
            <a:ext cx="8856984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continuación se muestra la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simulación realizada: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5.2 Resolved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Motion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Rate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Control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11" name="Proyecto_RMRC_Enero_2014_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00290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/>
      <p:bldP spid="9" grpId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fig_07_09.png"/>
          <p:cNvPicPr>
            <a:picLocks noChangeAspect="1"/>
          </p:cNvPicPr>
          <p:nvPr/>
        </p:nvPicPr>
        <p:blipFill>
          <a:blip r:embed="rId2" cstate="print">
            <a:lum bright="40000" contrast="10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-371340" y="306522"/>
            <a:ext cx="91198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slop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FIN DE UNIDAD 5:</a:t>
            </a:r>
          </a:p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APLICACIONES DEL JACOBIANO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C57A-F9F1-4E2D-8A78-4D351A042512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</a:t>
            </a:fld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857725"/>
            <a:ext cx="2952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361781"/>
            <a:ext cx="3524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1043608" y="4857725"/>
            <a:ext cx="79208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Fuerza</a:t>
            </a:r>
            <a:r>
              <a:rPr kumimoji="0" lang="es-MX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ejercida en el eslabón </a:t>
            </a:r>
            <a:r>
              <a:rPr kumimoji="0" lang="es-MX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kumimoji="0" lang="es-MX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por el eslabón </a:t>
            </a:r>
            <a:r>
              <a:rPr kumimoji="0" lang="es-MX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i-1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1043608" y="5289773"/>
            <a:ext cx="79208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Par</a:t>
            </a:r>
            <a:r>
              <a:rPr kumimoji="0" lang="es-MX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ejercido </a:t>
            </a:r>
            <a:r>
              <a:rPr kumimoji="0" lang="es-MX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 el eslabón </a:t>
            </a:r>
            <a:r>
              <a:rPr kumimoji="0" lang="es-MX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kumimoji="0" lang="es-MX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por el eslabón </a:t>
            </a:r>
            <a:r>
              <a:rPr kumimoji="0" lang="es-MX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i-1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179512" y="5661248"/>
            <a:ext cx="79208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Además: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6014045"/>
            <a:ext cx="11811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5976664" cy="3137748"/>
          </a:xfrm>
          <a:prstGeom prst="rect">
            <a:avLst/>
          </a:prstGeom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5.1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Jacobiano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en el dominio de la Fuerza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251520" y="980728"/>
            <a:ext cx="79208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Considérese el siguiente diagrama donde: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764703"/>
            <a:ext cx="2232248" cy="21674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400" dirty="0" smtClean="0"/>
              <a:t>    Del </a:t>
            </a:r>
            <a:r>
              <a:rPr lang="es-MX" sz="2400" dirty="0" smtClean="0"/>
              <a:t>siguiente ejemplo se obtiene la expresión del par:</a:t>
            </a:r>
            <a:endParaRPr lang="es-MX" sz="24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</a:t>
            </a:fld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906" y="5841454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4970" y="5769446"/>
            <a:ext cx="6667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2663788" y="1052736"/>
            <a:ext cx="6300700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Además, considerando el equilibrio estático: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891629"/>
            <a:ext cx="29051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1963637"/>
            <a:ext cx="2095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2623" y="1556792"/>
            <a:ext cx="12668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9448" y="1618704"/>
            <a:ext cx="2095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errar llave"/>
          <p:cNvSpPr/>
          <p:nvPr/>
        </p:nvSpPr>
        <p:spPr>
          <a:xfrm rot="5400000">
            <a:off x="5868144" y="811509"/>
            <a:ext cx="216024" cy="3384376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3347864" y="2655117"/>
            <a:ext cx="5328592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Procedimiento de </a:t>
            </a:r>
            <a:r>
              <a:rPr kumimoji="0" lang="es-MX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retropropagación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5.1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Jacobiano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en el dominio de la Fuerza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7" y="2852936"/>
            <a:ext cx="1900845" cy="288032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212976"/>
            <a:ext cx="5623483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7" grpId="0" animBg="1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854993"/>
            <a:ext cx="8229600" cy="46064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s-MX" dirty="0" smtClean="0"/>
              <a:t>De esta manera se tiene: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6</a:t>
            </a:fld>
            <a:endParaRPr lang="es-MX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63105"/>
            <a:ext cx="29051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35113"/>
            <a:ext cx="2095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287041"/>
            <a:ext cx="12668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87041"/>
            <a:ext cx="2095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179512" y="2439169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Entonces: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943225"/>
            <a:ext cx="5143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19289"/>
            <a:ext cx="5619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3447281"/>
            <a:ext cx="25812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2943225"/>
            <a:ext cx="9715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5.1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Jacobiano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en el dominio de la Fuerza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564904"/>
            <a:ext cx="5486324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737269"/>
            <a:ext cx="8229600" cy="5326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MX" dirty="0" smtClean="0"/>
              <a:t>Considerando el equilibrio estático: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7</a:t>
            </a:fld>
            <a:endParaRPr lang="es-MX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4211960" y="1313333"/>
            <a:ext cx="4680520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Cada cuerpo rígido se encuentra en equilibrio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estático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8 Flecha abajo"/>
          <p:cNvSpPr/>
          <p:nvPr/>
        </p:nvSpPr>
        <p:spPr>
          <a:xfrm>
            <a:off x="6444208" y="2105421"/>
            <a:ext cx="432048" cy="43204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81485"/>
            <a:ext cx="19907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753493"/>
            <a:ext cx="266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185541"/>
            <a:ext cx="443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448" y="3329557"/>
            <a:ext cx="266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179512" y="4337669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lo tanto, para el sistema {i}: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985741"/>
            <a:ext cx="2447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633813"/>
            <a:ext cx="52197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5.1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Jacobiano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en el dominio de la Fuerza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32" y="1196752"/>
            <a:ext cx="3454088" cy="314091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23" y="3726098"/>
            <a:ext cx="2710809" cy="2727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 animBg="1"/>
      <p:bldP spid="14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6856" y="736104"/>
            <a:ext cx="8229600" cy="5326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MX" dirty="0" smtClean="0"/>
              <a:t>Con lo que se obtiene: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8</a:t>
            </a:fld>
            <a:endParaRPr lang="es-MX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181125"/>
            <a:ext cx="13239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613173"/>
            <a:ext cx="34956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35496" y="206084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De esta manera se obtiene el denominado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Algoritmo de Propagación de Fuerzas y Pares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068960"/>
            <a:ext cx="647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068960"/>
            <a:ext cx="1266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789040"/>
            <a:ext cx="7239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3789040"/>
            <a:ext cx="30956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Abrir llave"/>
          <p:cNvSpPr/>
          <p:nvPr/>
        </p:nvSpPr>
        <p:spPr>
          <a:xfrm>
            <a:off x="2555776" y="3068960"/>
            <a:ext cx="144016" cy="1152128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323528" y="436510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¿Cuál es el problema entonces en Robótica?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395536" y="5085184"/>
            <a:ext cx="8229600" cy="129614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Determinar los pares de </a:t>
            </a:r>
            <a:r>
              <a:rPr lang="es-MX" sz="3200" dirty="0" smtClean="0">
                <a:solidFill>
                  <a:schemeClr val="tx1"/>
                </a:solidFill>
              </a:rPr>
              <a:t>articulación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necesarios para balancear las fuerzas de reacción y los pares que actúan en los eslabones.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5.1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Jacobiano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en el dominio de la Fuerza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4" grpId="0" animBg="1"/>
      <p:bldP spid="15" grpId="0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971600" y="5085184"/>
            <a:ext cx="2808312" cy="11521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Rectángulo"/>
          <p:cNvSpPr/>
          <p:nvPr/>
        </p:nvSpPr>
        <p:spPr>
          <a:xfrm>
            <a:off x="971600" y="3717032"/>
            <a:ext cx="2808312" cy="11521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6816" y="836712"/>
            <a:ext cx="8229600" cy="5326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MX" dirty="0" smtClean="0"/>
              <a:t>Aspectos de importancia: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06/02/2014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 smtClean="0"/>
              <a:t>Dr. Roger Miranda Colorado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9</a:t>
            </a:fld>
            <a:endParaRPr lang="es-MX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179512" y="1412776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Todas las componentes de fuerza y par son absorbidas por la estructura excepto …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79512" y="2204864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…los pares con respecto al eje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la articulación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79512" y="2608312"/>
            <a:ext cx="8229600" cy="1036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De 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 manera, el par de articulación necesario 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 mantener el equilibrio estático es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976464"/>
            <a:ext cx="6953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760440"/>
            <a:ext cx="11715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258147"/>
            <a:ext cx="7715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5114131"/>
            <a:ext cx="1171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971600" y="4336504"/>
            <a:ext cx="3024336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Articulación rotacional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971600" y="5704656"/>
            <a:ext cx="3024336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Articulación prismática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5.1 </a:t>
            </a:r>
            <a:r>
              <a:rPr lang="es-MX" sz="2000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Jacobiano</a:t>
            </a:r>
            <a:r>
              <a:rPr lang="es-MX" sz="20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en el dominio de la Fuerza</a:t>
            </a:r>
            <a:endParaRPr lang="es-MX" sz="20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3100056" cy="264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3" grpId="0" build="p"/>
      <p:bldP spid="7" grpId="0"/>
      <p:bldP spid="8" grpId="0"/>
      <p:bldP spid="9" grpId="0"/>
      <p:bldP spid="14" grpId="0"/>
      <p:bldP spid="15" grpId="0"/>
      <p:bldP spid="1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3387</TotalTime>
  <Words>901</Words>
  <Application>Microsoft Office PowerPoint</Application>
  <PresentationFormat>Presentación en pantalla (4:3)</PresentationFormat>
  <Paragraphs>214</Paragraphs>
  <Slides>32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Presentación de PowerPoint</vt:lpstr>
      <vt:lpstr>Contenido</vt:lpstr>
      <vt:lpstr>5.1 Jacobiano en el dominio de la Fuerza</vt:lpstr>
      <vt:lpstr>5.1 Jacobiano en el dominio de la Fuerza</vt:lpstr>
      <vt:lpstr>5.1 Jacobiano en el dominio de la Fuerza</vt:lpstr>
      <vt:lpstr>5.1 Jacobiano en el dominio de la Fuerza</vt:lpstr>
      <vt:lpstr>5.1 Jacobiano en el dominio de la Fuerza</vt:lpstr>
      <vt:lpstr>5.1 Jacobiano en el dominio de la Fuerza</vt:lpstr>
      <vt:lpstr>5.1 Jacobiano en el dominio de la Fuerza</vt:lpstr>
      <vt:lpstr>Ejemplo 1. Determinar los pares de articulación necesarios para que el siguiente manipulador se mantenga en equilibrio estático.</vt:lpstr>
      <vt:lpstr>Ejemplo 1</vt:lpstr>
      <vt:lpstr>Ejemplo 1</vt:lpstr>
      <vt:lpstr>Ejemplo 1</vt:lpstr>
      <vt:lpstr>Ejemplo 1</vt:lpstr>
      <vt:lpstr>Ejemplo 1</vt:lpstr>
      <vt:lpstr>5.1 Jacobiano en el dominio de la Fuerza</vt:lpstr>
      <vt:lpstr>Ejemplo 2. Considérese el siguiente manipulador, donde el efector final se encuentra sometido a una fuerza F0=(0,-1)T. Determinar los pares de articulación necesarios para mantener el equilibrio estático.</vt:lpstr>
      <vt:lpstr>Ejemplo 2</vt:lpstr>
      <vt:lpstr>5.2 Resolved Motion Rate Control (RMRC)</vt:lpstr>
      <vt:lpstr>5.2 Resolved Motion Rate Control</vt:lpstr>
      <vt:lpstr>5.2 Resolved Motion Rate Control</vt:lpstr>
      <vt:lpstr>5.2 Resolved Motion Rate Control</vt:lpstr>
      <vt:lpstr>5.2 Resolved Motion Rate Control</vt:lpstr>
      <vt:lpstr>5.2 Resolved Motion Rate Control</vt:lpstr>
      <vt:lpstr>5.2 Resolved Motion Rate Control</vt:lpstr>
      <vt:lpstr>5.2 Resolved Motion Rate Control</vt:lpstr>
      <vt:lpstr>5.2 Resolved Motion Rate Control</vt:lpstr>
      <vt:lpstr>5.2 Resolved Motion Rate Control</vt:lpstr>
      <vt:lpstr>5.2 Resolved Motion Rate Control</vt:lpstr>
      <vt:lpstr>5.2 Resolved Motion Rate Control</vt:lpstr>
      <vt:lpstr>5.2 Resolved Motion Rate Control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JACOBIANO: PARTE 1</dc:title>
  <dc:creator>Roger</dc:creator>
  <cp:lastModifiedBy>Roger</cp:lastModifiedBy>
  <cp:revision>238</cp:revision>
  <dcterms:created xsi:type="dcterms:W3CDTF">2010-10-27T03:51:19Z</dcterms:created>
  <dcterms:modified xsi:type="dcterms:W3CDTF">2014-02-06T17:14:41Z</dcterms:modified>
</cp:coreProperties>
</file>