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71" r:id="rId2"/>
    <p:sldId id="309" r:id="rId3"/>
    <p:sldId id="326" r:id="rId4"/>
    <p:sldId id="327" r:id="rId5"/>
    <p:sldId id="328" r:id="rId6"/>
    <p:sldId id="329" r:id="rId7"/>
    <p:sldId id="387" r:id="rId8"/>
    <p:sldId id="331" r:id="rId9"/>
    <p:sldId id="332" r:id="rId10"/>
    <p:sldId id="361" r:id="rId11"/>
    <p:sldId id="362" r:id="rId12"/>
    <p:sldId id="363" r:id="rId13"/>
    <p:sldId id="364" r:id="rId14"/>
    <p:sldId id="365" r:id="rId15"/>
    <p:sldId id="333" r:id="rId16"/>
    <p:sldId id="359" r:id="rId17"/>
    <p:sldId id="334" r:id="rId18"/>
    <p:sldId id="360" r:id="rId19"/>
    <p:sldId id="366" r:id="rId20"/>
    <p:sldId id="337" r:id="rId21"/>
    <p:sldId id="338" r:id="rId22"/>
    <p:sldId id="339" r:id="rId23"/>
    <p:sldId id="367" r:id="rId24"/>
    <p:sldId id="368" r:id="rId25"/>
    <p:sldId id="369" r:id="rId26"/>
    <p:sldId id="343" r:id="rId27"/>
    <p:sldId id="344" r:id="rId28"/>
    <p:sldId id="370" r:id="rId29"/>
    <p:sldId id="371" r:id="rId30"/>
    <p:sldId id="346" r:id="rId31"/>
    <p:sldId id="372" r:id="rId32"/>
    <p:sldId id="373" r:id="rId33"/>
    <p:sldId id="350" r:id="rId34"/>
    <p:sldId id="374" r:id="rId35"/>
    <p:sldId id="375" r:id="rId36"/>
    <p:sldId id="376" r:id="rId37"/>
    <p:sldId id="354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57" r:id="rId46"/>
    <p:sldId id="384" r:id="rId47"/>
    <p:sldId id="385" r:id="rId48"/>
    <p:sldId id="388" r:id="rId49"/>
    <p:sldId id="389" r:id="rId50"/>
    <p:sldId id="390" r:id="rId51"/>
    <p:sldId id="391" r:id="rId52"/>
    <p:sldId id="392" r:id="rId53"/>
    <p:sldId id="393" r:id="rId54"/>
    <p:sldId id="394" r:id="rId55"/>
    <p:sldId id="395" r:id="rId56"/>
    <p:sldId id="386" r:id="rId57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1" autoAdjust="0"/>
    <p:restoredTop sz="92473" autoAdjust="0"/>
  </p:normalViewPr>
  <p:slideViewPr>
    <p:cSldViewPr>
      <p:cViewPr>
        <p:scale>
          <a:sx n="66" d="100"/>
          <a:sy n="66" d="100"/>
        </p:scale>
        <p:origin x="-97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FEE7F-6F74-4D9C-AB92-BEE277B144F4}" type="datetimeFigureOut">
              <a:rPr lang="es-MX" smtClean="0"/>
              <a:pPr/>
              <a:t>12/05/2014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A9CF6-2BB2-44F2-884B-34BCF38A5E80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48915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F80FA-449D-4F77-A26F-E73B114DD010}" type="datetimeFigureOut">
              <a:rPr lang="es-MX" smtClean="0"/>
              <a:pPr/>
              <a:t>12/05/2014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E12C6-FFE2-4C23-92A3-F44BC51A67C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66834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C0482-6581-4E86-8851-9CBE1A57775E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6C4B-A18F-481C-A79F-C896018DCD2B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CD35-97DE-450D-9CD8-B134B0C62F57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C515-7101-402F-991B-1D4AB0FD1656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B2DC-DCE1-462E-BA9F-0CB5220E90C1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37C9-602A-4303-B037-ED5620F0D693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D75B-2E5E-4F97-B2DD-9BB4051BEE29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E5C2A-8867-4E7B-8244-11B95C9C6CC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7CF6-7FCD-44DC-82FE-955587BD4F13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3069-71E9-4CD2-B68E-3911E65F9B79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AA40F-EB49-4CA3-98E5-51E01656FF0D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1.png"/><Relationship Id="rId10" Type="http://schemas.openxmlformats.org/officeDocument/2006/relationships/image" Target="../media/image68.png"/><Relationship Id="rId4" Type="http://schemas.openxmlformats.org/officeDocument/2006/relationships/image" Target="../media/image60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69.png"/><Relationship Id="rId10" Type="http://schemas.openxmlformats.org/officeDocument/2006/relationships/image" Target="../media/image78.png"/><Relationship Id="rId4" Type="http://schemas.openxmlformats.org/officeDocument/2006/relationships/image" Target="../media/image67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image" Target="../media/image102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5.png"/><Relationship Id="rId5" Type="http://schemas.openxmlformats.org/officeDocument/2006/relationships/image" Target="../media/image98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7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95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95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19.png"/><Relationship Id="rId18" Type="http://schemas.openxmlformats.org/officeDocument/2006/relationships/image" Target="../media/image140.png"/><Relationship Id="rId3" Type="http://schemas.openxmlformats.org/officeDocument/2006/relationships/image" Target="../media/image124.png"/><Relationship Id="rId7" Type="http://schemas.openxmlformats.org/officeDocument/2006/relationships/image" Target="../media/image135.png"/><Relationship Id="rId12" Type="http://schemas.openxmlformats.org/officeDocument/2006/relationships/image" Target="../media/image118.png"/><Relationship Id="rId17" Type="http://schemas.openxmlformats.org/officeDocument/2006/relationships/image" Target="../media/image139.png"/><Relationship Id="rId2" Type="http://schemas.openxmlformats.org/officeDocument/2006/relationships/image" Target="../media/image95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13.png"/><Relationship Id="rId5" Type="http://schemas.openxmlformats.org/officeDocument/2006/relationships/image" Target="../media/image133.png"/><Relationship Id="rId15" Type="http://schemas.openxmlformats.org/officeDocument/2006/relationships/image" Target="../media/image137.png"/><Relationship Id="rId10" Type="http://schemas.openxmlformats.org/officeDocument/2006/relationships/image" Target="../media/image112.png"/><Relationship Id="rId4" Type="http://schemas.openxmlformats.org/officeDocument/2006/relationships/image" Target="../media/image132.png"/><Relationship Id="rId9" Type="http://schemas.openxmlformats.org/officeDocument/2006/relationships/image" Target="../media/image100.png"/><Relationship Id="rId1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2.png"/><Relationship Id="rId4" Type="http://schemas.openxmlformats.org/officeDocument/2006/relationships/image" Target="../media/image14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" Type="http://schemas.openxmlformats.org/officeDocument/2006/relationships/image" Target="../media/image162.png"/><Relationship Id="rId16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10" Type="http://schemas.openxmlformats.org/officeDocument/2006/relationships/image" Target="../media/image170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9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12" Type="http://schemas.openxmlformats.org/officeDocument/2006/relationships/image" Target="../media/image198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5" Type="http://schemas.openxmlformats.org/officeDocument/2006/relationships/image" Target="../media/image191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5" Type="http://schemas.openxmlformats.org/officeDocument/2006/relationships/image" Target="../media/image203.pn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Relationship Id="rId14" Type="http://schemas.openxmlformats.org/officeDocument/2006/relationships/image" Target="../media/image2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13" Type="http://schemas.openxmlformats.org/officeDocument/2006/relationships/image" Target="../media/image226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12" Type="http://schemas.openxmlformats.org/officeDocument/2006/relationships/image" Target="../media/image225.png"/><Relationship Id="rId2" Type="http://schemas.openxmlformats.org/officeDocument/2006/relationships/image" Target="../media/image215.png"/><Relationship Id="rId16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5" Type="http://schemas.openxmlformats.org/officeDocument/2006/relationships/image" Target="../media/image228.png"/><Relationship Id="rId10" Type="http://schemas.openxmlformats.org/officeDocument/2006/relationships/image" Target="../media/image223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Relationship Id="rId14" Type="http://schemas.openxmlformats.org/officeDocument/2006/relationships/image" Target="../media/image2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15.png"/><Relationship Id="rId7" Type="http://schemas.openxmlformats.org/officeDocument/2006/relationships/image" Target="../media/image234.png"/><Relationship Id="rId12" Type="http://schemas.openxmlformats.org/officeDocument/2006/relationships/image" Target="../media/image239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11" Type="http://schemas.openxmlformats.org/officeDocument/2006/relationships/image" Target="../media/image238.png"/><Relationship Id="rId5" Type="http://schemas.openxmlformats.org/officeDocument/2006/relationships/image" Target="../media/image232.png"/><Relationship Id="rId10" Type="http://schemas.openxmlformats.org/officeDocument/2006/relationships/image" Target="../media/image237.png"/><Relationship Id="rId4" Type="http://schemas.openxmlformats.org/officeDocument/2006/relationships/image" Target="../media/image231.png"/><Relationship Id="rId9" Type="http://schemas.openxmlformats.org/officeDocument/2006/relationships/image" Target="../media/image2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10" Type="http://schemas.openxmlformats.org/officeDocument/2006/relationships/image" Target="../media/image251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262.png"/><Relationship Id="rId18" Type="http://schemas.openxmlformats.org/officeDocument/2006/relationships/image" Target="../media/image267.png"/><Relationship Id="rId3" Type="http://schemas.openxmlformats.org/officeDocument/2006/relationships/image" Target="../media/image251.png"/><Relationship Id="rId7" Type="http://schemas.openxmlformats.org/officeDocument/2006/relationships/image" Target="../media/image256.png"/><Relationship Id="rId12" Type="http://schemas.openxmlformats.org/officeDocument/2006/relationships/image" Target="../media/image261.png"/><Relationship Id="rId17" Type="http://schemas.openxmlformats.org/officeDocument/2006/relationships/image" Target="../media/image266.png"/><Relationship Id="rId2" Type="http://schemas.openxmlformats.org/officeDocument/2006/relationships/image" Target="../media/image252.png"/><Relationship Id="rId16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png"/><Relationship Id="rId11" Type="http://schemas.openxmlformats.org/officeDocument/2006/relationships/image" Target="../media/image260.png"/><Relationship Id="rId5" Type="http://schemas.openxmlformats.org/officeDocument/2006/relationships/image" Target="../media/image254.png"/><Relationship Id="rId15" Type="http://schemas.openxmlformats.org/officeDocument/2006/relationships/image" Target="../media/image264.png"/><Relationship Id="rId10" Type="http://schemas.openxmlformats.org/officeDocument/2006/relationships/image" Target="../media/image259.png"/><Relationship Id="rId19" Type="http://schemas.openxmlformats.org/officeDocument/2006/relationships/image" Target="../media/image268.png"/><Relationship Id="rId4" Type="http://schemas.openxmlformats.org/officeDocument/2006/relationships/image" Target="../media/image253.png"/><Relationship Id="rId9" Type="http://schemas.openxmlformats.org/officeDocument/2006/relationships/image" Target="../media/image258.png"/><Relationship Id="rId14" Type="http://schemas.openxmlformats.org/officeDocument/2006/relationships/image" Target="../media/image2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69.png"/><Relationship Id="rId7" Type="http://schemas.openxmlformats.org/officeDocument/2006/relationships/image" Target="../media/image260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11" Type="http://schemas.openxmlformats.org/officeDocument/2006/relationships/image" Target="../media/image273.png"/><Relationship Id="rId5" Type="http://schemas.openxmlformats.org/officeDocument/2006/relationships/image" Target="../media/image271.png"/><Relationship Id="rId10" Type="http://schemas.openxmlformats.org/officeDocument/2006/relationships/image" Target="../media/image272.png"/><Relationship Id="rId4" Type="http://schemas.openxmlformats.org/officeDocument/2006/relationships/image" Target="../media/image270.png"/><Relationship Id="rId9" Type="http://schemas.openxmlformats.org/officeDocument/2006/relationships/image" Target="../media/image26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286.png"/><Relationship Id="rId3" Type="http://schemas.openxmlformats.org/officeDocument/2006/relationships/image" Target="../media/image276.png"/><Relationship Id="rId7" Type="http://schemas.openxmlformats.org/officeDocument/2006/relationships/image" Target="../media/image280.png"/><Relationship Id="rId12" Type="http://schemas.openxmlformats.org/officeDocument/2006/relationships/image" Target="../media/image285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11" Type="http://schemas.openxmlformats.org/officeDocument/2006/relationships/image" Target="../media/image284.png"/><Relationship Id="rId5" Type="http://schemas.openxmlformats.org/officeDocument/2006/relationships/image" Target="../media/image278.png"/><Relationship Id="rId10" Type="http://schemas.openxmlformats.org/officeDocument/2006/relationships/image" Target="../media/image283.png"/><Relationship Id="rId4" Type="http://schemas.openxmlformats.org/officeDocument/2006/relationships/image" Target="../media/image277.png"/><Relationship Id="rId9" Type="http://schemas.openxmlformats.org/officeDocument/2006/relationships/image" Target="../media/image2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84.png"/><Relationship Id="rId7" Type="http://schemas.openxmlformats.org/officeDocument/2006/relationships/image" Target="../media/image289.png"/><Relationship Id="rId12" Type="http://schemas.openxmlformats.org/officeDocument/2006/relationships/image" Target="../media/image294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11" Type="http://schemas.openxmlformats.org/officeDocument/2006/relationships/image" Target="../media/image293.png"/><Relationship Id="rId5" Type="http://schemas.openxmlformats.org/officeDocument/2006/relationships/image" Target="../media/image287.png"/><Relationship Id="rId10" Type="http://schemas.openxmlformats.org/officeDocument/2006/relationships/image" Target="../media/image292.png"/><Relationship Id="rId4" Type="http://schemas.openxmlformats.org/officeDocument/2006/relationships/image" Target="../media/image286.png"/><Relationship Id="rId9" Type="http://schemas.openxmlformats.org/officeDocument/2006/relationships/image" Target="../media/image29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02.png"/><Relationship Id="rId3" Type="http://schemas.openxmlformats.org/officeDocument/2006/relationships/image" Target="../media/image295.png"/><Relationship Id="rId7" Type="http://schemas.openxmlformats.org/officeDocument/2006/relationships/image" Target="../media/image299.png"/><Relationship Id="rId12" Type="http://schemas.openxmlformats.org/officeDocument/2006/relationships/image" Target="../media/image301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png"/><Relationship Id="rId11" Type="http://schemas.openxmlformats.org/officeDocument/2006/relationships/image" Target="../media/image294.png"/><Relationship Id="rId5" Type="http://schemas.openxmlformats.org/officeDocument/2006/relationships/image" Target="../media/image297.png"/><Relationship Id="rId10" Type="http://schemas.openxmlformats.org/officeDocument/2006/relationships/image" Target="../media/image293.png"/><Relationship Id="rId4" Type="http://schemas.openxmlformats.org/officeDocument/2006/relationships/image" Target="../media/image296.png"/><Relationship Id="rId9" Type="http://schemas.openxmlformats.org/officeDocument/2006/relationships/image" Target="../media/image28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15.png"/><Relationship Id="rId3" Type="http://schemas.openxmlformats.org/officeDocument/2006/relationships/image" Target="../media/image305.png"/><Relationship Id="rId7" Type="http://schemas.openxmlformats.org/officeDocument/2006/relationships/image" Target="../media/image309.png"/><Relationship Id="rId12" Type="http://schemas.openxmlformats.org/officeDocument/2006/relationships/image" Target="../media/image314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11" Type="http://schemas.openxmlformats.org/officeDocument/2006/relationships/image" Target="../media/image313.png"/><Relationship Id="rId5" Type="http://schemas.openxmlformats.org/officeDocument/2006/relationships/image" Target="../media/image307.png"/><Relationship Id="rId10" Type="http://schemas.openxmlformats.org/officeDocument/2006/relationships/image" Target="../media/image312.png"/><Relationship Id="rId4" Type="http://schemas.openxmlformats.org/officeDocument/2006/relationships/image" Target="../media/image306.png"/><Relationship Id="rId9" Type="http://schemas.openxmlformats.org/officeDocument/2006/relationships/image" Target="../media/image311.png"/><Relationship Id="rId14" Type="http://schemas.openxmlformats.org/officeDocument/2006/relationships/image" Target="../media/image31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13" Type="http://schemas.openxmlformats.org/officeDocument/2006/relationships/image" Target="../media/image328.png"/><Relationship Id="rId18" Type="http://schemas.openxmlformats.org/officeDocument/2006/relationships/image" Target="../media/image333.png"/><Relationship Id="rId3" Type="http://schemas.openxmlformats.org/officeDocument/2006/relationships/image" Target="../media/image318.png"/><Relationship Id="rId7" Type="http://schemas.openxmlformats.org/officeDocument/2006/relationships/image" Target="../media/image322.png"/><Relationship Id="rId12" Type="http://schemas.openxmlformats.org/officeDocument/2006/relationships/image" Target="../media/image327.png"/><Relationship Id="rId17" Type="http://schemas.openxmlformats.org/officeDocument/2006/relationships/image" Target="../media/image332.png"/><Relationship Id="rId2" Type="http://schemas.openxmlformats.org/officeDocument/2006/relationships/image" Target="../media/image317.png"/><Relationship Id="rId16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11" Type="http://schemas.openxmlformats.org/officeDocument/2006/relationships/image" Target="../media/image326.png"/><Relationship Id="rId5" Type="http://schemas.openxmlformats.org/officeDocument/2006/relationships/image" Target="../media/image320.png"/><Relationship Id="rId15" Type="http://schemas.openxmlformats.org/officeDocument/2006/relationships/image" Target="../media/image330.png"/><Relationship Id="rId10" Type="http://schemas.openxmlformats.org/officeDocument/2006/relationships/image" Target="../media/image325.png"/><Relationship Id="rId4" Type="http://schemas.openxmlformats.org/officeDocument/2006/relationships/image" Target="../media/image319.png"/><Relationship Id="rId9" Type="http://schemas.openxmlformats.org/officeDocument/2006/relationships/image" Target="../media/image324.png"/><Relationship Id="rId14" Type="http://schemas.openxmlformats.org/officeDocument/2006/relationships/image" Target="../media/image32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13" Type="http://schemas.openxmlformats.org/officeDocument/2006/relationships/image" Target="../media/image344.png"/><Relationship Id="rId3" Type="http://schemas.openxmlformats.org/officeDocument/2006/relationships/image" Target="../media/image317.png"/><Relationship Id="rId7" Type="http://schemas.openxmlformats.org/officeDocument/2006/relationships/image" Target="../media/image338.png"/><Relationship Id="rId12" Type="http://schemas.openxmlformats.org/officeDocument/2006/relationships/image" Target="../media/image343.png"/><Relationship Id="rId17" Type="http://schemas.openxmlformats.org/officeDocument/2006/relationships/image" Target="../media/image348.png"/><Relationship Id="rId2" Type="http://schemas.openxmlformats.org/officeDocument/2006/relationships/image" Target="../media/image334.png"/><Relationship Id="rId16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png"/><Relationship Id="rId11" Type="http://schemas.openxmlformats.org/officeDocument/2006/relationships/image" Target="../media/image342.png"/><Relationship Id="rId5" Type="http://schemas.openxmlformats.org/officeDocument/2006/relationships/image" Target="../media/image336.png"/><Relationship Id="rId15" Type="http://schemas.openxmlformats.org/officeDocument/2006/relationships/image" Target="../media/image346.png"/><Relationship Id="rId10" Type="http://schemas.openxmlformats.org/officeDocument/2006/relationships/image" Target="../media/image341.png"/><Relationship Id="rId4" Type="http://schemas.openxmlformats.org/officeDocument/2006/relationships/image" Target="../media/image335.png"/><Relationship Id="rId9" Type="http://schemas.openxmlformats.org/officeDocument/2006/relationships/image" Target="../media/image340.png"/><Relationship Id="rId14" Type="http://schemas.openxmlformats.org/officeDocument/2006/relationships/image" Target="../media/image34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png"/><Relationship Id="rId13" Type="http://schemas.openxmlformats.org/officeDocument/2006/relationships/image" Target="../media/image361.png"/><Relationship Id="rId3" Type="http://schemas.openxmlformats.org/officeDocument/2006/relationships/image" Target="../media/image351.png"/><Relationship Id="rId7" Type="http://schemas.openxmlformats.org/officeDocument/2006/relationships/image" Target="../media/image355.png"/><Relationship Id="rId12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4.png"/><Relationship Id="rId11" Type="http://schemas.openxmlformats.org/officeDocument/2006/relationships/image" Target="../media/image359.png"/><Relationship Id="rId5" Type="http://schemas.openxmlformats.org/officeDocument/2006/relationships/image" Target="../media/image353.png"/><Relationship Id="rId15" Type="http://schemas.openxmlformats.org/officeDocument/2006/relationships/image" Target="../media/image363.png"/><Relationship Id="rId10" Type="http://schemas.openxmlformats.org/officeDocument/2006/relationships/image" Target="../media/image358.png"/><Relationship Id="rId4" Type="http://schemas.openxmlformats.org/officeDocument/2006/relationships/image" Target="../media/image352.png"/><Relationship Id="rId9" Type="http://schemas.openxmlformats.org/officeDocument/2006/relationships/image" Target="../media/image357.png"/><Relationship Id="rId14" Type="http://schemas.openxmlformats.org/officeDocument/2006/relationships/image" Target="../media/image36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image" Target="../media/image361.png"/><Relationship Id="rId7" Type="http://schemas.openxmlformats.org/officeDocument/2006/relationships/image" Target="../media/image366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5.png"/><Relationship Id="rId5" Type="http://schemas.openxmlformats.org/officeDocument/2006/relationships/image" Target="../media/image364.png"/><Relationship Id="rId4" Type="http://schemas.openxmlformats.org/officeDocument/2006/relationships/image" Target="../media/image363.png"/><Relationship Id="rId9" Type="http://schemas.openxmlformats.org/officeDocument/2006/relationships/image" Target="../media/image36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13" Type="http://schemas.openxmlformats.org/officeDocument/2006/relationships/image" Target="../media/image380.png"/><Relationship Id="rId18" Type="http://schemas.openxmlformats.org/officeDocument/2006/relationships/image" Target="../media/image385.png"/><Relationship Id="rId3" Type="http://schemas.openxmlformats.org/officeDocument/2006/relationships/image" Target="../media/image370.png"/><Relationship Id="rId7" Type="http://schemas.openxmlformats.org/officeDocument/2006/relationships/image" Target="../media/image374.png"/><Relationship Id="rId12" Type="http://schemas.openxmlformats.org/officeDocument/2006/relationships/image" Target="../media/image379.png"/><Relationship Id="rId17" Type="http://schemas.openxmlformats.org/officeDocument/2006/relationships/image" Target="../media/image384.png"/><Relationship Id="rId2" Type="http://schemas.openxmlformats.org/officeDocument/2006/relationships/image" Target="../media/image369.png"/><Relationship Id="rId16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3.png"/><Relationship Id="rId11" Type="http://schemas.openxmlformats.org/officeDocument/2006/relationships/image" Target="../media/image378.png"/><Relationship Id="rId5" Type="http://schemas.openxmlformats.org/officeDocument/2006/relationships/image" Target="../media/image372.png"/><Relationship Id="rId15" Type="http://schemas.openxmlformats.org/officeDocument/2006/relationships/image" Target="../media/image382.png"/><Relationship Id="rId10" Type="http://schemas.openxmlformats.org/officeDocument/2006/relationships/image" Target="../media/image377.png"/><Relationship Id="rId19" Type="http://schemas.openxmlformats.org/officeDocument/2006/relationships/image" Target="../media/image386.png"/><Relationship Id="rId4" Type="http://schemas.openxmlformats.org/officeDocument/2006/relationships/image" Target="../media/image371.png"/><Relationship Id="rId9" Type="http://schemas.openxmlformats.org/officeDocument/2006/relationships/image" Target="../media/image376.png"/><Relationship Id="rId14" Type="http://schemas.openxmlformats.org/officeDocument/2006/relationships/image" Target="../media/image38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png"/><Relationship Id="rId3" Type="http://schemas.openxmlformats.org/officeDocument/2006/relationships/image" Target="../media/image388.png"/><Relationship Id="rId7" Type="http://schemas.openxmlformats.org/officeDocument/2006/relationships/image" Target="../media/image392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1.png"/><Relationship Id="rId5" Type="http://schemas.openxmlformats.org/officeDocument/2006/relationships/image" Target="../media/image390.png"/><Relationship Id="rId4" Type="http://schemas.openxmlformats.org/officeDocument/2006/relationships/image" Target="../media/image3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95.png"/><Relationship Id="rId7" Type="http://schemas.openxmlformats.org/officeDocument/2006/relationships/image" Target="../media/image399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8.png"/><Relationship Id="rId5" Type="http://schemas.openxmlformats.org/officeDocument/2006/relationships/image" Target="../media/image397.png"/><Relationship Id="rId4" Type="http://schemas.openxmlformats.org/officeDocument/2006/relationships/image" Target="../media/image39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13" Type="http://schemas.openxmlformats.org/officeDocument/2006/relationships/image" Target="../media/image406.png"/><Relationship Id="rId3" Type="http://schemas.openxmlformats.org/officeDocument/2006/relationships/image" Target="../media/image395.png"/><Relationship Id="rId7" Type="http://schemas.openxmlformats.org/officeDocument/2006/relationships/image" Target="../media/image399.png"/><Relationship Id="rId12" Type="http://schemas.openxmlformats.org/officeDocument/2006/relationships/image" Target="../media/image405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8.png"/><Relationship Id="rId11" Type="http://schemas.openxmlformats.org/officeDocument/2006/relationships/image" Target="../media/image404.png"/><Relationship Id="rId5" Type="http://schemas.openxmlformats.org/officeDocument/2006/relationships/image" Target="../media/image397.png"/><Relationship Id="rId10" Type="http://schemas.openxmlformats.org/officeDocument/2006/relationships/image" Target="../media/image403.png"/><Relationship Id="rId4" Type="http://schemas.openxmlformats.org/officeDocument/2006/relationships/image" Target="../media/image396.png"/><Relationship Id="rId9" Type="http://schemas.openxmlformats.org/officeDocument/2006/relationships/image" Target="../media/image40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3" Type="http://schemas.openxmlformats.org/officeDocument/2006/relationships/image" Target="../media/image410.png"/><Relationship Id="rId7" Type="http://schemas.openxmlformats.org/officeDocument/2006/relationships/image" Target="../media/image414.pn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3.png"/><Relationship Id="rId11" Type="http://schemas.openxmlformats.org/officeDocument/2006/relationships/image" Target="../media/image418.png"/><Relationship Id="rId5" Type="http://schemas.openxmlformats.org/officeDocument/2006/relationships/image" Target="../media/image412.png"/><Relationship Id="rId10" Type="http://schemas.openxmlformats.org/officeDocument/2006/relationships/image" Target="../media/image417.png"/><Relationship Id="rId4" Type="http://schemas.openxmlformats.org/officeDocument/2006/relationships/image" Target="../media/image411.png"/><Relationship Id="rId9" Type="http://schemas.openxmlformats.org/officeDocument/2006/relationships/image" Target="../media/image4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8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Fig_5-31.pn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-36512" y="-27384"/>
            <a:ext cx="9187242" cy="6885384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5551566" y="188640"/>
            <a:ext cx="3412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UNIDAD 01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36512" y="5539879"/>
            <a:ext cx="62855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 w="11430"/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PROPIEDADES INERCIALES</a:t>
            </a:r>
            <a:endParaRPr lang="es-ES" sz="4400" b="1" cap="none" spc="0" dirty="0">
              <a:ln w="11430"/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259632" y="6218148"/>
            <a:ext cx="38216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none" spc="0" dirty="0" smtClean="0">
                <a:ln w="11430"/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Roger Miranda Colorado</a:t>
            </a:r>
            <a:endParaRPr lang="es-ES" sz="2800" b="1" cap="none" spc="0" dirty="0">
              <a:ln w="11430"/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692696"/>
            <a:ext cx="8229600" cy="8206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dirty="0" smtClean="0"/>
              <a:t>El tensor de inercia para el cuerpo mostrado en la figura es: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10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36004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2000" b="1" u="sng" dirty="0" smtClean="0">
                <a:effectLst/>
              </a:rPr>
              <a:t>1. 1 Tensor de Inercia</a:t>
            </a:r>
            <a:endParaRPr lang="es-MX" sz="2000" b="1" u="sng" dirty="0">
              <a:effectLst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7"/>
            <a:ext cx="2880320" cy="259528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33525"/>
            <a:ext cx="26193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4444281" y="2520286"/>
            <a:ext cx="3744416" cy="410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dirty="0" smtClean="0"/>
              <a:t>Nótese que:</a:t>
            </a:r>
            <a:endParaRPr lang="es-MX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238" y="4005011"/>
            <a:ext cx="3556810" cy="2376317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63" y="3146662"/>
            <a:ext cx="5429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24200"/>
            <a:ext cx="800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 Marcador de contenido"/>
          <p:cNvSpPr txBox="1">
            <a:spLocks/>
          </p:cNvSpPr>
          <p:nvPr/>
        </p:nvSpPr>
        <p:spPr>
          <a:xfrm>
            <a:off x="323528" y="4221087"/>
            <a:ext cx="4968552" cy="1152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dirty="0" smtClean="0"/>
              <a:t>Es importante recordar que el </a:t>
            </a:r>
            <a:r>
              <a:rPr lang="es-MX" b="1" dirty="0" smtClean="0">
                <a:solidFill>
                  <a:srgbClr val="0070C0"/>
                </a:solidFill>
              </a:rPr>
              <a:t>momento angular</a:t>
            </a:r>
            <a:r>
              <a:rPr lang="es-MX" dirty="0" smtClean="0"/>
              <a:t> del punto de masa m</a:t>
            </a:r>
            <a:r>
              <a:rPr lang="es-MX" baseline="-25000" dirty="0" smtClean="0"/>
              <a:t>i</a:t>
            </a:r>
            <a:r>
              <a:rPr lang="es-MX" dirty="0" smtClean="0"/>
              <a:t> es:</a:t>
            </a:r>
            <a:endParaRPr lang="es-MX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517232"/>
            <a:ext cx="1143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83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664096"/>
            <a:ext cx="8229600" cy="513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De esta manera, el momento angular del cuerpo es: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11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36004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2000" b="1" u="sng" dirty="0" smtClean="0">
                <a:effectLst/>
              </a:rPr>
              <a:t>1. 1 Tensor de Inercia</a:t>
            </a:r>
            <a:endParaRPr lang="es-MX" sz="2000" b="1" u="sng" dirty="0">
              <a:effectLst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238" y="4005011"/>
            <a:ext cx="3556810" cy="237631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36" y="1250082"/>
            <a:ext cx="2286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25" y="1178074"/>
            <a:ext cx="18192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608" y="1280939"/>
            <a:ext cx="2286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107504" y="1960240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o bien:</a:t>
            </a:r>
            <a:endParaRPr lang="es-MX" sz="27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902" y="2407586"/>
            <a:ext cx="609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75" y="2302768"/>
            <a:ext cx="2981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 Marcador de contenido"/>
          <p:cNvSpPr txBox="1">
            <a:spLocks/>
          </p:cNvSpPr>
          <p:nvPr/>
        </p:nvSpPr>
        <p:spPr>
          <a:xfrm>
            <a:off x="209525" y="3140968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dirty="0" smtClean="0"/>
              <a:t>Si la masa se encuentra uniformemente distribuida:</a:t>
            </a:r>
            <a:endParaRPr lang="es-MX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234" y="3814511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276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Marcador de contenido"/>
          <p:cNvSpPr txBox="1">
            <a:spLocks/>
          </p:cNvSpPr>
          <p:nvPr/>
        </p:nvSpPr>
        <p:spPr>
          <a:xfrm>
            <a:off x="914400" y="4506331"/>
            <a:ext cx="4319562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dirty="0" smtClean="0"/>
              <a:t>Densidad del cuerpo</a:t>
            </a:r>
            <a:endParaRPr lang="es-MX" dirty="0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11" y="5193169"/>
            <a:ext cx="4000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2 Marcador de contenido"/>
          <p:cNvSpPr txBox="1">
            <a:spLocks/>
          </p:cNvSpPr>
          <p:nvPr/>
        </p:nvSpPr>
        <p:spPr>
          <a:xfrm>
            <a:off x="919866" y="5153357"/>
            <a:ext cx="4514371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dirty="0" smtClean="0"/>
              <a:t>Elemento de volumen diferencial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6105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2" grpId="0"/>
      <p:bldP spid="15" grpId="0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528192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De esta manera es claro que: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12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36004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2000" b="1" u="sng" dirty="0" smtClean="0">
                <a:effectLst/>
              </a:rPr>
              <a:t>1. 1 Tensor de Inercia</a:t>
            </a:r>
            <a:endParaRPr lang="es-MX" sz="2000" b="1" u="sng" dirty="0">
              <a:effectLst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238" y="4005011"/>
            <a:ext cx="3556810" cy="2376317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98" y="764704"/>
            <a:ext cx="609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902" y="764704"/>
            <a:ext cx="2304256" cy="64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72" y="821854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11 Conector recto"/>
          <p:cNvCxnSpPr/>
          <p:nvPr/>
        </p:nvCxnSpPr>
        <p:spPr>
          <a:xfrm>
            <a:off x="0" y="1456184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609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78" y="2164439"/>
            <a:ext cx="2171195" cy="66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39" y="2398787"/>
            <a:ext cx="3524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852" y="2164439"/>
            <a:ext cx="2123570" cy="72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179512" y="2996952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de donde se extrae el tensor de inercia:</a:t>
            </a:r>
            <a:endParaRPr lang="es-MX" sz="27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09748"/>
            <a:ext cx="6096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" y="3557335"/>
            <a:ext cx="25241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750" y="3529608"/>
            <a:ext cx="21050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 Marcador de contenido"/>
          <p:cNvSpPr txBox="1">
            <a:spLocks/>
          </p:cNvSpPr>
          <p:nvPr/>
        </p:nvSpPr>
        <p:spPr>
          <a:xfrm>
            <a:off x="198012" y="4488073"/>
            <a:ext cx="523622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y el momento angular es:</a:t>
            </a:r>
            <a:endParaRPr lang="es-MX" sz="2700" dirty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066" y="5301208"/>
            <a:ext cx="6667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55" y="5301208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9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7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664096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Además se tiene: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31840" y="6237312"/>
            <a:ext cx="2895600" cy="365125"/>
          </a:xfrm>
        </p:spPr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13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36004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2000" b="1" u="sng" dirty="0" smtClean="0">
                <a:effectLst/>
              </a:rPr>
              <a:t>1. 1 Tensor de Inercia</a:t>
            </a:r>
            <a:endParaRPr lang="es-MX" sz="2000" b="1" u="sng" dirty="0">
              <a:effectLst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02" y="1124744"/>
            <a:ext cx="16383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56" y="1340768"/>
            <a:ext cx="1866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87545"/>
            <a:ext cx="6096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07405"/>
            <a:ext cx="21050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13239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55" y="2190576"/>
            <a:ext cx="23241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34355" y="2852936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por lo tanto:</a:t>
            </a:r>
            <a:endParaRPr lang="es-MX" sz="2700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71" y="3580500"/>
            <a:ext cx="504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42" y="3351899"/>
            <a:ext cx="37147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81944" y="4293096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donde:</a:t>
            </a:r>
            <a:endParaRPr lang="es-MX" sz="2700" dirty="0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3003"/>
            <a:ext cx="1574742" cy="40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992395"/>
            <a:ext cx="698898" cy="36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89" y="4760600"/>
            <a:ext cx="1608744" cy="9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43" y="5031390"/>
            <a:ext cx="788293" cy="34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60600"/>
            <a:ext cx="2965475" cy="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14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4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2420888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Así se obtiene finalmente: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14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36004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2000" b="1" u="sng" dirty="0" smtClean="0">
                <a:effectLst/>
              </a:rPr>
              <a:t>1. 1 Tensor de Inercia</a:t>
            </a:r>
            <a:endParaRPr lang="es-MX" sz="2000" b="1" u="sng" dirty="0">
              <a:effectLst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44" y="891555"/>
            <a:ext cx="304552" cy="24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75531"/>
            <a:ext cx="2664296" cy="62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4025"/>
            <a:ext cx="1574742" cy="40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03417"/>
            <a:ext cx="698898" cy="36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89" y="1371622"/>
            <a:ext cx="1608744" cy="9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43" y="1642412"/>
            <a:ext cx="788293" cy="34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71622"/>
            <a:ext cx="2965475" cy="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0" y="2348880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8" y="3233666"/>
            <a:ext cx="676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88" y="2996952"/>
            <a:ext cx="24765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58" y="4077072"/>
            <a:ext cx="6191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19" y="3915147"/>
            <a:ext cx="24574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54" y="4941168"/>
            <a:ext cx="6381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29" y="4784005"/>
            <a:ext cx="24479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79" y="3154114"/>
            <a:ext cx="6572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992" y="2996952"/>
            <a:ext cx="16764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8497"/>
            <a:ext cx="6286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27" y="3915146"/>
            <a:ext cx="16478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78" y="4955160"/>
            <a:ext cx="6953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003" y="4764955"/>
            <a:ext cx="1695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82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916832"/>
            <a:ext cx="4694111" cy="4104456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15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07504" y="672364"/>
            <a:ext cx="8928992" cy="108012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28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1.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Determinar el tensor de inercia del bloque que se muestra a continuación suponiendo que su masa se encuentra uniformemente distribuida.</a:t>
            </a:r>
            <a:endParaRPr lang="es-MX" sz="28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851920" y="1968508"/>
            <a:ext cx="5040560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Comenzando con el eje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3958" y="2707382"/>
            <a:ext cx="723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6046" y="2707382"/>
            <a:ext cx="10953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8214" y="2603376"/>
            <a:ext cx="6953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0302" y="2603376"/>
            <a:ext cx="4000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2 Marcador de contenido"/>
          <p:cNvSpPr txBox="1">
            <a:spLocks/>
          </p:cNvSpPr>
          <p:nvPr/>
        </p:nvSpPr>
        <p:spPr>
          <a:xfrm>
            <a:off x="3851920" y="3328392"/>
            <a:ext cx="5040560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Entonces se emplea: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107504" y="188640"/>
            <a:ext cx="8928992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u="sng" dirty="0" smtClean="0"/>
              <a:t>1. 1 Tensor de Inercia: Ejemplo 1</a:t>
            </a:r>
            <a:endParaRPr lang="es-MX" sz="2000" b="1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46" y="4293096"/>
            <a:ext cx="8382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801" y="4145458"/>
            <a:ext cx="9810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6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16</a:t>
            </a:fld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27" y="4102790"/>
            <a:ext cx="2605878" cy="22785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763166"/>
            <a:ext cx="723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763166"/>
            <a:ext cx="10953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659160"/>
            <a:ext cx="6953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659160"/>
            <a:ext cx="4000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07504" y="188640"/>
            <a:ext cx="8928992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u="sng" dirty="0" smtClean="0"/>
              <a:t>1. 1 Tensor de Inercia: Ejemplo 1</a:t>
            </a:r>
            <a:endParaRPr lang="es-MX" sz="2000" b="1" u="sng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08300"/>
            <a:ext cx="8382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4" y="2160662"/>
            <a:ext cx="9810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08312"/>
            <a:ext cx="266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48" y="2174949"/>
            <a:ext cx="18859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166" y="2136778"/>
            <a:ext cx="3429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4" y="3316412"/>
            <a:ext cx="266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96" y="3028621"/>
            <a:ext cx="31337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424" y="2983128"/>
            <a:ext cx="2609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96" y="4180508"/>
            <a:ext cx="266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47" y="3904283"/>
            <a:ext cx="27908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512" y="3901514"/>
            <a:ext cx="21526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96" y="5116612"/>
            <a:ext cx="266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57" y="4782290"/>
            <a:ext cx="22002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99" y="4782290"/>
            <a:ext cx="16954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980708"/>
            <a:ext cx="266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50" y="5724103"/>
            <a:ext cx="13239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2 Marcador de contenido"/>
          <p:cNvSpPr txBox="1">
            <a:spLocks/>
          </p:cNvSpPr>
          <p:nvPr/>
        </p:nvSpPr>
        <p:spPr>
          <a:xfrm>
            <a:off x="107504" y="1484784"/>
            <a:ext cx="5040560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 el eje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06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6816" y="664096"/>
            <a:ext cx="8229600" cy="5326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MX" dirty="0" smtClean="0"/>
              <a:t>De modo similar para los ejes </a:t>
            </a:r>
            <a:r>
              <a:rPr lang="es-MX" b="1" dirty="0" smtClean="0"/>
              <a:t>y</a:t>
            </a:r>
            <a:r>
              <a:rPr lang="es-MX" dirty="0" smtClean="0"/>
              <a:t>, </a:t>
            </a:r>
            <a:r>
              <a:rPr lang="es-MX" b="1" dirty="0" smtClean="0"/>
              <a:t>z</a:t>
            </a:r>
            <a:r>
              <a:rPr lang="es-MX" dirty="0" smtClean="0"/>
              <a:t> se tiene: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17</a:t>
            </a:fld>
            <a:endParaRPr lang="es-MX"/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107504" y="188640"/>
            <a:ext cx="8928992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u="sng" dirty="0" smtClean="0"/>
              <a:t>1. 1 Tensor de Inercia: Ejemplo 1</a:t>
            </a:r>
            <a:endParaRPr lang="es-MX" sz="2000" b="1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7810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15" y="1260376"/>
            <a:ext cx="1295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81" y="1260376"/>
            <a:ext cx="1905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46076"/>
            <a:ext cx="35052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27" y="2262783"/>
            <a:ext cx="2571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13144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90754"/>
            <a:ext cx="8286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21828"/>
            <a:ext cx="1333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81" y="2655590"/>
            <a:ext cx="1905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239" y="2633092"/>
            <a:ext cx="34861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11" y="3789040"/>
            <a:ext cx="2571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74727"/>
            <a:ext cx="14287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91" y="3501008"/>
            <a:ext cx="3335075" cy="2916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692696"/>
            <a:ext cx="8229600" cy="4320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dirty="0" smtClean="0"/>
              <a:t>Para los productos de inercia se tiene: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18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07504" y="188640"/>
            <a:ext cx="8928992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u="sng" dirty="0" smtClean="0"/>
              <a:t>1. 1 Tensor de Inercia: Ejemplo 1</a:t>
            </a:r>
            <a:endParaRPr lang="es-MX" sz="2000" b="1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7715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4555"/>
            <a:ext cx="27146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459759"/>
            <a:ext cx="3333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1131217"/>
            <a:ext cx="27241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37" y="2636912"/>
            <a:ext cx="3333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28863"/>
            <a:ext cx="21431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074" y="2328863"/>
            <a:ext cx="23812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699" y="2649047"/>
            <a:ext cx="3333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43150"/>
            <a:ext cx="14668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37" y="3429000"/>
            <a:ext cx="3333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05162"/>
            <a:ext cx="11620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82" y="3205162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2 Marcador de contenido"/>
          <p:cNvSpPr txBox="1">
            <a:spLocks/>
          </p:cNvSpPr>
          <p:nvPr/>
        </p:nvSpPr>
        <p:spPr>
          <a:xfrm>
            <a:off x="133009" y="4005064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dirty="0" smtClean="0"/>
              <a:t>e igualmente:</a:t>
            </a:r>
            <a:endParaRPr lang="es-MX" dirty="0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" y="4725144"/>
            <a:ext cx="8286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12" y="4572743"/>
            <a:ext cx="5429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61" y="4701331"/>
            <a:ext cx="62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78" y="4629893"/>
            <a:ext cx="590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3170233"/>
            <a:ext cx="3672408" cy="32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0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2176264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Finalmente, el tensor de inercia buscado es: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19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07504" y="188640"/>
            <a:ext cx="8928992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u="sng" dirty="0" smtClean="0"/>
              <a:t>1. 1 Tensor de Inercia: Ejemplo 1</a:t>
            </a:r>
            <a:endParaRPr lang="es-MX" sz="2000" b="1" u="sng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708920"/>
            <a:ext cx="3672408" cy="321109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032"/>
            <a:ext cx="7715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381" y="1541562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842" y="1655863"/>
            <a:ext cx="8286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62" y="1475631"/>
            <a:ext cx="5429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04" y="1623269"/>
            <a:ext cx="62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421" y="1551831"/>
            <a:ext cx="5905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45" y="890930"/>
            <a:ext cx="8382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395" y="753388"/>
            <a:ext cx="13239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13" y="957528"/>
            <a:ext cx="7810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46" y="736873"/>
            <a:ext cx="13144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38" y="902852"/>
            <a:ext cx="8286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34" y="827559"/>
            <a:ext cx="14287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0" y="3032103"/>
            <a:ext cx="6000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11" y="2722540"/>
            <a:ext cx="26098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9" y="4389283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12" y="3776067"/>
            <a:ext cx="38671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8388424" y="5877272"/>
            <a:ext cx="504056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1" name="30 Conector recto"/>
          <p:cNvCxnSpPr/>
          <p:nvPr/>
        </p:nvCxnSpPr>
        <p:spPr>
          <a:xfrm>
            <a:off x="0" y="2204864"/>
            <a:ext cx="91440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48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6613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Contenido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20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MX" sz="2000" b="1" dirty="0" smtClean="0">
                <a:latin typeface="Times New Roman" pitchFamily="18" charset="0"/>
                <a:cs typeface="Times New Roman" pitchFamily="18" charset="0"/>
              </a:rPr>
              <a:t>1.1</a:t>
            </a: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     Tensor de inercia</a:t>
            </a:r>
            <a:endParaRPr lang="es-MX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467544" y="1988840"/>
            <a:ext cx="4701208" cy="316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1.2</a:t>
            </a: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Teorema de Steiner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82B0-D4B1-46F0-BE15-F6CF357763AF}" type="datetime1">
              <a:rPr lang="es-MX" sz="2000" smtClean="0">
                <a:latin typeface="Times New Roman" pitchFamily="18" charset="0"/>
                <a:cs typeface="Times New Roman" pitchFamily="18" charset="0"/>
              </a:rPr>
              <a:pPr/>
              <a:t>12/05/2014</a:t>
            </a:fld>
            <a:endParaRPr lang="es-MX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2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z="2000" smtClean="0"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lang="es-MX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2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z="2000" smtClean="0">
                <a:latin typeface="Times New Roman" pitchFamily="18" charset="0"/>
                <a:cs typeface="Times New Roman" pitchFamily="18" charset="0"/>
              </a:rPr>
              <a:t>Dr. Roger Miranda Colorado</a:t>
            </a:r>
            <a:endParaRPr lang="es-MX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467544" y="2464297"/>
            <a:ext cx="8229600" cy="316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1.3</a:t>
            </a: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Ejemplos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build="p"/>
      <p:bldP spid="11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600201"/>
            <a:ext cx="4978896" cy="434907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2700" b="1" dirty="0" smtClean="0"/>
              <a:t>	</a:t>
            </a:r>
            <a:r>
              <a:rPr lang="es-MX" sz="2700" b="1" u="sng" dirty="0" smtClean="0"/>
              <a:t>Teorema</a:t>
            </a:r>
            <a:r>
              <a:rPr lang="es-MX" sz="2700" dirty="0" smtClean="0"/>
              <a:t>. Sea el cuerpo rígido de la figura con masa </a:t>
            </a:r>
            <a:r>
              <a:rPr lang="es-MX" sz="2700" b="1" i="1" dirty="0" smtClean="0"/>
              <a:t>m</a:t>
            </a:r>
            <a:r>
              <a:rPr lang="es-MX" sz="2700" dirty="0" smtClean="0"/>
              <a:t>. Sean I</a:t>
            </a:r>
            <a:r>
              <a:rPr lang="es-MX" sz="2700" baseline="-25000" dirty="0" smtClean="0"/>
              <a:t>AA’</a:t>
            </a:r>
            <a:r>
              <a:rPr lang="es-MX" sz="2700" dirty="0" smtClean="0"/>
              <a:t> e I</a:t>
            </a:r>
            <a:r>
              <a:rPr lang="es-MX" sz="2700" baseline="-25000" dirty="0" smtClean="0"/>
              <a:t>OO’</a:t>
            </a:r>
            <a:r>
              <a:rPr lang="es-MX" sz="2700" dirty="0" smtClean="0"/>
              <a:t> los momentos de inercia con respecto a los ejes AA’ y OO’, donde AA’ pasa por el centro de masa del cuerpo y OO’ es paralelo a AA’, con una separación </a:t>
            </a:r>
            <a:r>
              <a:rPr lang="es-MX" sz="2700" b="1" i="1" dirty="0" smtClean="0"/>
              <a:t>d</a:t>
            </a:r>
            <a:r>
              <a:rPr lang="es-MX" sz="2700" dirty="0" smtClean="0"/>
              <a:t>. Entonces:</a:t>
            </a:r>
          </a:p>
          <a:p>
            <a:pPr>
              <a:buNone/>
            </a:pPr>
            <a:endParaRPr lang="es-MX" sz="2700" b="1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20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6613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b="1" u="sng" dirty="0" smtClean="0">
                <a:effectLst/>
              </a:rPr>
              <a:t>1.2 Teorema de Steiner</a:t>
            </a:r>
            <a:endParaRPr lang="es-MX" b="1" u="sng" dirty="0">
              <a:effectLst/>
            </a:endParaRPr>
          </a:p>
        </p:txBody>
      </p:sp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368067"/>
              </p:ext>
            </p:extLst>
          </p:nvPr>
        </p:nvGraphicFramePr>
        <p:xfrm>
          <a:off x="1475656" y="5229200"/>
          <a:ext cx="2486171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3" imgW="1041120" imgH="241200" progId="Equation.3">
                  <p:embed/>
                </p:oleObj>
              </mc:Choice>
              <mc:Fallback>
                <p:oleObj name="Equation" r:id="rId3" imgW="104112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5229200"/>
                        <a:ext cx="2486171" cy="576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45" y="1628800"/>
            <a:ext cx="3994759" cy="3611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620688"/>
            <a:ext cx="8856984" cy="14687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2700" dirty="0" smtClean="0"/>
              <a:t>	Suponiendo que el sistema {C} se encuentra en el centro de masa de un cuerpo y {A} paralelo a {C}, entonces empleando el Steiner obtiene: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21</a:t>
            </a:fld>
            <a:endParaRPr lang="es-MX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204864"/>
            <a:ext cx="75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251720"/>
            <a:ext cx="4210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328262"/>
            <a:ext cx="3456384" cy="3125073"/>
          </a:xfrm>
          <a:prstGeom prst="rect">
            <a:avLst/>
          </a:prstGeo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36004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2000" b="1" u="sng" dirty="0" smtClean="0">
                <a:effectLst/>
              </a:rPr>
              <a:t>1.2 Teorema de Steiner</a:t>
            </a:r>
            <a:endParaRPr lang="es-MX" sz="2000" b="1" u="sng" dirty="0">
              <a:effectLst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107504" y="2680320"/>
            <a:ext cx="518457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donde:</a:t>
            </a:r>
            <a:endParaRPr lang="es-MX" sz="27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05" y="3249787"/>
            <a:ext cx="20193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129870" y="3704124"/>
            <a:ext cx="5184576" cy="25331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es el vector que ubica el centro de masa del cuerpo rígido con respecto al sistema de referencia paralelo con respecto al cual se desea determinar el tensor de inercia.</a:t>
            </a:r>
            <a:endParaRPr lang="es-MX" sz="2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22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0" y="620688"/>
            <a:ext cx="9108504" cy="151216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28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2.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Sea un sistema de referencia {B} ubicado en el centro de masa del prisma de la figura. Determinar el tensor de inercia </a:t>
            </a:r>
            <a:r>
              <a:rPr lang="es-MX" sz="2800" b="1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I</a:t>
            </a:r>
            <a:r>
              <a:rPr lang="es-MX" sz="2800" b="1" baseline="-250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B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y aplicar el Teorema de Steiner para calcular el tensor de inercia en {A}.</a:t>
            </a:r>
            <a:endParaRPr lang="es-MX" sz="28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u="sng" dirty="0" smtClean="0"/>
              <a:t>1.2 Teorema de Steiner</a:t>
            </a:r>
            <a:r>
              <a:rPr lang="es-MX" sz="2000" b="1" dirty="0" smtClean="0"/>
              <a:t>: Ejemplo 2</a:t>
            </a:r>
            <a:endParaRPr lang="es-MX" sz="2000" b="1" u="sng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383238"/>
            <a:ext cx="4226707" cy="3695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01" y="3567039"/>
            <a:ext cx="3218595" cy="281428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606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700" dirty="0" smtClean="0"/>
              <a:t>Comenzando con el eje </a:t>
            </a:r>
            <a:r>
              <a:rPr lang="es-MX" sz="2700" b="1" dirty="0" smtClean="0"/>
              <a:t>z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23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u="sng" dirty="0" smtClean="0"/>
              <a:t>1.2 Teorema de Steiner</a:t>
            </a:r>
            <a:r>
              <a:rPr lang="es-MX" sz="2000" b="1" dirty="0" smtClean="0"/>
              <a:t>: Ejemplo 2</a:t>
            </a:r>
            <a:endParaRPr lang="es-MX" sz="2000" b="1" u="sng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1045"/>
            <a:ext cx="809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86" y="1078632"/>
            <a:ext cx="3686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1412007"/>
            <a:ext cx="2952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1021482"/>
            <a:ext cx="36099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31" y="2250207"/>
            <a:ext cx="2952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916832"/>
            <a:ext cx="56673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62" y="3284984"/>
            <a:ext cx="2952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06" y="2927796"/>
            <a:ext cx="32480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284984"/>
            <a:ext cx="2952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79" y="2937321"/>
            <a:ext cx="2971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8" y="4221088"/>
            <a:ext cx="2952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2" y="3925813"/>
            <a:ext cx="5086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8" y="5021932"/>
            <a:ext cx="2952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4698082"/>
            <a:ext cx="25431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4" y="5025326"/>
            <a:ext cx="2952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4698082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8" y="5805264"/>
            <a:ext cx="2952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86" y="5517232"/>
            <a:ext cx="13906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13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620688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De la misma manera para los ejes </a:t>
            </a:r>
            <a:r>
              <a:rPr lang="es-MX" sz="2700" b="1" dirty="0" smtClean="0"/>
              <a:t>y</a:t>
            </a:r>
            <a:r>
              <a:rPr lang="es-MX" sz="2700" dirty="0" smtClean="0"/>
              <a:t>, </a:t>
            </a:r>
            <a:r>
              <a:rPr lang="es-MX" sz="2700" b="1" dirty="0" smtClean="0"/>
              <a:t>z</a:t>
            </a:r>
            <a:r>
              <a:rPr lang="es-MX" sz="2700" dirty="0" smtClean="0"/>
              <a:t> se obtiene: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24</a:t>
            </a:fld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01" y="3567039"/>
            <a:ext cx="3218595" cy="2814289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u="sng" dirty="0" smtClean="0"/>
              <a:t>1.2 Teorema de Steiner</a:t>
            </a:r>
            <a:r>
              <a:rPr lang="es-MX" sz="2000" b="1" dirty="0" smtClean="0"/>
              <a:t>: Ejemplo 2</a:t>
            </a:r>
            <a:endParaRPr lang="es-MX" sz="2000" b="1" u="sng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6762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8549"/>
            <a:ext cx="12858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92373"/>
            <a:ext cx="6096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2736"/>
            <a:ext cx="13620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35496" y="1916832"/>
            <a:ext cx="9001000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Debido a la simetría del prisma los productos de inercia son cero, por lo que:</a:t>
            </a:r>
            <a:endParaRPr lang="es-MX" sz="2700" dirty="0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0" y="3273330"/>
            <a:ext cx="62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96" y="2876476"/>
            <a:ext cx="38195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21973" y="4437112"/>
            <a:ext cx="5990187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Para emplear el Teorema de Steiner nótese que:</a:t>
            </a:r>
            <a:endParaRPr lang="es-MX" sz="2700" dirty="0"/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75" y="5373216"/>
            <a:ext cx="647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745" y="5044603"/>
            <a:ext cx="10191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4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556792"/>
            <a:ext cx="8229600" cy="532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De esta manera: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25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u="sng" dirty="0" smtClean="0"/>
              <a:t>1.2 Teorema de Steiner</a:t>
            </a:r>
            <a:r>
              <a:rPr lang="es-MX" sz="2000" b="1" dirty="0" smtClean="0"/>
              <a:t>: Ejemplo 2</a:t>
            </a:r>
            <a:endParaRPr lang="es-MX" sz="2000" b="1" u="sng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234" y="874875"/>
            <a:ext cx="62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47" y="696224"/>
            <a:ext cx="2180776" cy="78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39" y="809780"/>
            <a:ext cx="647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56" y="637702"/>
            <a:ext cx="720080" cy="7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/>
          <p:cNvCxnSpPr/>
          <p:nvPr/>
        </p:nvCxnSpPr>
        <p:spPr>
          <a:xfrm>
            <a:off x="0" y="1556792"/>
            <a:ext cx="9144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48880"/>
            <a:ext cx="1002035" cy="3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16027"/>
            <a:ext cx="1589336" cy="79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95217"/>
            <a:ext cx="1389881" cy="48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64" y="2364918"/>
            <a:ext cx="991875" cy="33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39" y="2116027"/>
            <a:ext cx="168095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140285"/>
            <a:ext cx="1527996" cy="76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7239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 Marcador de contenido"/>
          <p:cNvSpPr txBox="1">
            <a:spLocks/>
          </p:cNvSpPr>
          <p:nvPr/>
        </p:nvSpPr>
        <p:spPr>
          <a:xfrm>
            <a:off x="35496" y="3068960"/>
            <a:ext cx="8229600" cy="53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y aplicando el teorema de Steiner:</a:t>
            </a:r>
            <a:endParaRPr lang="es-MX" sz="2700" dirty="0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00" y="3789040"/>
            <a:ext cx="41433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3" y="4561798"/>
            <a:ext cx="3238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74" y="4293096"/>
            <a:ext cx="2165315" cy="77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24" y="4295593"/>
            <a:ext cx="5746848" cy="73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5" y="5589240"/>
            <a:ext cx="3238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2" y="5113560"/>
            <a:ext cx="3281444" cy="115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 Marcador de contenido"/>
          <p:cNvSpPr txBox="1">
            <a:spLocks/>
          </p:cNvSpPr>
          <p:nvPr/>
        </p:nvSpPr>
        <p:spPr>
          <a:xfrm>
            <a:off x="4208458" y="5166365"/>
            <a:ext cx="3891934" cy="1098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MX" sz="2700" b="1" dirty="0" smtClean="0">
                <a:solidFill>
                  <a:srgbClr val="C00000"/>
                </a:solidFill>
              </a:rPr>
              <a:t>¡Mismo resultado que en ejercicio previo!</a:t>
            </a:r>
            <a:endParaRPr lang="es-MX" sz="2700" b="1" dirty="0">
              <a:solidFill>
                <a:srgbClr val="C00000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488809" y="5905649"/>
            <a:ext cx="475679" cy="47567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839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21" grpId="0"/>
      <p:bldP spid="28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628800"/>
            <a:ext cx="3682752" cy="57606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s-MX" dirty="0" smtClean="0"/>
              <a:t>En este caso se tiene: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26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0" y="548680"/>
            <a:ext cx="9108504" cy="936104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28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3.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Determinar la inercia de una barra delgada de masa </a:t>
            </a:r>
            <a:r>
              <a:rPr lang="es-MX" sz="2800" b="1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m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y longitud </a:t>
            </a:r>
            <a:r>
              <a:rPr lang="es-MX" sz="2800" b="1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L</a:t>
            </a:r>
            <a:r>
              <a:rPr lang="es-MX" sz="2800" dirty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con masa uniformemente distribuida.</a:t>
            </a:r>
            <a:endParaRPr lang="es-MX" sz="28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0" name="2 Marcador de contenido"/>
          <p:cNvSpPr txBox="1">
            <a:spLocks/>
          </p:cNvSpPr>
          <p:nvPr/>
        </p:nvSpPr>
        <p:spPr>
          <a:xfrm>
            <a:off x="251520" y="4509120"/>
            <a:ext cx="792088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 finalmente: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8460432" y="5805264"/>
            <a:ext cx="504056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3: Inercia barra delgada</a:t>
            </a:r>
            <a:endParaRPr lang="es-MX" sz="2000" b="1" u="sng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53" y="1628800"/>
            <a:ext cx="2948451" cy="2453557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7" y="2323031"/>
            <a:ext cx="638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23031"/>
            <a:ext cx="3714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 Marcador de contenido"/>
          <p:cNvSpPr txBox="1">
            <a:spLocks/>
          </p:cNvSpPr>
          <p:nvPr/>
        </p:nvSpPr>
        <p:spPr>
          <a:xfrm>
            <a:off x="0" y="2932588"/>
            <a:ext cx="601216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entonces: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3" y="3663855"/>
            <a:ext cx="7524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4" y="3525742"/>
            <a:ext cx="1238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49" y="3459067"/>
            <a:ext cx="15716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62" y="3740055"/>
            <a:ext cx="2476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0967"/>
            <a:ext cx="1219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1008"/>
            <a:ext cx="5524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322" y="5157192"/>
            <a:ext cx="9429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20" grpId="0"/>
      <p:bldP spid="23" grpId="0" animBg="1"/>
      <p:bldP spid="15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672208"/>
            <a:ext cx="2170584" cy="53265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MX" dirty="0" smtClean="0"/>
              <a:t>Nótese que: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27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5496" y="620688"/>
            <a:ext cx="9108504" cy="936104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28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4.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Determinar el tensor de inercia de una placa delgada de masa </a:t>
            </a:r>
            <a:r>
              <a:rPr lang="es-MX" sz="2800" b="1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m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y longitud </a:t>
            </a:r>
            <a:r>
              <a:rPr lang="es-MX" sz="2800" b="1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L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, con masa uniformemente distribuida.</a:t>
            </a:r>
            <a:endParaRPr lang="es-MX" sz="28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>
          <a:xfrm>
            <a:off x="35496" y="2752328"/>
            <a:ext cx="2170584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lo que: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4: Inercia placa delgada</a:t>
            </a:r>
            <a:endParaRPr lang="es-MX" sz="2000" b="1" u="sng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47" y="1710125"/>
            <a:ext cx="3787257" cy="3172385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47" y="2132855"/>
            <a:ext cx="619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32855"/>
            <a:ext cx="4095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8001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59" y="3284984"/>
            <a:ext cx="1171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59" y="3265934"/>
            <a:ext cx="11811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4" y="4318049"/>
            <a:ext cx="381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56" y="4051349"/>
            <a:ext cx="22479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72874"/>
            <a:ext cx="19907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6" y="5085184"/>
            <a:ext cx="3810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93" y="4849174"/>
            <a:ext cx="1485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41" y="4882511"/>
            <a:ext cx="9048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51" y="4849174"/>
            <a:ext cx="5524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9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620688"/>
            <a:ext cx="5184576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De la misma manera: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28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4: Inercia placa delgada</a:t>
            </a:r>
            <a:endParaRPr lang="es-MX" sz="2000" b="1" u="sng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06732"/>
            <a:ext cx="3312368" cy="2774596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723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6" y="1145505"/>
            <a:ext cx="2228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21704"/>
            <a:ext cx="5524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10147" y="1984931"/>
            <a:ext cx="518457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Para el eje </a:t>
            </a:r>
            <a:r>
              <a:rPr lang="es-MX" sz="2700" b="1" dirty="0" smtClean="0"/>
              <a:t>x</a:t>
            </a:r>
            <a:r>
              <a:rPr lang="es-MX" sz="2700" dirty="0" smtClean="0"/>
              <a:t> se tiene:</a:t>
            </a:r>
            <a:endParaRPr lang="es-MX" sz="2700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4" y="2890766"/>
            <a:ext cx="7429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89" y="2667000"/>
            <a:ext cx="3009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0325"/>
            <a:ext cx="26479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74" y="3933056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6" y="3606732"/>
            <a:ext cx="26003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61" y="3543269"/>
            <a:ext cx="20478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74" y="4884492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6" y="4632080"/>
            <a:ext cx="1981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23" y="4632080"/>
            <a:ext cx="1438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8" y="5661248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6" y="5437410"/>
            <a:ext cx="12858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30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964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Debido a la simetría de la placa, los productos de inercia son cero, por lo que el tensor de inercia buscado es: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29</a:t>
            </a:fld>
            <a:endParaRPr lang="es-MX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97250"/>
            <a:ext cx="8858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93" y="1844824"/>
            <a:ext cx="2667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4: Inercia placa delgada</a:t>
            </a:r>
            <a:endParaRPr lang="es-MX" sz="2000" b="1" u="sng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92" y="1556792"/>
            <a:ext cx="4872111" cy="408111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8460432" y="5805264"/>
            <a:ext cx="504056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904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672208"/>
            <a:ext cx="6991628" cy="5326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 smtClean="0"/>
              <a:t>Importancia de las ecuaciones dinámicas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06613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b="1" u="sng" dirty="0" smtClean="0">
                <a:effectLst/>
              </a:rPr>
              <a:t>1. 1 Tensor de Inercia</a:t>
            </a:r>
            <a:endParaRPr lang="es-MX" b="1" u="sng" dirty="0">
              <a:effectLst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979712" y="2780928"/>
            <a:ext cx="5040560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Movimiento del manipulador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043608" y="3904456"/>
            <a:ext cx="6912768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Pares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 fuerzas de actuadores o externas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9 Flecha abajo"/>
          <p:cNvSpPr/>
          <p:nvPr/>
        </p:nvSpPr>
        <p:spPr>
          <a:xfrm>
            <a:off x="4283968" y="2204864"/>
            <a:ext cx="432048" cy="504056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Flecha abajo"/>
          <p:cNvSpPr/>
          <p:nvPr/>
        </p:nvSpPr>
        <p:spPr>
          <a:xfrm>
            <a:off x="4283968" y="3356992"/>
            <a:ext cx="432048" cy="504056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437112"/>
            <a:ext cx="2459261" cy="1957973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91794"/>
            <a:ext cx="3377023" cy="178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/>
      <p:bldP spid="9" grpId="0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628800"/>
            <a:ext cx="3394720" cy="4606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s-MX" dirty="0" smtClean="0"/>
              <a:t>Se tiene para el eje </a:t>
            </a:r>
            <a:r>
              <a:rPr lang="es-MX" b="1" dirty="0" smtClean="0"/>
              <a:t>z</a:t>
            </a:r>
            <a:r>
              <a:rPr lang="es-MX" dirty="0" smtClean="0"/>
              <a:t>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 smtClean="0"/>
              <a:t>Dr. Roger Miranda Colorado</a:t>
            </a:r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30</a:t>
            </a:fld>
            <a:endParaRPr lang="es-MX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5496" y="548680"/>
            <a:ext cx="9073008" cy="936104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28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5.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Determinar el tensor de inercia de un disco delgado de radio </a:t>
            </a:r>
            <a:r>
              <a:rPr lang="es-MX" sz="2800" b="1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R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y masa </a:t>
            </a:r>
            <a:r>
              <a:rPr lang="es-MX" sz="2800" b="1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m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uniformemente distribuida.</a:t>
            </a:r>
            <a:endParaRPr lang="es-MX" sz="28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5: Inercia de disco</a:t>
            </a:r>
            <a:endParaRPr lang="es-MX" sz="2000" b="1" u="sng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66" y="1628800"/>
            <a:ext cx="3288738" cy="3020635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790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16954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25533"/>
            <a:ext cx="13430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43238"/>
            <a:ext cx="2952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87" y="2830383"/>
            <a:ext cx="31718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833" y="2792283"/>
            <a:ext cx="26003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2952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50" y="3761664"/>
            <a:ext cx="27527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795" y="3781425"/>
            <a:ext cx="18383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85346"/>
            <a:ext cx="2952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70" y="4566270"/>
            <a:ext cx="3381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07" y="4509120"/>
            <a:ext cx="23336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34" y="5517232"/>
            <a:ext cx="2952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50" y="5307681"/>
            <a:ext cx="44481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92" y="5517232"/>
            <a:ext cx="2952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66" y="5331494"/>
            <a:ext cx="9429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932" y="5288630"/>
            <a:ext cx="11144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2" y="5341019"/>
            <a:ext cx="5810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620688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Es fácil notar que: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31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5: Inercia de disco</a:t>
            </a:r>
            <a:endParaRPr lang="es-MX" sz="2000" b="1" u="sng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96752"/>
            <a:ext cx="9620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66" y="620688"/>
            <a:ext cx="3288738" cy="3020635"/>
          </a:xfrm>
          <a:prstGeom prst="rect">
            <a:avLst/>
          </a:prstGeom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27564" y="1700808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Finalmente, para el eje </a:t>
            </a:r>
            <a:r>
              <a:rPr lang="es-MX" sz="2700" b="1" dirty="0" smtClean="0"/>
              <a:t>y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7524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26" y="2414588"/>
            <a:ext cx="14668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12" y="2400300"/>
            <a:ext cx="228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20057"/>
            <a:ext cx="3333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35" y="3274610"/>
            <a:ext cx="22288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93660"/>
            <a:ext cx="18764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1" y="4509120"/>
            <a:ext cx="3333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10" y="4290044"/>
            <a:ext cx="1638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37" y="4288979"/>
            <a:ext cx="981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26" y="4261683"/>
            <a:ext cx="600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3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13967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700" dirty="0" smtClean="0"/>
              <a:t>Nuevamente, debido a la simetría del disco se concluye que los productos de inercia son nulos, por lo que el tensor de inercia buscado es: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32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5: Inercia de disco</a:t>
            </a:r>
            <a:endParaRPr lang="es-MX" sz="2000" b="1" u="sng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0972"/>
            <a:ext cx="4320480" cy="3968268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8460432" y="5733256"/>
            <a:ext cx="504056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7500"/>
            <a:ext cx="800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19362"/>
            <a:ext cx="22574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62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33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5496" y="620687"/>
            <a:ext cx="9108504" cy="108012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28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6.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Determinar el tensor inercia del prisma mostrado en la figura aplicando el Teorema de Steiner, suponiendo que su masa se encuentra uniformemente distribuida.</a:t>
            </a:r>
            <a:endParaRPr lang="es-MX" sz="28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6: Tensor de inercia de prisma</a:t>
            </a:r>
            <a:endParaRPr lang="es-MX" sz="2000" b="1" u="sng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10109"/>
            <a:ext cx="5184576" cy="4471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89269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2700" dirty="0" smtClean="0"/>
              <a:t>En este caso se selecciona un elemento de volumen diferencial: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34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6: Tensor de inercia de prisma</a:t>
            </a:r>
            <a:endParaRPr lang="es-MX" sz="2000" b="1" u="sng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69" y="3645024"/>
            <a:ext cx="3017535" cy="2736304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10" y="1052736"/>
            <a:ext cx="3012094" cy="2597654"/>
          </a:xfrm>
          <a:prstGeom prst="rect">
            <a:avLst/>
          </a:prstGeom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179512" y="1479054"/>
            <a:ext cx="5911457" cy="8926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700" dirty="0" smtClean="0"/>
              <a:t>El elemento corresponde a una </a:t>
            </a:r>
            <a:r>
              <a:rPr lang="es-MX" sz="2700" dirty="0" smtClean="0">
                <a:solidFill>
                  <a:srgbClr val="0070C0"/>
                </a:solidFill>
              </a:rPr>
              <a:t>placa delgada</a:t>
            </a:r>
            <a:endParaRPr lang="es-MX" sz="2700" dirty="0">
              <a:solidFill>
                <a:srgbClr val="0070C0"/>
              </a:solidFill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158595" y="2351562"/>
            <a:ext cx="5781557" cy="573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En este caso se tiene:</a:t>
            </a:r>
            <a:endParaRPr lang="es-MX" sz="27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32078"/>
            <a:ext cx="647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25899"/>
            <a:ext cx="381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78298"/>
            <a:ext cx="6286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38" y="3069365"/>
            <a:ext cx="9048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69365"/>
            <a:ext cx="13620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55890"/>
            <a:ext cx="5810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Marcador de contenido"/>
          <p:cNvSpPr txBox="1">
            <a:spLocks/>
          </p:cNvSpPr>
          <p:nvPr/>
        </p:nvSpPr>
        <p:spPr>
          <a:xfrm>
            <a:off x="158595" y="3861048"/>
            <a:ext cx="5781557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Considerando el eje </a:t>
            </a:r>
            <a:r>
              <a:rPr lang="es-MX" sz="2700" b="1" dirty="0" smtClean="0"/>
              <a:t>z</a:t>
            </a:r>
            <a:r>
              <a:rPr lang="es-MX" sz="2700" dirty="0" smtClean="0"/>
              <a:t>, para el elemento de volumen diferencial se tiene:</a:t>
            </a:r>
            <a:endParaRPr lang="es-MX" sz="2700" dirty="0"/>
          </a:p>
        </p:txBody>
      </p:sp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00" y="4971029"/>
            <a:ext cx="16478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69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0" grpId="0"/>
      <p:bldP spid="11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168152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Por lo tanto, aplicando el Teorema de Steiner: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35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6: Tensor de inercia de prisma</a:t>
            </a:r>
            <a:endParaRPr lang="es-MX" sz="2000" b="1" u="sng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58" y="3781033"/>
            <a:ext cx="2867546" cy="26002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71" y="620688"/>
            <a:ext cx="16478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10 Conector recto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76" y="1844824"/>
            <a:ext cx="8667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37" y="1816249"/>
            <a:ext cx="16002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37" y="1682898"/>
            <a:ext cx="1571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778" y="1649561"/>
            <a:ext cx="17335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453" y="1863874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51191" y="2392511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Por lo tanto:</a:t>
            </a:r>
            <a:endParaRPr lang="es-MX" sz="2700" dirty="0"/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5060"/>
            <a:ext cx="6191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87" y="2925167"/>
            <a:ext cx="25527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16" y="2925167"/>
            <a:ext cx="12763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 Marcador de contenido"/>
          <p:cNvSpPr txBox="1">
            <a:spLocks/>
          </p:cNvSpPr>
          <p:nvPr/>
        </p:nvSpPr>
        <p:spPr>
          <a:xfrm>
            <a:off x="92723" y="3706217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De la misma manera:</a:t>
            </a:r>
            <a:endParaRPr lang="es-MX" sz="2700" dirty="0"/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7" y="4365104"/>
            <a:ext cx="895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52" y="4238873"/>
            <a:ext cx="762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54" y="4371928"/>
            <a:ext cx="9048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691" y="4323447"/>
            <a:ext cx="1676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233" y="4198416"/>
            <a:ext cx="16097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28" y="5229002"/>
            <a:ext cx="6000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9" y="5033739"/>
            <a:ext cx="25241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71" y="5033739"/>
            <a:ext cx="12668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93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7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566119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Finalmente para el eje </a:t>
            </a:r>
            <a:r>
              <a:rPr lang="es-MX" sz="2700" b="1" dirty="0" smtClean="0"/>
              <a:t>x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36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6: Tensor de inercia de prisma</a:t>
            </a:r>
            <a:endParaRPr lang="es-MX" sz="2000" b="1" u="sng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84984"/>
            <a:ext cx="2867546" cy="2600294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873" y="2286199"/>
            <a:ext cx="5619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61" y="2090936"/>
            <a:ext cx="2047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25" y="2090936"/>
            <a:ext cx="1247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11 Conector recto"/>
          <p:cNvCxnSpPr/>
          <p:nvPr/>
        </p:nvCxnSpPr>
        <p:spPr>
          <a:xfrm>
            <a:off x="0" y="1412776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693" y="792138"/>
            <a:ext cx="6191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59" y="652245"/>
            <a:ext cx="12763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95" y="815951"/>
            <a:ext cx="6000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75" y="620688"/>
            <a:ext cx="12668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86816" y="2852936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Por lo tanto, el tensor de inercia buscado es:</a:t>
            </a:r>
            <a:endParaRPr lang="es-MX" sz="2700" dirty="0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1019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71" y="3686547"/>
            <a:ext cx="36004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448818" y="5633250"/>
            <a:ext cx="504056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97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7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37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0" y="620688"/>
            <a:ext cx="9108504" cy="1224137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28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7.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Determinar el tensor de inercia del cilindro mostrado en la figura aplicando el Teorema de Steiner, suponiendo que su masa se encuentra uniformemente distribuida.</a:t>
            </a:r>
            <a:endParaRPr lang="es-MX" sz="28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7: Tensor de inercia de cilindro</a:t>
            </a:r>
            <a:endParaRPr lang="es-MX" sz="2000" b="1" u="sng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848"/>
            <a:ext cx="3925421" cy="4283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620688"/>
            <a:ext cx="8856984" cy="8926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2700" dirty="0" smtClean="0"/>
              <a:t>Nuevamente se selecciona un elemento de volumen diferencial: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38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7: Tensor de inercia de cilindro</a:t>
            </a:r>
            <a:endParaRPr lang="es-MX" sz="2000" b="1" u="sng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24744"/>
            <a:ext cx="2143674" cy="233914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38" y="3573016"/>
            <a:ext cx="2286434" cy="2546736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7469"/>
            <a:ext cx="1095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27" y="2572718"/>
            <a:ext cx="60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215" y="2425080"/>
            <a:ext cx="8763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272" y="2348880"/>
            <a:ext cx="14573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45" y="2447490"/>
            <a:ext cx="561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 Marcador de contenido"/>
          <p:cNvSpPr txBox="1">
            <a:spLocks/>
          </p:cNvSpPr>
          <p:nvPr/>
        </p:nvSpPr>
        <p:spPr>
          <a:xfrm>
            <a:off x="179512" y="1479054"/>
            <a:ext cx="5911457" cy="581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700" dirty="0" smtClean="0"/>
              <a:t>El elemento corresponde a un </a:t>
            </a:r>
            <a:r>
              <a:rPr lang="es-MX" sz="2700" dirty="0" smtClean="0">
                <a:solidFill>
                  <a:srgbClr val="0070C0"/>
                </a:solidFill>
              </a:rPr>
              <a:t>disco</a:t>
            </a:r>
            <a:endParaRPr lang="es-MX" sz="2700" dirty="0">
              <a:solidFill>
                <a:srgbClr val="0070C0"/>
              </a:solidFill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158595" y="1916832"/>
            <a:ext cx="5781557" cy="573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En este caso se tiene:</a:t>
            </a:r>
            <a:endParaRPr lang="es-MX" sz="2700" dirty="0"/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>
          <a:xfrm>
            <a:off x="158595" y="3068960"/>
            <a:ext cx="5781557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Considerando el eje </a:t>
            </a:r>
            <a:r>
              <a:rPr lang="es-MX" sz="2700" b="1" dirty="0" smtClean="0"/>
              <a:t>z</a:t>
            </a:r>
            <a:r>
              <a:rPr lang="es-MX" sz="2700" dirty="0" smtClean="0"/>
              <a:t>, para el elemento de volumen diferencial se tiene:</a:t>
            </a:r>
            <a:endParaRPr lang="es-MX" sz="2700" dirty="0"/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7334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77" y="4139653"/>
            <a:ext cx="6667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2 Marcador de contenido"/>
          <p:cNvSpPr txBox="1">
            <a:spLocks/>
          </p:cNvSpPr>
          <p:nvPr/>
        </p:nvSpPr>
        <p:spPr>
          <a:xfrm>
            <a:off x="158595" y="4871843"/>
            <a:ext cx="5781557" cy="573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Aplicando el T. de Steiner:</a:t>
            </a:r>
            <a:endParaRPr lang="es-MX" sz="2700" dirty="0"/>
          </a:p>
        </p:txBody>
      </p:sp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" y="5661248"/>
            <a:ext cx="8096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92" y="5518373"/>
            <a:ext cx="18288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73" y="5504085"/>
            <a:ext cx="16668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77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5" grpId="0"/>
      <p:bldP spid="16" grpId="0"/>
      <p:bldP spid="17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600201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Entonces se obtiene: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39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7: Tensor de inercia de cilindro</a:t>
            </a:r>
            <a:endParaRPr lang="es-MX" sz="2000" b="1" u="sng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38" y="3573016"/>
            <a:ext cx="2286434" cy="2546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02606"/>
            <a:ext cx="8096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60" y="645443"/>
            <a:ext cx="16668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10 Conector recto"/>
          <p:cNvCxnSpPr/>
          <p:nvPr/>
        </p:nvCxnSpPr>
        <p:spPr>
          <a:xfrm>
            <a:off x="0" y="1412776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2862"/>
            <a:ext cx="7524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5" y="2071886"/>
            <a:ext cx="1238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05211"/>
            <a:ext cx="26193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24261"/>
            <a:ext cx="21336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0" y="3291957"/>
            <a:ext cx="3524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57" y="3043166"/>
            <a:ext cx="2009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610" y="3081266"/>
            <a:ext cx="1552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 Marcador de contenido"/>
          <p:cNvSpPr txBox="1">
            <a:spLocks/>
          </p:cNvSpPr>
          <p:nvPr/>
        </p:nvSpPr>
        <p:spPr>
          <a:xfrm>
            <a:off x="164902" y="3933056"/>
            <a:ext cx="5847258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Para el eje </a:t>
            </a:r>
            <a:r>
              <a:rPr lang="es-MX" sz="2700" b="1" dirty="0" smtClean="0"/>
              <a:t>y</a:t>
            </a:r>
            <a:r>
              <a:rPr lang="es-MX" sz="2700" dirty="0" smtClean="0"/>
              <a:t> se tiene claramente:</a:t>
            </a:r>
            <a:endParaRPr lang="es-MX" sz="2700" dirty="0"/>
          </a:p>
        </p:txBody>
      </p:sp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632" y="4646359"/>
            <a:ext cx="1009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0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736104"/>
            <a:ext cx="8229600" cy="5326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MX" dirty="0" smtClean="0"/>
              <a:t>Los problemas a considerar son: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</a:t>
            </a:fld>
            <a:endParaRPr lang="es-MX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251520" y="1384176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Problema de control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323528" y="1960240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Problema de simulación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79512" y="2608312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 aspecto fundamental al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describir un cuerpo es: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51520" y="3184376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distribución de la masa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del cuerpo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2555776" y="4336504"/>
            <a:ext cx="3312368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TENSOR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INERCIA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11 Flecha abajo"/>
          <p:cNvSpPr/>
          <p:nvPr/>
        </p:nvSpPr>
        <p:spPr>
          <a:xfrm>
            <a:off x="3923928" y="3760440"/>
            <a:ext cx="504056" cy="5040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Flecha arriba"/>
          <p:cNvSpPr/>
          <p:nvPr/>
        </p:nvSpPr>
        <p:spPr>
          <a:xfrm>
            <a:off x="3995936" y="4840560"/>
            <a:ext cx="432048" cy="504056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107504" y="5488632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Generalización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del momento de inercia en el caso escalar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36004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2000" b="1" u="sng" dirty="0" smtClean="0">
                <a:effectLst/>
              </a:rPr>
              <a:t>1. 1 Tensor de Inercia</a:t>
            </a:r>
            <a:endParaRPr lang="es-MX" sz="2000" b="1" u="sng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  <p:bldP spid="12" grpId="0" animBg="1"/>
      <p:bldP spid="14" grpId="0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556792"/>
            <a:ext cx="8229600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Finalmente para el eje </a:t>
            </a:r>
            <a:r>
              <a:rPr lang="es-MX" sz="2700" b="1" dirty="0" smtClean="0"/>
              <a:t>x</a:t>
            </a:r>
            <a:r>
              <a:rPr lang="es-MX" sz="2700" dirty="0" smtClean="0"/>
              <a:t> se tiene: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40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7: Tensor de inercia de cilindro</a:t>
            </a:r>
            <a:endParaRPr lang="es-MX" sz="2000" b="1" u="sng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54" y="3212976"/>
            <a:ext cx="2286434" cy="2546736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3" y="2276872"/>
            <a:ext cx="7429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16" y="2129234"/>
            <a:ext cx="9906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64" y="2129234"/>
            <a:ext cx="8763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41" y="2262584"/>
            <a:ext cx="6286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592" y="2053033"/>
            <a:ext cx="16287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84" y="2119709"/>
            <a:ext cx="6096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derecha"/>
          <p:cNvSpPr/>
          <p:nvPr/>
        </p:nvSpPr>
        <p:spPr>
          <a:xfrm>
            <a:off x="3966643" y="2276872"/>
            <a:ext cx="593812" cy="43204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6" name="15 Conector recto"/>
          <p:cNvCxnSpPr/>
          <p:nvPr/>
        </p:nvCxnSpPr>
        <p:spPr>
          <a:xfrm>
            <a:off x="0" y="1412776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59" y="832393"/>
            <a:ext cx="7524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12" y="693068"/>
            <a:ext cx="1552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38" y="832393"/>
            <a:ext cx="1009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2 Marcador de contenido"/>
          <p:cNvSpPr txBox="1">
            <a:spLocks/>
          </p:cNvSpPr>
          <p:nvPr/>
        </p:nvSpPr>
        <p:spPr>
          <a:xfrm>
            <a:off x="86816" y="2881708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Por lo tanto, el tensor de inercia buscado es:</a:t>
            </a:r>
            <a:endParaRPr lang="es-MX" sz="2700" dirty="0"/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1" y="4149080"/>
            <a:ext cx="1095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80" y="3798634"/>
            <a:ext cx="43529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8448818" y="5877272"/>
            <a:ext cx="504056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3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 animBg="1"/>
      <p:bldP spid="20" grpId="0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41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5212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28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8.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Determinar la inercia de un cono con respecto a los ejes </a:t>
            </a:r>
            <a:r>
              <a:rPr lang="es-MX" sz="2800" b="1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{</a:t>
            </a:r>
            <a:r>
              <a:rPr lang="es-MX" sz="2800" b="1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x,y,z</a:t>
            </a:r>
            <a:r>
              <a:rPr lang="es-MX" sz="2800" b="1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} 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mostrados en la figura, suponiendo que su masa se encuentra uniformemente distribuida.</a:t>
            </a:r>
            <a:endParaRPr lang="es-MX" sz="2800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8: Inercia de un cono</a:t>
            </a:r>
            <a:endParaRPr lang="es-MX" sz="2000" b="1" u="sng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67715"/>
            <a:ext cx="5423932" cy="43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7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620688"/>
            <a:ext cx="6768752" cy="9361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700" dirty="0" smtClean="0"/>
              <a:t>Se selecciona un elemento de volumen diferencial, donde: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42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8: Inercia de un cono</a:t>
            </a:r>
            <a:endParaRPr lang="es-MX" sz="2000" b="1" u="sng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836" y="1052736"/>
            <a:ext cx="3047668" cy="243951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24" y="3645024"/>
            <a:ext cx="3460872" cy="2798655"/>
          </a:xfrm>
          <a:prstGeom prst="rect">
            <a:avLst/>
          </a:prstGeom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7143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82341"/>
            <a:ext cx="685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44" y="1749003"/>
            <a:ext cx="9715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33" y="1696829"/>
            <a:ext cx="9334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37264"/>
            <a:ext cx="8572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 Marcador de contenido"/>
          <p:cNvSpPr txBox="1">
            <a:spLocks/>
          </p:cNvSpPr>
          <p:nvPr/>
        </p:nvSpPr>
        <p:spPr>
          <a:xfrm>
            <a:off x="107504" y="2445465"/>
            <a:ext cx="5832648" cy="4680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Nótese que:</a:t>
            </a:r>
            <a:endParaRPr lang="es-MX" sz="2700" dirty="0"/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848" y="3025188"/>
            <a:ext cx="428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71" y="3025188"/>
            <a:ext cx="3524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Marcador de contenido"/>
          <p:cNvSpPr txBox="1">
            <a:spLocks/>
          </p:cNvSpPr>
          <p:nvPr/>
        </p:nvSpPr>
        <p:spPr>
          <a:xfrm>
            <a:off x="154386" y="3645024"/>
            <a:ext cx="5832648" cy="4680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por lo tanto:</a:t>
            </a:r>
            <a:endParaRPr lang="es-MX" sz="2700" dirty="0"/>
          </a:p>
        </p:txBody>
      </p:sp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94" y="4437112"/>
            <a:ext cx="6572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99" y="4279949"/>
            <a:ext cx="11906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23" y="4184699"/>
            <a:ext cx="16383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60" y="4253922"/>
            <a:ext cx="9810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40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5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Entonces, la inercia del disco elemental es: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43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8: Inercia de un cono</a:t>
            </a:r>
            <a:endParaRPr lang="es-MX" sz="2000" b="1" u="sng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73" y="749470"/>
            <a:ext cx="2435123" cy="1969177"/>
          </a:xfrm>
          <a:prstGeom prst="rect">
            <a:avLst/>
          </a:prstGeom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6953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125885"/>
            <a:ext cx="666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123825" y="1556792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por lo que:</a:t>
            </a:r>
            <a:endParaRPr lang="es-MX" sz="2700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087712"/>
            <a:ext cx="9048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81" y="2058426"/>
            <a:ext cx="157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63" y="1921024"/>
            <a:ext cx="18192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698" y="1844824"/>
            <a:ext cx="19716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906525"/>
            <a:ext cx="3524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85" y="2693924"/>
            <a:ext cx="21240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500" y="2722499"/>
            <a:ext cx="1885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 Marcador de contenido"/>
          <p:cNvSpPr txBox="1">
            <a:spLocks/>
          </p:cNvSpPr>
          <p:nvPr/>
        </p:nvSpPr>
        <p:spPr>
          <a:xfrm>
            <a:off x="181567" y="3429000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e integrando:</a:t>
            </a:r>
            <a:endParaRPr lang="es-MX" sz="2700" dirty="0"/>
          </a:p>
        </p:txBody>
      </p:sp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53" y="4076304"/>
            <a:ext cx="714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904853"/>
            <a:ext cx="24860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904853"/>
            <a:ext cx="31718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3524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34" y="4669135"/>
            <a:ext cx="3200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11" y="4605726"/>
            <a:ext cx="28003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09" y="5661248"/>
            <a:ext cx="3524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81" y="5446935"/>
            <a:ext cx="21431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50" y="5446935"/>
            <a:ext cx="16383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96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1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620688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Es claro que: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44</a:t>
            </a:fld>
            <a:endParaRPr lang="es-MX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52736"/>
            <a:ext cx="9334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8: Inercia de un cono</a:t>
            </a:r>
            <a:endParaRPr lang="es-MX" sz="2000" b="1" u="sng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73" y="749470"/>
            <a:ext cx="2435123" cy="1969177"/>
          </a:xfrm>
          <a:prstGeom prst="rect">
            <a:avLst/>
          </a:prstGeom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-13379" y="1467730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Finalmente:</a:t>
            </a:r>
            <a:endParaRPr lang="es-MX" sz="2700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572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62" y="2000386"/>
            <a:ext cx="8953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57" y="1918547"/>
            <a:ext cx="2209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04" y="1967834"/>
            <a:ext cx="1219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9" y="2972941"/>
            <a:ext cx="657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02" y="2807175"/>
            <a:ext cx="19145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27" y="2734816"/>
            <a:ext cx="17716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528" y="2775232"/>
            <a:ext cx="685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 Marcador de contenido"/>
          <p:cNvSpPr txBox="1">
            <a:spLocks/>
          </p:cNvSpPr>
          <p:nvPr/>
        </p:nvSpPr>
        <p:spPr>
          <a:xfrm>
            <a:off x="174104" y="3573016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Por lo tanto:</a:t>
            </a:r>
            <a:endParaRPr lang="es-MX" sz="2700" dirty="0"/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27" y="4105672"/>
            <a:ext cx="6096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621" y="4034234"/>
            <a:ext cx="68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27" y="4869160"/>
            <a:ext cx="6096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07" y="4659610"/>
            <a:ext cx="16383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27" y="5589240"/>
            <a:ext cx="5524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82" y="5370164"/>
            <a:ext cx="16478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377962" y="5774977"/>
            <a:ext cx="490907" cy="4909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367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0" grpId="0"/>
      <p:bldP spid="19" grpId="0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45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52128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28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9.</a:t>
            </a:r>
            <a:r>
              <a:rPr lang="es-MX" sz="28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Determinar el tensor de inercia de la esfera mostrada en la figura, suponiendo que su masa se encuentra uniformemente distribuida.</a:t>
            </a:r>
            <a:endParaRPr lang="es-MX" sz="28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9: Inercia de una esfera</a:t>
            </a:r>
            <a:endParaRPr lang="es-MX" sz="2000" b="1" u="sng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60328"/>
            <a:ext cx="4168858" cy="4276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620688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Nótese que: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46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9: Inercia de una esfera</a:t>
            </a:r>
            <a:endParaRPr lang="es-MX" sz="2000" b="1" u="sng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81" y="635132"/>
            <a:ext cx="2512674" cy="2577844"/>
          </a:xfrm>
          <a:prstGeom prst="rect">
            <a:avLst/>
          </a:prstGeo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581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3" y="1225897"/>
            <a:ext cx="10477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66" y="1878872"/>
            <a:ext cx="6572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3" y="1712184"/>
            <a:ext cx="8858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58" y="1748923"/>
            <a:ext cx="8763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06097"/>
            <a:ext cx="266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57" y="1748923"/>
            <a:ext cx="2057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2 Marcador de contenido"/>
          <p:cNvSpPr txBox="1">
            <a:spLocks/>
          </p:cNvSpPr>
          <p:nvPr/>
        </p:nvSpPr>
        <p:spPr>
          <a:xfrm>
            <a:off x="159457" y="2539498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De esta manera, para el eje </a:t>
            </a:r>
            <a:r>
              <a:rPr lang="es-MX" sz="2700" b="1" dirty="0" smtClean="0"/>
              <a:t>x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5" y="3309159"/>
            <a:ext cx="7429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03" y="3179440"/>
            <a:ext cx="952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03" y="3036565"/>
            <a:ext cx="18669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88" y="4929268"/>
            <a:ext cx="628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 Marcador de contenido"/>
          <p:cNvSpPr txBox="1">
            <a:spLocks/>
          </p:cNvSpPr>
          <p:nvPr/>
        </p:nvSpPr>
        <p:spPr>
          <a:xfrm>
            <a:off x="159457" y="3861048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e integrando a lo largo del eje </a:t>
            </a:r>
            <a:r>
              <a:rPr lang="es-MX" sz="2700" b="1" dirty="0" smtClean="0"/>
              <a:t>x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59" y="4690796"/>
            <a:ext cx="26098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90796"/>
            <a:ext cx="714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06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6" grpId="0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484784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Por la simetría de la esfera es claro que: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47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9: Inercia de una esfera</a:t>
            </a:r>
            <a:endParaRPr lang="es-MX" sz="2000" b="1" u="sng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81" y="1427220"/>
            <a:ext cx="2512674" cy="2577844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775" y="873604"/>
            <a:ext cx="628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52" y="635132"/>
            <a:ext cx="714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10 Conector recto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52" y="2109954"/>
            <a:ext cx="26574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74300" y="2713759"/>
            <a:ext cx="6225892" cy="143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y los productos de inercia nuevamente son nulos, por lo que el tensor de inercia buscado es:</a:t>
            </a:r>
            <a:endParaRPr lang="es-MX" sz="2700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1" y="4565872"/>
            <a:ext cx="10096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39" y="4277841"/>
            <a:ext cx="28194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22" y="4315940"/>
            <a:ext cx="23812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08" y="4422996"/>
            <a:ext cx="1143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8460432" y="5877272"/>
            <a:ext cx="432048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769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3" grpId="0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48</a:t>
            </a:fld>
            <a:endParaRPr lang="es-MX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936104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/>
            <a:r>
              <a:rPr lang="es-MX" sz="24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Ejemplo </a:t>
            </a:r>
            <a:r>
              <a:rPr lang="es-MX" sz="2400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10.</a:t>
            </a:r>
            <a:r>
              <a:rPr lang="es-MX" sz="24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es-MX" sz="24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Determinar el tensor de inercia de la </a:t>
            </a:r>
            <a:r>
              <a:rPr lang="es-MX" sz="2400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pieza compuesta que se muestra en la figura.</a:t>
            </a:r>
            <a:endParaRPr lang="es-MX" sz="2400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</a:t>
            </a:r>
            <a:r>
              <a:rPr lang="es-MX" sz="2000" b="1" dirty="0" smtClean="0"/>
              <a:t>10: </a:t>
            </a:r>
            <a:r>
              <a:rPr lang="es-MX" sz="2000" b="1" dirty="0" smtClean="0"/>
              <a:t>Inercia de </a:t>
            </a:r>
            <a:r>
              <a:rPr lang="es-MX" sz="2000" b="1" dirty="0" smtClean="0"/>
              <a:t>pieza compuesta</a:t>
            </a:r>
            <a:endParaRPr lang="es-MX" sz="2000" b="1" u="sng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9" t="23648" b="31265"/>
          <a:stretch/>
        </p:blipFill>
        <p:spPr>
          <a:xfrm>
            <a:off x="323528" y="2415654"/>
            <a:ext cx="8589889" cy="25384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9 CuadroTexto"/>
              <p:cNvSpPr txBox="1"/>
              <p:nvPr/>
            </p:nvSpPr>
            <p:spPr>
              <a:xfrm>
                <a:off x="2123728" y="3985900"/>
                <a:ext cx="6441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800" b="1" smtClean="0">
                              <a:ln w="11430"/>
                              <a:solidFill>
                                <a:srgbClr val="006C3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800" b="1" i="0" smtClean="0">
                              <a:ln w="11430"/>
                              <a:solidFill>
                                <a:srgbClr val="006C3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2800" b="1" i="0" smtClean="0">
                              <a:ln w="11430"/>
                              <a:solidFill>
                                <a:srgbClr val="006C3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es-MX" sz="2800" b="1" dirty="0">
                  <a:ln w="11430"/>
                  <a:solidFill>
                    <a:srgbClr val="006C3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10" name="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3985900"/>
                <a:ext cx="644151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10 CuadroTexto"/>
              <p:cNvSpPr txBox="1"/>
              <p:nvPr/>
            </p:nvSpPr>
            <p:spPr>
              <a:xfrm>
                <a:off x="2631705" y="3232140"/>
                <a:ext cx="6169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800" b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b="1" i="0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𝐲</m:t>
                          </m:r>
                        </m:e>
                        <m:sub>
                          <m:r>
                            <a:rPr lang="es-MX" sz="2800" b="1" i="0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MX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11" name="1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705" y="3232140"/>
                <a:ext cx="616900" cy="523220"/>
              </a:xfrm>
              <a:prstGeom prst="rect">
                <a:avLst/>
              </a:prstGeom>
              <a:blipFill rotWithShape="1">
                <a:blip r:embed="rId4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11 CuadroTexto"/>
              <p:cNvSpPr txBox="1"/>
              <p:nvPr/>
            </p:nvSpPr>
            <p:spPr>
              <a:xfrm>
                <a:off x="1691680" y="1988840"/>
                <a:ext cx="6163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800" b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b="1" i="0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𝐳</m:t>
                          </m:r>
                        </m:e>
                        <m:sub>
                          <m:r>
                            <a:rPr lang="es-MX" sz="2800" b="1" i="0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MX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12" name="1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988840"/>
                <a:ext cx="616323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12 CuadroTexto"/>
              <p:cNvSpPr txBox="1"/>
              <p:nvPr/>
            </p:nvSpPr>
            <p:spPr>
              <a:xfrm>
                <a:off x="3131840" y="3769876"/>
                <a:ext cx="6185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threePt" dir="t"/>
                </a:scene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800" b="1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  <a:gs pos="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50000">
                                    <a:schemeClr val="accent1">
                                      <a:shade val="20000"/>
                                      <a:satMod val="300000"/>
                                    </a:schemeClr>
                                  </a:gs>
                                  <a:gs pos="7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10000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</a:gsLst>
                                <a:lin ang="5400000"/>
                              </a:gra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800" b="1" i="0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  <a:gs pos="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50000">
                                    <a:schemeClr val="accent1">
                                      <a:shade val="20000"/>
                                      <a:satMod val="300000"/>
                                    </a:schemeClr>
                                  </a:gs>
                                  <a:gs pos="7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10000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</a:gsLst>
                                <a:lin ang="5400000"/>
                              </a:gradFill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s-MX" sz="2800" b="1" i="0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  <a:gs pos="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50000">
                                    <a:schemeClr val="accent1">
                                      <a:shade val="20000"/>
                                      <a:satMod val="300000"/>
                                    </a:schemeClr>
                                  </a:gs>
                                  <a:gs pos="7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10000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</a:gsLst>
                                <a:lin ang="5400000"/>
                              </a:gra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MX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</mc:Choice>
        <mc:Fallback>
          <p:sp>
            <p:nvSpPr>
              <p:cNvPr id="13" name="1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3769876"/>
                <a:ext cx="618503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13 CuadroTexto"/>
              <p:cNvSpPr txBox="1"/>
              <p:nvPr/>
            </p:nvSpPr>
            <p:spPr>
              <a:xfrm>
                <a:off x="4644008" y="3501008"/>
                <a:ext cx="6169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threePt" dir="t"/>
                </a:scene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800" b="1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  <a:gs pos="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50000">
                                    <a:schemeClr val="accent1">
                                      <a:shade val="20000"/>
                                      <a:satMod val="300000"/>
                                    </a:schemeClr>
                                  </a:gs>
                                  <a:gs pos="7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10000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</a:gsLst>
                                <a:lin ang="5400000"/>
                              </a:gra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b="1" i="0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  <a:gs pos="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50000">
                                    <a:schemeClr val="accent1">
                                      <a:shade val="20000"/>
                                      <a:satMod val="300000"/>
                                    </a:schemeClr>
                                  </a:gs>
                                  <a:gs pos="7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10000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</a:gsLst>
                                <a:lin ang="5400000"/>
                              </a:gradFill>
                              <a:latin typeface="Cambria Math"/>
                            </a:rPr>
                            <m:t>𝐲</m:t>
                          </m:r>
                        </m:e>
                        <m:sub>
                          <m:r>
                            <a:rPr lang="es-MX" sz="2800" b="1" i="0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  <a:gs pos="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50000">
                                    <a:schemeClr val="accent1">
                                      <a:shade val="20000"/>
                                      <a:satMod val="300000"/>
                                    </a:schemeClr>
                                  </a:gs>
                                  <a:gs pos="7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10000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</a:gsLst>
                                <a:lin ang="5400000"/>
                              </a:gra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MX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</mc:Choice>
        <mc:Fallback>
          <p:sp>
            <p:nvSpPr>
              <p:cNvPr id="14" name="1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3501008"/>
                <a:ext cx="616900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14 CuadroTexto"/>
              <p:cNvSpPr txBox="1"/>
              <p:nvPr/>
            </p:nvSpPr>
            <p:spPr>
              <a:xfrm>
                <a:off x="3347864" y="1969676"/>
                <a:ext cx="6163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threePt" dir="t"/>
                </a:scene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800" b="1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  <a:gs pos="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50000">
                                    <a:schemeClr val="accent1">
                                      <a:shade val="20000"/>
                                      <a:satMod val="300000"/>
                                    </a:schemeClr>
                                  </a:gs>
                                  <a:gs pos="7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10000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</a:gsLst>
                                <a:lin ang="5400000"/>
                              </a:gra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b="1" i="0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  <a:gs pos="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50000">
                                    <a:schemeClr val="accent1">
                                      <a:shade val="20000"/>
                                      <a:satMod val="300000"/>
                                    </a:schemeClr>
                                  </a:gs>
                                  <a:gs pos="7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10000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</a:gsLst>
                                <a:lin ang="5400000"/>
                              </a:gradFill>
                              <a:latin typeface="Cambria Math"/>
                            </a:rPr>
                            <m:t>𝐳</m:t>
                          </m:r>
                        </m:e>
                        <m:sub>
                          <m:r>
                            <a:rPr lang="es-MX" sz="2800" b="1" i="0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  <a:gs pos="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50000">
                                    <a:schemeClr val="accent1">
                                      <a:shade val="20000"/>
                                      <a:satMod val="300000"/>
                                    </a:schemeClr>
                                  </a:gs>
                                  <a:gs pos="7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10000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</a:gsLst>
                                <a:lin ang="5400000"/>
                              </a:gra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MX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</mc:Choice>
        <mc:Fallback>
          <p:sp>
            <p:nvSpPr>
              <p:cNvPr id="15" name="1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969676"/>
                <a:ext cx="616323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15 CuadroTexto"/>
              <p:cNvSpPr txBox="1"/>
              <p:nvPr/>
            </p:nvSpPr>
            <p:spPr>
              <a:xfrm>
                <a:off x="6304113" y="4437112"/>
                <a:ext cx="6185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threePt" dir="t"/>
                </a:scene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800" b="1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800" b="1" i="0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a:rPr lang="es-MX" sz="2800" b="1" i="0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s-MX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1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113" y="4437112"/>
                <a:ext cx="618503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16 CuadroTexto"/>
              <p:cNvSpPr txBox="1"/>
              <p:nvPr/>
            </p:nvSpPr>
            <p:spPr>
              <a:xfrm>
                <a:off x="7816281" y="4168244"/>
                <a:ext cx="6169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threePt" dir="t"/>
                </a:scene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800" b="1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b="1" i="0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𝐲</m:t>
                          </m:r>
                        </m:e>
                        <m:sub>
                          <m:r>
                            <a:rPr lang="es-MX" sz="2800" b="1" i="0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s-MX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1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281" y="4168244"/>
                <a:ext cx="616900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17 CuadroTexto"/>
              <p:cNvSpPr txBox="1"/>
              <p:nvPr/>
            </p:nvSpPr>
            <p:spPr>
              <a:xfrm>
                <a:off x="6520137" y="2636912"/>
                <a:ext cx="6163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threePt" dir="t"/>
                </a:scene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800" b="1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b="1" i="0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𝐳</m:t>
                          </m:r>
                        </m:e>
                        <m:sub>
                          <m:r>
                            <a:rPr lang="es-MX" sz="2800" b="1" i="0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s-MX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1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137" y="2636912"/>
                <a:ext cx="616323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18 CuadroTexto"/>
              <p:cNvSpPr txBox="1"/>
              <p:nvPr/>
            </p:nvSpPr>
            <p:spPr>
              <a:xfrm>
                <a:off x="107504" y="4057908"/>
                <a:ext cx="6441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800" b="1" smtClean="0">
                              <a:ln w="11430"/>
                              <a:solidFill>
                                <a:srgbClr val="006C3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2800" b="1" i="0" smtClean="0">
                              <a:ln w="11430"/>
                              <a:solidFill>
                                <a:srgbClr val="006C3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2800" b="1" i="0" smtClean="0">
                              <a:ln w="11430"/>
                              <a:solidFill>
                                <a:srgbClr val="006C3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es-MX" sz="2800" b="1" dirty="0">
                  <a:ln w="11430"/>
                  <a:solidFill>
                    <a:srgbClr val="006C3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19" name="1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057908"/>
                <a:ext cx="644151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19 CuadroTexto"/>
              <p:cNvSpPr txBox="1"/>
              <p:nvPr/>
            </p:nvSpPr>
            <p:spPr>
              <a:xfrm>
                <a:off x="1171090" y="3356992"/>
                <a:ext cx="638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800" b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b="1" i="0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s-MX" sz="2800" b="1" i="0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MX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0" name="1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090" y="3356992"/>
                <a:ext cx="638957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20 CuadroTexto"/>
              <p:cNvSpPr txBox="1"/>
              <p:nvPr/>
            </p:nvSpPr>
            <p:spPr>
              <a:xfrm>
                <a:off x="827584" y="2166536"/>
                <a:ext cx="6441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800" b="1" smtClean="0">
                              <a:ln w="11430"/>
                              <a:solidFill>
                                <a:srgbClr val="006C3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800" b="1" i="0" smtClean="0">
                              <a:ln w="11430"/>
                              <a:solidFill>
                                <a:srgbClr val="006C3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2800" b="1" i="0" smtClean="0">
                              <a:ln w="11430"/>
                              <a:solidFill>
                                <a:srgbClr val="006C3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es-MX" sz="2800" b="1" dirty="0">
                  <a:ln w="11430"/>
                  <a:solidFill>
                    <a:srgbClr val="006C3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1" name="2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166536"/>
                <a:ext cx="644151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27 Conector recto"/>
          <p:cNvCxnSpPr/>
          <p:nvPr/>
        </p:nvCxnSpPr>
        <p:spPr>
          <a:xfrm>
            <a:off x="467544" y="4581128"/>
            <a:ext cx="2300335" cy="190698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424444" y="4546302"/>
            <a:ext cx="5135" cy="216024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2767879" y="4482698"/>
            <a:ext cx="0" cy="432048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34 Conector recto"/>
          <p:cNvCxnSpPr/>
          <p:nvPr/>
        </p:nvCxnSpPr>
        <p:spPr>
          <a:xfrm>
            <a:off x="107504" y="4168244"/>
            <a:ext cx="374581" cy="30217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>
            <a:off x="107504" y="3387209"/>
            <a:ext cx="374581" cy="30217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323528" y="3408563"/>
            <a:ext cx="0" cy="729464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482085" y="3115057"/>
            <a:ext cx="576064" cy="30217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 flipH="1">
            <a:off x="179512" y="3132842"/>
            <a:ext cx="576064" cy="22415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47 CuadroTexto"/>
              <p:cNvSpPr txBox="1"/>
              <p:nvPr/>
            </p:nvSpPr>
            <p:spPr>
              <a:xfrm>
                <a:off x="1259632" y="4581128"/>
                <a:ext cx="4892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800" b="1" i="1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𝒂</m:t>
                      </m:r>
                    </m:oMath>
                  </m:oMathPara>
                </a14:m>
                <a:endParaRPr lang="es-MX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48" name="4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581128"/>
                <a:ext cx="489236" cy="52322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48 CuadroTexto"/>
              <p:cNvSpPr txBox="1"/>
              <p:nvPr/>
            </p:nvSpPr>
            <p:spPr>
              <a:xfrm>
                <a:off x="-93700" y="3481844"/>
                <a:ext cx="4475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800" b="1" i="1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𝒄</m:t>
                      </m:r>
                    </m:oMath>
                  </m:oMathPara>
                </a14:m>
                <a:endParaRPr lang="es-MX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49" name="4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3700" y="3481844"/>
                <a:ext cx="447558" cy="52322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49 CuadroTexto"/>
              <p:cNvSpPr txBox="1"/>
              <p:nvPr/>
            </p:nvSpPr>
            <p:spPr>
              <a:xfrm>
                <a:off x="58700" y="2780928"/>
                <a:ext cx="4844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800" b="1" i="1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𝒃</m:t>
                      </m:r>
                    </m:oMath>
                  </m:oMathPara>
                </a14:m>
                <a:endParaRPr lang="es-MX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50" name="4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" y="2780928"/>
                <a:ext cx="484427" cy="52322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50 Conector recto"/>
          <p:cNvCxnSpPr/>
          <p:nvPr/>
        </p:nvCxnSpPr>
        <p:spPr>
          <a:xfrm>
            <a:off x="2915816" y="3003803"/>
            <a:ext cx="504056" cy="30217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4" name="53 Conector recto"/>
          <p:cNvCxnSpPr/>
          <p:nvPr/>
        </p:nvCxnSpPr>
        <p:spPr>
          <a:xfrm flipH="1">
            <a:off x="2614615" y="3034020"/>
            <a:ext cx="517225" cy="19812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56 CuadroTexto"/>
              <p:cNvSpPr txBox="1"/>
              <p:nvPr/>
            </p:nvSpPr>
            <p:spPr>
              <a:xfrm>
                <a:off x="2503397" y="2708920"/>
                <a:ext cx="4972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800" b="1" i="1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𝒅</m:t>
                      </m:r>
                    </m:oMath>
                  </m:oMathPara>
                </a14:m>
                <a:endParaRPr lang="es-MX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57" name="5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397" y="2708920"/>
                <a:ext cx="497252" cy="52322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57 Conector recto"/>
          <p:cNvCxnSpPr/>
          <p:nvPr/>
        </p:nvCxnSpPr>
        <p:spPr>
          <a:xfrm>
            <a:off x="4525591" y="4293096"/>
            <a:ext cx="0" cy="72008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58 Conector recto"/>
          <p:cNvCxnSpPr/>
          <p:nvPr/>
        </p:nvCxnSpPr>
        <p:spPr>
          <a:xfrm>
            <a:off x="6922616" y="4509120"/>
            <a:ext cx="0" cy="72008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2" name="61 Conector recto"/>
          <p:cNvCxnSpPr/>
          <p:nvPr/>
        </p:nvCxnSpPr>
        <p:spPr>
          <a:xfrm>
            <a:off x="4554252" y="4842738"/>
            <a:ext cx="2364555" cy="206749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66 CuadroTexto"/>
              <p:cNvSpPr txBox="1"/>
              <p:nvPr/>
            </p:nvSpPr>
            <p:spPr>
              <a:xfrm>
                <a:off x="5386922" y="4971702"/>
                <a:ext cx="481222" cy="8335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HeroicExtremeRightFacing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sz="28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MX" sz="28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𝒆</m:t>
                          </m:r>
                        </m:num>
                        <m:den>
                          <m:r>
                            <a:rPr lang="es-MX" sz="2800" b="1" i="1" smtClean="0">
                              <a:ln w="11430"/>
                              <a:gradFill>
                                <a:gsLst>
                                  <a:gs pos="0">
                                    <a:schemeClr val="accent2">
                                      <a:tint val="70000"/>
                                      <a:satMod val="245000"/>
                                    </a:schemeClr>
                                  </a:gs>
                                  <a:gs pos="75000">
                                    <a:schemeClr val="accent2">
                                      <a:tint val="90000"/>
                                      <a:shade val="60000"/>
                                      <a:satMod val="240000"/>
                                    </a:schemeClr>
                                  </a:gs>
                                  <a:gs pos="100000">
                                    <a:schemeClr val="accent2">
                                      <a:tint val="100000"/>
                                      <a:shade val="50000"/>
                                      <a:satMod val="2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s-MX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67" name="6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922" y="4971702"/>
                <a:ext cx="481222" cy="833562"/>
              </a:xfrm>
              <a:prstGeom prst="rect">
                <a:avLst/>
              </a:prstGeom>
              <a:blipFill rotWithShape="1">
                <a:blip r:embed="rId19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32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48" grpId="0"/>
      <p:bldP spid="49" grpId="0"/>
      <p:bldP spid="50" grpId="0"/>
      <p:bldP spid="57" grpId="0"/>
      <p:bldP spid="6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6064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sz="2800" dirty="0" smtClean="0"/>
              <a:t>Para el prisma en el sistema {1} se tiene:</a:t>
            </a:r>
            <a:endParaRPr lang="es-MX" sz="28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49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</a:t>
            </a:r>
            <a:r>
              <a:rPr lang="es-MX" sz="2000" b="1" dirty="0" smtClean="0"/>
              <a:t>10: </a:t>
            </a:r>
            <a:r>
              <a:rPr lang="es-MX" sz="2000" b="1" dirty="0" smtClean="0"/>
              <a:t>Inercia de </a:t>
            </a:r>
            <a:r>
              <a:rPr lang="es-MX" sz="2000" b="1" dirty="0" smtClean="0"/>
              <a:t>pieza compuesta</a:t>
            </a:r>
            <a:endParaRPr lang="es-MX" sz="2000" b="1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1" y="1572085"/>
            <a:ext cx="940693" cy="39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35744"/>
            <a:ext cx="2789486" cy="90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212490" y="2996952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800" dirty="0" smtClean="0"/>
              <a:t>Para el cubo:</a:t>
            </a:r>
            <a:endParaRPr lang="es-MX" sz="2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41" y="3531349"/>
            <a:ext cx="814685" cy="33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45" y="3309136"/>
            <a:ext cx="1627436" cy="77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212490" y="4221088"/>
            <a:ext cx="8229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800" dirty="0" smtClean="0"/>
              <a:t>y para la barra delgada:</a:t>
            </a:r>
            <a:endParaRPr lang="es-MX" sz="28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57" y="5011044"/>
            <a:ext cx="1022733" cy="43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223" y="4709690"/>
            <a:ext cx="2090101" cy="103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52" y="1124744"/>
            <a:ext cx="4933336" cy="21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9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548680"/>
            <a:ext cx="8229600" cy="96470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MX" dirty="0" smtClean="0"/>
              <a:t>	Se considera una masa rotando alrededor de un eje como se indica a continuación: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</a:t>
            </a:fld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645024"/>
            <a:ext cx="1009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5364088" y="1412776"/>
            <a:ext cx="3600400" cy="964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Tiempo para alcanzar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ω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 proporcional a: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420888"/>
            <a:ext cx="6477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2420888"/>
            <a:ext cx="381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12 Conector recto de flecha"/>
          <p:cNvCxnSpPr/>
          <p:nvPr/>
        </p:nvCxnSpPr>
        <p:spPr>
          <a:xfrm>
            <a:off x="6300192" y="2852936"/>
            <a:ext cx="36004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>
            <a:off x="7452320" y="2780928"/>
            <a:ext cx="504056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15 Cerrar llave"/>
          <p:cNvSpPr/>
          <p:nvPr/>
        </p:nvSpPr>
        <p:spPr>
          <a:xfrm rot="5400000">
            <a:off x="6948264" y="3284984"/>
            <a:ext cx="360040" cy="1800200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>
          <a:xfrm>
            <a:off x="5364088" y="4365104"/>
            <a:ext cx="360040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3200" dirty="0" smtClean="0"/>
              <a:t>Momento de inercia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611560" y="4941168"/>
            <a:ext cx="8208912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3200" dirty="0" smtClean="0"/>
              <a:t>…pero …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>
          <a:xfrm>
            <a:off x="3203848" y="5661248"/>
            <a:ext cx="3168352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3200" dirty="0" smtClean="0"/>
              <a:t>¿Cómo se calcula?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2880320" cy="3558042"/>
          </a:xfrm>
          <a:prstGeom prst="rect">
            <a:avLst/>
          </a:prstGeom>
        </p:spPr>
      </p:pic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36004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2000" b="1" u="sng" dirty="0" smtClean="0">
                <a:effectLst/>
              </a:rPr>
              <a:t>1. 1 Tensor de Inercia</a:t>
            </a:r>
            <a:endParaRPr lang="es-MX" sz="2000" b="1" u="sng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6" grpId="0" animBg="1"/>
      <p:bldP spid="17" grpId="0"/>
      <p:bldP spid="18" grpId="0"/>
      <p:bldP spid="19" grpId="0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60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600" dirty="0" smtClean="0"/>
              <a:t>Se ubican los centros de masa respecto a {A}:</a:t>
            </a:r>
            <a:endParaRPr lang="es-MX" sz="26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50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</a:t>
            </a:r>
            <a:r>
              <a:rPr lang="es-MX" sz="2000" b="1" dirty="0" smtClean="0"/>
              <a:t>10: </a:t>
            </a:r>
            <a:r>
              <a:rPr lang="es-MX" sz="2000" b="1" dirty="0" smtClean="0"/>
              <a:t>Inercia de </a:t>
            </a:r>
            <a:r>
              <a:rPr lang="es-MX" sz="2000" b="1" dirty="0" smtClean="0"/>
              <a:t>pieza compuesta</a:t>
            </a:r>
            <a:endParaRPr lang="es-MX" sz="2000" b="1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096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53" y="1243037"/>
            <a:ext cx="1238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24025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3588"/>
            <a:ext cx="18669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68400"/>
            <a:ext cx="7334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54" y="1243037"/>
            <a:ext cx="18954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6" y="2498497"/>
            <a:ext cx="9003048" cy="388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600200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600" dirty="0" smtClean="0"/>
              <a:t>Aplicando el T. de Steiner se obtiene:</a:t>
            </a:r>
            <a:endParaRPr lang="es-MX" sz="26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51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</a:t>
            </a:r>
            <a:r>
              <a:rPr lang="es-MX" sz="2000" b="1" dirty="0" smtClean="0"/>
              <a:t>10: </a:t>
            </a:r>
            <a:r>
              <a:rPr lang="es-MX" sz="2000" b="1" dirty="0" smtClean="0"/>
              <a:t>Inercia de </a:t>
            </a:r>
            <a:r>
              <a:rPr lang="es-MX" sz="2000" b="1" dirty="0" smtClean="0"/>
              <a:t>pieza compuesta</a:t>
            </a:r>
            <a:endParaRPr lang="es-MX" sz="2000" b="1" u="sng" dirty="0"/>
          </a:p>
        </p:txBody>
      </p:sp>
      <p:grpSp>
        <p:nvGrpSpPr>
          <p:cNvPr id="14" name="13 Grupo"/>
          <p:cNvGrpSpPr/>
          <p:nvPr/>
        </p:nvGrpSpPr>
        <p:grpSpPr>
          <a:xfrm>
            <a:off x="1138326" y="620688"/>
            <a:ext cx="6831851" cy="804862"/>
            <a:chOff x="323528" y="1163588"/>
            <a:chExt cx="8260601" cy="127007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628800"/>
              <a:ext cx="809625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153" y="1243037"/>
              <a:ext cx="1238250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1524025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163588"/>
              <a:ext cx="1866900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1568400"/>
              <a:ext cx="733425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8654" y="1243037"/>
              <a:ext cx="18954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15 Conector recto"/>
          <p:cNvCxnSpPr/>
          <p:nvPr/>
        </p:nvCxnSpPr>
        <p:spPr>
          <a:xfrm>
            <a:off x="0" y="1484784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8" y="2495585"/>
            <a:ext cx="6953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26" y="2179149"/>
            <a:ext cx="3777074" cy="110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01" y="3710841"/>
            <a:ext cx="7334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28" y="3541489"/>
            <a:ext cx="7455144" cy="87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37" y="5013176"/>
            <a:ext cx="5524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05" y="4732972"/>
            <a:ext cx="5464273" cy="92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692696"/>
            <a:ext cx="8229600" cy="8926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600" dirty="0" smtClean="0"/>
              <a:t>De esta manera, el tensor de inercia total tiene las siguientes componentes:</a:t>
            </a:r>
            <a:endParaRPr lang="es-MX" sz="26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52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</a:t>
            </a:r>
            <a:r>
              <a:rPr lang="es-MX" sz="2000" b="1" dirty="0" smtClean="0"/>
              <a:t>10: </a:t>
            </a:r>
            <a:r>
              <a:rPr lang="es-MX" sz="2000" b="1" dirty="0" smtClean="0"/>
              <a:t>Inercia de </a:t>
            </a:r>
            <a:r>
              <a:rPr lang="es-MX" sz="2000" b="1" dirty="0" smtClean="0"/>
              <a:t>pieza compuesta</a:t>
            </a:r>
            <a:endParaRPr lang="es-MX" sz="2000" b="1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7827615" cy="330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437112"/>
            <a:ext cx="4334560" cy="18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2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8926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600" dirty="0" smtClean="0"/>
              <a:t>Se consideran los siguientes datos para el cálculo específico del tensor de inercia de la pieza compuesta:</a:t>
            </a:r>
            <a:endParaRPr lang="es-MX" sz="26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53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</a:t>
            </a:r>
            <a:r>
              <a:rPr lang="es-MX" sz="2000" b="1" dirty="0" smtClean="0"/>
              <a:t>10: </a:t>
            </a:r>
            <a:r>
              <a:rPr lang="es-MX" sz="2000" b="1" dirty="0" smtClean="0"/>
              <a:t>Inercia de </a:t>
            </a:r>
            <a:r>
              <a:rPr lang="es-MX" sz="2000" b="1" dirty="0" smtClean="0"/>
              <a:t>pieza compuesta</a:t>
            </a:r>
            <a:endParaRPr lang="es-MX" sz="2000" b="1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5718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1219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10001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4391"/>
            <a:ext cx="49434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54" y="3614738"/>
            <a:ext cx="5638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errar llave"/>
          <p:cNvSpPr/>
          <p:nvPr/>
        </p:nvSpPr>
        <p:spPr>
          <a:xfrm>
            <a:off x="6012160" y="1700808"/>
            <a:ext cx="162018" cy="2291225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04864"/>
            <a:ext cx="10287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40" y="2181051"/>
            <a:ext cx="8477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92" y="2661295"/>
            <a:ext cx="1104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40" y="3067196"/>
            <a:ext cx="1533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28" y="4005064"/>
            <a:ext cx="550980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3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692696"/>
            <a:ext cx="8496944" cy="46064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2600" dirty="0" smtClean="0"/>
              <a:t>De esta manera se obtienen los datos numéricos en kg*m</a:t>
            </a:r>
            <a:r>
              <a:rPr lang="es-MX" sz="2600" baseline="30000" dirty="0" smtClean="0"/>
              <a:t>2</a:t>
            </a:r>
            <a:r>
              <a:rPr lang="es-MX" sz="2600" dirty="0" smtClean="0"/>
              <a:t>:</a:t>
            </a:r>
            <a:endParaRPr lang="es-MX" sz="26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54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</a:t>
            </a:r>
            <a:r>
              <a:rPr lang="es-MX" sz="2000" b="1" dirty="0" smtClean="0"/>
              <a:t>10: </a:t>
            </a:r>
            <a:r>
              <a:rPr lang="es-MX" sz="2000" b="1" dirty="0" smtClean="0"/>
              <a:t>Inercia de </a:t>
            </a:r>
            <a:r>
              <a:rPr lang="es-MX" sz="2000" b="1" dirty="0" smtClean="0"/>
              <a:t>pieza compuesta</a:t>
            </a:r>
            <a:endParaRPr lang="es-MX" sz="2000" b="1" u="sn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1"/>
            <a:ext cx="31242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3851920" y="1412776"/>
            <a:ext cx="504056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600" dirty="0" smtClean="0">
                <a:solidFill>
                  <a:srgbClr val="0070C0"/>
                </a:solidFill>
              </a:rPr>
              <a:t>Estos resultados se pueden verificar en </a:t>
            </a:r>
            <a:r>
              <a:rPr lang="es-MX" sz="2600" dirty="0" err="1" smtClean="0">
                <a:solidFill>
                  <a:srgbClr val="0070C0"/>
                </a:solidFill>
              </a:rPr>
              <a:t>SolidWorks</a:t>
            </a:r>
            <a:r>
              <a:rPr lang="es-MX" sz="2600" dirty="0" smtClean="0">
                <a:solidFill>
                  <a:srgbClr val="0070C0"/>
                </a:solidFill>
              </a:rPr>
              <a:t> como se mostrará a continuación.</a:t>
            </a:r>
            <a:endParaRPr lang="es-MX" sz="2600" dirty="0">
              <a:solidFill>
                <a:srgbClr val="0070C0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789040"/>
            <a:ext cx="6120680" cy="26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9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91880" y="620688"/>
            <a:ext cx="5616624" cy="964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600" dirty="0" smtClean="0"/>
              <a:t>Los resultados obtenidos en </a:t>
            </a:r>
            <a:r>
              <a:rPr lang="es-MX" sz="2600" dirty="0" err="1" smtClean="0"/>
              <a:t>SolidWorks</a:t>
            </a:r>
            <a:r>
              <a:rPr lang="es-MX" sz="2600" dirty="0" smtClean="0"/>
              <a:t> son:</a:t>
            </a:r>
            <a:endParaRPr lang="es-MX" sz="26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55</a:t>
            </a:fld>
            <a:endParaRPr lang="es-MX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116632"/>
            <a:ext cx="9108504" cy="36004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b="1" dirty="0" smtClean="0"/>
              <a:t>Ejemplo </a:t>
            </a:r>
            <a:r>
              <a:rPr lang="es-MX" sz="2000" b="1" dirty="0" smtClean="0"/>
              <a:t>10: </a:t>
            </a:r>
            <a:r>
              <a:rPr lang="es-MX" sz="2000" b="1" dirty="0" smtClean="0"/>
              <a:t>Inercia de </a:t>
            </a:r>
            <a:r>
              <a:rPr lang="es-MX" sz="2000" b="1" dirty="0" smtClean="0"/>
              <a:t>pieza compuesta</a:t>
            </a:r>
            <a:endParaRPr lang="es-MX" sz="2000" b="1" u="sng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1242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107504" y="620688"/>
            <a:ext cx="2880320" cy="4823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600" dirty="0" smtClean="0"/>
              <a:t>Datos calculados:</a:t>
            </a:r>
            <a:endParaRPr lang="es-MX" sz="2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4" t="49535" r="71544" b="23713"/>
          <a:stretch/>
        </p:blipFill>
        <p:spPr bwMode="auto">
          <a:xfrm>
            <a:off x="3418935" y="1556792"/>
            <a:ext cx="568956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179512" y="4797152"/>
            <a:ext cx="8784976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600" dirty="0" smtClean="0"/>
              <a:t>Por lo tanto, se comprueba que los resultados obtenidos son verídicos.</a:t>
            </a:r>
            <a:endParaRPr lang="es-MX" sz="2600" dirty="0"/>
          </a:p>
        </p:txBody>
      </p:sp>
      <p:sp>
        <p:nvSpPr>
          <p:cNvPr id="10" name="9 Rectángulo"/>
          <p:cNvSpPr/>
          <p:nvPr/>
        </p:nvSpPr>
        <p:spPr>
          <a:xfrm>
            <a:off x="8341227" y="5761855"/>
            <a:ext cx="547465" cy="5474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997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/>
      <p:bldP spid="11" grpId="0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5890"/>
            <a:ext cx="8676456" cy="6056919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598866" y="-27384"/>
            <a:ext cx="62855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LeftFacing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 w="11430"/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FIN UNIDAD 01: </a:t>
            </a:r>
          </a:p>
          <a:p>
            <a:pPr algn="ctr"/>
            <a:r>
              <a:rPr lang="es-ES" sz="4400" b="1" dirty="0" smtClean="0">
                <a:ln w="11430"/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PROPIEDADES INERCIALES</a:t>
            </a:r>
            <a:endParaRPr lang="es-ES" sz="4400" b="1" cap="none" spc="0" dirty="0">
              <a:ln w="11430"/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259632" y="6218148"/>
            <a:ext cx="38216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none" spc="0" dirty="0" smtClean="0">
                <a:ln w="11430"/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Roger Miranda Colorado</a:t>
            </a:r>
            <a:endParaRPr lang="es-ES" sz="2800" b="1" cap="none" spc="0" dirty="0">
              <a:ln w="11430"/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9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563406"/>
            <a:ext cx="8856984" cy="108012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es-MX" dirty="0" smtClean="0"/>
              <a:t>	Considérese un cuerpo rígido que rota respecto al eje </a:t>
            </a:r>
            <a:r>
              <a:rPr lang="es-MX" b="1" dirty="0" smtClean="0"/>
              <a:t>e</a:t>
            </a:r>
            <a:r>
              <a:rPr lang="es-MX" dirty="0" smtClean="0"/>
              <a:t>. Se desea determinar su momento de inercia:</a:t>
            </a:r>
            <a:endParaRPr lang="es-MX" b="1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6</a:t>
            </a:fld>
            <a:endParaRPr lang="es-MX"/>
          </a:p>
        </p:txBody>
      </p:sp>
      <p:pic>
        <p:nvPicPr>
          <p:cNvPr id="7" name="6 Imagen" descr="Fig_5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06" y="1499510"/>
            <a:ext cx="4807526" cy="4161738"/>
          </a:xfrm>
          <a:prstGeom prst="rect">
            <a:avLst/>
          </a:prstGeom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5220072" y="3083686"/>
            <a:ext cx="360040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definición: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8237" y="3803766"/>
            <a:ext cx="8096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325" y="3638021"/>
            <a:ext cx="13620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36004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2000" b="1" u="sng" dirty="0" smtClean="0">
                <a:effectLst/>
              </a:rPr>
              <a:t>1. 1 Tensor de Inercia</a:t>
            </a:r>
            <a:endParaRPr lang="es-MX" sz="2000" b="1" u="sng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556792"/>
            <a:ext cx="8229600" cy="4320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sz="2700" dirty="0" smtClean="0"/>
              <a:t>donde: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7</a:t>
            </a:fld>
            <a:endParaRPr lang="es-MX"/>
          </a:p>
        </p:txBody>
      </p:sp>
      <p:pic>
        <p:nvPicPr>
          <p:cNvPr id="7" name="6 Imagen" descr="Fig_5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4419" y="3645024"/>
            <a:ext cx="3244085" cy="2808312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36004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2000" b="1" u="sng" dirty="0" smtClean="0">
                <a:effectLst/>
              </a:rPr>
              <a:t>1. 1 Tensor de Inercia</a:t>
            </a:r>
            <a:endParaRPr lang="es-MX" sz="2000" b="1" u="sng" dirty="0">
              <a:effectLst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93" y="764704"/>
            <a:ext cx="16097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>
            <a:off x="0" y="1412776"/>
            <a:ext cx="9144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5429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0" y="2132856"/>
            <a:ext cx="164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226" y="2207066"/>
            <a:ext cx="9715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05" y="2161431"/>
            <a:ext cx="876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18" y="2161431"/>
            <a:ext cx="1457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61430"/>
            <a:ext cx="1638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Marcador de contenido"/>
          <p:cNvSpPr txBox="1">
            <a:spLocks/>
          </p:cNvSpPr>
          <p:nvPr/>
        </p:nvSpPr>
        <p:spPr>
          <a:xfrm>
            <a:off x="86816" y="263691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2700" dirty="0" smtClean="0"/>
              <a:t>por lo que:</a:t>
            </a:r>
            <a:endParaRPr lang="es-MX" sz="2700" dirty="0"/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3" y="3220659"/>
            <a:ext cx="657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0" y="3192083"/>
            <a:ext cx="3571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0" y="3933056"/>
            <a:ext cx="2857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93" y="3828281"/>
            <a:ext cx="581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434168"/>
            <a:ext cx="5826893" cy="29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1877"/>
            <a:ext cx="2857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05933"/>
            <a:ext cx="2857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02" y="4982985"/>
            <a:ext cx="5704730" cy="31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93" y="5304620"/>
            <a:ext cx="444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37981"/>
            <a:ext cx="2857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93" y="5877272"/>
            <a:ext cx="32480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00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600200"/>
            <a:ext cx="8229600" cy="4606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s-MX" dirty="0" smtClean="0"/>
              <a:t>Finalmente se </a:t>
            </a:r>
            <a:r>
              <a:rPr lang="es-MX" dirty="0" err="1" smtClean="0"/>
              <a:t>factoriza</a:t>
            </a:r>
            <a:r>
              <a:rPr lang="es-MX" dirty="0" smtClean="0"/>
              <a:t> y obtiene: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8</a:t>
            </a:fld>
            <a:endParaRPr lang="es-MX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692696"/>
            <a:ext cx="714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288" y="764704"/>
            <a:ext cx="80772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8 Conector recto"/>
          <p:cNvCxnSpPr/>
          <p:nvPr/>
        </p:nvCxnSpPr>
        <p:spPr>
          <a:xfrm>
            <a:off x="0" y="1268760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122934"/>
            <a:ext cx="1085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99" y="2039119"/>
            <a:ext cx="69437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4699" y="2759199"/>
            <a:ext cx="57721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2 Marcador de contenido"/>
          <p:cNvSpPr txBox="1">
            <a:spLocks/>
          </p:cNvSpPr>
          <p:nvPr/>
        </p:nvSpPr>
        <p:spPr>
          <a:xfrm>
            <a:off x="35496" y="36450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donde se obtienen los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momentos principales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productos de inercia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7778" y="4571975"/>
            <a:ext cx="10572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17898" y="4499967"/>
            <a:ext cx="1809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7778" y="5364063"/>
            <a:ext cx="10477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17898" y="5220047"/>
            <a:ext cx="1790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7778" y="5940127"/>
            <a:ext cx="10382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45890" y="5868119"/>
            <a:ext cx="18859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53000" y="4475584"/>
            <a:ext cx="10382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61112" y="4413473"/>
            <a:ext cx="1219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53000" y="5267672"/>
            <a:ext cx="1009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33120" y="5195664"/>
            <a:ext cx="11430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153000" y="6059760"/>
            <a:ext cx="10191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33120" y="5987752"/>
            <a:ext cx="1114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32 Conector recto de flecha"/>
          <p:cNvCxnSpPr/>
          <p:nvPr/>
        </p:nvCxnSpPr>
        <p:spPr>
          <a:xfrm flipH="1">
            <a:off x="7596336" y="4005064"/>
            <a:ext cx="504056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>
            <a:off x="3347864" y="4005064"/>
            <a:ext cx="1368152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36004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2000" b="1" u="sng" dirty="0" smtClean="0">
                <a:effectLst/>
              </a:rPr>
              <a:t>1. 1 Tensor de Inercia</a:t>
            </a:r>
            <a:endParaRPr lang="es-MX" sz="2000" b="1" u="sng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395536" y="2364482"/>
            <a:ext cx="8280920" cy="13681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607690"/>
            <a:ext cx="8928992" cy="5326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700" dirty="0" smtClean="0"/>
              <a:t>De esta manera es claro que:</a:t>
            </a:r>
            <a:endParaRPr lang="es-MX" sz="27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55D5-D2B9-4F36-9955-300E3658C9A5}" type="datetime1">
              <a:rPr lang="es-MX" smtClean="0"/>
              <a:pPr/>
              <a:t>12/05/2014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9</a:t>
            </a:fld>
            <a:endParaRPr lang="es-MX"/>
          </a:p>
        </p:txBody>
      </p:sp>
      <p:sp>
        <p:nvSpPr>
          <p:cNvPr id="9" name="8 Flecha abajo"/>
          <p:cNvSpPr/>
          <p:nvPr/>
        </p:nvSpPr>
        <p:spPr>
          <a:xfrm>
            <a:off x="4211960" y="1716410"/>
            <a:ext cx="432048" cy="43204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4769" y="2494991"/>
            <a:ext cx="5130329" cy="116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9345" y="2796530"/>
            <a:ext cx="11049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1473" y="2868538"/>
            <a:ext cx="9429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contenido"/>
          <p:cNvSpPr txBox="1">
            <a:spLocks/>
          </p:cNvSpPr>
          <p:nvPr/>
        </p:nvSpPr>
        <p:spPr>
          <a:xfrm>
            <a:off x="107504" y="3876650"/>
            <a:ext cx="8928992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Donde el </a:t>
            </a: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tensor de inercia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4957" y="4524722"/>
            <a:ext cx="41052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36004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2000" b="1" u="sng" dirty="0" smtClean="0">
                <a:effectLst/>
              </a:rPr>
              <a:t>1. 1 Tensor de Inercia</a:t>
            </a:r>
            <a:endParaRPr lang="es-MX" sz="2000" b="1" u="sng" dirty="0"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524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31" y="1104381"/>
            <a:ext cx="6820049" cy="55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13509"/>
            <a:ext cx="7524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build="p"/>
      <p:bldP spid="9" grpId="0" animBg="1"/>
      <p:bldP spid="15" grpId="0"/>
      <p:bldP spid="1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8915</TotalTime>
  <Words>1903</Words>
  <Application>Microsoft Office PowerPoint</Application>
  <PresentationFormat>Presentación en pantalla (4:3)</PresentationFormat>
  <Paragraphs>364</Paragraphs>
  <Slides>56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58" baseType="lpstr">
      <vt:lpstr>Tema de Office</vt:lpstr>
      <vt:lpstr>Equation</vt:lpstr>
      <vt:lpstr>Presentación de PowerPoint</vt:lpstr>
      <vt:lpstr>Contenido</vt:lpstr>
      <vt:lpstr>1. 1 Tensor de Inercia</vt:lpstr>
      <vt:lpstr>1. 1 Tensor de Inercia</vt:lpstr>
      <vt:lpstr>1. 1 Tensor de Inercia</vt:lpstr>
      <vt:lpstr>1. 1 Tensor de Inercia</vt:lpstr>
      <vt:lpstr>1. 1 Tensor de Inercia</vt:lpstr>
      <vt:lpstr>1. 1 Tensor de Inercia</vt:lpstr>
      <vt:lpstr>1. 1 Tensor de Inercia</vt:lpstr>
      <vt:lpstr>1. 1 Tensor de Inercia</vt:lpstr>
      <vt:lpstr>1. 1 Tensor de Inercia</vt:lpstr>
      <vt:lpstr>1. 1 Tensor de Inercia</vt:lpstr>
      <vt:lpstr>1. 1 Tensor de Inercia</vt:lpstr>
      <vt:lpstr>1. 1 Tensor de Inercia</vt:lpstr>
      <vt:lpstr>Ejemplo 1. Determinar el tensor de inercia del bloque que se muestra a continuación suponiendo que su masa se encuentra uniformemente distribuida.</vt:lpstr>
      <vt:lpstr>Presentación de PowerPoint</vt:lpstr>
      <vt:lpstr>Presentación de PowerPoint</vt:lpstr>
      <vt:lpstr>Presentación de PowerPoint</vt:lpstr>
      <vt:lpstr>Presentación de PowerPoint</vt:lpstr>
      <vt:lpstr>1.2 Teorema de Steiner</vt:lpstr>
      <vt:lpstr>1.2 Teorema de Steiner</vt:lpstr>
      <vt:lpstr>Ejemplo 2. Sea un sistema de referencia {B} ubicado en el centro de masa del prisma de la figura. Determinar el tensor de inercia IB y aplicar el Teorema de Steiner para calcular el tensor de inercia en {A}.</vt:lpstr>
      <vt:lpstr>Presentación de PowerPoint</vt:lpstr>
      <vt:lpstr>Presentación de PowerPoint</vt:lpstr>
      <vt:lpstr>Presentación de PowerPoint</vt:lpstr>
      <vt:lpstr>Ejemplo 3. Determinar la inercia de una barra delgada de masa m y longitud L con masa uniformemente distribuida.</vt:lpstr>
      <vt:lpstr>Ejemplo 4. Determinar el tensor de inercia de una placa delgada de masa m y longitud L, con masa uniformemente distribuida.</vt:lpstr>
      <vt:lpstr>Presentación de PowerPoint</vt:lpstr>
      <vt:lpstr>Presentación de PowerPoint</vt:lpstr>
      <vt:lpstr>Ejemplo 5. Determinar el tensor de inercia de un disco delgado de radio R y masa m uniformemente distribuida.</vt:lpstr>
      <vt:lpstr>Presentación de PowerPoint</vt:lpstr>
      <vt:lpstr>Presentación de PowerPoint</vt:lpstr>
      <vt:lpstr>Ejemplo 6. Determinar el tensor inercia del prisma mostrado en la figura aplicando el Teorema de Steiner, suponiendo que su masa se encuentra uniformemente distribuida.</vt:lpstr>
      <vt:lpstr>Presentación de PowerPoint</vt:lpstr>
      <vt:lpstr>Presentación de PowerPoint</vt:lpstr>
      <vt:lpstr>Presentación de PowerPoint</vt:lpstr>
      <vt:lpstr>Ejemplo 7. Determinar el tensor de inercia del cilindro mostrado en la figura aplicando el Teorema de Steiner, suponiendo que su masa se encuentra uniformemente distribuida.</vt:lpstr>
      <vt:lpstr>Presentación de PowerPoint</vt:lpstr>
      <vt:lpstr>Presentación de PowerPoint</vt:lpstr>
      <vt:lpstr>Presentación de PowerPoint</vt:lpstr>
      <vt:lpstr>Ejemplo 8. Determinar la inercia de un cono con respecto a los ejes {x,y,z} mostrados en la figura, suponiendo que su masa se encuentra uniformemente distribuida.</vt:lpstr>
      <vt:lpstr>Presentación de PowerPoint</vt:lpstr>
      <vt:lpstr>Presentación de PowerPoint</vt:lpstr>
      <vt:lpstr>Presentación de PowerPoint</vt:lpstr>
      <vt:lpstr>Ejemplo 9. Determinar el tensor de inercia de la esfera mostrada en la figura, suponiendo que su masa se encuentra uniformemente distribuida.</vt:lpstr>
      <vt:lpstr>Presentación de PowerPoint</vt:lpstr>
      <vt:lpstr>Presentación de PowerPoint</vt:lpstr>
      <vt:lpstr>Ejemplo 10. Determinar el tensor de inercia de la pieza compuesta que se muestra en la figura.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JACOBIANO: PARTE 1</dc:title>
  <dc:creator>Roger</dc:creator>
  <cp:lastModifiedBy>Roger</cp:lastModifiedBy>
  <cp:revision>278</cp:revision>
  <dcterms:created xsi:type="dcterms:W3CDTF">2010-10-27T03:51:19Z</dcterms:created>
  <dcterms:modified xsi:type="dcterms:W3CDTF">2014-05-12T18:24:40Z</dcterms:modified>
</cp:coreProperties>
</file>