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9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50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72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42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48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46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87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815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46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032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5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25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907287"/>
            <a:ext cx="7772400" cy="2387600"/>
          </a:xfrm>
          <a:noFill/>
        </p:spPr>
        <p:txBody>
          <a:bodyPr>
            <a:normAutofit/>
          </a:bodyPr>
          <a:lstStyle/>
          <a:p>
            <a:r>
              <a:rPr lang="es-ES" sz="4400" dirty="0"/>
              <a:t>Capítulo 13 </a:t>
            </a: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>El </a:t>
            </a:r>
            <a:r>
              <a:rPr lang="es-ES" sz="4400" dirty="0"/>
              <a:t>conocimiento: </a:t>
            </a: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>clave </a:t>
            </a:r>
            <a:r>
              <a:rPr lang="es-ES" sz="4400" dirty="0"/>
              <a:t>de la </a:t>
            </a:r>
            <a:r>
              <a:rPr lang="es-ES" sz="4400" dirty="0" smtClean="0"/>
              <a:t>universidad 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273309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universidad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dirty="0"/>
              <a:t>La </a:t>
            </a:r>
            <a:r>
              <a:rPr lang="es-ES" dirty="0">
                <a:solidFill>
                  <a:schemeClr val="accent1"/>
                </a:solidFill>
              </a:rPr>
              <a:t>universidad</a:t>
            </a:r>
            <a:r>
              <a:rPr lang="es-ES" dirty="0"/>
              <a:t> es una comunidad conformada principalmente por maestros y alumnos reunidos con el fin de generar saber.</a:t>
            </a:r>
          </a:p>
          <a:p>
            <a:r>
              <a:rPr lang="es-ES" i="1" dirty="0"/>
              <a:t>Universidad </a:t>
            </a:r>
            <a:r>
              <a:rPr lang="es-ES" dirty="0"/>
              <a:t> proviene del latín </a:t>
            </a:r>
            <a:r>
              <a:rPr lang="es-ES" i="1" dirty="0" err="1"/>
              <a:t>universitas</a:t>
            </a:r>
            <a:r>
              <a:rPr lang="es-ES" dirty="0"/>
              <a:t> y está compuesta de </a:t>
            </a:r>
            <a:r>
              <a:rPr lang="es-ES" i="1" dirty="0" err="1"/>
              <a:t>unus</a:t>
            </a:r>
            <a:r>
              <a:rPr lang="es-ES" dirty="0"/>
              <a:t>, uno, y </a:t>
            </a:r>
            <a:r>
              <a:rPr lang="es-ES" i="1" dirty="0" err="1"/>
              <a:t>verto</a:t>
            </a:r>
            <a:r>
              <a:rPr lang="es-ES" dirty="0"/>
              <a:t>, girado o convertido, es decir, convertido en uno.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35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454138"/>
            <a:ext cx="7886700" cy="1325563"/>
          </a:xfrm>
        </p:spPr>
        <p:txBody>
          <a:bodyPr>
            <a:normAutofit/>
          </a:bodyPr>
          <a:lstStyle/>
          <a:p>
            <a:r>
              <a:rPr lang="es-ES" sz="3600" dirty="0"/>
              <a:t>Pentágono del </a:t>
            </a: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conocimiento </a:t>
            </a:r>
            <a:r>
              <a:rPr lang="es-ES" sz="3600" dirty="0"/>
              <a:t>universitario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indent="-342900">
              <a:buFont typeface="+mj-lt"/>
              <a:buAutoNum type="arabicParenR"/>
            </a:pPr>
            <a:r>
              <a:rPr lang="es-ES" smtClean="0">
                <a:solidFill>
                  <a:schemeClr val="accent1"/>
                </a:solidFill>
              </a:rPr>
              <a:t>Conocimiento </a:t>
            </a:r>
            <a:r>
              <a:rPr lang="es-ES" dirty="0">
                <a:solidFill>
                  <a:schemeClr val="accent1"/>
                </a:solidFill>
              </a:rPr>
              <a:t>centrado en las metas. </a:t>
            </a:r>
            <a:r>
              <a:rPr lang="es-ES" dirty="0"/>
              <a:t>Las metas dan dirección a las universidades, indican los resultados esperados en las actividades académicas y mejoran el trabajo en equipo (maestro-alumno) por medio de los objetivos educacionales.</a:t>
            </a:r>
          </a:p>
          <a:p>
            <a:pPr marL="342900" indent="-342900">
              <a:buFont typeface="+mj-lt"/>
              <a:buAutoNum type="arabicParenR"/>
            </a:pPr>
            <a:r>
              <a:rPr lang="es-ES" dirty="0" smtClean="0">
                <a:solidFill>
                  <a:schemeClr val="accent1"/>
                </a:solidFill>
              </a:rPr>
              <a:t>Conocimiento </a:t>
            </a:r>
            <a:r>
              <a:rPr lang="es-ES" dirty="0">
                <a:solidFill>
                  <a:schemeClr val="accent1"/>
                </a:solidFill>
              </a:rPr>
              <a:t>centrado en la investigación. </a:t>
            </a:r>
            <a:r>
              <a:rPr lang="es-ES" dirty="0"/>
              <a:t>Se busca la obtención de nuevos conocimientos y su aplicación para la resolución de problemas.</a:t>
            </a:r>
          </a:p>
          <a:p>
            <a:pPr marL="342900" indent="-342900">
              <a:buFont typeface="+mj-lt"/>
              <a:buAutoNum type="arabicParenR"/>
            </a:pPr>
            <a:r>
              <a:rPr lang="es-ES" dirty="0" smtClean="0">
                <a:solidFill>
                  <a:schemeClr val="accent1"/>
                </a:solidFill>
              </a:rPr>
              <a:t>Conocimiento </a:t>
            </a:r>
            <a:r>
              <a:rPr lang="es-ES" dirty="0">
                <a:solidFill>
                  <a:schemeClr val="accent1"/>
                </a:solidFill>
              </a:rPr>
              <a:t>centrado en la enseñanza</a:t>
            </a:r>
            <a:r>
              <a:rPr lang="es-ES" dirty="0"/>
              <a:t>. Las universidades deben hacer hincapié en ésta como método y arte para lograr la excelencia.</a:t>
            </a:r>
          </a:p>
          <a:p>
            <a:pPr marL="342900" indent="-342900">
              <a:buFont typeface="+mj-lt"/>
              <a:buAutoNum type="arabicParenR"/>
            </a:pPr>
            <a:r>
              <a:rPr lang="es-ES" dirty="0">
                <a:solidFill>
                  <a:schemeClr val="accent1"/>
                </a:solidFill>
              </a:rPr>
              <a:t>Excelencia en la enseñanza </a:t>
            </a:r>
            <a:r>
              <a:rPr lang="es-ES" dirty="0"/>
              <a:t>= Excelencia pedagógica + Excelencia didáctica. </a:t>
            </a:r>
          </a:p>
          <a:p>
            <a:pPr marL="342900" indent="-342900">
              <a:buFont typeface="+mj-lt"/>
              <a:buAutoNum type="arabicParenR"/>
            </a:pPr>
            <a:r>
              <a:rPr lang="es-ES" dirty="0" smtClean="0">
                <a:solidFill>
                  <a:schemeClr val="accent1"/>
                </a:solidFill>
              </a:rPr>
              <a:t>Conocimiento </a:t>
            </a:r>
            <a:r>
              <a:rPr lang="es-ES" dirty="0">
                <a:solidFill>
                  <a:schemeClr val="accent1"/>
                </a:solidFill>
              </a:rPr>
              <a:t>centrado en la docencia. </a:t>
            </a:r>
            <a:r>
              <a:rPr lang="es-ES" dirty="0"/>
              <a:t>El deber del docente es el liderazgo (expresión directriz de impacto e influencia en los alumnos) y la comunicación de conocimientos.</a:t>
            </a:r>
          </a:p>
          <a:p>
            <a:pPr marL="342900" indent="-342900">
              <a:buFont typeface="+mj-lt"/>
              <a:buAutoNum type="arabicParenR"/>
            </a:pPr>
            <a:r>
              <a:rPr lang="es-ES" dirty="0" smtClean="0">
                <a:solidFill>
                  <a:schemeClr val="accent1"/>
                </a:solidFill>
              </a:rPr>
              <a:t>Conocimiento </a:t>
            </a:r>
            <a:r>
              <a:rPr lang="es-ES" dirty="0">
                <a:solidFill>
                  <a:schemeClr val="accent1"/>
                </a:solidFill>
              </a:rPr>
              <a:t>centrado en los alumnos. </a:t>
            </a:r>
            <a:r>
              <a:rPr lang="es-ES" dirty="0"/>
              <a:t>Todas las etapas anteriores empiezan con el alumnado y evolucionan con éste.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9278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3fd127faa70ec93c24389a7ab2b48997e4be559"/>
</p:tagLst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194</Words>
  <Application>Microsoft Office PowerPoint</Application>
  <PresentationFormat>Presentación en pantalla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Capítulo 13  El conocimiento:  clave de la universidad </vt:lpstr>
      <vt:lpstr>La universidad </vt:lpstr>
      <vt:lpstr>Pentágono del  conocimiento universitario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13  El conocimiento:  clave de la universidad</dc:title>
  <dc:creator>nmejia</dc:creator>
  <cp:lastModifiedBy>hvela</cp:lastModifiedBy>
  <cp:revision>4</cp:revision>
  <dcterms:created xsi:type="dcterms:W3CDTF">2016-06-13T16:47:03Z</dcterms:created>
  <dcterms:modified xsi:type="dcterms:W3CDTF">2016-06-20T21:56:50Z</dcterms:modified>
</cp:coreProperties>
</file>