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8" d="100"/>
          <a:sy n="11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09424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2799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6061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143919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3853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378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0337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0456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77368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2ABBEA6-7C60-4B02-AE87-00D78D8422AF}"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4835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4372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6/20/2016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33484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206691"/>
            <a:ext cx="7772400" cy="2387600"/>
          </a:xfrm>
        </p:spPr>
        <p:txBody>
          <a:bodyPr>
            <a:normAutofit fontScale="90000"/>
          </a:bodyPr>
          <a:lstStyle/>
          <a:p>
            <a:r>
              <a:rPr lang="es-ES" dirty="0" smtClean="0"/>
              <a:t>Capítulo 16</a:t>
            </a:r>
            <a:br>
              <a:rPr lang="es-ES" dirty="0" smtClean="0"/>
            </a:br>
            <a:r>
              <a:rPr lang="es-ES" dirty="0" smtClean="0"/>
              <a:t>El conocimiento de </a:t>
            </a:r>
            <a:br>
              <a:rPr lang="es-ES" dirty="0" smtClean="0"/>
            </a:br>
            <a:r>
              <a:rPr lang="es-ES" dirty="0" smtClean="0"/>
              <a:t>la ecología</a:t>
            </a:r>
            <a:endParaRPr lang="es-ES" dirty="0"/>
          </a:p>
        </p:txBody>
      </p:sp>
    </p:spTree>
    <p:extLst>
      <p:ext uri="{BB962C8B-B14F-4D97-AF65-F5344CB8AC3E}">
        <p14:creationId xmlns:p14="http://schemas.microsoft.com/office/powerpoint/2010/main" val="2362257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200150"/>
            <a:ext cx="7543800" cy="405892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Organizaciones sociales y la ecología en México. </a:t>
            </a:r>
            <a:r>
              <a:rPr lang="es-ES" sz="1500" dirty="0"/>
              <a:t>La Secretaría del Medio Ambiente y Recursos Naturales (SEMARNAT) entregó reconocimientos a industriales usuarios de envases PET que (a dos años de establecer el plan de manejo Ecología y Compromiso Empresarial (ECOCE), reportan la recolección y el acopio de casi tres mil millones de envases.</a:t>
            </a:r>
          </a:p>
          <a:p>
            <a:r>
              <a:rPr lang="es-ES" sz="1500" dirty="0">
                <a:solidFill>
                  <a:schemeClr val="accent1"/>
                </a:solidFill>
              </a:rPr>
              <a:t>ECOCE </a:t>
            </a:r>
            <a:r>
              <a:rPr lang="es-ES" sz="1500" dirty="0"/>
              <a:t>mantuvo una campaña educativa para concientizar a la población de la importancia de desechar correctamente la basura.</a:t>
            </a:r>
          </a:p>
          <a:p>
            <a:pPr algn="ctr"/>
            <a:r>
              <a:rPr lang="es-ES" sz="1500" dirty="0">
                <a:solidFill>
                  <a:schemeClr val="accent1"/>
                </a:solidFill>
              </a:rPr>
              <a:t>Lo anterior es un ejemplo de conciencia ecológica en el cual destaca el esfuerzo del sector empresarial y se exhorta a toda la población a sumarse en acciones solidarias y a poner manos a la obra en el reto de limpiar a México.</a:t>
            </a:r>
          </a:p>
        </p:txBody>
      </p:sp>
    </p:spTree>
    <p:extLst>
      <p:ext uri="{BB962C8B-B14F-4D97-AF65-F5344CB8AC3E}">
        <p14:creationId xmlns:p14="http://schemas.microsoft.com/office/powerpoint/2010/main" val="1626807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Aspectos fundamentales</a:t>
            </a:r>
            <a:endParaRPr lang="es-ES" dirty="0"/>
          </a:p>
        </p:txBody>
      </p:sp>
      <p:sp>
        <p:nvSpPr>
          <p:cNvPr id="3" name="Marcador de contenido 2"/>
          <p:cNvSpPr>
            <a:spLocks noGrp="1"/>
          </p:cNvSpPr>
          <p:nvPr>
            <p:ph idx="1"/>
          </p:nvPr>
        </p:nvSpPr>
        <p:spPr/>
        <p:txBody>
          <a:bodyPr/>
          <a:lstStyle/>
          <a:p>
            <a:r>
              <a:rPr lang="es-ES" dirty="0" smtClean="0">
                <a:solidFill>
                  <a:schemeClr val="accent1"/>
                </a:solidFill>
              </a:rPr>
              <a:t>Ecología: </a:t>
            </a:r>
            <a:r>
              <a:rPr lang="es-ES" dirty="0" smtClean="0"/>
              <a:t>estudio de las poblaciones humanas y animales que crecen y se multiplican en un medio que cambia contantemente, pero que también es limitado.</a:t>
            </a:r>
          </a:p>
          <a:p>
            <a:r>
              <a:rPr lang="es-ES" dirty="0" smtClean="0">
                <a:solidFill>
                  <a:schemeClr val="accent1"/>
                </a:solidFill>
              </a:rPr>
              <a:t>Ecología humana: </a:t>
            </a:r>
            <a:r>
              <a:rPr lang="es-ES" dirty="0" smtClean="0"/>
              <a:t>relación infraestructural del ser humano con la sociedad de su tiempo (hábitat).</a:t>
            </a:r>
          </a:p>
          <a:p>
            <a:r>
              <a:rPr lang="es-ES" dirty="0" smtClean="0">
                <a:solidFill>
                  <a:schemeClr val="accent1"/>
                </a:solidFill>
              </a:rPr>
              <a:t>Población</a:t>
            </a:r>
            <a:r>
              <a:rPr lang="es-ES" dirty="0" smtClean="0"/>
              <a:t>: conjunto de personas que viven en un territorio </a:t>
            </a:r>
            <a:r>
              <a:rPr lang="es-ES" smtClean="0"/>
              <a:t>organizacional-ambiental.</a:t>
            </a:r>
            <a:endParaRPr lang="es-ES" dirty="0" smtClean="0"/>
          </a:p>
        </p:txBody>
      </p:sp>
    </p:spTree>
    <p:extLst>
      <p:ext uri="{BB962C8B-B14F-4D97-AF65-F5344CB8AC3E}">
        <p14:creationId xmlns:p14="http://schemas.microsoft.com/office/powerpoint/2010/main" val="838706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466" y="413678"/>
            <a:ext cx="7886700" cy="1325563"/>
          </a:xfrm>
        </p:spPr>
        <p:txBody>
          <a:bodyPr>
            <a:normAutofit/>
          </a:bodyPr>
          <a:lstStyle/>
          <a:p>
            <a:pPr algn="ctr"/>
            <a:r>
              <a:rPr lang="es-ES" sz="3600" dirty="0" smtClean="0"/>
              <a:t>Las organizaciones sociales y su dinámica en el contexto ecológico</a:t>
            </a:r>
            <a:endParaRPr lang="es-ES" sz="3600" dirty="0"/>
          </a:p>
        </p:txBody>
      </p:sp>
      <p:sp>
        <p:nvSpPr>
          <p:cNvPr id="3" name="Marcador de contenido 2"/>
          <p:cNvSpPr>
            <a:spLocks noGrp="1"/>
          </p:cNvSpPr>
          <p:nvPr>
            <p:ph idx="1"/>
          </p:nvPr>
        </p:nvSpPr>
        <p:spPr/>
        <p:txBody>
          <a:bodyPr>
            <a:normAutofit fontScale="92500" lnSpcReduction="20000"/>
          </a:bodyPr>
          <a:lstStyle/>
          <a:p>
            <a:r>
              <a:rPr lang="es-ES" dirty="0" smtClean="0"/>
              <a:t>Para alcanzar el </a:t>
            </a:r>
            <a:r>
              <a:rPr lang="es-ES" dirty="0" smtClean="0">
                <a:solidFill>
                  <a:schemeClr val="accent1"/>
                </a:solidFill>
              </a:rPr>
              <a:t>desempeño ambiental sano</a:t>
            </a:r>
            <a:r>
              <a:rPr lang="es-ES" dirty="0" smtClean="0"/>
              <a:t>, la corporación debe de comprometerse hacia un enfoque de sistemas que busque la mejora continua (</a:t>
            </a:r>
            <a:r>
              <a:rPr lang="es-ES" dirty="0" smtClean="0">
                <a:solidFill>
                  <a:schemeClr val="accent1"/>
                </a:solidFill>
              </a:rPr>
              <a:t>Norma ISO-14000</a:t>
            </a:r>
            <a:r>
              <a:rPr lang="es-ES" dirty="0" smtClean="0"/>
              <a:t>).</a:t>
            </a:r>
          </a:p>
          <a:p>
            <a:r>
              <a:rPr lang="es-ES" dirty="0" smtClean="0"/>
              <a:t>Las alternativas ecológicas y sociológicas son dos:</a:t>
            </a:r>
          </a:p>
          <a:p>
            <a:pPr algn="ctr"/>
            <a:r>
              <a:rPr lang="es-ES" dirty="0" smtClean="0">
                <a:solidFill>
                  <a:schemeClr val="accent1"/>
                </a:solidFill>
              </a:rPr>
              <a:t>“Administre el sistema o enfréntese al riesgo y al caos”.</a:t>
            </a:r>
          </a:p>
          <a:p>
            <a:r>
              <a:rPr lang="es-ES" dirty="0" smtClean="0"/>
              <a:t>El impacto de la tecnología ha permitido que la especie humana consuma energía en gran cantidad y produzca desechos físicos y químicos en exceso.</a:t>
            </a:r>
          </a:p>
          <a:p>
            <a:r>
              <a:rPr lang="es-ES" dirty="0" smtClean="0"/>
              <a:t>Además, la población aumenta geométricamente mientras el suministro de alimentos lo hace aritméticamente, sin embargo, ambos se equilibran con un incremento agudo de la tasa de mortalidad.</a:t>
            </a:r>
          </a:p>
          <a:p>
            <a:endParaRPr lang="es-ES" dirty="0"/>
          </a:p>
        </p:txBody>
      </p:sp>
    </p:spTree>
    <p:extLst>
      <p:ext uri="{BB962C8B-B14F-4D97-AF65-F5344CB8AC3E}">
        <p14:creationId xmlns:p14="http://schemas.microsoft.com/office/powerpoint/2010/main" val="227457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218686"/>
            <a:ext cx="7543800" cy="404038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t>Acerca del crecimiento (</a:t>
            </a:r>
            <a:r>
              <a:rPr lang="es-ES" sz="1500" dirty="0" err="1"/>
              <a:t>Meadows</a:t>
            </a:r>
            <a:r>
              <a:rPr lang="es-ES" sz="1500" dirty="0"/>
              <a:t> y otros), se sostiene que “el crecimiento infinito es imposible en un planeta finito”. Esta tesis se basa en los aspectos siguientes:</a:t>
            </a:r>
          </a:p>
          <a:p>
            <a:pPr marL="342900" indent="-342900">
              <a:buFont typeface="+mj-lt"/>
              <a:buAutoNum type="arabicPeriod"/>
            </a:pPr>
            <a:r>
              <a:rPr lang="es-ES" sz="1500" dirty="0"/>
              <a:t>Los medios materiales son finitos.</a:t>
            </a:r>
          </a:p>
          <a:p>
            <a:pPr marL="342900" indent="-342900">
              <a:buFont typeface="+mj-lt"/>
              <a:buAutoNum type="arabicPeriod"/>
            </a:pPr>
            <a:r>
              <a:rPr lang="es-ES" sz="1500" dirty="0"/>
              <a:t>El progreso tecnológico no puede expandir todos los recursos materiales indefinidamente.</a:t>
            </a:r>
          </a:p>
          <a:p>
            <a:pPr marL="342900" indent="-342900">
              <a:buFont typeface="+mj-lt"/>
              <a:buAutoNum type="arabicPeriod"/>
            </a:pPr>
            <a:r>
              <a:rPr lang="es-ES" sz="1500" dirty="0"/>
              <a:t>Los aumentos de la población y la producción serán cada vez más difíciles de controlar si no se evita el crecimiento exponencial.</a:t>
            </a:r>
          </a:p>
          <a:p>
            <a:pPr marL="0" indent="0">
              <a:buNone/>
            </a:pPr>
            <a:r>
              <a:rPr lang="es-ES" sz="1500" dirty="0"/>
              <a:t>Los problemas ecológicos más importantes son la desertificación, la contaminación, el debilitamiento de la capa de ozono, los gases de efecto invernadero y la generación de basura.</a:t>
            </a:r>
          </a:p>
          <a:p>
            <a:pPr marL="0" indent="0">
              <a:buNone/>
            </a:pPr>
            <a:endParaRPr lang="es-ES" sz="1500" dirty="0"/>
          </a:p>
          <a:p>
            <a:pPr marL="0" indent="0">
              <a:buNone/>
            </a:pPr>
            <a:endParaRPr lang="es-ES" sz="1500" dirty="0"/>
          </a:p>
        </p:txBody>
      </p:sp>
    </p:spTree>
    <p:extLst>
      <p:ext uri="{BB962C8B-B14F-4D97-AF65-F5344CB8AC3E}">
        <p14:creationId xmlns:p14="http://schemas.microsoft.com/office/powerpoint/2010/main" val="3847295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bienestar ecológico</a:t>
            </a:r>
            <a:endParaRPr lang="es-ES" dirty="0"/>
          </a:p>
        </p:txBody>
      </p:sp>
      <p:sp>
        <p:nvSpPr>
          <p:cNvPr id="3" name="Marcador de contenido 2"/>
          <p:cNvSpPr>
            <a:spLocks noGrp="1"/>
          </p:cNvSpPr>
          <p:nvPr>
            <p:ph idx="1"/>
          </p:nvPr>
        </p:nvSpPr>
        <p:spPr/>
        <p:txBody>
          <a:bodyPr>
            <a:normAutofit fontScale="77500" lnSpcReduction="20000"/>
          </a:bodyPr>
          <a:lstStyle/>
          <a:p>
            <a:r>
              <a:rPr lang="es-ES" dirty="0"/>
              <a:t>Los problemas ecológicos más importantes son la desertificación, la contaminación, el debilitamiento de la capa de ozono, los gases de efecto invernadero y la generación de basura</a:t>
            </a:r>
            <a:r>
              <a:rPr lang="es-ES" dirty="0" smtClean="0"/>
              <a:t>.</a:t>
            </a:r>
          </a:p>
          <a:p>
            <a:r>
              <a:rPr lang="es-ES" dirty="0" smtClean="0">
                <a:solidFill>
                  <a:schemeClr val="accent1"/>
                </a:solidFill>
              </a:rPr>
              <a:t>Contaminación del aire. </a:t>
            </a:r>
            <a:r>
              <a:rPr lang="es-ES" dirty="0" smtClean="0"/>
              <a:t>Se requiere reducir drásticamente la emisión de gases contaminantes a la atmósfera. La Norma ISO-14000 es la certificación para la industria en este aspecto.</a:t>
            </a:r>
          </a:p>
          <a:p>
            <a:r>
              <a:rPr lang="es-ES" dirty="0" smtClean="0">
                <a:solidFill>
                  <a:schemeClr val="accent1"/>
                </a:solidFill>
              </a:rPr>
              <a:t>Tierra. </a:t>
            </a:r>
            <a:r>
              <a:rPr lang="es-ES" dirty="0" smtClean="0"/>
              <a:t>Es necesario atender la desertificación y que las industrias no se deshagan de desperdicios contaminando afluentes.</a:t>
            </a:r>
          </a:p>
          <a:p>
            <a:r>
              <a:rPr lang="es-ES" dirty="0" smtClean="0">
                <a:solidFill>
                  <a:schemeClr val="accent1"/>
                </a:solidFill>
              </a:rPr>
              <a:t>Agua. </a:t>
            </a:r>
            <a:r>
              <a:rPr lang="es-ES" dirty="0" smtClean="0"/>
              <a:t>Es esencial para la vida vegetal y animal del planeta. Así la sociología del agua se relaciona con la sociología humana.</a:t>
            </a:r>
          </a:p>
          <a:p>
            <a:r>
              <a:rPr lang="es-ES" dirty="0" smtClean="0">
                <a:solidFill>
                  <a:schemeClr val="accent1"/>
                </a:solidFill>
              </a:rPr>
              <a:t>Océanos. </a:t>
            </a:r>
            <a:r>
              <a:rPr lang="es-ES" dirty="0" smtClean="0"/>
              <a:t>Su capacidad de absorber desperdicios es limitada, sin embargo, los contaminantes arrojados a este medio aumentaron en 700% desde 2000.</a:t>
            </a:r>
            <a:endParaRPr lang="es-ES" dirty="0"/>
          </a:p>
          <a:p>
            <a:endParaRPr lang="es-ES" dirty="0"/>
          </a:p>
        </p:txBody>
      </p:sp>
    </p:spTree>
    <p:extLst>
      <p:ext uri="{BB962C8B-B14F-4D97-AF65-F5344CB8AC3E}">
        <p14:creationId xmlns:p14="http://schemas.microsoft.com/office/powerpoint/2010/main" val="111841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2241551"/>
            <a:ext cx="7543800" cy="301752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Ozono. </a:t>
            </a:r>
            <a:r>
              <a:rPr lang="es-ES" sz="1500" dirty="0"/>
              <a:t>Este elemento protector, como capa de la atmósfera, de los efectos nocivos de los rayos ultravioleta del Sol ha disminuido a causa de los clorofluorocarbonos, por lo tanto, la cantidad de cloro en la atmósfera ha aumentado</a:t>
            </a:r>
          </a:p>
          <a:p>
            <a:r>
              <a:rPr lang="es-ES" sz="1500" dirty="0">
                <a:solidFill>
                  <a:schemeClr val="accent1"/>
                </a:solidFill>
              </a:rPr>
              <a:t>Tierra. </a:t>
            </a:r>
            <a:r>
              <a:rPr lang="es-ES" sz="1500" dirty="0"/>
              <a:t>Es necesario atender la desertificación y que las industrias no se deshagan de desperdicios contaminando afluentes.</a:t>
            </a:r>
          </a:p>
          <a:p>
            <a:r>
              <a:rPr lang="es-ES" sz="1500" dirty="0">
                <a:solidFill>
                  <a:schemeClr val="accent1"/>
                </a:solidFill>
              </a:rPr>
              <a:t>Agua. </a:t>
            </a:r>
            <a:r>
              <a:rPr lang="es-ES" sz="1500" dirty="0"/>
              <a:t>Es esencial para la vida vegetal y animal del planeta. Así la sociología del agua se relaciona con la sociología humana.</a:t>
            </a:r>
          </a:p>
          <a:p>
            <a:r>
              <a:rPr lang="es-ES" sz="1500" dirty="0">
                <a:solidFill>
                  <a:schemeClr val="accent1"/>
                </a:solidFill>
              </a:rPr>
              <a:t>Océanos. </a:t>
            </a:r>
            <a:r>
              <a:rPr lang="es-ES" sz="1500" dirty="0"/>
              <a:t>Su capacidad de absorber desperdicios es limitada, sin embargo, los contaminantes arrojados a este medio aumentaron en 700% desde el año 2000.  Los índices de plomo, cadmio, níquel, mercurio, Arsenio y selenio, provenientes de la industria siderúrgica, superan los límites permisibles para la salud humana, animal y vegetal.</a:t>
            </a:r>
          </a:p>
          <a:p>
            <a:endParaRPr lang="es-ES" sz="1500" dirty="0"/>
          </a:p>
        </p:txBody>
      </p:sp>
    </p:spTree>
    <p:extLst>
      <p:ext uri="{BB962C8B-B14F-4D97-AF65-F5344CB8AC3E}">
        <p14:creationId xmlns:p14="http://schemas.microsoft.com/office/powerpoint/2010/main" val="3723522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200150"/>
            <a:ext cx="7543800" cy="405892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Gases invernadero. </a:t>
            </a:r>
            <a:r>
              <a:rPr lang="es-ES" sz="1500" dirty="0"/>
              <a:t>Absorben los rayos infrarrojos provenientes del Sol. Los más conocidos son el monóxido de carbono (CO), el ozono (O</a:t>
            </a:r>
            <a:r>
              <a:rPr lang="es-ES" sz="1500" baseline="-25000" dirty="0"/>
              <a:t>3</a:t>
            </a:r>
            <a:r>
              <a:rPr lang="es-ES" sz="1500" dirty="0"/>
              <a:t>), el óxido nitroso (N</a:t>
            </a:r>
            <a:r>
              <a:rPr lang="es-ES" sz="1500" baseline="-25000" dirty="0"/>
              <a:t>2</a:t>
            </a:r>
            <a:r>
              <a:rPr lang="es-ES" sz="1500" dirty="0"/>
              <a:t>O), el bióxido de carbono (CO</a:t>
            </a:r>
            <a:r>
              <a:rPr lang="es-ES" sz="1500" baseline="-25000" dirty="0"/>
              <a:t>2</a:t>
            </a:r>
            <a:r>
              <a:rPr lang="es-ES" sz="1500" dirty="0"/>
              <a:t>), el metano (CH</a:t>
            </a:r>
            <a:r>
              <a:rPr lang="es-ES" sz="1500" baseline="-25000" dirty="0"/>
              <a:t>4</a:t>
            </a:r>
            <a:r>
              <a:rPr lang="es-ES" sz="1500" dirty="0"/>
              <a:t>) y los clorofluorocarbonos (CFC). </a:t>
            </a:r>
          </a:p>
          <a:p>
            <a:r>
              <a:rPr lang="es-ES" sz="1500" dirty="0"/>
              <a:t>El aumento de estos gases en la atmósfera puede ocasionar un incremento en la temperatura global del planeta (</a:t>
            </a:r>
            <a:r>
              <a:rPr lang="es-ES" sz="1500" dirty="0">
                <a:solidFill>
                  <a:schemeClr val="accent1"/>
                </a:solidFill>
              </a:rPr>
              <a:t>efecto invernadero</a:t>
            </a:r>
            <a:r>
              <a:rPr lang="es-ES" sz="1500" dirty="0"/>
              <a:t>), con lo cual los océanos pueden elevar su nivel entre 22 c y 2.47 metros.</a:t>
            </a:r>
          </a:p>
          <a:p>
            <a:r>
              <a:rPr lang="es-ES" sz="1500" dirty="0">
                <a:solidFill>
                  <a:schemeClr val="accent1"/>
                </a:solidFill>
              </a:rPr>
              <a:t>Basura.</a:t>
            </a:r>
            <a:r>
              <a:rPr lang="es-ES" sz="1500" dirty="0"/>
              <a:t> La generación de desperdicios es un problema en todas las latitudes del planeta. Sin embargo, la cantidad puede controlarse , pero su manejo causa problemas ambientales que todavía no se pueden evitar.</a:t>
            </a:r>
          </a:p>
          <a:p>
            <a:r>
              <a:rPr lang="es-ES" sz="1500" dirty="0">
                <a:solidFill>
                  <a:schemeClr val="accent1"/>
                </a:solidFill>
              </a:rPr>
              <a:t>Legislación ecológica. </a:t>
            </a:r>
            <a:r>
              <a:rPr lang="es-ES" sz="1500" dirty="0"/>
              <a:t>En México, la Secretaría del Medio Ambiente (SEDUE) se creó en 1988. </a:t>
            </a:r>
          </a:p>
          <a:p>
            <a:r>
              <a:rPr lang="es-ES" sz="1500" dirty="0"/>
              <a:t>De acuerdo con la Ley federal para la prevención y control de la contaminación, la </a:t>
            </a:r>
            <a:r>
              <a:rPr lang="es-ES" sz="1500" dirty="0">
                <a:solidFill>
                  <a:schemeClr val="accent1"/>
                </a:solidFill>
              </a:rPr>
              <a:t>contaminación</a:t>
            </a:r>
            <a:r>
              <a:rPr lang="es-ES" sz="1500" dirty="0"/>
              <a:t> es la presencia de uno o más contaminantes o cualquier combinación de ellos, que perjudiquen o molesten a la vida, la salud y al bienestar humano, la flora o la fauna o degraden la calidad del aire, del agua, de la tierra, de los bienes, de los recursos de la nación en general o de los particulares.</a:t>
            </a:r>
          </a:p>
          <a:p>
            <a:endParaRPr lang="es-ES" sz="1500" dirty="0"/>
          </a:p>
        </p:txBody>
      </p:sp>
    </p:spTree>
    <p:extLst>
      <p:ext uri="{BB962C8B-B14F-4D97-AF65-F5344CB8AC3E}">
        <p14:creationId xmlns:p14="http://schemas.microsoft.com/office/powerpoint/2010/main" val="64261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200150"/>
            <a:ext cx="7543800" cy="405892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t>El 28 de enero de 1988 se publicó en el Diario Oficial de la Federación la Ley </a:t>
            </a:r>
            <a:r>
              <a:rPr lang="es-ES" sz="1500" dirty="0"/>
              <a:t>general </a:t>
            </a:r>
            <a:r>
              <a:rPr lang="es-ES" sz="1500" dirty="0"/>
              <a:t>de </a:t>
            </a:r>
            <a:r>
              <a:rPr lang="es-ES" sz="1500" dirty="0"/>
              <a:t>equilibrio ecológico </a:t>
            </a:r>
            <a:r>
              <a:rPr lang="es-ES" sz="1500" dirty="0"/>
              <a:t>y la </a:t>
            </a:r>
            <a:r>
              <a:rPr lang="es-ES" sz="1500" dirty="0"/>
              <a:t>protección </a:t>
            </a:r>
            <a:r>
              <a:rPr lang="es-ES" sz="1500" dirty="0"/>
              <a:t>al </a:t>
            </a:r>
            <a:r>
              <a:rPr lang="es-ES" sz="1500" dirty="0"/>
              <a:t>ambiente. Sus aspectos más importantes son:</a:t>
            </a:r>
          </a:p>
          <a:p>
            <a:pPr marL="342900" indent="-342900">
              <a:buFont typeface="+mj-lt"/>
              <a:buAutoNum type="arabicPeriod"/>
            </a:pPr>
            <a:r>
              <a:rPr lang="es-ES" sz="1500" dirty="0"/>
              <a:t>Descentralización de la protección al ambiente y la preservación y restauración del equilibrio ecológico.</a:t>
            </a:r>
          </a:p>
          <a:p>
            <a:pPr marL="342900" indent="-342900">
              <a:buFont typeface="+mj-lt"/>
              <a:buAutoNum type="arabicPeriod"/>
            </a:pPr>
            <a:r>
              <a:rPr lang="es-ES" sz="1500" dirty="0"/>
              <a:t>Establecimiento de un conjunto de principios para la formulación  de la política ecológica para el desarrollo del país.</a:t>
            </a:r>
          </a:p>
          <a:p>
            <a:pPr marL="342900" indent="-342900">
              <a:buFont typeface="+mj-lt"/>
              <a:buAutoNum type="arabicPeriod"/>
            </a:pPr>
            <a:r>
              <a:rPr lang="es-ES" sz="1500" dirty="0"/>
              <a:t>Determinación del campo de atribuciones de las dependencias y </a:t>
            </a:r>
            <a:r>
              <a:rPr lang="es-ES" sz="1500" dirty="0"/>
              <a:t>o</a:t>
            </a:r>
            <a:r>
              <a:rPr lang="es-ES" sz="1500" dirty="0"/>
              <a:t>rganismos públicos que tenían a su cargo funciones en la materia.</a:t>
            </a:r>
          </a:p>
          <a:p>
            <a:pPr marL="342900" indent="-342900">
              <a:buFont typeface="+mj-lt"/>
              <a:buAutoNum type="arabicPeriod"/>
            </a:pPr>
            <a:r>
              <a:rPr lang="es-ES" sz="1500" dirty="0"/>
              <a:t>Adopción por parte de la sociedad en general de las medidas necesarias para el equilibrio ecológico.</a:t>
            </a:r>
          </a:p>
          <a:p>
            <a:pPr marL="342900" indent="-342900">
              <a:buFont typeface="+mj-lt"/>
              <a:buAutoNum type="arabicPeriod"/>
            </a:pPr>
            <a:r>
              <a:rPr lang="es-ES" sz="1500" dirty="0"/>
              <a:t>Creación de un sistema de información y vigilancia de la evolución del equilibrio ecológico y la protección del ambiente en el ámbito nacional.</a:t>
            </a:r>
            <a:endParaRPr lang="es-ES" sz="1500" dirty="0"/>
          </a:p>
        </p:txBody>
      </p:sp>
    </p:spTree>
    <p:extLst>
      <p:ext uri="{BB962C8B-B14F-4D97-AF65-F5344CB8AC3E}">
        <p14:creationId xmlns:p14="http://schemas.microsoft.com/office/powerpoint/2010/main" val="382967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822960" y="1200150"/>
            <a:ext cx="7543800" cy="405892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500" dirty="0">
                <a:solidFill>
                  <a:schemeClr val="accent1"/>
                </a:solidFill>
              </a:rPr>
              <a:t>Preservación del medio ambiente ante la contaminación. </a:t>
            </a:r>
            <a:r>
              <a:rPr lang="es-ES" sz="1500" dirty="0"/>
              <a:t>El hombre debe de preservar su entorno ante la contaminación artificial, es decir, la que él mismo genera, así como ante el desarrollo explotando los recursos en forma razonable, sin ocasionar su escasez o agotamiento.</a:t>
            </a:r>
          </a:p>
          <a:p>
            <a:r>
              <a:rPr lang="es-ES" sz="1500" dirty="0"/>
              <a:t>Medidas para preservar el ambiente:</a:t>
            </a:r>
          </a:p>
          <a:p>
            <a:pPr marL="342900" indent="-342900">
              <a:buFont typeface="+mj-lt"/>
              <a:buAutoNum type="arabicParenR"/>
            </a:pPr>
            <a:r>
              <a:rPr lang="es-ES" sz="1500" dirty="0">
                <a:solidFill>
                  <a:schemeClr val="accent1"/>
                </a:solidFill>
              </a:rPr>
              <a:t>Prohibición del uso de compuestos CFC.</a:t>
            </a:r>
          </a:p>
          <a:p>
            <a:pPr marL="342900" indent="-342900">
              <a:buFont typeface="+mj-lt"/>
              <a:buAutoNum type="arabicParenR"/>
            </a:pPr>
            <a:r>
              <a:rPr lang="es-ES" sz="1500" dirty="0">
                <a:solidFill>
                  <a:schemeClr val="accent1"/>
                </a:solidFill>
              </a:rPr>
              <a:t>Reducción de las emisiones atmosféricas de anhídrido carbónico y óxido sulfúrico.</a:t>
            </a:r>
          </a:p>
          <a:p>
            <a:pPr marL="342900" indent="-342900">
              <a:buFont typeface="+mj-lt"/>
              <a:buAutoNum type="arabicParenR"/>
            </a:pPr>
            <a:r>
              <a:rPr lang="es-ES" sz="1500" dirty="0">
                <a:solidFill>
                  <a:schemeClr val="accent1"/>
                </a:solidFill>
              </a:rPr>
              <a:t>Ahorro intensivo de energía: disminución del uso del automóvil, etcétera.</a:t>
            </a:r>
          </a:p>
          <a:p>
            <a:pPr marL="342900" indent="-342900">
              <a:buFont typeface="+mj-lt"/>
              <a:buAutoNum type="arabicParenR"/>
            </a:pPr>
            <a:r>
              <a:rPr lang="es-ES" sz="1500" dirty="0">
                <a:solidFill>
                  <a:schemeClr val="accent1"/>
                </a:solidFill>
              </a:rPr>
              <a:t>Plan mundial de reforestación.</a:t>
            </a:r>
          </a:p>
          <a:p>
            <a:pPr marL="342900" indent="-342900">
              <a:buFont typeface="+mj-lt"/>
              <a:buAutoNum type="arabicParenR"/>
            </a:pPr>
            <a:r>
              <a:rPr lang="es-ES" sz="1500" dirty="0">
                <a:solidFill>
                  <a:schemeClr val="accent1"/>
                </a:solidFill>
              </a:rPr>
              <a:t>Suspensión de los programas de talas masivas.</a:t>
            </a:r>
          </a:p>
          <a:p>
            <a:pPr marL="342900" indent="-342900">
              <a:buFont typeface="+mj-lt"/>
              <a:buAutoNum type="arabicParenR"/>
            </a:pPr>
            <a:r>
              <a:rPr lang="es-ES" sz="1500" dirty="0">
                <a:solidFill>
                  <a:schemeClr val="accent1"/>
                </a:solidFill>
              </a:rPr>
              <a:t>Reciclaje de papel.</a:t>
            </a:r>
          </a:p>
          <a:p>
            <a:pPr marL="342900" indent="-342900">
              <a:buFont typeface="+mj-lt"/>
              <a:buAutoNum type="arabicParenR"/>
            </a:pPr>
            <a:r>
              <a:rPr lang="es-ES" sz="1500" dirty="0">
                <a:solidFill>
                  <a:schemeClr val="accent1"/>
                </a:solidFill>
              </a:rPr>
              <a:t>Plan mundial para prevenir y evitar las mareas negras.</a:t>
            </a:r>
          </a:p>
          <a:p>
            <a:pPr marL="342900" indent="-342900">
              <a:buFont typeface="+mj-lt"/>
              <a:buAutoNum type="arabicParenR"/>
            </a:pPr>
            <a:r>
              <a:rPr lang="es-ES" sz="1500" dirty="0">
                <a:solidFill>
                  <a:schemeClr val="accent1"/>
                </a:solidFill>
              </a:rPr>
              <a:t>Decremento de la producción de sustancias químicas que se vierten en los mares.</a:t>
            </a:r>
          </a:p>
        </p:txBody>
      </p:sp>
    </p:spTree>
    <p:extLst>
      <p:ext uri="{BB962C8B-B14F-4D97-AF65-F5344CB8AC3E}">
        <p14:creationId xmlns:p14="http://schemas.microsoft.com/office/powerpoint/2010/main" val="33748912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bf5f4a37a4cc1f0cdb43ac81da8a870c5e5d035"/>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1163</Words>
  <Application>Microsoft Office PowerPoint</Application>
  <PresentationFormat>Presentación en pantalla (4:3)</PresentationFormat>
  <Paragraphs>50</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Capítulo 16 El conocimiento de  la ecología</vt:lpstr>
      <vt:lpstr>Aspectos fundamentales</vt:lpstr>
      <vt:lpstr>Las organizaciones sociales y su dinámica en el contexto ecológico</vt:lpstr>
      <vt:lpstr>Presentación de PowerPoint</vt:lpstr>
      <vt:lpstr>El bienestar ecológico</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16 El conocimiento de  la ecología</dc:title>
  <dc:creator>nmejia</dc:creator>
  <cp:lastModifiedBy>hvela</cp:lastModifiedBy>
  <cp:revision>23</cp:revision>
  <dcterms:created xsi:type="dcterms:W3CDTF">2016-06-13T19:40:19Z</dcterms:created>
  <dcterms:modified xsi:type="dcterms:W3CDTF">2016-06-20T22:21:42Z</dcterms:modified>
</cp:coreProperties>
</file>