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sldIdLst>
    <p:sldId id="256" r:id="rId2"/>
    <p:sldId id="257" r:id="rId3"/>
    <p:sldId id="258" r:id="rId4"/>
    <p:sldId id="259" r:id="rId5"/>
    <p:sldId id="261" r:id="rId6"/>
    <p:sldId id="262" r:id="rId7"/>
    <p:sldId id="263" r:id="rId8"/>
    <p:sldId id="264" r:id="rId9"/>
    <p:sldId id="265" r:id="rId10"/>
    <p:sldId id="267" r:id="rId11"/>
    <p:sldId id="268" r:id="rId12"/>
    <p:sldId id="269" r:id="rId13"/>
    <p:sldId id="271" r:id="rId14"/>
    <p:sldId id="270" r:id="rId15"/>
    <p:sldId id="272" r:id="rId16"/>
    <p:sldId id="273" r:id="rId17"/>
  </p:sldIdLst>
  <p:sldSz cx="9144000" cy="6858000" type="screen4x3"/>
  <p:notesSz cx="6858000" cy="91440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8" d="100"/>
          <a:sy n="118"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69250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356715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58640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‹Nº›</a:t>
            </a:fld>
            <a:endParaRPr lang="en-US" dirty="0"/>
          </a:p>
        </p:txBody>
      </p:sp>
    </p:spTree>
    <p:extLst>
      <p:ext uri="{BB962C8B-B14F-4D97-AF65-F5344CB8AC3E}">
        <p14:creationId xmlns:p14="http://schemas.microsoft.com/office/powerpoint/2010/main" val="694997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0EBB0C4-6273-4C6E-B9BD-2EDC30F1CD52}"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923140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1476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6/20/2016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941358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6/20/2016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376944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6/20/2016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71778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2ABBEA6-7C60-4B02-AE87-00D78D8422AF}" type="datetimeFigureOut">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226866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9CAD897-D46E-4AD2-BD9B-49DD3E640873}" type="datetimeFigureOut">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995687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24D31-43A5-475A-80CF-332C9F6DCF35}" type="datetimeFigureOut">
              <a:rPr lang="en-US" smtClean="0"/>
              <a:t>6/20/2016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82446497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97104" y="2052943"/>
            <a:ext cx="8855704" cy="2387600"/>
          </a:xfrm>
        </p:spPr>
        <p:txBody>
          <a:bodyPr>
            <a:noAutofit/>
          </a:bodyPr>
          <a:lstStyle/>
          <a:p>
            <a:r>
              <a:rPr lang="es-ES" sz="4800" dirty="0"/>
              <a:t>Capítulo </a:t>
            </a:r>
            <a:r>
              <a:rPr lang="es-ES" sz="4800" dirty="0" smtClean="0"/>
              <a:t>8</a:t>
            </a:r>
            <a:br>
              <a:rPr lang="es-ES" sz="4800" dirty="0" smtClean="0"/>
            </a:br>
            <a:r>
              <a:rPr lang="es-ES" sz="4800" dirty="0" smtClean="0"/>
              <a:t>Las </a:t>
            </a:r>
            <a:r>
              <a:rPr lang="es-ES" sz="4800" dirty="0"/>
              <a:t>relaciones </a:t>
            </a:r>
            <a:r>
              <a:rPr lang="es-ES" sz="4800" dirty="0" smtClean="0"/>
              <a:t>y </a:t>
            </a:r>
            <a:r>
              <a:rPr lang="es-ES" sz="4800" dirty="0" smtClean="0"/>
              <a:t>los </a:t>
            </a:r>
            <a:r>
              <a:rPr lang="es-ES" sz="4800" dirty="0" smtClean="0"/>
              <a:t>problemas</a:t>
            </a:r>
            <a:br>
              <a:rPr lang="es-ES" sz="4800" dirty="0" smtClean="0"/>
            </a:br>
            <a:r>
              <a:rPr lang="es-ES" sz="4800" dirty="0" smtClean="0"/>
              <a:t>del conocimiento</a:t>
            </a:r>
            <a:endParaRPr lang="es-ES" sz="4800" dirty="0"/>
          </a:p>
        </p:txBody>
      </p:sp>
    </p:spTree>
    <p:extLst>
      <p:ext uri="{BB962C8B-B14F-4D97-AF65-F5344CB8AC3E}">
        <p14:creationId xmlns:p14="http://schemas.microsoft.com/office/powerpoint/2010/main" val="4126189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1500" dirty="0">
                <a:solidFill>
                  <a:schemeClr val="accent1"/>
                </a:solidFill>
              </a:rPr>
              <a:t>Subjetivismo. </a:t>
            </a:r>
            <a:r>
              <a:rPr lang="es-MX" sz="1500" dirty="0"/>
              <a:t>Contempla los actos de la persona con base en los valores</a:t>
            </a:r>
            <a:r>
              <a:rPr lang="es-MX" sz="1500" dirty="0"/>
              <a:t>.</a:t>
            </a:r>
            <a:endParaRPr lang="es-ES" sz="1500" dirty="0"/>
          </a:p>
        </p:txBody>
      </p:sp>
      <p:sp>
        <p:nvSpPr>
          <p:cNvPr id="3" name="Marcador de contenido 2"/>
          <p:cNvSpPr>
            <a:spLocks noGrp="1"/>
          </p:cNvSpPr>
          <p:nvPr>
            <p:ph idx="1"/>
          </p:nvPr>
        </p:nvSpPr>
        <p:spPr/>
        <p:txBody>
          <a:bodyPr>
            <a:normAutofit fontScale="85000" lnSpcReduction="20000"/>
          </a:bodyPr>
          <a:lstStyle/>
          <a:p>
            <a:r>
              <a:rPr lang="es-ES" dirty="0"/>
              <a:t>En la empresa, los valores de la persona (subjetivos) le permiten laborar con iniciativa, puntualidad y </a:t>
            </a:r>
            <a:r>
              <a:rPr lang="es-ES" dirty="0" err="1"/>
              <a:t>asuidad</a:t>
            </a:r>
            <a:r>
              <a:rPr lang="es-ES" dirty="0"/>
              <a:t>, a la par, desea sentirse aceptado, reconocido y </a:t>
            </a:r>
            <a:r>
              <a:rPr lang="es-ES" dirty="0" err="1"/>
              <a:t>autorrealizado</a:t>
            </a:r>
            <a:r>
              <a:rPr lang="es-ES" dirty="0"/>
              <a:t>. </a:t>
            </a:r>
          </a:p>
          <a:p>
            <a:r>
              <a:rPr lang="es-ES" dirty="0"/>
              <a:t>Además del salario físico(objetivo) se requiere el salario mental (subjetivo), tienen una relación causal, es un ciclo. Este ciclo inicia con la automotivación del personal, sigue con el trabajo de calidad, que desemboca en la satisfacción de los clientes, esto a su vez genera ingresos por ventas constantes, por último, estos de administran para pagar los salarios del personal. Se puede ver que la interdependencia de ambos implica que la objetividad y la subjetividad son mutuamente incluyentes.</a:t>
            </a:r>
          </a:p>
          <a:p>
            <a:r>
              <a:rPr lang="es-ES" dirty="0"/>
              <a:t>El salario mental incluye el impulso y la motivación del líder a su equipo.</a:t>
            </a:r>
          </a:p>
          <a:p>
            <a:endParaRPr lang="es-ES" dirty="0"/>
          </a:p>
        </p:txBody>
      </p:sp>
    </p:spTree>
    <p:extLst>
      <p:ext uri="{BB962C8B-B14F-4D97-AF65-F5344CB8AC3E}">
        <p14:creationId xmlns:p14="http://schemas.microsoft.com/office/powerpoint/2010/main" val="4102595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1500" dirty="0">
                <a:solidFill>
                  <a:schemeClr val="accent1"/>
                </a:solidFill>
              </a:rPr>
              <a:t>Relativismo. </a:t>
            </a:r>
            <a:r>
              <a:rPr lang="es-MX" sz="1500" dirty="0"/>
              <a:t>El conocimiento depende de las habilidades del ser humano y de las condiciones que éstas determinan, por lo tanto, nada es absoluto</a:t>
            </a:r>
            <a:r>
              <a:rPr lang="es-MX" sz="1500" dirty="0"/>
              <a:t>.</a:t>
            </a:r>
            <a:endParaRPr lang="es-ES" sz="1500" dirty="0"/>
          </a:p>
        </p:txBody>
      </p:sp>
      <p:sp>
        <p:nvSpPr>
          <p:cNvPr id="3" name="Marcador de contenido 2"/>
          <p:cNvSpPr>
            <a:spLocks noGrp="1"/>
          </p:cNvSpPr>
          <p:nvPr>
            <p:ph idx="1"/>
          </p:nvPr>
        </p:nvSpPr>
        <p:spPr/>
        <p:txBody>
          <a:bodyPr>
            <a:normAutofit fontScale="77500" lnSpcReduction="20000"/>
          </a:bodyPr>
          <a:lstStyle/>
          <a:p>
            <a:pPr marL="342900" indent="-342900">
              <a:buFont typeface="+mj-lt"/>
              <a:buAutoNum type="arabicParenR"/>
            </a:pPr>
            <a:r>
              <a:rPr lang="es-ES" dirty="0"/>
              <a:t>En la empresa, el estilo de mando depende de la etapa de la vida organizacional (Miller):</a:t>
            </a:r>
          </a:p>
          <a:p>
            <a:pPr marL="342900" indent="-342900">
              <a:buFont typeface="+mj-lt"/>
              <a:buAutoNum type="arabicParenR"/>
            </a:pPr>
            <a:r>
              <a:rPr lang="es-ES" dirty="0" smtClean="0"/>
              <a:t>El </a:t>
            </a:r>
            <a:r>
              <a:rPr lang="es-ES" dirty="0"/>
              <a:t>profeta: visionario que rompe moldes.</a:t>
            </a:r>
          </a:p>
          <a:p>
            <a:pPr marL="342900" indent="-342900">
              <a:buFont typeface="+mj-lt"/>
              <a:buAutoNum type="arabicParenR"/>
            </a:pPr>
            <a:r>
              <a:rPr lang="es-ES" dirty="0" smtClean="0"/>
              <a:t>El </a:t>
            </a:r>
            <a:r>
              <a:rPr lang="es-ES" dirty="0"/>
              <a:t>bárbaro: dominador de la crisis, sitúa la marcha en busca del crecimiento rápido.</a:t>
            </a:r>
          </a:p>
          <a:p>
            <a:pPr marL="342900" indent="-342900">
              <a:buFont typeface="+mj-lt"/>
              <a:buAutoNum type="arabicParenR"/>
            </a:pPr>
            <a:r>
              <a:rPr lang="es-ES" dirty="0" smtClean="0"/>
              <a:t>El </a:t>
            </a:r>
            <a:r>
              <a:rPr lang="es-ES" dirty="0"/>
              <a:t>constructor y explorador: desarrolla el conocimiento y las estructuras.</a:t>
            </a:r>
          </a:p>
          <a:p>
            <a:pPr marL="342900" indent="-342900">
              <a:buFont typeface="+mj-lt"/>
              <a:buAutoNum type="arabicParenR"/>
            </a:pPr>
            <a:r>
              <a:rPr lang="es-ES" dirty="0" smtClean="0"/>
              <a:t>El </a:t>
            </a:r>
            <a:r>
              <a:rPr lang="es-ES" dirty="0"/>
              <a:t>administrador: aporta integración sistemática y estructural.</a:t>
            </a:r>
          </a:p>
          <a:p>
            <a:pPr marL="342900" indent="-342900">
              <a:buFont typeface="+mj-lt"/>
              <a:buAutoNum type="arabicParenR"/>
            </a:pPr>
            <a:r>
              <a:rPr lang="es-ES" dirty="0" smtClean="0"/>
              <a:t>El </a:t>
            </a:r>
            <a:r>
              <a:rPr lang="es-ES" dirty="0"/>
              <a:t>burócrata: impone control rígido, merma la creatividad y la expansión.</a:t>
            </a:r>
          </a:p>
          <a:p>
            <a:pPr marL="342900" indent="-342900">
              <a:buFont typeface="+mj-lt"/>
              <a:buAutoNum type="arabicParenR"/>
            </a:pPr>
            <a:r>
              <a:rPr lang="es-ES" dirty="0" smtClean="0"/>
              <a:t>El </a:t>
            </a:r>
            <a:r>
              <a:rPr lang="es-ES" dirty="0"/>
              <a:t>aristócrata: heredero de la riqueza y alienado.</a:t>
            </a:r>
          </a:p>
          <a:p>
            <a:pPr marL="342900" indent="-342900">
              <a:buFont typeface="+mj-lt"/>
              <a:buAutoNum type="arabicParenR"/>
            </a:pPr>
            <a:r>
              <a:rPr lang="es-ES" dirty="0" smtClean="0"/>
              <a:t>El </a:t>
            </a:r>
            <a:r>
              <a:rPr lang="es-ES" dirty="0" err="1"/>
              <a:t>sinergista</a:t>
            </a:r>
            <a:r>
              <a:rPr lang="es-ES" dirty="0"/>
              <a:t>: mantiene el equilibrio, considera y unifica las aportaciones del bárbaro, el constructor, el explorador y el administrador.</a:t>
            </a:r>
          </a:p>
          <a:p>
            <a:endParaRPr lang="es-ES" dirty="0"/>
          </a:p>
        </p:txBody>
      </p:sp>
    </p:spTree>
    <p:extLst>
      <p:ext uri="{BB962C8B-B14F-4D97-AF65-F5344CB8AC3E}">
        <p14:creationId xmlns:p14="http://schemas.microsoft.com/office/powerpoint/2010/main" val="827586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1500" dirty="0">
                <a:solidFill>
                  <a:schemeClr val="accent1"/>
                </a:solidFill>
              </a:rPr>
              <a:t>Racionalismo: </a:t>
            </a:r>
            <a:r>
              <a:rPr lang="es-ES" sz="1500" dirty="0"/>
              <a:t>cualquier instrumento de la filosofía con la razón como único instrumento (o el fundamental) para generar conocimiento</a:t>
            </a:r>
            <a:r>
              <a:rPr lang="es-ES" sz="1500" dirty="0"/>
              <a:t>.</a:t>
            </a:r>
            <a:endParaRPr lang="es-ES" sz="1500" dirty="0"/>
          </a:p>
        </p:txBody>
      </p:sp>
      <p:sp>
        <p:nvSpPr>
          <p:cNvPr id="3" name="Marcador de contenido 2"/>
          <p:cNvSpPr>
            <a:spLocks noGrp="1"/>
          </p:cNvSpPr>
          <p:nvPr>
            <p:ph idx="1"/>
          </p:nvPr>
        </p:nvSpPr>
        <p:spPr/>
        <p:txBody>
          <a:bodyPr>
            <a:normAutofit fontScale="92500" lnSpcReduction="10000"/>
          </a:bodyPr>
          <a:lstStyle/>
          <a:p>
            <a:r>
              <a:rPr lang="es-ES" dirty="0"/>
              <a:t>La verdad del conocimiento es la suma de</a:t>
            </a:r>
          </a:p>
          <a:p>
            <a:pPr algn="ctr"/>
            <a:r>
              <a:rPr lang="es-ES" dirty="0">
                <a:solidFill>
                  <a:schemeClr val="accent1"/>
                </a:solidFill>
              </a:rPr>
              <a:t>Conocimiento = razón + entendimiento + experiencia</a:t>
            </a:r>
          </a:p>
          <a:p>
            <a:endParaRPr lang="es-ES" dirty="0" smtClean="0"/>
          </a:p>
          <a:p>
            <a:r>
              <a:rPr lang="es-ES" dirty="0" smtClean="0"/>
              <a:t>El </a:t>
            </a:r>
            <a:r>
              <a:rPr lang="es-ES" dirty="0"/>
              <a:t>entendimiento actúa como sinergia entre la razón y la experiencia.</a:t>
            </a:r>
          </a:p>
          <a:p>
            <a:pPr algn="ctr"/>
            <a:r>
              <a:rPr lang="es-ES" dirty="0">
                <a:solidFill>
                  <a:schemeClr val="accent1"/>
                </a:solidFill>
              </a:rPr>
              <a:t>Saber hacer= experimentación + </a:t>
            </a:r>
            <a:r>
              <a:rPr lang="es-ES" dirty="0" smtClean="0">
                <a:solidFill>
                  <a:schemeClr val="accent1"/>
                </a:solidFill>
              </a:rPr>
              <a:t>entendimiento</a:t>
            </a:r>
          </a:p>
          <a:p>
            <a:endParaRPr lang="es-ES" dirty="0" smtClean="0"/>
          </a:p>
          <a:p>
            <a:r>
              <a:rPr lang="es-ES" dirty="0" smtClean="0"/>
              <a:t>La </a:t>
            </a:r>
            <a:r>
              <a:rPr lang="es-ES" dirty="0"/>
              <a:t>racionalización en el trabajo es el conjunto de procedimientos y métodos para organizarlo científicamente. </a:t>
            </a:r>
          </a:p>
          <a:p>
            <a:pPr marL="0" indent="0">
              <a:buNone/>
            </a:pPr>
            <a:endParaRPr lang="es-ES" dirty="0"/>
          </a:p>
          <a:p>
            <a:endParaRPr lang="es-ES" dirty="0"/>
          </a:p>
        </p:txBody>
      </p:sp>
    </p:spTree>
    <p:extLst>
      <p:ext uri="{BB962C8B-B14F-4D97-AF65-F5344CB8AC3E}">
        <p14:creationId xmlns:p14="http://schemas.microsoft.com/office/powerpoint/2010/main" val="4091704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fontScale="92500" lnSpcReduction="10000"/>
          </a:bodyPr>
          <a:lstStyle/>
          <a:p>
            <a:pPr marL="0" indent="0">
              <a:buNone/>
            </a:pPr>
            <a:r>
              <a:rPr lang="es-ES" dirty="0"/>
              <a:t>El racionalismo se asocia con el utilitarismo: lo eficaz es lo verdadero. Esto sucede si  sumamos lo racional de los procesos con la experiencia de los procedimientos.</a:t>
            </a:r>
          </a:p>
          <a:p>
            <a:pPr marL="0" indent="0">
              <a:buNone/>
            </a:pPr>
            <a:r>
              <a:rPr lang="es-ES" dirty="0" smtClean="0"/>
              <a:t>Lo </a:t>
            </a:r>
            <a:r>
              <a:rPr lang="es-ES" dirty="0"/>
              <a:t>eficaz para el cliente es </a:t>
            </a:r>
            <a:endParaRPr lang="es-ES" dirty="0" smtClean="0"/>
          </a:p>
          <a:p>
            <a:pPr>
              <a:buFont typeface="Arial" panose="020B0604020202020204" pitchFamily="34" charset="0"/>
              <a:buChar char="•"/>
            </a:pPr>
            <a:r>
              <a:rPr lang="es-ES" dirty="0" smtClean="0"/>
              <a:t> Un </a:t>
            </a:r>
            <a:r>
              <a:rPr lang="es-ES" dirty="0"/>
              <a:t>servicio o producto de buena </a:t>
            </a:r>
            <a:r>
              <a:rPr lang="es-ES" dirty="0" smtClean="0"/>
              <a:t>calidad</a:t>
            </a:r>
            <a:r>
              <a:rPr lang="es-ES" dirty="0"/>
              <a:t>.</a:t>
            </a:r>
            <a:endParaRPr lang="es-ES" dirty="0" smtClean="0"/>
          </a:p>
          <a:p>
            <a:pPr>
              <a:buFont typeface="Arial" panose="020B0604020202020204" pitchFamily="34" charset="0"/>
              <a:buChar char="•"/>
            </a:pPr>
            <a:r>
              <a:rPr lang="es-ES" dirty="0" smtClean="0"/>
              <a:t> Creado </a:t>
            </a:r>
            <a:r>
              <a:rPr lang="es-ES" dirty="0"/>
              <a:t>con procedimientos precisos, </a:t>
            </a:r>
            <a:r>
              <a:rPr lang="es-ES" dirty="0" smtClean="0"/>
              <a:t>puntuales</a:t>
            </a:r>
            <a:r>
              <a:rPr lang="es-ES" dirty="0"/>
              <a:t>.</a:t>
            </a:r>
            <a:endParaRPr lang="es-ES" dirty="0" smtClean="0"/>
          </a:p>
          <a:p>
            <a:pPr>
              <a:buFont typeface="Arial" panose="020B0604020202020204" pitchFamily="34" charset="0"/>
              <a:buChar char="•"/>
            </a:pPr>
            <a:r>
              <a:rPr lang="es-ES" dirty="0" smtClean="0"/>
              <a:t> Empatía</a:t>
            </a:r>
            <a:r>
              <a:rPr lang="es-ES" dirty="0"/>
              <a:t>, cortesía y respeto en la atención al cliente.</a:t>
            </a:r>
          </a:p>
          <a:p>
            <a:r>
              <a:rPr lang="es-ES" dirty="0"/>
              <a:t>Si sumamos lo entendido de los procedimientos con lo entendido de las actitudes, el conocimiento en las empresas será sólido y éstas mejorarán sus utilidades y serán valoradas como útiles por la sociedad.</a:t>
            </a:r>
          </a:p>
          <a:p>
            <a:endParaRPr lang="es-ES" dirty="0"/>
          </a:p>
        </p:txBody>
      </p:sp>
    </p:spTree>
    <p:extLst>
      <p:ext uri="{BB962C8B-B14F-4D97-AF65-F5344CB8AC3E}">
        <p14:creationId xmlns:p14="http://schemas.microsoft.com/office/powerpoint/2010/main" val="2752453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MX" sz="1500" dirty="0">
                <a:solidFill>
                  <a:schemeClr val="accent1"/>
                </a:solidFill>
              </a:rPr>
              <a:t>Empirismo:</a:t>
            </a:r>
            <a:r>
              <a:rPr lang="es-MX" sz="1500" dirty="0"/>
              <a:t> el conocimiento de la verdad reposa en la experiencia. </a:t>
            </a:r>
            <a:endParaRPr lang="es-ES" sz="1500" dirty="0"/>
          </a:p>
        </p:txBody>
      </p:sp>
      <p:sp>
        <p:nvSpPr>
          <p:cNvPr id="3" name="Marcador de contenido 2"/>
          <p:cNvSpPr>
            <a:spLocks noGrp="1"/>
          </p:cNvSpPr>
          <p:nvPr>
            <p:ph idx="1"/>
          </p:nvPr>
        </p:nvSpPr>
        <p:spPr/>
        <p:txBody>
          <a:bodyPr/>
          <a:lstStyle/>
          <a:p>
            <a:endParaRPr lang="es-ES" dirty="0" smtClean="0"/>
          </a:p>
          <a:p>
            <a:r>
              <a:rPr lang="es-ES" dirty="0" smtClean="0"/>
              <a:t>El </a:t>
            </a:r>
            <a:r>
              <a:rPr lang="es-ES" dirty="0"/>
              <a:t>empirismo científico, como una variable del saber hacer, se basa en la verificabilidad (demostración) para validar un conocimiento.</a:t>
            </a:r>
          </a:p>
          <a:p>
            <a:r>
              <a:rPr lang="es-ES" dirty="0"/>
              <a:t>El empirismo es relativo si se fundamenta sólo en la experiencia, debe acompañarse de las ideas del ser. </a:t>
            </a:r>
          </a:p>
          <a:p>
            <a:endParaRPr lang="es-ES" dirty="0"/>
          </a:p>
        </p:txBody>
      </p:sp>
    </p:spTree>
    <p:extLst>
      <p:ext uri="{BB962C8B-B14F-4D97-AF65-F5344CB8AC3E}">
        <p14:creationId xmlns:p14="http://schemas.microsoft.com/office/powerpoint/2010/main" val="38249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p:txBody>
          <a:bodyPr/>
          <a:lstStyle/>
          <a:p>
            <a:r>
              <a:rPr lang="es-ES" dirty="0"/>
              <a:t>El ciclo sinérgico consiste en las etapas: </a:t>
            </a:r>
            <a:endParaRPr lang="es-ES" dirty="0" smtClean="0"/>
          </a:p>
          <a:p>
            <a:endParaRPr lang="es-ES" dirty="0" smtClean="0"/>
          </a:p>
          <a:p>
            <a:pPr marL="342900" indent="-342900">
              <a:buFont typeface="+mj-lt"/>
              <a:buAutoNum type="arabicParenR"/>
            </a:pPr>
            <a:r>
              <a:rPr lang="es-ES" dirty="0"/>
              <a:t>A</a:t>
            </a:r>
            <a:r>
              <a:rPr lang="es-ES" dirty="0" smtClean="0"/>
              <a:t>rte </a:t>
            </a:r>
            <a:r>
              <a:rPr lang="es-ES" dirty="0"/>
              <a:t>de pensar (ideas</a:t>
            </a:r>
            <a:r>
              <a:rPr lang="es-ES" dirty="0" smtClean="0"/>
              <a:t>).</a:t>
            </a:r>
          </a:p>
          <a:p>
            <a:pPr marL="342900" indent="-342900">
              <a:buFont typeface="+mj-lt"/>
              <a:buAutoNum type="arabicParenR"/>
            </a:pPr>
            <a:r>
              <a:rPr lang="es-ES" dirty="0" smtClean="0"/>
              <a:t>Verificabilidad</a:t>
            </a:r>
            <a:r>
              <a:rPr lang="es-ES" dirty="0"/>
              <a:t>, experiencia (realidad sensible), </a:t>
            </a:r>
            <a:r>
              <a:rPr lang="es-ES" dirty="0" smtClean="0"/>
              <a:t>la </a:t>
            </a:r>
            <a:r>
              <a:rPr lang="es-ES" dirty="0"/>
              <a:t>verdad del </a:t>
            </a:r>
            <a:r>
              <a:rPr lang="es-ES" dirty="0" smtClean="0"/>
              <a:t>conocimiento.</a:t>
            </a:r>
          </a:p>
          <a:p>
            <a:pPr marL="342900" indent="-342900">
              <a:buFont typeface="+mj-lt"/>
              <a:buAutoNum type="arabicParenR"/>
            </a:pPr>
            <a:r>
              <a:rPr lang="es-ES" dirty="0" smtClean="0"/>
              <a:t>Mejora </a:t>
            </a:r>
            <a:r>
              <a:rPr lang="es-ES" dirty="0"/>
              <a:t>contante de ésta.</a:t>
            </a:r>
          </a:p>
          <a:p>
            <a:endParaRPr lang="es-ES" dirty="0"/>
          </a:p>
        </p:txBody>
      </p:sp>
    </p:spTree>
    <p:extLst>
      <p:ext uri="{BB962C8B-B14F-4D97-AF65-F5344CB8AC3E}">
        <p14:creationId xmlns:p14="http://schemas.microsoft.com/office/powerpoint/2010/main" val="2745338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1500" b="1" dirty="0"/>
              <a:t>Esencia del conocimiento</a:t>
            </a:r>
            <a:endParaRPr lang="es-ES" sz="1500" b="1" dirty="0"/>
          </a:p>
        </p:txBody>
      </p:sp>
      <p:sp>
        <p:nvSpPr>
          <p:cNvPr id="3" name="Marcador de contenido 2"/>
          <p:cNvSpPr>
            <a:spLocks noGrp="1"/>
          </p:cNvSpPr>
          <p:nvPr>
            <p:ph idx="1"/>
          </p:nvPr>
        </p:nvSpPr>
        <p:spPr/>
        <p:txBody>
          <a:bodyPr>
            <a:normAutofit fontScale="92500" lnSpcReduction="20000"/>
          </a:bodyPr>
          <a:lstStyle/>
          <a:p>
            <a:r>
              <a:rPr lang="es-ES" dirty="0" smtClean="0">
                <a:solidFill>
                  <a:schemeClr val="accent1"/>
                </a:solidFill>
              </a:rPr>
              <a:t>1. Realismo</a:t>
            </a:r>
            <a:r>
              <a:rPr lang="es-ES" dirty="0">
                <a:solidFill>
                  <a:schemeClr val="accent1"/>
                </a:solidFill>
              </a:rPr>
              <a:t>:</a:t>
            </a:r>
            <a:r>
              <a:rPr lang="es-ES" dirty="0"/>
              <a:t> existe una realidad en forma independiente del espíritu. Es opuesto al idealismo. La realidad de los objetos se conoce por medio de la ciencia</a:t>
            </a:r>
            <a:r>
              <a:rPr lang="es-ES" dirty="0" smtClean="0"/>
              <a:t>.</a:t>
            </a:r>
          </a:p>
          <a:p>
            <a:r>
              <a:rPr lang="es-ES" dirty="0" smtClean="0">
                <a:solidFill>
                  <a:schemeClr val="accent1"/>
                </a:solidFill>
              </a:rPr>
              <a:t>2. Idealismo</a:t>
            </a:r>
            <a:r>
              <a:rPr lang="es-ES" dirty="0">
                <a:solidFill>
                  <a:schemeClr val="accent1"/>
                </a:solidFill>
              </a:rPr>
              <a:t>:</a:t>
            </a:r>
            <a:r>
              <a:rPr lang="es-ES" dirty="0"/>
              <a:t> el mundo exterior al ser se reduce a las ideas que el hombre tiene de éste. Se opone al realismo. la realidad es interpretada como una idea.</a:t>
            </a:r>
          </a:p>
          <a:p>
            <a:r>
              <a:rPr lang="es-ES" dirty="0"/>
              <a:t>Un ideal es un ente valioso que se considera como modelo o guía.</a:t>
            </a:r>
          </a:p>
          <a:p>
            <a:r>
              <a:rPr lang="es-ES" dirty="0"/>
              <a:t> </a:t>
            </a:r>
            <a:r>
              <a:rPr lang="es-ES" dirty="0" smtClean="0"/>
              <a:t>El </a:t>
            </a:r>
            <a:r>
              <a:rPr lang="es-ES" dirty="0"/>
              <a:t>idealismo y el realismo pueden entrelazarse como sistemas que comparten la búsqueda del conocimiento: la idea se despliega en la realidad y la realidad se retroalimenta con la idea.</a:t>
            </a:r>
          </a:p>
          <a:p>
            <a:endParaRPr lang="es-ES" dirty="0"/>
          </a:p>
          <a:p>
            <a:endParaRPr lang="es-ES" dirty="0"/>
          </a:p>
        </p:txBody>
      </p:sp>
    </p:spTree>
    <p:extLst>
      <p:ext uri="{BB962C8B-B14F-4D97-AF65-F5344CB8AC3E}">
        <p14:creationId xmlns:p14="http://schemas.microsoft.com/office/powerpoint/2010/main" val="1532862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Conocimiento</a:t>
            </a:r>
            <a:endParaRPr lang="es-ES" dirty="0"/>
          </a:p>
        </p:txBody>
      </p:sp>
      <p:sp>
        <p:nvSpPr>
          <p:cNvPr id="3" name="Marcador de contenido 2"/>
          <p:cNvSpPr>
            <a:spLocks noGrp="1"/>
          </p:cNvSpPr>
          <p:nvPr>
            <p:ph idx="1"/>
          </p:nvPr>
        </p:nvSpPr>
        <p:spPr/>
        <p:txBody>
          <a:bodyPr/>
          <a:lstStyle/>
          <a:p>
            <a:pPr algn="ctr"/>
            <a:endParaRPr lang="es-ES" dirty="0" smtClean="0"/>
          </a:p>
          <a:p>
            <a:pPr algn="ctr"/>
            <a:r>
              <a:rPr lang="es-ES" dirty="0" smtClean="0"/>
              <a:t>El </a:t>
            </a:r>
            <a:r>
              <a:rPr lang="es-ES" dirty="0"/>
              <a:t>conocimiento es un agregado de entidades vivientes, de nociones e ideas y de entidades no vivientes. </a:t>
            </a:r>
          </a:p>
          <a:p>
            <a:r>
              <a:rPr lang="es-ES" dirty="0"/>
              <a:t>El conocimiento como sistema abierto se relaciona dinámicamente con el medio ambiente, intercambia y comunica con otros subsistemas.</a:t>
            </a:r>
          </a:p>
          <a:p>
            <a:endParaRPr lang="es-ES" dirty="0"/>
          </a:p>
        </p:txBody>
      </p:sp>
    </p:spTree>
    <p:extLst>
      <p:ext uri="{BB962C8B-B14F-4D97-AF65-F5344CB8AC3E}">
        <p14:creationId xmlns:p14="http://schemas.microsoft.com/office/powerpoint/2010/main" val="3464497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Las relaciones del conocimiento </a:t>
            </a:r>
          </a:p>
        </p:txBody>
      </p:sp>
      <p:sp>
        <p:nvSpPr>
          <p:cNvPr id="3" name="Marcador de contenido 2"/>
          <p:cNvSpPr>
            <a:spLocks noGrp="1"/>
          </p:cNvSpPr>
          <p:nvPr>
            <p:ph idx="1"/>
          </p:nvPr>
        </p:nvSpPr>
        <p:spPr>
          <a:xfrm>
            <a:off x="822960" y="2241550"/>
            <a:ext cx="7543800" cy="3166076"/>
          </a:xfrm>
        </p:spPr>
        <p:txBody>
          <a:bodyPr>
            <a:normAutofit fontScale="62500" lnSpcReduction="20000"/>
          </a:bodyPr>
          <a:lstStyle/>
          <a:p>
            <a:pPr marL="0" indent="0">
              <a:buNone/>
            </a:pPr>
            <a:r>
              <a:rPr lang="es-ES" dirty="0"/>
              <a:t>Las relaciones del conocimiento son lógica, epistemológica, dialógica, histórica y el conocimiento como un todo.</a:t>
            </a:r>
            <a:endParaRPr lang="es-ES" dirty="0" smtClean="0">
              <a:solidFill>
                <a:schemeClr val="accent1"/>
              </a:solidFill>
            </a:endParaRPr>
          </a:p>
          <a:p>
            <a:pPr marL="0" indent="0">
              <a:buNone/>
            </a:pPr>
            <a:r>
              <a:rPr lang="es-ES" dirty="0" smtClean="0">
                <a:solidFill>
                  <a:schemeClr val="accent1"/>
                </a:solidFill>
              </a:rPr>
              <a:t>1</a:t>
            </a:r>
            <a:r>
              <a:rPr lang="es-ES" dirty="0">
                <a:solidFill>
                  <a:schemeClr val="accent1"/>
                </a:solidFill>
              </a:rPr>
              <a:t>. Relación lógica</a:t>
            </a:r>
          </a:p>
          <a:p>
            <a:r>
              <a:rPr lang="es-ES" dirty="0"/>
              <a:t>La lógica es la disciplina que tiene por objeto determinar las formas válidas de raciocinio, las que constituyen medios seguros para llegar a la verdad. </a:t>
            </a:r>
          </a:p>
          <a:p>
            <a:r>
              <a:rPr lang="es-ES" dirty="0"/>
              <a:t>En la lógica aristotélica (tradicional) de una o varias proposiciones de concluye una consecuencia lógica.</a:t>
            </a:r>
          </a:p>
          <a:p>
            <a:r>
              <a:rPr lang="es-ES" dirty="0"/>
              <a:t>En la lógica inductiva se va del todo a las partes.</a:t>
            </a:r>
          </a:p>
          <a:p>
            <a:r>
              <a:rPr lang="es-ES" dirty="0"/>
              <a:t>En el trabajo reflexivo de la mente racional primero se trata con los pensamientos y después con los sentimientos, pero no se debe subordinar el aspecto creador, intuitivo, sensitivo y artístico (hemisferio derecho del cerebro)) al analítico, lógico y verbal (hemisferio izquierdo).</a:t>
            </a:r>
          </a:p>
          <a:p>
            <a:endParaRPr lang="es-ES" dirty="0"/>
          </a:p>
        </p:txBody>
      </p:sp>
    </p:spTree>
    <p:extLst>
      <p:ext uri="{BB962C8B-B14F-4D97-AF65-F5344CB8AC3E}">
        <p14:creationId xmlns:p14="http://schemas.microsoft.com/office/powerpoint/2010/main" val="51772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1500" dirty="0">
                <a:solidFill>
                  <a:schemeClr val="accent1"/>
                </a:solidFill>
              </a:rPr>
              <a:t>2. Relación </a:t>
            </a:r>
            <a:r>
              <a:rPr lang="es-ES" sz="1500" dirty="0">
                <a:solidFill>
                  <a:schemeClr val="accent1"/>
                </a:solidFill>
              </a:rPr>
              <a:t>epistemológica</a:t>
            </a:r>
            <a:endParaRPr lang="es-ES" sz="1500" dirty="0"/>
          </a:p>
        </p:txBody>
      </p:sp>
      <p:sp>
        <p:nvSpPr>
          <p:cNvPr id="3" name="Marcador de contenido 2"/>
          <p:cNvSpPr>
            <a:spLocks noGrp="1"/>
          </p:cNvSpPr>
          <p:nvPr>
            <p:ph idx="1"/>
          </p:nvPr>
        </p:nvSpPr>
        <p:spPr/>
        <p:txBody>
          <a:bodyPr>
            <a:normAutofit fontScale="77500" lnSpcReduction="20000"/>
          </a:bodyPr>
          <a:lstStyle/>
          <a:p>
            <a:r>
              <a:rPr lang="es-ES" dirty="0" smtClean="0"/>
              <a:t>La </a:t>
            </a:r>
            <a:r>
              <a:rPr lang="es-ES" dirty="0"/>
              <a:t>epistemología se dedica al estudio de los principios, postulados e hipótesis de las ciencias y al  análisis teórico del concepto de ciencia como una forma específica de conocimiento, pone de relieve las censuras significativas que dan paso a nuevos planteamientos del quehacer científico.</a:t>
            </a:r>
          </a:p>
          <a:p>
            <a:r>
              <a:rPr lang="es-ES" dirty="0" smtClean="0"/>
              <a:t>No debe </a:t>
            </a:r>
            <a:r>
              <a:rPr lang="es-ES" dirty="0"/>
              <a:t>ignorar el conocimiento humanista, pues éste y el científico son mutuamente incluyentes en sus causas y </a:t>
            </a:r>
            <a:r>
              <a:rPr lang="es-ES" dirty="0" smtClean="0"/>
              <a:t>efectos</a:t>
            </a:r>
          </a:p>
          <a:p>
            <a:r>
              <a:rPr lang="es-ES" b="1" dirty="0" smtClean="0"/>
              <a:t>Tecnología en la empresa</a:t>
            </a:r>
          </a:p>
          <a:p>
            <a:r>
              <a:rPr lang="es-ES" dirty="0" smtClean="0"/>
              <a:t>La </a:t>
            </a:r>
            <a:r>
              <a:rPr lang="es-ES" dirty="0"/>
              <a:t>tecnología es la forma de control del conocimiento científico, su finalidad es mejorar las condiciones de vida. Es producto de la ciencia y tiene una relación interdependiente con las humanidades.</a:t>
            </a:r>
          </a:p>
          <a:p>
            <a:r>
              <a:rPr lang="es-ES" dirty="0"/>
              <a:t>En la empresa, la tecnología es uno de los factores que influyen en el comportamiento del trabajador, junto con el ambiente y la organización (formal e informal).</a:t>
            </a:r>
          </a:p>
          <a:p>
            <a:endParaRPr lang="es-ES" dirty="0"/>
          </a:p>
        </p:txBody>
      </p:sp>
    </p:spTree>
    <p:extLst>
      <p:ext uri="{BB962C8B-B14F-4D97-AF65-F5344CB8AC3E}">
        <p14:creationId xmlns:p14="http://schemas.microsoft.com/office/powerpoint/2010/main" val="321811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1500" dirty="0">
                <a:solidFill>
                  <a:schemeClr val="accent1"/>
                </a:solidFill>
              </a:rPr>
              <a:t>3. Relación dialógica</a:t>
            </a:r>
            <a:br>
              <a:rPr lang="es-ES" sz="1500" dirty="0">
                <a:solidFill>
                  <a:schemeClr val="accent1"/>
                </a:solidFill>
              </a:rPr>
            </a:br>
            <a:endParaRPr lang="es-ES" sz="1500" dirty="0"/>
          </a:p>
        </p:txBody>
      </p:sp>
      <p:sp>
        <p:nvSpPr>
          <p:cNvPr id="3" name="Marcador de contenido 2"/>
          <p:cNvSpPr>
            <a:spLocks noGrp="1"/>
          </p:cNvSpPr>
          <p:nvPr>
            <p:ph idx="1"/>
          </p:nvPr>
        </p:nvSpPr>
        <p:spPr/>
        <p:txBody>
          <a:bodyPr>
            <a:normAutofit fontScale="77500" lnSpcReduction="20000"/>
          </a:bodyPr>
          <a:lstStyle/>
          <a:p>
            <a:r>
              <a:rPr lang="es-ES" dirty="0" smtClean="0"/>
              <a:t>Mayéutica</a:t>
            </a:r>
            <a:r>
              <a:rPr lang="es-ES" dirty="0"/>
              <a:t>: método creado por Sócrates para hacer dar a luz, espiritualmente, a las ideas, mediante una serie de preguntas adecuadas.</a:t>
            </a:r>
          </a:p>
          <a:p>
            <a:r>
              <a:rPr lang="es-ES" dirty="0"/>
              <a:t>La dialéctica es una conversación en la que se fomenta la búsqueda de la verdad pro medio de oposición de opiniones</a:t>
            </a:r>
            <a:r>
              <a:rPr lang="es-ES" dirty="0" smtClean="0"/>
              <a:t>.</a:t>
            </a:r>
            <a:r>
              <a:rPr lang="es-ES" dirty="0"/>
              <a:t> Es un subsistema que integra a la conversación, la mayéutica, la dialéctica para comprender a otros y ser comprendido.</a:t>
            </a:r>
          </a:p>
          <a:p>
            <a:r>
              <a:rPr lang="es-ES" dirty="0"/>
              <a:t>La relación dialógica es un concepto de comunicación. Hay tres tipos:</a:t>
            </a:r>
          </a:p>
          <a:p>
            <a:pPr marL="342900" indent="-342900">
              <a:buFont typeface="+mj-lt"/>
              <a:buAutoNum type="arabicParenR"/>
            </a:pPr>
            <a:r>
              <a:rPr lang="es-ES" dirty="0" smtClean="0"/>
              <a:t>Intrapersonal</a:t>
            </a:r>
            <a:r>
              <a:rPr lang="es-ES" dirty="0"/>
              <a:t>: con uno </a:t>
            </a:r>
            <a:r>
              <a:rPr lang="es-ES" dirty="0" smtClean="0"/>
              <a:t>mismo.</a:t>
            </a:r>
          </a:p>
          <a:p>
            <a:pPr marL="342900" indent="-342900">
              <a:buFont typeface="+mj-lt"/>
              <a:buAutoNum type="arabicParenR"/>
            </a:pPr>
            <a:r>
              <a:rPr lang="es-ES" dirty="0" smtClean="0"/>
              <a:t>Interpersonal: con lo semejantes.</a:t>
            </a:r>
          </a:p>
          <a:p>
            <a:pPr marL="342900" indent="-342900">
              <a:buFont typeface="+mj-lt"/>
              <a:buAutoNum type="arabicParenR"/>
            </a:pPr>
            <a:r>
              <a:rPr lang="es-ES" dirty="0" smtClean="0"/>
              <a:t>Social: con un grupo, directa o indirectamente.</a:t>
            </a:r>
          </a:p>
          <a:p>
            <a:r>
              <a:rPr lang="es-ES" dirty="0"/>
              <a:t>Los tres tipos establecen una relación dialógica con el conocimiento.</a:t>
            </a:r>
          </a:p>
          <a:p>
            <a:endParaRPr lang="es-ES" dirty="0"/>
          </a:p>
          <a:p>
            <a:endParaRPr lang="es-ES" dirty="0"/>
          </a:p>
        </p:txBody>
      </p:sp>
    </p:spTree>
    <p:extLst>
      <p:ext uri="{BB962C8B-B14F-4D97-AF65-F5344CB8AC3E}">
        <p14:creationId xmlns:p14="http://schemas.microsoft.com/office/powerpoint/2010/main" val="118355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1500" dirty="0">
                <a:solidFill>
                  <a:schemeClr val="accent1"/>
                </a:solidFill>
              </a:rPr>
              <a:t>4. Relación </a:t>
            </a:r>
            <a:r>
              <a:rPr lang="es-ES" sz="1500" dirty="0">
                <a:solidFill>
                  <a:schemeClr val="accent1"/>
                </a:solidFill>
              </a:rPr>
              <a:t>histórica</a:t>
            </a:r>
            <a:endParaRPr lang="es-ES" sz="1500" dirty="0">
              <a:solidFill>
                <a:schemeClr val="accent1"/>
              </a:solidFill>
            </a:endParaRPr>
          </a:p>
        </p:txBody>
      </p:sp>
      <p:sp>
        <p:nvSpPr>
          <p:cNvPr id="3" name="Marcador de contenido 2"/>
          <p:cNvSpPr>
            <a:spLocks noGrp="1"/>
          </p:cNvSpPr>
          <p:nvPr>
            <p:ph idx="1"/>
          </p:nvPr>
        </p:nvSpPr>
        <p:spPr/>
        <p:txBody>
          <a:bodyPr/>
          <a:lstStyle/>
          <a:p>
            <a:r>
              <a:rPr lang="es-ES" dirty="0"/>
              <a:t>La historia es el relato, la descripción y la narrativa de acontecimientos pasados.</a:t>
            </a:r>
          </a:p>
          <a:p>
            <a:r>
              <a:rPr lang="es-ES" dirty="0"/>
              <a:t>El conocimiento del hombre inició en el </a:t>
            </a:r>
            <a:r>
              <a:rPr lang="es-ES" i="1" dirty="0"/>
              <a:t>homo </a:t>
            </a:r>
            <a:r>
              <a:rPr lang="es-ES" i="1" dirty="0" err="1"/>
              <a:t>faber</a:t>
            </a:r>
            <a:r>
              <a:rPr lang="es-ES" dirty="0"/>
              <a:t> con la construcción de utensilios, después continuó hasta el hombre actual en la medida que surgió la reflexión acerca de su actividad, el medio ambiente y sí mismo: con la adquisición de conciencia del mundo y de su propia naturaleza.</a:t>
            </a:r>
          </a:p>
          <a:p>
            <a:endParaRPr lang="es-ES" dirty="0"/>
          </a:p>
        </p:txBody>
      </p:sp>
    </p:spTree>
    <p:extLst>
      <p:ext uri="{BB962C8B-B14F-4D97-AF65-F5344CB8AC3E}">
        <p14:creationId xmlns:p14="http://schemas.microsoft.com/office/powerpoint/2010/main" val="2103227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1500" dirty="0">
                <a:solidFill>
                  <a:schemeClr val="accent1"/>
                </a:solidFill>
              </a:rPr>
              <a:t>Conocimiento como un todo</a:t>
            </a:r>
            <a:endParaRPr lang="es-ES" sz="1500" dirty="0">
              <a:solidFill>
                <a:schemeClr val="accent1"/>
              </a:solidFill>
            </a:endParaRPr>
          </a:p>
        </p:txBody>
      </p:sp>
      <p:sp>
        <p:nvSpPr>
          <p:cNvPr id="3" name="Marcador de contenido 2"/>
          <p:cNvSpPr>
            <a:spLocks noGrp="1"/>
          </p:cNvSpPr>
          <p:nvPr>
            <p:ph idx="1"/>
          </p:nvPr>
        </p:nvSpPr>
        <p:spPr/>
        <p:txBody>
          <a:bodyPr/>
          <a:lstStyle/>
          <a:p>
            <a:r>
              <a:rPr lang="es-ES" dirty="0"/>
              <a:t>Problemas del </a:t>
            </a:r>
            <a:r>
              <a:rPr lang="es-ES" dirty="0" smtClean="0"/>
              <a:t>conocimiento. Un </a:t>
            </a:r>
            <a:r>
              <a:rPr lang="es-ES" dirty="0"/>
              <a:t>problema se resuelve con la consecución de los siguientes pasos:</a:t>
            </a:r>
          </a:p>
          <a:p>
            <a:pPr marL="342900" indent="-342900">
              <a:buFont typeface="+mj-lt"/>
              <a:buAutoNum type="arabicParenR"/>
            </a:pPr>
            <a:r>
              <a:rPr lang="es-ES" dirty="0" smtClean="0"/>
              <a:t>Planteamiento</a:t>
            </a:r>
            <a:endParaRPr lang="es-ES" dirty="0"/>
          </a:p>
          <a:p>
            <a:pPr marL="342900" indent="-342900">
              <a:buFont typeface="+mj-lt"/>
              <a:buAutoNum type="arabicParenR"/>
            </a:pPr>
            <a:r>
              <a:rPr lang="es-ES" dirty="0" smtClean="0"/>
              <a:t>Considerar </a:t>
            </a:r>
            <a:r>
              <a:rPr lang="es-ES" dirty="0"/>
              <a:t>alternativas posibles</a:t>
            </a:r>
          </a:p>
          <a:p>
            <a:pPr marL="342900" indent="-342900">
              <a:buFont typeface="+mj-lt"/>
              <a:buAutoNum type="arabicParenR"/>
            </a:pPr>
            <a:r>
              <a:rPr lang="es-ES" dirty="0" smtClean="0"/>
              <a:t>Llegar </a:t>
            </a:r>
            <a:r>
              <a:rPr lang="es-ES" dirty="0"/>
              <a:t>a una conclusión</a:t>
            </a:r>
          </a:p>
          <a:p>
            <a:pPr marL="342900" indent="-342900">
              <a:buFont typeface="+mj-lt"/>
              <a:buAutoNum type="arabicParenR"/>
            </a:pPr>
            <a:r>
              <a:rPr lang="es-ES" dirty="0" smtClean="0"/>
              <a:t>Actuar</a:t>
            </a:r>
            <a:endParaRPr lang="es-ES" dirty="0"/>
          </a:p>
          <a:p>
            <a:endParaRPr lang="es-ES" dirty="0"/>
          </a:p>
        </p:txBody>
      </p:sp>
    </p:spTree>
    <p:extLst>
      <p:ext uri="{BB962C8B-B14F-4D97-AF65-F5344CB8AC3E}">
        <p14:creationId xmlns:p14="http://schemas.microsoft.com/office/powerpoint/2010/main" val="292055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1500" b="1" dirty="0"/>
              <a:t>Posibilidad del </a:t>
            </a:r>
            <a:r>
              <a:rPr lang="es-ES" sz="1500" b="1" dirty="0"/>
              <a:t>conocimiento</a:t>
            </a:r>
            <a:endParaRPr lang="es-ES" sz="1500" b="1" dirty="0"/>
          </a:p>
        </p:txBody>
      </p:sp>
      <p:sp>
        <p:nvSpPr>
          <p:cNvPr id="3" name="Marcador de contenido 2"/>
          <p:cNvSpPr>
            <a:spLocks noGrp="1"/>
          </p:cNvSpPr>
          <p:nvPr>
            <p:ph sz="half" idx="1"/>
          </p:nvPr>
        </p:nvSpPr>
        <p:spPr/>
        <p:txBody>
          <a:bodyPr>
            <a:normAutofit fontScale="92500" lnSpcReduction="20000"/>
          </a:bodyPr>
          <a:lstStyle/>
          <a:p>
            <a:r>
              <a:rPr lang="es-ES" dirty="0">
                <a:solidFill>
                  <a:schemeClr val="accent1"/>
                </a:solidFill>
              </a:rPr>
              <a:t>Dogmatismo: </a:t>
            </a:r>
            <a:r>
              <a:rPr lang="es-ES" dirty="0"/>
              <a:t>es la tendencia a aceptar como un hecho ciertas conclusiones que se juzgan como correctas.</a:t>
            </a:r>
          </a:p>
          <a:p>
            <a:r>
              <a:rPr lang="es-ES" dirty="0"/>
              <a:t>El dogma es la posición que no pone en duda la posibilidad de conocer, en teoría del conocimiento.</a:t>
            </a:r>
          </a:p>
          <a:p>
            <a:endParaRPr lang="es-ES" dirty="0"/>
          </a:p>
        </p:txBody>
      </p:sp>
      <p:sp>
        <p:nvSpPr>
          <p:cNvPr id="4" name="Marcador de contenido 3"/>
          <p:cNvSpPr>
            <a:spLocks noGrp="1"/>
          </p:cNvSpPr>
          <p:nvPr>
            <p:ph sz="half" idx="2"/>
          </p:nvPr>
        </p:nvSpPr>
        <p:spPr/>
        <p:txBody>
          <a:bodyPr>
            <a:normAutofit fontScale="92500" lnSpcReduction="20000"/>
          </a:bodyPr>
          <a:lstStyle/>
          <a:p>
            <a:r>
              <a:rPr lang="es-ES" dirty="0">
                <a:solidFill>
                  <a:schemeClr val="accent1"/>
                </a:solidFill>
              </a:rPr>
              <a:t>Escepticismo: </a:t>
            </a:r>
            <a:r>
              <a:rPr lang="es-ES" dirty="0"/>
              <a:t>su esencia está en el pensamiento discontinuo como una idea que permite evolucionar. </a:t>
            </a:r>
            <a:endParaRPr lang="es-ES" dirty="0" smtClean="0"/>
          </a:p>
          <a:p>
            <a:r>
              <a:rPr lang="es-ES" dirty="0" smtClean="0"/>
              <a:t>Actitud </a:t>
            </a:r>
            <a:r>
              <a:rPr lang="es-ES" dirty="0"/>
              <a:t>intelectual en la que se afirma que no se puede tener </a:t>
            </a:r>
            <a:r>
              <a:rPr lang="es-ES" dirty="0" smtClean="0"/>
              <a:t>certeza. </a:t>
            </a:r>
          </a:p>
          <a:p>
            <a:r>
              <a:rPr lang="es-ES" dirty="0" smtClean="0"/>
              <a:t>Se </a:t>
            </a:r>
            <a:r>
              <a:rPr lang="es-ES" dirty="0"/>
              <a:t>abandonan reglas anticuadas para resolver problemas para mejorar el entorno. Por lo tanto se identifica con la innovación.</a:t>
            </a:r>
          </a:p>
          <a:p>
            <a:endParaRPr lang="es-ES" dirty="0"/>
          </a:p>
        </p:txBody>
      </p:sp>
    </p:spTree>
    <p:extLst>
      <p:ext uri="{BB962C8B-B14F-4D97-AF65-F5344CB8AC3E}">
        <p14:creationId xmlns:p14="http://schemas.microsoft.com/office/powerpoint/2010/main" val="2545439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1500" dirty="0"/>
              <a:t>Escepticismo en la empresa</a:t>
            </a:r>
            <a:endParaRPr lang="es-ES" sz="1500" dirty="0"/>
          </a:p>
        </p:txBody>
      </p:sp>
      <p:sp>
        <p:nvSpPr>
          <p:cNvPr id="3" name="Marcador de texto 2"/>
          <p:cNvSpPr>
            <a:spLocks noGrp="1"/>
          </p:cNvSpPr>
          <p:nvPr>
            <p:ph type="body" idx="1"/>
          </p:nvPr>
        </p:nvSpPr>
        <p:spPr/>
        <p:txBody>
          <a:bodyPr/>
          <a:lstStyle/>
          <a:p>
            <a:r>
              <a:rPr lang="es-ES" dirty="0"/>
              <a:t>Polo pesimista </a:t>
            </a:r>
          </a:p>
        </p:txBody>
      </p:sp>
      <p:sp>
        <p:nvSpPr>
          <p:cNvPr id="4" name="Marcador de contenido 3"/>
          <p:cNvSpPr>
            <a:spLocks noGrp="1"/>
          </p:cNvSpPr>
          <p:nvPr>
            <p:ph sz="half" idx="2"/>
          </p:nvPr>
        </p:nvSpPr>
        <p:spPr/>
        <p:txBody>
          <a:bodyPr/>
          <a:lstStyle/>
          <a:p>
            <a:pPr>
              <a:buFont typeface="Arial" panose="020B0604020202020204" pitchFamily="34" charset="0"/>
              <a:buChar char="•"/>
            </a:pPr>
            <a:r>
              <a:rPr lang="es-ES" dirty="0" smtClean="0"/>
              <a:t> Sobredosis escéptica.</a:t>
            </a:r>
          </a:p>
          <a:p>
            <a:pPr>
              <a:buFont typeface="Arial" panose="020B0604020202020204" pitchFamily="34" charset="0"/>
              <a:buChar char="•"/>
            </a:pPr>
            <a:r>
              <a:rPr lang="es-ES" dirty="0" smtClean="0"/>
              <a:t> No </a:t>
            </a:r>
            <a:r>
              <a:rPr lang="es-ES" dirty="0"/>
              <a:t>se establecen </a:t>
            </a:r>
            <a:r>
              <a:rPr lang="es-ES" dirty="0" smtClean="0"/>
              <a:t>cambios.</a:t>
            </a:r>
            <a:endParaRPr lang="es-ES" dirty="0"/>
          </a:p>
        </p:txBody>
      </p:sp>
      <p:sp>
        <p:nvSpPr>
          <p:cNvPr id="5" name="Marcador de texto 4"/>
          <p:cNvSpPr>
            <a:spLocks noGrp="1"/>
          </p:cNvSpPr>
          <p:nvPr>
            <p:ph type="body" sz="quarter" idx="3"/>
          </p:nvPr>
        </p:nvSpPr>
        <p:spPr/>
        <p:txBody>
          <a:bodyPr/>
          <a:lstStyle/>
          <a:p>
            <a:r>
              <a:rPr lang="es-ES" dirty="0"/>
              <a:t>Polo optimista </a:t>
            </a:r>
          </a:p>
        </p:txBody>
      </p:sp>
      <p:sp>
        <p:nvSpPr>
          <p:cNvPr id="6" name="Marcador de contenido 5"/>
          <p:cNvSpPr>
            <a:spLocks noGrp="1"/>
          </p:cNvSpPr>
          <p:nvPr>
            <p:ph sz="quarter" idx="4"/>
          </p:nvPr>
        </p:nvSpPr>
        <p:spPr/>
        <p:txBody>
          <a:bodyPr/>
          <a:lstStyle/>
          <a:p>
            <a:pPr>
              <a:buFont typeface="Arial" panose="020B0604020202020204" pitchFamily="34" charset="0"/>
              <a:buChar char="•"/>
            </a:pPr>
            <a:r>
              <a:rPr lang="es-ES" dirty="0" smtClean="0"/>
              <a:t> Escéptico creativo.</a:t>
            </a:r>
          </a:p>
          <a:p>
            <a:pPr lvl="0">
              <a:buFont typeface="Arial" panose="020B0604020202020204" pitchFamily="34" charset="0"/>
              <a:buChar char="•"/>
            </a:pPr>
            <a:r>
              <a:rPr lang="es-ES" dirty="0" smtClean="0"/>
              <a:t> Identificar </a:t>
            </a:r>
            <a:r>
              <a:rPr lang="es-ES" dirty="0"/>
              <a:t>y abandonar métodos, estructuras obsoletos para mejorar la eficiencia.</a:t>
            </a:r>
          </a:p>
          <a:p>
            <a:endParaRPr lang="es-ES" dirty="0"/>
          </a:p>
        </p:txBody>
      </p:sp>
    </p:spTree>
    <p:extLst>
      <p:ext uri="{BB962C8B-B14F-4D97-AF65-F5344CB8AC3E}">
        <p14:creationId xmlns:p14="http://schemas.microsoft.com/office/powerpoint/2010/main" val="342169082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913336174c5d5961740ceb152ccbf28e02a1737"/>
</p:tagLst>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1295</Words>
  <Application>Microsoft Office PowerPoint</Application>
  <PresentationFormat>Presentación en pantalla (4:3)</PresentationFormat>
  <Paragraphs>89</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Calibri Light</vt:lpstr>
      <vt:lpstr>Tema de Office</vt:lpstr>
      <vt:lpstr>Capítulo 8 Las relaciones y los problemas del conocimiento</vt:lpstr>
      <vt:lpstr>Conocimiento</vt:lpstr>
      <vt:lpstr>Las relaciones del conocimiento </vt:lpstr>
      <vt:lpstr>2. Relación epistemológica</vt:lpstr>
      <vt:lpstr>3. Relación dialógica </vt:lpstr>
      <vt:lpstr>4. Relación histórica</vt:lpstr>
      <vt:lpstr>Conocimiento como un todo</vt:lpstr>
      <vt:lpstr>Posibilidad del conocimiento</vt:lpstr>
      <vt:lpstr>Escepticismo en la empresa</vt:lpstr>
      <vt:lpstr>Subjetivismo. Contempla los actos de la persona con base en los valores.</vt:lpstr>
      <vt:lpstr>Relativismo. El conocimiento depende de las habilidades del ser humano y de las condiciones que éstas determinan, por lo tanto, nada es absoluto.</vt:lpstr>
      <vt:lpstr>Racionalismo: cualquier instrumento de la filosofía con la razón como único instrumento (o el fundamental) para generar conocimiento.</vt:lpstr>
      <vt:lpstr>Presentación de PowerPoint</vt:lpstr>
      <vt:lpstr>Empirismo: el conocimiento de la verdad reposa en la experiencia. </vt:lpstr>
      <vt:lpstr>Presentación de PowerPoint</vt:lpstr>
      <vt:lpstr>Esencia del conocimiento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8 Las relaciones y  los problemas del conocimiento</dc:title>
  <dc:creator>nmejia</dc:creator>
  <cp:lastModifiedBy>hvela</cp:lastModifiedBy>
  <cp:revision>6</cp:revision>
  <dcterms:created xsi:type="dcterms:W3CDTF">2016-06-13T15:08:53Z</dcterms:created>
  <dcterms:modified xsi:type="dcterms:W3CDTF">2016-06-20T21:43:06Z</dcterms:modified>
</cp:coreProperties>
</file>