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3" r:id="rId1"/>
  </p:sldMasterIdLst>
  <p:sldIdLst>
    <p:sldId id="256" r:id="rId2"/>
    <p:sldId id="257" r:id="rId3"/>
    <p:sldId id="258" r:id="rId4"/>
    <p:sldId id="259" r:id="rId5"/>
    <p:sldId id="263" r:id="rId6"/>
    <p:sldId id="260" r:id="rId7"/>
    <p:sldId id="261" r:id="rId8"/>
  </p:sldIdLst>
  <p:sldSz cx="9144000" cy="6858000" type="screen4x3"/>
  <p:notesSz cx="6858000" cy="9144000"/>
  <p:custDataLst>
    <p:tags r:id="rId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8" d="100"/>
          <a:sy n="118" d="100"/>
        </p:scale>
        <p:origin x="7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smtClean="0"/>
              <a:t>6/20/2016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532623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smtClean="0"/>
              <a:t>6/20/2016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037695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smtClean="0"/>
              <a:t>6/20/2016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3121965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smtClean="0"/>
              <a:t>6/20/2016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‹Nº›</a:t>
            </a:fld>
            <a:endParaRPr lang="en-US" dirty="0"/>
          </a:p>
        </p:txBody>
      </p:sp>
    </p:spTree>
    <p:extLst>
      <p:ext uri="{BB962C8B-B14F-4D97-AF65-F5344CB8AC3E}">
        <p14:creationId xmlns:p14="http://schemas.microsoft.com/office/powerpoint/2010/main" val="1412017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0EBB0C4-6273-4C6E-B9BD-2EDC30F1CD52}" type="datetimeFigureOut">
              <a:rPr lang="en-US" smtClean="0"/>
              <a:t>6/20/2016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705855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smtClean="0"/>
              <a:t>6/20/2016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621146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smtClean="0"/>
              <a:t>6/20/2016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827782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smtClean="0"/>
              <a:t>6/20/2016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086291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94136C-8742-45B2-AF27-D93DF72833A9}" type="datetimeFigureOut">
              <a:rPr lang="en-US" smtClean="0"/>
              <a:t>6/20/2016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1806358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2ABBEA6-7C60-4B02-AE87-00D78D8422AF}" type="datetimeFigureOut">
              <a:rPr lang="en-US" smtClean="0"/>
              <a:t>6/20/2016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4187131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9CAD897-D46E-4AD2-BD9B-49DD3E640873}" type="datetimeFigureOut">
              <a:rPr lang="en-US" smtClean="0"/>
              <a:t>6/20/2016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210071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624D31-43A5-475A-80CF-332C9F6DCF35}" type="datetimeFigureOut">
              <a:rPr lang="en-US" smtClean="0"/>
              <a:t>6/20/2016</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27238808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90507"/>
            <a:ext cx="7772400" cy="2387600"/>
          </a:xfrm>
        </p:spPr>
        <p:txBody>
          <a:bodyPr>
            <a:normAutofit fontScale="90000"/>
          </a:bodyPr>
          <a:lstStyle/>
          <a:p>
            <a:r>
              <a:rPr lang="es-ES" dirty="0"/>
              <a:t>Capítulo 9 </a:t>
            </a:r>
            <a:r>
              <a:rPr lang="es-ES" dirty="0" smtClean="0"/>
              <a:t/>
            </a:r>
            <a:br>
              <a:rPr lang="es-ES" dirty="0" smtClean="0"/>
            </a:br>
            <a:r>
              <a:rPr lang="es-ES" dirty="0" smtClean="0"/>
              <a:t>El </a:t>
            </a:r>
            <a:r>
              <a:rPr lang="es-ES" dirty="0"/>
              <a:t>ser humano y </a:t>
            </a:r>
            <a:r>
              <a:rPr lang="es-ES" dirty="0" smtClean="0"/>
              <a:t/>
            </a:r>
            <a:br>
              <a:rPr lang="es-ES" dirty="0" smtClean="0"/>
            </a:br>
            <a:r>
              <a:rPr lang="es-ES" dirty="0" smtClean="0"/>
              <a:t>la </a:t>
            </a:r>
            <a:r>
              <a:rPr lang="es-ES" dirty="0"/>
              <a:t>verdad del </a:t>
            </a:r>
            <a:r>
              <a:rPr lang="es-ES" dirty="0" smtClean="0"/>
              <a:t>conocimiento</a:t>
            </a:r>
            <a:endParaRPr lang="es-ES" dirty="0"/>
          </a:p>
        </p:txBody>
      </p:sp>
    </p:spTree>
    <p:extLst>
      <p:ext uri="{BB962C8B-B14F-4D97-AF65-F5344CB8AC3E}">
        <p14:creationId xmlns:p14="http://schemas.microsoft.com/office/powerpoint/2010/main" val="31140515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Verdad</a:t>
            </a:r>
            <a:endParaRPr lang="es-ES" dirty="0"/>
          </a:p>
        </p:txBody>
      </p:sp>
      <p:sp>
        <p:nvSpPr>
          <p:cNvPr id="3" name="Marcador de contenido 2"/>
          <p:cNvSpPr>
            <a:spLocks noGrp="1"/>
          </p:cNvSpPr>
          <p:nvPr>
            <p:ph idx="1"/>
          </p:nvPr>
        </p:nvSpPr>
        <p:spPr/>
        <p:txBody>
          <a:bodyPr>
            <a:normAutofit fontScale="85000" lnSpcReduction="20000"/>
          </a:bodyPr>
          <a:lstStyle/>
          <a:p>
            <a:pPr algn="ctr"/>
            <a:r>
              <a:rPr lang="es-ES" dirty="0"/>
              <a:t>El criterio de la verdad es el discernimiento que se establece sobre las nociones o ideas confrontadas con la práctica para tener la certeza de lo que es correcto</a:t>
            </a:r>
            <a:r>
              <a:rPr lang="es-ES" dirty="0" smtClean="0"/>
              <a:t>.</a:t>
            </a:r>
          </a:p>
          <a:p>
            <a:r>
              <a:rPr lang="es-ES" dirty="0" smtClean="0"/>
              <a:t>El </a:t>
            </a:r>
            <a:r>
              <a:rPr lang="es-ES" dirty="0"/>
              <a:t>concepto </a:t>
            </a:r>
            <a:r>
              <a:rPr lang="es-ES" dirty="0">
                <a:solidFill>
                  <a:schemeClr val="accent1"/>
                </a:solidFill>
              </a:rPr>
              <a:t>inmanente</a:t>
            </a:r>
            <a:r>
              <a:rPr lang="es-ES" dirty="0"/>
              <a:t> de la </a:t>
            </a:r>
            <a:r>
              <a:rPr lang="es-ES" dirty="0" smtClean="0"/>
              <a:t>verdad. La </a:t>
            </a:r>
            <a:r>
              <a:rPr lang="es-ES" dirty="0"/>
              <a:t>inmanencia como </a:t>
            </a:r>
            <a:r>
              <a:rPr lang="es-ES" dirty="0" smtClean="0"/>
              <a:t>doctrina </a:t>
            </a:r>
            <a:r>
              <a:rPr lang="es-ES" dirty="0"/>
              <a:t>niega la realidad fuera de la conciencia del hombre, pues el ser es el fundamento de todas las acciones subjetivas.</a:t>
            </a:r>
          </a:p>
          <a:p>
            <a:r>
              <a:rPr lang="es-ES" dirty="0"/>
              <a:t>El concepto inmanente de la verdad se identifica con el idealismo: las ideas son el verdadero ser, el yo que </a:t>
            </a:r>
            <a:r>
              <a:rPr lang="es-ES" dirty="0" smtClean="0"/>
              <a:t>piensa. La </a:t>
            </a:r>
            <a:r>
              <a:rPr lang="es-ES" dirty="0"/>
              <a:t>idea es inmanente en tanto objeto intelectual del espíritu o del pensamiento.</a:t>
            </a:r>
          </a:p>
          <a:p>
            <a:r>
              <a:rPr lang="es-ES" dirty="0"/>
              <a:t>El concepto </a:t>
            </a:r>
            <a:r>
              <a:rPr lang="es-ES" dirty="0">
                <a:solidFill>
                  <a:schemeClr val="accent1"/>
                </a:solidFill>
              </a:rPr>
              <a:t>trascendente</a:t>
            </a:r>
            <a:r>
              <a:rPr lang="es-ES" dirty="0"/>
              <a:t> de la </a:t>
            </a:r>
            <a:r>
              <a:rPr lang="es-ES" dirty="0" smtClean="0"/>
              <a:t>verdad. La </a:t>
            </a:r>
            <a:r>
              <a:rPr lang="es-ES" dirty="0"/>
              <a:t>trascendencia se identifica con el realismo. Sin embargo, el idealismo es un punto de partida para tener el conocimiento objetivo de la realidad.</a:t>
            </a:r>
          </a:p>
          <a:p>
            <a:endParaRPr lang="es-ES" dirty="0"/>
          </a:p>
        </p:txBody>
      </p:sp>
    </p:spTree>
    <p:extLst>
      <p:ext uri="{BB962C8B-B14F-4D97-AF65-F5344CB8AC3E}">
        <p14:creationId xmlns:p14="http://schemas.microsoft.com/office/powerpoint/2010/main" val="31846448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1500" b="1" dirty="0"/>
              <a:t>Verdad interactiva</a:t>
            </a:r>
            <a:endParaRPr lang="es-ES" sz="1500" b="1" dirty="0"/>
          </a:p>
        </p:txBody>
      </p:sp>
      <p:sp>
        <p:nvSpPr>
          <p:cNvPr id="3" name="Marcador de contenido 2"/>
          <p:cNvSpPr>
            <a:spLocks noGrp="1"/>
          </p:cNvSpPr>
          <p:nvPr>
            <p:ph idx="1"/>
          </p:nvPr>
        </p:nvSpPr>
        <p:spPr/>
        <p:txBody>
          <a:bodyPr>
            <a:normAutofit fontScale="77500" lnSpcReduction="20000"/>
          </a:bodyPr>
          <a:lstStyle/>
          <a:p>
            <a:pPr algn="ctr"/>
            <a:r>
              <a:rPr lang="es-ES" dirty="0"/>
              <a:t>Es la armonía entre dos conceptos, considerar tan verdadero lo subjetivo como lo objetivo, el idealismo como el realismo. Consiste en acciones simultáneas de entidades (verdades) separadas que tienen en su conjunto un efecto mayor total que la suma de sus impactos individuales.</a:t>
            </a:r>
          </a:p>
          <a:p>
            <a:r>
              <a:rPr lang="es-ES" dirty="0"/>
              <a:t>Las fuentes de la verdad interactiva se entrelazan.</a:t>
            </a:r>
          </a:p>
          <a:p>
            <a:pPr algn="ctr">
              <a:lnSpc>
                <a:spcPct val="100000"/>
              </a:lnSpc>
              <a:spcBef>
                <a:spcPts val="150"/>
              </a:spcBef>
            </a:pPr>
            <a:r>
              <a:rPr lang="es-ES" dirty="0"/>
              <a:t>Verdad interactiva = verdad inmanente </a:t>
            </a:r>
            <a:r>
              <a:rPr lang="es-ES" dirty="0" smtClean="0"/>
              <a:t>     +      verdad </a:t>
            </a:r>
            <a:r>
              <a:rPr lang="es-ES" dirty="0"/>
              <a:t>trascendente </a:t>
            </a:r>
            <a:endParaRPr lang="es-ES" dirty="0" smtClean="0"/>
          </a:p>
          <a:p>
            <a:pPr algn="ctr">
              <a:lnSpc>
                <a:spcPct val="100000"/>
              </a:lnSpc>
              <a:spcBef>
                <a:spcPts val="150"/>
              </a:spcBef>
            </a:pPr>
            <a:r>
              <a:rPr lang="es-ES" dirty="0" smtClean="0"/>
              <a:t>                                     (</a:t>
            </a:r>
            <a:r>
              <a:rPr lang="es-ES" dirty="0"/>
              <a:t>subjetividad e idealismo</a:t>
            </a:r>
            <a:r>
              <a:rPr lang="es-ES" dirty="0" smtClean="0"/>
              <a:t>)     (</a:t>
            </a:r>
            <a:r>
              <a:rPr lang="es-ES" dirty="0"/>
              <a:t>objetividad, realismo)</a:t>
            </a:r>
          </a:p>
          <a:p>
            <a:pPr algn="ctr"/>
            <a:endParaRPr lang="es-ES" dirty="0"/>
          </a:p>
          <a:p>
            <a:r>
              <a:rPr lang="es-ES" dirty="0"/>
              <a:t>La verdad interactiva repercute en la suma del saber y del saber hacer.</a:t>
            </a:r>
          </a:p>
          <a:p>
            <a:r>
              <a:rPr lang="es-ES" dirty="0"/>
              <a:t> </a:t>
            </a:r>
          </a:p>
          <a:p>
            <a:endParaRPr lang="es-ES" dirty="0"/>
          </a:p>
        </p:txBody>
      </p:sp>
    </p:spTree>
    <p:extLst>
      <p:ext uri="{BB962C8B-B14F-4D97-AF65-F5344CB8AC3E}">
        <p14:creationId xmlns:p14="http://schemas.microsoft.com/office/powerpoint/2010/main" val="32580639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ES" dirty="0"/>
              <a:t>La inteligencia establece una relación interactiva con la razón. La inteligencia intuitiva se fundamenta en la percepción.</a:t>
            </a:r>
          </a:p>
          <a:p>
            <a:r>
              <a:rPr lang="es-ES" dirty="0"/>
              <a:t>El idealismo, fundamentado en la inteligencia y en la razón, permite el contacto con la originalidad propia:</a:t>
            </a:r>
          </a:p>
          <a:p>
            <a:pPr algn="ctr"/>
            <a:r>
              <a:rPr lang="es-ES" dirty="0"/>
              <a:t>Percepción + intuición + método = Razón</a:t>
            </a:r>
          </a:p>
          <a:p>
            <a:endParaRPr lang="es-ES" dirty="0"/>
          </a:p>
        </p:txBody>
      </p:sp>
    </p:spTree>
    <p:extLst>
      <p:ext uri="{BB962C8B-B14F-4D97-AF65-F5344CB8AC3E}">
        <p14:creationId xmlns:p14="http://schemas.microsoft.com/office/powerpoint/2010/main" val="20890479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92500" lnSpcReduction="10000"/>
          </a:bodyPr>
          <a:lstStyle/>
          <a:p>
            <a:r>
              <a:rPr lang="es-ES" dirty="0"/>
              <a:t>Las </a:t>
            </a:r>
            <a:r>
              <a:rPr lang="es-ES" dirty="0">
                <a:solidFill>
                  <a:schemeClr val="accent1"/>
                </a:solidFill>
              </a:rPr>
              <a:t>verdades de </a:t>
            </a:r>
            <a:r>
              <a:rPr lang="es-ES" dirty="0" smtClean="0">
                <a:solidFill>
                  <a:schemeClr val="accent1"/>
                </a:solidFill>
              </a:rPr>
              <a:t>razón. </a:t>
            </a:r>
            <a:r>
              <a:rPr lang="es-ES" dirty="0" smtClean="0"/>
              <a:t>El </a:t>
            </a:r>
            <a:r>
              <a:rPr lang="es-ES" dirty="0"/>
              <a:t>ser humano accede al aprendizaje de conocimientos básicos, valores, en la escuela a través del estudio y del proceso de enseñanza-aprendizaje. </a:t>
            </a:r>
            <a:endParaRPr lang="es-ES" dirty="0" smtClean="0"/>
          </a:p>
          <a:p>
            <a:r>
              <a:rPr lang="es-ES" dirty="0" smtClean="0"/>
              <a:t>Es </a:t>
            </a:r>
            <a:r>
              <a:rPr lang="es-ES" dirty="0"/>
              <a:t>posible aprender a aprender en las instituciones educativas</a:t>
            </a:r>
          </a:p>
          <a:p>
            <a:r>
              <a:rPr lang="es-ES" dirty="0"/>
              <a:t> </a:t>
            </a:r>
          </a:p>
          <a:p>
            <a:pPr marL="0" indent="0">
              <a:buNone/>
            </a:pPr>
            <a:r>
              <a:rPr lang="es-ES" dirty="0"/>
              <a:t>Las </a:t>
            </a:r>
            <a:r>
              <a:rPr lang="es-ES" dirty="0">
                <a:solidFill>
                  <a:schemeClr val="accent1"/>
                </a:solidFill>
              </a:rPr>
              <a:t>verdades de hecho. </a:t>
            </a:r>
            <a:r>
              <a:rPr lang="es-ES" dirty="0"/>
              <a:t>También se aprenden las verdades de la escuela de la vida.</a:t>
            </a:r>
          </a:p>
          <a:p>
            <a:r>
              <a:rPr lang="es-ES" dirty="0"/>
              <a:t> </a:t>
            </a:r>
          </a:p>
          <a:p>
            <a:pPr algn="ctr"/>
            <a:r>
              <a:rPr lang="es-ES" sz="1800" dirty="0">
                <a:solidFill>
                  <a:schemeClr val="accent1"/>
                </a:solidFill>
              </a:rPr>
              <a:t>La interdependencia </a:t>
            </a:r>
            <a:r>
              <a:rPr lang="es-ES" sz="1800" dirty="0">
                <a:solidFill>
                  <a:schemeClr val="accent1"/>
                </a:solidFill>
              </a:rPr>
              <a:t>de la razón y los hechos es una conexión de verdades.</a:t>
            </a:r>
          </a:p>
          <a:p>
            <a:endParaRPr lang="es-ES" dirty="0"/>
          </a:p>
        </p:txBody>
      </p:sp>
    </p:spTree>
    <p:extLst>
      <p:ext uri="{BB962C8B-B14F-4D97-AF65-F5344CB8AC3E}">
        <p14:creationId xmlns:p14="http://schemas.microsoft.com/office/powerpoint/2010/main" val="42170429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599794"/>
            <a:ext cx="7886700" cy="1325563"/>
          </a:xfrm>
        </p:spPr>
        <p:txBody>
          <a:bodyPr>
            <a:normAutofit/>
          </a:bodyPr>
          <a:lstStyle/>
          <a:p>
            <a:r>
              <a:rPr lang="es-ES" sz="4000" dirty="0"/>
              <a:t>M</a:t>
            </a:r>
            <a:r>
              <a:rPr lang="es-ES" sz="4000" dirty="0" smtClean="0"/>
              <a:t>ejora </a:t>
            </a:r>
            <a:r>
              <a:rPr lang="es-ES" sz="4000" dirty="0"/>
              <a:t>constante del conocimiento </a:t>
            </a:r>
          </a:p>
        </p:txBody>
      </p:sp>
      <p:sp>
        <p:nvSpPr>
          <p:cNvPr id="3" name="Marcador de contenido 2"/>
          <p:cNvSpPr>
            <a:spLocks noGrp="1"/>
          </p:cNvSpPr>
          <p:nvPr>
            <p:ph idx="1"/>
          </p:nvPr>
        </p:nvSpPr>
        <p:spPr/>
        <p:txBody>
          <a:bodyPr/>
          <a:lstStyle/>
          <a:p>
            <a:pPr algn="ctr"/>
            <a:endParaRPr lang="es-ES" dirty="0" smtClean="0"/>
          </a:p>
          <a:p>
            <a:pPr algn="ctr"/>
            <a:r>
              <a:rPr lang="es-ES" dirty="0" smtClean="0"/>
              <a:t>El </a:t>
            </a:r>
            <a:r>
              <a:rPr lang="es-ES" dirty="0"/>
              <a:t>ciclo de la mejora constante del conocimiento parte de la receptividad del ser humano, después sigue el razonamiento (idealismo), la búsqueda de verdades de razón, la experiencia (empirismo), verdades de hechos, la interconexión o sinergia, la ausencia de contradicciones entre el pensamiento y la realidad, la verdad del conocimiento.</a:t>
            </a:r>
          </a:p>
          <a:p>
            <a:endParaRPr lang="es-ES" dirty="0"/>
          </a:p>
        </p:txBody>
      </p:sp>
    </p:spTree>
    <p:extLst>
      <p:ext uri="{BB962C8B-B14F-4D97-AF65-F5344CB8AC3E}">
        <p14:creationId xmlns:p14="http://schemas.microsoft.com/office/powerpoint/2010/main" val="21672424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El sexto </a:t>
            </a:r>
            <a:r>
              <a:rPr lang="es-ES" dirty="0" smtClean="0"/>
              <a:t>sentido</a:t>
            </a:r>
            <a:endParaRPr lang="es-ES" dirty="0"/>
          </a:p>
        </p:txBody>
      </p:sp>
      <p:sp>
        <p:nvSpPr>
          <p:cNvPr id="3" name="Marcador de contenido 2"/>
          <p:cNvSpPr>
            <a:spLocks noGrp="1"/>
          </p:cNvSpPr>
          <p:nvPr>
            <p:ph idx="1"/>
          </p:nvPr>
        </p:nvSpPr>
        <p:spPr/>
        <p:txBody>
          <a:bodyPr/>
          <a:lstStyle/>
          <a:p>
            <a:r>
              <a:rPr lang="es-ES" dirty="0"/>
              <a:t>El sentido común como un sexto sentido </a:t>
            </a:r>
            <a:r>
              <a:rPr lang="es-ES" dirty="0" err="1"/>
              <a:t>sinergiza</a:t>
            </a:r>
            <a:r>
              <a:rPr lang="es-ES" dirty="0"/>
              <a:t> los datos que registran los órganos sensoriales, maneja una verdad interactiva o interdependiente.</a:t>
            </a:r>
          </a:p>
          <a:p>
            <a:pPr algn="ctr"/>
            <a:r>
              <a:rPr lang="es-ES" dirty="0"/>
              <a:t>Sentido común= sentido visual + sentido auditivo + sentido </a:t>
            </a:r>
            <a:r>
              <a:rPr lang="es-ES" dirty="0" err="1" smtClean="0"/>
              <a:t>cinestésico</a:t>
            </a:r>
            <a:r>
              <a:rPr lang="es-ES" dirty="0" smtClean="0"/>
              <a:t> </a:t>
            </a:r>
          </a:p>
          <a:p>
            <a:r>
              <a:rPr lang="es-ES" dirty="0" smtClean="0"/>
              <a:t>                                                                                                                   (</a:t>
            </a:r>
            <a:r>
              <a:rPr lang="es-ES" dirty="0"/>
              <a:t>tacto + olfato + gusto)</a:t>
            </a:r>
          </a:p>
          <a:p>
            <a:r>
              <a:rPr lang="es-ES" dirty="0"/>
              <a:t>En el liderazgo, se coordinan las acciones de los cinco sentidos, se canalizan las energías hacia un objeto común.</a:t>
            </a:r>
          </a:p>
          <a:p>
            <a:endParaRPr lang="es-ES" dirty="0"/>
          </a:p>
        </p:txBody>
      </p:sp>
    </p:spTree>
    <p:extLst>
      <p:ext uri="{BB962C8B-B14F-4D97-AF65-F5344CB8AC3E}">
        <p14:creationId xmlns:p14="http://schemas.microsoft.com/office/powerpoint/2010/main" val="84159078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96f7f4c0ecf78359baaf38eaad79442961844f2c"/>
</p:tagLst>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TotalTime>
  <Words>447</Words>
  <Application>Microsoft Office PowerPoint</Application>
  <PresentationFormat>Presentación en pantalla (4:3)</PresentationFormat>
  <Paragraphs>31</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Calibri</vt:lpstr>
      <vt:lpstr>Calibri Light</vt:lpstr>
      <vt:lpstr>Tema de Office</vt:lpstr>
      <vt:lpstr>Capítulo 9  El ser humano y  la verdad del conocimiento</vt:lpstr>
      <vt:lpstr>Verdad</vt:lpstr>
      <vt:lpstr>Verdad interactiva</vt:lpstr>
      <vt:lpstr>Presentación de PowerPoint</vt:lpstr>
      <vt:lpstr>Presentación de PowerPoint</vt:lpstr>
      <vt:lpstr>Mejora constante del conocimiento </vt:lpstr>
      <vt:lpstr>El sexto sentido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Capítulo 9  El ser humano y  la verdad del conocimiento</dc:title>
  <dc:creator>nmejia</dc:creator>
  <cp:lastModifiedBy>hvela</cp:lastModifiedBy>
  <cp:revision>6</cp:revision>
  <dcterms:created xsi:type="dcterms:W3CDTF">2016-06-13T15:35:54Z</dcterms:created>
  <dcterms:modified xsi:type="dcterms:W3CDTF">2016-06-20T21:45:10Z</dcterms:modified>
</cp:coreProperties>
</file>