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5" r:id="rId38"/>
    <p:sldId id="296" r:id="rId39"/>
    <p:sldId id="297" r:id="rId40"/>
    <p:sldId id="298" r:id="rId41"/>
    <p:sldId id="299" r:id="rId42"/>
    <p:sldId id="300" r:id="rId43"/>
    <p:sldId id="301" r:id="rId44"/>
    <p:sldId id="302" r:id="rId45"/>
    <p:sldId id="303" r:id="rId46"/>
    <p:sldId id="304" r:id="rId47"/>
    <p:sldId id="305"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118" d="100"/>
          <a:sy n="118" d="100"/>
        </p:scale>
        <p:origin x="6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C549E7-3654-471E-81B4-28C83A550E54}" type="datetimeFigureOut">
              <a:rPr lang="es-MX" smtClean="0"/>
              <a:t>15/12/2016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2870613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C549E7-3654-471E-81B4-28C83A550E54}" type="datetimeFigureOut">
              <a:rPr lang="es-MX" smtClean="0"/>
              <a:t>15/12/2016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238739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C549E7-3654-471E-81B4-28C83A550E54}" type="datetimeFigureOut">
              <a:rPr lang="es-MX" smtClean="0"/>
              <a:t>15/12/2016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2992826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ítulo y tex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2"/>
          <p:cNvSpPr>
            <a:spLocks noGrp="1"/>
          </p:cNvSpPr>
          <p:nvPr>
            <p:ph type="body"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02C549E7-3654-471E-81B4-28C83A550E54}" type="datetimeFigureOut">
              <a:rPr lang="es-MX" smtClean="0"/>
              <a:t>15/12/2016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944442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2C549E7-3654-471E-81B4-28C83A550E54}" type="datetimeFigureOut">
              <a:rPr lang="es-MX" smtClean="0"/>
              <a:t>15/12/2016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379989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2C549E7-3654-471E-81B4-28C83A550E54}" type="datetimeFigureOut">
              <a:rPr lang="es-MX" smtClean="0"/>
              <a:t>15/12/2016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405032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2C549E7-3654-471E-81B4-28C83A550E54}" type="datetimeFigureOut">
              <a:rPr lang="es-MX" smtClean="0"/>
              <a:t>15/12/2016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149379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2C549E7-3654-471E-81B4-28C83A550E54}" type="datetimeFigureOut">
              <a:rPr lang="es-MX" smtClean="0"/>
              <a:t>15/12/2016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2733596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2C549E7-3654-471E-81B4-28C83A550E54}" type="datetimeFigureOut">
              <a:rPr lang="es-MX" smtClean="0"/>
              <a:t>15/12/2016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36420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549E7-3654-471E-81B4-28C83A550E54}" type="datetimeFigureOut">
              <a:rPr lang="es-MX" smtClean="0"/>
              <a:t>15/12/2016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2948867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C549E7-3654-471E-81B4-28C83A550E54}" type="datetimeFigureOut">
              <a:rPr lang="es-MX" smtClean="0"/>
              <a:t>15/12/2016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564085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2C549E7-3654-471E-81B4-28C83A550E54}" type="datetimeFigureOut">
              <a:rPr lang="es-MX" smtClean="0"/>
              <a:t>15/12/2016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9283AAA-38FC-48E8-AFC0-5C6EE53729A1}" type="slidenum">
              <a:rPr lang="es-MX" smtClean="0"/>
              <a:t>‹Nº›</a:t>
            </a:fld>
            <a:endParaRPr lang="es-MX"/>
          </a:p>
        </p:txBody>
      </p:sp>
    </p:spTree>
    <p:extLst>
      <p:ext uri="{BB962C8B-B14F-4D97-AF65-F5344CB8AC3E}">
        <p14:creationId xmlns:p14="http://schemas.microsoft.com/office/powerpoint/2010/main" val="67726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549E7-3654-471E-81B4-28C83A550E54}" type="datetimeFigureOut">
              <a:rPr lang="es-MX" smtClean="0"/>
              <a:t>15/12/2016</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83AAA-38FC-48E8-AFC0-5C6EE53729A1}" type="slidenum">
              <a:rPr lang="es-MX" smtClean="0"/>
              <a:t>‹Nº›</a:t>
            </a:fld>
            <a:endParaRPr lang="es-MX"/>
          </a:p>
        </p:txBody>
      </p:sp>
    </p:spTree>
    <p:extLst>
      <p:ext uri="{BB962C8B-B14F-4D97-AF65-F5344CB8AC3E}">
        <p14:creationId xmlns:p14="http://schemas.microsoft.com/office/powerpoint/2010/main" val="19931558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0626" y="721174"/>
            <a:ext cx="7886700" cy="1325563"/>
          </a:xfrm>
        </p:spPr>
        <p:txBody>
          <a:bodyPr/>
          <a:lstStyle/>
          <a:p>
            <a:r>
              <a:rPr lang="es-MX" b="0" i="0" u="none" strike="noStrike" baseline="0" dirty="0">
                <a:latin typeface="Arial" panose="020B0604020202020204" pitchFamily="34" charset="0"/>
              </a:rPr>
              <a:t>QUÉ ES VISUAL BASIC PARA APLICACIONES</a:t>
            </a:r>
          </a:p>
        </p:txBody>
      </p:sp>
      <p:sp>
        <p:nvSpPr>
          <p:cNvPr id="3" name="Marcador de texto 2"/>
          <p:cNvSpPr>
            <a:spLocks noGrp="1"/>
          </p:cNvSpPr>
          <p:nvPr>
            <p:ph type="body" idx="1"/>
          </p:nvPr>
        </p:nvSpPr>
        <p:spPr>
          <a:xfrm>
            <a:off x="450626" y="2181673"/>
            <a:ext cx="7886700" cy="4351338"/>
          </a:xfrm>
        </p:spPr>
        <p:txBody>
          <a:bodyPr/>
          <a:lstStyle/>
          <a:p>
            <a:r>
              <a:rPr lang="es-MX" b="0" i="0" u="none" strike="noStrike" baseline="0" dirty="0">
                <a:latin typeface="Arial" panose="020B0604020202020204" pitchFamily="34" charset="0"/>
              </a:rPr>
              <a:t>Visual Basic para Aplicaciones (VBA) es el lenguaje de programación que Microsoft incorpora en sus productos de Office, e incluso algunas otras marcas que no son de Microsoft han incorporado este lenguaje en sus aplicaciones. Una gran ventaja de conocer y manejar VBA es que nos permite manipular otros programas con el mismo lenguaje gracias a su modelo de manejo de objetos.</a:t>
            </a:r>
          </a:p>
        </p:txBody>
      </p:sp>
    </p:spTree>
    <p:extLst>
      <p:ext uri="{BB962C8B-B14F-4D97-AF65-F5344CB8AC3E}">
        <p14:creationId xmlns:p14="http://schemas.microsoft.com/office/powerpoint/2010/main" val="1328150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PROCEDIMIENTOS SUB</a:t>
            </a:r>
          </a:p>
        </p:txBody>
      </p:sp>
      <p:sp>
        <p:nvSpPr>
          <p:cNvPr id="3" name="Marcador de texto 2"/>
          <p:cNvSpPr>
            <a:spLocks noGrp="1"/>
          </p:cNvSpPr>
          <p:nvPr>
            <p:ph type="body" idx="1"/>
          </p:nvPr>
        </p:nvSpPr>
        <p:spPr/>
        <p:txBody>
          <a:bodyPr>
            <a:normAutofit fontScale="92500" lnSpcReduction="10000"/>
          </a:bodyPr>
          <a:lstStyle/>
          <a:p>
            <a:r>
              <a:rPr lang="es-MX" b="0" i="0" u="none" strike="noStrike" baseline="0">
                <a:latin typeface="Arial" panose="020B0604020202020204" pitchFamily="34" charset="0"/>
              </a:rPr>
              <a:t>Los procedimientos Sub son una serie de instrucciones. Con estos procedimientos Sub iniciamos una macro y la terminamos con End Sub. Éstos se desarrollan en los módulos dentro del Editor de Visual Basic. Los módulos pueden contener cualquier número de procedimientos. La sintaxis de los procedimientos Sub es:</a:t>
            </a:r>
          </a:p>
          <a:p>
            <a:r>
              <a:rPr lang="fr-FR" b="0" i="0" u="none" strike="noStrike" baseline="0">
                <a:latin typeface="Arial" panose="020B0604020202020204" pitchFamily="34" charset="0"/>
              </a:rPr>
              <a:t> [Private / Public] [Static] Sub nombre [(listaargumentos)]</a:t>
            </a:r>
          </a:p>
          <a:p>
            <a:r>
              <a:rPr lang="es-MX" b="0" i="0" u="none" strike="noStrike" baseline="0">
                <a:latin typeface="Arial" panose="020B0604020202020204" pitchFamily="34" charset="0"/>
              </a:rPr>
              <a:t> [Instrucciones] [Exit sub] [Instrucciones]</a:t>
            </a:r>
          </a:p>
          <a:p>
            <a:r>
              <a:rPr lang="es-MX" b="0" i="0" u="none" strike="noStrike" baseline="0">
                <a:latin typeface="Arial" panose="020B0604020202020204" pitchFamily="34" charset="0"/>
              </a:rPr>
              <a:t>End Sub</a:t>
            </a:r>
          </a:p>
        </p:txBody>
      </p:sp>
    </p:spTree>
    <p:extLst>
      <p:ext uri="{BB962C8B-B14F-4D97-AF65-F5344CB8AC3E}">
        <p14:creationId xmlns:p14="http://schemas.microsoft.com/office/powerpoint/2010/main" val="162535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COMENTARIOS</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Los comentarios son una poderosa herramienta para documentar nuestras macros. Estos comentarios se definen con un apóstrofe (') al inicio del renglón donde se va a agregar el comentario. Los comentarios también se pueden usar al final de una instrucción. Cada vez que Visual Basic para Aplicaciones encuentra un apóstrofe, ignora lo que hay después de éste. Por ejemplo, la primera línea de la macro es un comentario:</a:t>
            </a:r>
          </a:p>
        </p:txBody>
      </p:sp>
    </p:spTree>
    <p:extLst>
      <p:ext uri="{BB962C8B-B14F-4D97-AF65-F5344CB8AC3E}">
        <p14:creationId xmlns:p14="http://schemas.microsoft.com/office/powerpoint/2010/main" val="3668370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VARIABLES</a:t>
            </a:r>
          </a:p>
        </p:txBody>
      </p:sp>
      <p:sp>
        <p:nvSpPr>
          <p:cNvPr id="3" name="Marcador de texto 2"/>
          <p:cNvSpPr>
            <a:spLocks noGrp="1"/>
          </p:cNvSpPr>
          <p:nvPr>
            <p:ph type="body" idx="1"/>
          </p:nvPr>
        </p:nvSpPr>
        <p:spPr/>
        <p:txBody>
          <a:bodyPr>
            <a:normAutofit lnSpcReduction="10000"/>
          </a:bodyPr>
          <a:lstStyle/>
          <a:p>
            <a:r>
              <a:rPr lang="es-MX" b="0" i="0" u="none" strike="noStrike" baseline="0">
                <a:latin typeface="Arial" panose="020B0604020202020204" pitchFamily="34" charset="0"/>
              </a:rPr>
              <a:t>Así como Excel utiliza miles de variables (celdas) para manejar la información, Visual Basic para Aplicaciones también puede tener sus propias variables para el manejo de los datos. Una variable es un pedazo de memoria reservada para que nosotros pongamos cierta información ahí; son como cajones en un enorme archivero, muy similar a la hoja de cálculo. La diferencia radica en que cada vez que se necesite una variable en Visual Basic para Aplicaciones, hay que darle un nombre y un tipo. </a:t>
            </a:r>
          </a:p>
        </p:txBody>
      </p:sp>
    </p:spTree>
    <p:extLst>
      <p:ext uri="{BB962C8B-B14F-4D97-AF65-F5344CB8AC3E}">
        <p14:creationId xmlns:p14="http://schemas.microsoft.com/office/powerpoint/2010/main" val="359901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NOMBRES DE VARIABLES</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Cuando comenzamos con la programación, es muy probable que empecemos a definir variables sin ningún tipo de orden. Al principio esto puede que nos funcione, pero a la larga nos va a causar dolores de cabeza; es mejor tener en claro cómo definir nuestros nombres de variables desde el inicio para que se haga un buen hábito.</a:t>
            </a:r>
          </a:p>
        </p:txBody>
      </p:sp>
    </p:spTree>
    <p:extLst>
      <p:ext uri="{BB962C8B-B14F-4D97-AF65-F5344CB8AC3E}">
        <p14:creationId xmlns:p14="http://schemas.microsoft.com/office/powerpoint/2010/main" val="3561581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TIPOS DE VARIABLES</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La definición de variables es muy útil por algunas razones, entre ellas: prevenimos errores de asignación de datos, es decir, esto nos sirve como validación para que nuestra información sea confiable, ya que, si definimos una variable tipa numérica, no va aceptar que le demos información tipo texto. </a:t>
            </a:r>
          </a:p>
          <a:p>
            <a:r>
              <a:rPr lang="es-MX" b="0" i="0" u="none" strike="noStrike" baseline="0">
                <a:latin typeface="Arial" panose="020B0604020202020204" pitchFamily="34" charset="0"/>
              </a:rPr>
              <a:t>Ver tabla de tipos de variable en el libro</a:t>
            </a:r>
            <a:endParaRPr lang="es-MX" b="0" i="0" u="none" strike="noStrike" baseline="0">
              <a:latin typeface="Times New Roman" panose="02020603050405020304" pitchFamily="18" charset="0"/>
            </a:endParaRPr>
          </a:p>
        </p:txBody>
      </p:sp>
    </p:spTree>
    <p:extLst>
      <p:ext uri="{BB962C8B-B14F-4D97-AF65-F5344CB8AC3E}">
        <p14:creationId xmlns:p14="http://schemas.microsoft.com/office/powerpoint/2010/main" val="1244389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63934"/>
            <a:ext cx="7886700" cy="1325563"/>
          </a:xfrm>
        </p:spPr>
        <p:txBody>
          <a:bodyPr/>
          <a:lstStyle/>
          <a:p>
            <a:r>
              <a:rPr lang="es-MX" b="0" i="0" u="none" strike="noStrike" baseline="0" dirty="0">
                <a:latin typeface="Arial" panose="020B0604020202020204" pitchFamily="34" charset="0"/>
              </a:rPr>
              <a:t>DECLARAR VARIABLES EN UNA MACRO</a:t>
            </a:r>
          </a:p>
        </p:txBody>
      </p:sp>
      <p:sp>
        <p:nvSpPr>
          <p:cNvPr id="3" name="Marcador de texto 2"/>
          <p:cNvSpPr>
            <a:spLocks noGrp="1"/>
          </p:cNvSpPr>
          <p:nvPr>
            <p:ph type="body" idx="1"/>
          </p:nvPr>
        </p:nvSpPr>
        <p:spPr>
          <a:xfrm>
            <a:off x="628650" y="2424433"/>
            <a:ext cx="7886700" cy="4351338"/>
          </a:xfrm>
        </p:spPr>
        <p:txBody>
          <a:bodyPr/>
          <a:lstStyle/>
          <a:p>
            <a:r>
              <a:rPr lang="es-MX" b="0" i="0" u="none" strike="noStrike" baseline="0">
                <a:latin typeface="Arial" panose="020B0604020202020204" pitchFamily="34" charset="0"/>
              </a:rPr>
              <a:t>La declaración de variables tiene que ser parte del hábito de un buen programador, ya que forzarnos  a  hacer  la  declaración  de  las  variables  nos  permite  tener  mayor  control  sobre programas complejos y largos que desarrollemos.</a:t>
            </a:r>
          </a:p>
        </p:txBody>
      </p:sp>
    </p:spTree>
    <p:extLst>
      <p:ext uri="{BB962C8B-B14F-4D97-AF65-F5344CB8AC3E}">
        <p14:creationId xmlns:p14="http://schemas.microsoft.com/office/powerpoint/2010/main" val="4005901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4902" y="794002"/>
            <a:ext cx="7886700" cy="1325563"/>
          </a:xfrm>
        </p:spPr>
        <p:txBody>
          <a:bodyPr/>
          <a:lstStyle/>
          <a:p>
            <a:r>
              <a:rPr lang="es-MX" b="0" i="0" u="none" strike="noStrike" baseline="0">
                <a:latin typeface="Arial" panose="020B0604020202020204" pitchFamily="34" charset="0"/>
              </a:rPr>
              <a:t>CAMBIAR EL FLUJO DE UNA MACRO</a:t>
            </a:r>
          </a:p>
        </p:txBody>
      </p:sp>
      <p:sp>
        <p:nvSpPr>
          <p:cNvPr id="3" name="Marcador de texto 2"/>
          <p:cNvSpPr>
            <a:spLocks noGrp="1"/>
          </p:cNvSpPr>
          <p:nvPr>
            <p:ph type="body" idx="1"/>
          </p:nvPr>
        </p:nvSpPr>
        <p:spPr>
          <a:xfrm>
            <a:off x="474902" y="2254501"/>
            <a:ext cx="7886700" cy="4351338"/>
          </a:xfrm>
        </p:spPr>
        <p:txBody>
          <a:bodyPr/>
          <a:lstStyle/>
          <a:p>
            <a:r>
              <a:rPr lang="es-MX" b="0" i="0" u="none" strike="noStrike" baseline="0">
                <a:latin typeface="Arial" panose="020B0604020202020204" pitchFamily="34" charset="0"/>
              </a:rPr>
              <a:t>El flujo del programa siempre se hace de arriba abajo, pero eso es un flujo de programa lineal, y no es muy efectivo; los programas que no permiten brincar líneas de código o tomar decisiones a partir de ciertas condiciones, no son programas útiles, porque, aunque un programa siempre hace lo mismo, debemos poder tomar cierto tipo de decisiones sobre la ejecución de la macro.</a:t>
            </a:r>
          </a:p>
        </p:txBody>
      </p:sp>
    </p:spTree>
    <p:extLst>
      <p:ext uri="{BB962C8B-B14F-4D97-AF65-F5344CB8AC3E}">
        <p14:creationId xmlns:p14="http://schemas.microsoft.com/office/powerpoint/2010/main" val="2755390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LA INSTRUCCIÓN IF - THEN</a:t>
            </a:r>
          </a:p>
        </p:txBody>
      </p:sp>
      <p:sp>
        <p:nvSpPr>
          <p:cNvPr id="3" name="Marcador de texto 2"/>
          <p:cNvSpPr>
            <a:spLocks noGrp="1"/>
          </p:cNvSpPr>
          <p:nvPr>
            <p:ph type="body" idx="1"/>
          </p:nvPr>
        </p:nvSpPr>
        <p:spPr/>
        <p:txBody>
          <a:bodyPr>
            <a:normAutofit fontScale="85000" lnSpcReduction="10000"/>
          </a:bodyPr>
          <a:lstStyle/>
          <a:p>
            <a:r>
              <a:rPr lang="es-MX" b="0" i="0" u="none" strike="noStrike" baseline="0">
                <a:latin typeface="Arial" panose="020B0604020202020204" pitchFamily="34" charset="0"/>
              </a:rPr>
              <a:t>Esta instrucción únicamente realiza una sola de las opciones, cuya sintaxis se escribe a continuación:</a:t>
            </a:r>
          </a:p>
          <a:p>
            <a:r>
              <a:rPr lang="es-MX" b="0" i="0" u="none" strike="noStrike" baseline="0">
                <a:latin typeface="Arial" panose="020B0604020202020204" pitchFamily="34" charset="0"/>
              </a:rPr>
              <a:t>If condición Then</a:t>
            </a:r>
          </a:p>
          <a:p>
            <a:r>
              <a:rPr lang="es-MX" b="0" i="0" u="none" strike="noStrike" baseline="0">
                <a:latin typeface="Arial" panose="020B0604020202020204" pitchFamily="34" charset="0"/>
              </a:rPr>
              <a:t>Instrucciones a realizar si la condición es verdadera</a:t>
            </a:r>
          </a:p>
          <a:p>
            <a:r>
              <a:rPr lang="es-MX" b="0" i="0" u="none" strike="noStrike" baseline="0">
                <a:latin typeface="Arial" panose="020B0604020202020204" pitchFamily="34" charset="0"/>
              </a:rPr>
              <a:t>[ElseIf]</a:t>
            </a:r>
          </a:p>
          <a:p>
            <a:r>
              <a:rPr lang="es-MX" b="0" i="0" u="none" strike="noStrike" baseline="0">
                <a:latin typeface="Arial" panose="020B0604020202020204" pitchFamily="34" charset="0"/>
              </a:rPr>
              <a:t>[Instrucciones a realizar si la condición es verdadera en</a:t>
            </a:r>
          </a:p>
          <a:p>
            <a:r>
              <a:rPr lang="es-MX" b="0" i="0" u="none" strike="noStrike" baseline="0">
                <a:latin typeface="Arial" panose="020B0604020202020204" pitchFamily="34" charset="0"/>
              </a:rPr>
              <a:t>este nuevo If]</a:t>
            </a:r>
          </a:p>
          <a:p>
            <a:r>
              <a:rPr lang="es-MX" b="0" i="0" u="none" strike="noStrike" baseline="0">
                <a:latin typeface="Arial" panose="020B0604020202020204" pitchFamily="34" charset="0"/>
              </a:rPr>
              <a:t>[Else]</a:t>
            </a:r>
          </a:p>
          <a:p>
            <a:r>
              <a:rPr lang="es-MX" b="0" i="0" u="none" strike="noStrike" baseline="0">
                <a:latin typeface="Arial" panose="020B0604020202020204" pitchFamily="34" charset="0"/>
              </a:rPr>
              <a:t> [Instrucciones a realizar si la condición es falsa]</a:t>
            </a:r>
          </a:p>
          <a:p>
            <a:r>
              <a:rPr lang="en-US" b="0" i="0" u="none" strike="noStrike" baseline="0">
                <a:latin typeface="Arial" panose="020B0604020202020204" pitchFamily="34" charset="0"/>
              </a:rPr>
              <a:t>End If</a:t>
            </a:r>
          </a:p>
        </p:txBody>
      </p:sp>
    </p:spTree>
    <p:extLst>
      <p:ext uri="{BB962C8B-B14F-4D97-AF65-F5344CB8AC3E}">
        <p14:creationId xmlns:p14="http://schemas.microsoft.com/office/powerpoint/2010/main" val="2934714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086" y="535058"/>
            <a:ext cx="7886700" cy="1325563"/>
          </a:xfrm>
        </p:spPr>
        <p:txBody>
          <a:bodyPr/>
          <a:lstStyle/>
          <a:p>
            <a:r>
              <a:rPr lang="en-US" b="0" i="0" u="none" strike="noStrike" baseline="0" dirty="0">
                <a:latin typeface="Arial" panose="020B0604020202020204" pitchFamily="34" charset="0"/>
              </a:rPr>
              <a:t>LA </a:t>
            </a:r>
            <a:r>
              <a:rPr lang="en-US" b="0" i="0" u="none" strike="noStrike" baseline="0" dirty="0" err="1">
                <a:latin typeface="Arial" panose="020B0604020202020204" pitchFamily="34" charset="0"/>
              </a:rPr>
              <a:t>INSTRUCCIÓN</a:t>
            </a:r>
            <a:r>
              <a:rPr lang="en-US" b="0" i="0" u="none" strike="noStrike" baseline="0" dirty="0">
                <a:latin typeface="Arial" panose="020B0604020202020204" pitchFamily="34" charset="0"/>
              </a:rPr>
              <a:t> SELECT CASE – END SELECT</a:t>
            </a:r>
          </a:p>
        </p:txBody>
      </p:sp>
      <p:sp>
        <p:nvSpPr>
          <p:cNvPr id="3" name="Marcador de texto 2"/>
          <p:cNvSpPr>
            <a:spLocks noGrp="1"/>
          </p:cNvSpPr>
          <p:nvPr>
            <p:ph type="body" idx="1"/>
          </p:nvPr>
        </p:nvSpPr>
        <p:spPr>
          <a:xfrm>
            <a:off x="491086" y="1995557"/>
            <a:ext cx="7886700" cy="4351338"/>
          </a:xfrm>
        </p:spPr>
        <p:txBody>
          <a:bodyPr>
            <a:normAutofit fontScale="85000" lnSpcReduction="10000"/>
          </a:bodyPr>
          <a:lstStyle/>
          <a:p>
            <a:r>
              <a:rPr lang="es-MX" b="0" i="0" u="none" strike="noStrike" baseline="0" dirty="0">
                <a:latin typeface="Arial" panose="020B0604020202020204" pitchFamily="34" charset="0"/>
              </a:rPr>
              <a:t>Esta instrucción es más sencilla de utilizar cuando se trata de tomar varias decisiones (alternativa para el </a:t>
            </a:r>
            <a:r>
              <a:rPr lang="es-MX" b="0" i="0" u="none" strike="noStrike" baseline="0" dirty="0" err="1">
                <a:latin typeface="Arial" panose="020B0604020202020204" pitchFamily="34" charset="0"/>
              </a:rPr>
              <a:t>If</a:t>
            </a:r>
            <a:r>
              <a:rPr lang="es-MX" b="0" i="0" u="none" strike="noStrike" baseline="0" dirty="0">
                <a:latin typeface="Arial" panose="020B0604020202020204" pitchFamily="34" charset="0"/>
              </a:rPr>
              <a:t>- </a:t>
            </a:r>
            <a:r>
              <a:rPr lang="es-MX" b="0" i="0" u="none" strike="noStrike" baseline="0" dirty="0" err="1">
                <a:latin typeface="Arial" panose="020B0604020202020204" pitchFamily="34" charset="0"/>
              </a:rPr>
              <a:t>Then</a:t>
            </a:r>
            <a:r>
              <a:rPr lang="es-MX" b="0" i="0" u="none" strike="noStrike" baseline="0" dirty="0">
                <a:latin typeface="Arial" panose="020B0604020202020204" pitchFamily="34" charset="0"/>
              </a:rPr>
              <a:t>). Su sintaxis es:</a:t>
            </a:r>
          </a:p>
          <a:p>
            <a:r>
              <a:rPr lang="es-MX" b="0" i="0" u="none" strike="noStrike" baseline="0" dirty="0" err="1">
                <a:latin typeface="Arial" panose="020B0604020202020204" pitchFamily="34" charset="0"/>
              </a:rPr>
              <a:t>Select</a:t>
            </a:r>
            <a:r>
              <a:rPr lang="es-MX" b="0" i="0" u="none" strike="noStrike" baseline="0" dirty="0">
                <a:latin typeface="Arial" panose="020B0604020202020204" pitchFamily="34" charset="0"/>
              </a:rPr>
              <a:t> Case variable</a:t>
            </a:r>
          </a:p>
          <a:p>
            <a:r>
              <a:rPr lang="es-MX" b="0" i="0" u="none" strike="noStrike" baseline="0" dirty="0">
                <a:latin typeface="Arial" panose="020B0604020202020204" pitchFamily="34" charset="0"/>
              </a:rPr>
              <a:t>Case </a:t>
            </a:r>
            <a:r>
              <a:rPr lang="es-MX" b="0" i="0" u="none" strike="noStrike" baseline="0" dirty="0" err="1">
                <a:latin typeface="Arial" panose="020B0604020202020204" pitchFamily="34" charset="0"/>
              </a:rPr>
              <a:t>comparación1</a:t>
            </a:r>
            <a:endParaRPr lang="es-MX" b="0" i="0" u="none" strike="noStrike" baseline="0" dirty="0">
              <a:latin typeface="Arial" panose="020B0604020202020204" pitchFamily="34" charset="0"/>
            </a:endParaRPr>
          </a:p>
          <a:p>
            <a:r>
              <a:rPr lang="es-MX" b="0" i="0" u="none" strike="noStrike" baseline="0" dirty="0">
                <a:latin typeface="Arial" panose="020B0604020202020204" pitchFamily="34" charset="0"/>
              </a:rPr>
              <a:t>Código a realizar si se cumple la comparación 1</a:t>
            </a:r>
          </a:p>
          <a:p>
            <a:r>
              <a:rPr lang="es-MX" b="0" i="0" u="none" strike="noStrike" baseline="0" dirty="0">
                <a:latin typeface="Arial" panose="020B0604020202020204" pitchFamily="34" charset="0"/>
              </a:rPr>
              <a:t>[Case </a:t>
            </a:r>
            <a:r>
              <a:rPr lang="es-MX" b="0" i="0" u="none" strike="noStrike" baseline="0" dirty="0" err="1">
                <a:latin typeface="Arial" panose="020B0604020202020204" pitchFamily="34" charset="0"/>
              </a:rPr>
              <a:t>comparación2</a:t>
            </a:r>
            <a:r>
              <a:rPr lang="es-MX" b="0" i="0" u="none" strike="noStrike" baseline="0" dirty="0">
                <a:latin typeface="Arial" panose="020B0604020202020204" pitchFamily="34" charset="0"/>
              </a:rPr>
              <a:t>]</a:t>
            </a:r>
          </a:p>
          <a:p>
            <a:r>
              <a:rPr lang="es-MX" b="0" i="0" u="none" strike="noStrike" baseline="0" dirty="0">
                <a:latin typeface="Arial" panose="020B0604020202020204" pitchFamily="34" charset="0"/>
              </a:rPr>
              <a:t>[Código a ejecutar si se cumple la comparación 2]</a:t>
            </a:r>
          </a:p>
          <a:p>
            <a:r>
              <a:rPr lang="es-MX" b="0" i="0" u="none" strike="noStrike" baseline="0" dirty="0">
                <a:latin typeface="Arial" panose="020B0604020202020204" pitchFamily="34" charset="0"/>
              </a:rPr>
              <a:t>[Case </a:t>
            </a:r>
            <a:r>
              <a:rPr lang="es-MX" b="0" i="0" u="none" strike="noStrike" baseline="0" dirty="0" err="1">
                <a:latin typeface="Arial" panose="020B0604020202020204" pitchFamily="34" charset="0"/>
              </a:rPr>
              <a:t>Else</a:t>
            </a:r>
            <a:r>
              <a:rPr lang="es-MX" b="0" i="0" u="none" strike="noStrike" baseline="0" dirty="0">
                <a:latin typeface="Arial" panose="020B0604020202020204" pitchFamily="34" charset="0"/>
              </a:rPr>
              <a:t>]</a:t>
            </a:r>
          </a:p>
          <a:p>
            <a:r>
              <a:rPr lang="es-MX" b="0" i="0" u="none" strike="noStrike" baseline="0" dirty="0">
                <a:latin typeface="Arial" panose="020B0604020202020204" pitchFamily="34" charset="0"/>
              </a:rPr>
              <a:t>[Código a realizar si ninguna comparación se cumple]</a:t>
            </a:r>
          </a:p>
          <a:p>
            <a:r>
              <a:rPr lang="es-MX" b="0" i="0" u="none" strike="noStrike" baseline="0" dirty="0" err="1">
                <a:latin typeface="Arial" panose="020B0604020202020204" pitchFamily="34" charset="0"/>
              </a:rPr>
              <a:t>End</a:t>
            </a:r>
            <a:r>
              <a:rPr lang="es-MX" b="0" i="0" u="none" strike="noStrike" baseline="0" dirty="0">
                <a:latin typeface="Arial" panose="020B0604020202020204" pitchFamily="34" charset="0"/>
              </a:rPr>
              <a:t> </a:t>
            </a:r>
            <a:r>
              <a:rPr lang="es-MX" b="0" i="0" u="none" strike="noStrike" baseline="0" dirty="0" err="1">
                <a:latin typeface="Arial" panose="020B0604020202020204" pitchFamily="34" charset="0"/>
              </a:rPr>
              <a:t>Select</a:t>
            </a:r>
            <a:endParaRPr lang="es-MX" b="0" i="0" u="none" strike="noStrike" baseline="0" dirty="0">
              <a:latin typeface="Arial" panose="020B0604020202020204" pitchFamily="34" charset="0"/>
            </a:endParaRPr>
          </a:p>
        </p:txBody>
      </p:sp>
    </p:spTree>
    <p:extLst>
      <p:ext uri="{BB962C8B-B14F-4D97-AF65-F5344CB8AC3E}">
        <p14:creationId xmlns:p14="http://schemas.microsoft.com/office/powerpoint/2010/main" val="2024265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7730" y="3399631"/>
            <a:ext cx="7886700" cy="1325563"/>
          </a:xfrm>
        </p:spPr>
        <p:txBody>
          <a:bodyPr>
            <a:normAutofit fontScale="90000"/>
          </a:bodyPr>
          <a:lstStyle/>
          <a:p>
            <a:r>
              <a:rPr lang="es-MX" b="0" i="0" u="none" strike="noStrike" baseline="0" dirty="0">
                <a:latin typeface="Arial" panose="020B0604020202020204" pitchFamily="34" charset="0"/>
              </a:rPr>
              <a:t>Los ciclos repiten una parte de nuestra macro tantas veces como le indiquemos. Visual Basic para Aplicaciones tiene diferentes instrucciones para crear ciclos y cada una de ellas tiene sus propias características</a:t>
            </a:r>
            <a:r>
              <a:rPr lang="es-MX" b="0" i="0" u="none" strike="noStrike" baseline="0" dirty="0">
                <a:latin typeface="Times New Roman" panose="02020603050405020304" pitchFamily="18" charset="0"/>
              </a:rPr>
              <a:t>.</a:t>
            </a:r>
          </a:p>
        </p:txBody>
      </p:sp>
      <p:sp>
        <p:nvSpPr>
          <p:cNvPr id="4" name="Título 1"/>
          <p:cNvSpPr txBox="1">
            <a:spLocks/>
          </p:cNvSpPr>
          <p:nvPr/>
        </p:nvSpPr>
        <p:spPr>
          <a:xfrm>
            <a:off x="547730" y="72926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mtClean="0">
                <a:latin typeface="Arial" panose="020B0604020202020204" pitchFamily="34" charset="0"/>
              </a:rPr>
              <a:t>CICLOS</a:t>
            </a:r>
            <a:endParaRPr lang="es-MX" dirty="0">
              <a:latin typeface="Arial" panose="020B0604020202020204" pitchFamily="34" charset="0"/>
            </a:endParaRPr>
          </a:p>
        </p:txBody>
      </p:sp>
    </p:spTree>
    <p:extLst>
      <p:ext uri="{BB962C8B-B14F-4D97-AF65-F5344CB8AC3E}">
        <p14:creationId xmlns:p14="http://schemas.microsoft.com/office/powerpoint/2010/main" val="838031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DEFINICIONES</a:t>
            </a:r>
          </a:p>
        </p:txBody>
      </p:sp>
      <p:sp>
        <p:nvSpPr>
          <p:cNvPr id="3" name="Marcador de texto 2"/>
          <p:cNvSpPr>
            <a:spLocks noGrp="1"/>
          </p:cNvSpPr>
          <p:nvPr>
            <p:ph type="body" idx="1"/>
          </p:nvPr>
        </p:nvSpPr>
        <p:spPr/>
        <p:txBody>
          <a:bodyPr>
            <a:normAutofit fontScale="85000" lnSpcReduction="20000"/>
          </a:bodyPr>
          <a:lstStyle/>
          <a:p>
            <a:r>
              <a:rPr lang="es-MX" b="0" i="0" u="none" strike="noStrike" baseline="0">
                <a:latin typeface="Arial" panose="020B0604020202020204" pitchFamily="34" charset="0"/>
              </a:rPr>
              <a:t>Es necesario conocer algunas definiciones de los objetos que vamos a estar trabajando para poder establecer las bases del lenguaje técnico que estaremos usando.</a:t>
            </a:r>
          </a:p>
          <a:p>
            <a:r>
              <a:rPr lang="es-MX" b="0" i="0" u="none" strike="noStrike" baseline="0">
                <a:latin typeface="Arial" panose="020B0604020202020204" pitchFamily="34" charset="0"/>
              </a:rPr>
              <a:t>Módulo:  los módulos de Visual  Basic  para  Aplicaciones  son el lugar donde se escriben los códigos para el desarrollo de las macros, se  guardan  dentro  del  libro  de Microsoft Excel 2016, y éstos se editan o crean dentro del Editor de Visual Basic.</a:t>
            </a:r>
          </a:p>
          <a:p>
            <a:r>
              <a:rPr lang="es-MX" b="0" i="0" u="none" strike="noStrike" baseline="0">
                <a:latin typeface="Arial" panose="020B0604020202020204" pitchFamily="34" charset="0"/>
              </a:rPr>
              <a:t>Códigos: son secuencias de instrucciones que se desarrollan dentro de los módulos de Visual</a:t>
            </a:r>
          </a:p>
          <a:p>
            <a:r>
              <a:rPr lang="es-MX" b="0" i="0" u="none" strike="noStrike" baseline="0">
                <a:latin typeface="Arial" panose="020B0604020202020204" pitchFamily="34" charset="0"/>
              </a:rPr>
              <a:t>Procedimiento: es una rutina que se elabora a base de código en un módulo que realiza ciertas acciones. Hay dos tipos de procedimientos: Sub procedimientos y Function procedimientos.</a:t>
            </a:r>
          </a:p>
        </p:txBody>
      </p:sp>
    </p:spTree>
    <p:extLst>
      <p:ext uri="{BB962C8B-B14F-4D97-AF65-F5344CB8AC3E}">
        <p14:creationId xmlns:p14="http://schemas.microsoft.com/office/powerpoint/2010/main" val="2872979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CICLO FOR – NEXT</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Este ciclo es sumamente sencillo ya que tiene un contador interno; la sintaxis es:</a:t>
            </a:r>
          </a:p>
          <a:p>
            <a:r>
              <a:rPr lang="es-MX" b="0" i="0" u="none" strike="noStrike" baseline="0">
                <a:latin typeface="Arial" panose="020B0604020202020204" pitchFamily="34" charset="0"/>
              </a:rPr>
              <a:t>For nombrecon = numinicial To numfinal [Step incremento]</a:t>
            </a:r>
          </a:p>
          <a:p>
            <a:r>
              <a:rPr lang="es-MX" b="0" i="0" u="none" strike="noStrike" baseline="0">
                <a:latin typeface="Arial" panose="020B0604020202020204" pitchFamily="34" charset="0"/>
              </a:rPr>
              <a:t> [Instrucciones] [Exit For] [Instrucciones]</a:t>
            </a:r>
          </a:p>
          <a:p>
            <a:r>
              <a:rPr lang="es-MX" b="0" i="0" u="none" strike="noStrike" baseline="0">
                <a:latin typeface="Arial" panose="020B0604020202020204" pitchFamily="34" charset="0"/>
              </a:rPr>
              <a:t>Next nombrecon</a:t>
            </a:r>
          </a:p>
        </p:txBody>
      </p:sp>
    </p:spTree>
    <p:extLst>
      <p:ext uri="{BB962C8B-B14F-4D97-AF65-F5344CB8AC3E}">
        <p14:creationId xmlns:p14="http://schemas.microsoft.com/office/powerpoint/2010/main" val="4129244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761634"/>
            <a:ext cx="7886700" cy="1325563"/>
          </a:xfrm>
        </p:spPr>
        <p:txBody>
          <a:bodyPr/>
          <a:lstStyle/>
          <a:p>
            <a:r>
              <a:rPr lang="es-MX" b="0" i="0" u="none" strike="noStrike" baseline="0">
                <a:latin typeface="Arial" panose="020B0604020202020204" pitchFamily="34" charset="0"/>
              </a:rPr>
              <a:t>CICLO FOR EACH – NEXT CON COLECCIONES</a:t>
            </a:r>
          </a:p>
        </p:txBody>
      </p:sp>
      <p:sp>
        <p:nvSpPr>
          <p:cNvPr id="3" name="Marcador de texto 2"/>
          <p:cNvSpPr>
            <a:spLocks noGrp="1"/>
          </p:cNvSpPr>
          <p:nvPr>
            <p:ph type="body" idx="1"/>
          </p:nvPr>
        </p:nvSpPr>
        <p:spPr>
          <a:xfrm>
            <a:off x="628650" y="2222133"/>
            <a:ext cx="7886700" cy="4351338"/>
          </a:xfrm>
        </p:spPr>
        <p:txBody>
          <a:bodyPr/>
          <a:lstStyle/>
          <a:p>
            <a:r>
              <a:rPr lang="es-MX" b="0" i="0" u="none" strike="noStrike" baseline="0" dirty="0">
                <a:latin typeface="Arial" panose="020B0604020202020204" pitchFamily="34" charset="0"/>
              </a:rPr>
              <a:t>Trabaja con todos los objetos de una colección, esta forma de trabajar es muy eficiente porque evitamos tener que usar contadores o propiedades de los objetos. La sintaxis es:</a:t>
            </a:r>
          </a:p>
          <a:p>
            <a:r>
              <a:rPr lang="en-US" b="0" i="0" u="none" strike="noStrike" baseline="0" dirty="0">
                <a:latin typeface="Arial" panose="020B0604020202020204" pitchFamily="34" charset="0"/>
              </a:rPr>
              <a:t>For Each </a:t>
            </a:r>
            <a:r>
              <a:rPr lang="en-US" b="0" i="0" u="none" strike="noStrike" baseline="0" dirty="0" err="1">
                <a:latin typeface="Arial" panose="020B0604020202020204" pitchFamily="34" charset="0"/>
              </a:rPr>
              <a:t>elemento</a:t>
            </a:r>
            <a:r>
              <a:rPr lang="en-US" b="0" i="0" u="none" strike="noStrike" baseline="0" dirty="0">
                <a:latin typeface="Arial" panose="020B0604020202020204" pitchFamily="34" charset="0"/>
              </a:rPr>
              <a:t> In </a:t>
            </a:r>
            <a:r>
              <a:rPr lang="en-US" b="0" i="0" u="none" strike="noStrike" baseline="0" dirty="0" err="1">
                <a:latin typeface="Arial" panose="020B0604020202020204" pitchFamily="34" charset="0"/>
              </a:rPr>
              <a:t>Colleccion</a:t>
            </a:r>
            <a:endParaRPr lang="en-US" b="0" i="0" u="none" strike="noStrike" baseline="0" dirty="0">
              <a:latin typeface="Arial" panose="020B0604020202020204" pitchFamily="34" charset="0"/>
            </a:endParaRPr>
          </a:p>
          <a:p>
            <a:r>
              <a:rPr lang="es-MX" b="0" i="0" u="none" strike="noStrike" baseline="0" dirty="0">
                <a:latin typeface="Arial" panose="020B0604020202020204" pitchFamily="34" charset="0"/>
              </a:rPr>
              <a:t>[instrucciones] [</a:t>
            </a:r>
            <a:r>
              <a:rPr lang="es-MX" b="0" i="0" u="none" strike="noStrike" baseline="0" dirty="0" err="1">
                <a:latin typeface="Arial" panose="020B0604020202020204" pitchFamily="34" charset="0"/>
              </a:rPr>
              <a:t>Esit</a:t>
            </a:r>
            <a:r>
              <a:rPr lang="es-MX" b="0" i="0" u="none" strike="noStrike" baseline="0" dirty="0">
                <a:latin typeface="Arial" panose="020B0604020202020204" pitchFamily="34" charset="0"/>
              </a:rPr>
              <a:t> </a:t>
            </a:r>
            <a:r>
              <a:rPr lang="es-MX" b="0" i="0" u="none" strike="noStrike" baseline="0" dirty="0" err="1">
                <a:latin typeface="Arial" panose="020B0604020202020204" pitchFamily="34" charset="0"/>
              </a:rPr>
              <a:t>For</a:t>
            </a:r>
            <a:r>
              <a:rPr lang="es-MX" b="0" i="0" u="none" strike="noStrike" baseline="0" dirty="0">
                <a:latin typeface="Arial" panose="020B0604020202020204" pitchFamily="34" charset="0"/>
              </a:rPr>
              <a:t>] [instrucciones]</a:t>
            </a:r>
          </a:p>
          <a:p>
            <a:r>
              <a:rPr lang="es-MX" b="0" i="0" u="none" strike="noStrike" baseline="0" dirty="0" err="1">
                <a:latin typeface="Arial" panose="020B0604020202020204" pitchFamily="34" charset="0"/>
              </a:rPr>
              <a:t>Next</a:t>
            </a:r>
            <a:r>
              <a:rPr lang="es-MX" b="0" i="0" u="none" strike="noStrike" baseline="0" dirty="0">
                <a:latin typeface="Arial" panose="020B0604020202020204" pitchFamily="34" charset="0"/>
              </a:rPr>
              <a:t> </a:t>
            </a:r>
            <a:r>
              <a:rPr lang="es-MX" b="0" i="0" u="none" strike="noStrike" baseline="0" dirty="0" err="1">
                <a:latin typeface="Arial" panose="020B0604020202020204" pitchFamily="34" charset="0"/>
              </a:rPr>
              <a:t>Element</a:t>
            </a:r>
            <a:endParaRPr lang="es-MX" b="0" i="0" u="none" strike="noStrike" baseline="0" dirty="0">
              <a:latin typeface="Arial" panose="020B0604020202020204" pitchFamily="34" charset="0"/>
            </a:endParaRPr>
          </a:p>
        </p:txBody>
      </p:sp>
    </p:spTree>
    <p:extLst>
      <p:ext uri="{BB962C8B-B14F-4D97-AF65-F5344CB8AC3E}">
        <p14:creationId xmlns:p14="http://schemas.microsoft.com/office/powerpoint/2010/main" val="593630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CICLO DO WHILE</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Este ciclo dura mientras una condición sea verdadera, y termina cuando ésta cambie a falsa. Este ciclo no tiene ningún contador interno. Sintaxis:</a:t>
            </a:r>
          </a:p>
          <a:p>
            <a:r>
              <a:rPr lang="es-MX" b="0" i="0" u="none" strike="noStrike" baseline="0">
                <a:latin typeface="Arial" panose="020B0604020202020204" pitchFamily="34" charset="0"/>
              </a:rPr>
              <a:t>Do [While condicion]</a:t>
            </a:r>
          </a:p>
          <a:p>
            <a:r>
              <a:rPr lang="es-MX" b="0" i="0" u="none" strike="noStrike" baseline="0">
                <a:latin typeface="Arial" panose="020B0604020202020204" pitchFamily="34" charset="0"/>
              </a:rPr>
              <a:t>[Instrucciones] [Exit Do] [Instrucciones] Loop</a:t>
            </a:r>
          </a:p>
        </p:txBody>
      </p:sp>
    </p:spTree>
    <p:extLst>
      <p:ext uri="{BB962C8B-B14F-4D97-AF65-F5344CB8AC3E}">
        <p14:creationId xmlns:p14="http://schemas.microsoft.com/office/powerpoint/2010/main" val="1969883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4442" y="591702"/>
            <a:ext cx="7886700" cy="1325563"/>
          </a:xfrm>
        </p:spPr>
        <p:txBody>
          <a:bodyPr/>
          <a:lstStyle/>
          <a:p>
            <a:r>
              <a:rPr lang="es-MX" b="0" i="0" u="none" strike="noStrike" baseline="0" dirty="0">
                <a:latin typeface="Arial" panose="020B0604020202020204" pitchFamily="34" charset="0"/>
              </a:rPr>
              <a:t>INTERACCIÓN CON EL USUARIO</a:t>
            </a:r>
          </a:p>
        </p:txBody>
      </p:sp>
      <p:sp>
        <p:nvSpPr>
          <p:cNvPr id="3" name="Marcador de texto 2"/>
          <p:cNvSpPr>
            <a:spLocks noGrp="1"/>
          </p:cNvSpPr>
          <p:nvPr>
            <p:ph type="body" idx="1"/>
          </p:nvPr>
        </p:nvSpPr>
        <p:spPr>
          <a:xfrm>
            <a:off x="434442" y="2052201"/>
            <a:ext cx="7886700" cy="4351338"/>
          </a:xfrm>
        </p:spPr>
        <p:txBody>
          <a:bodyPr>
            <a:normAutofit lnSpcReduction="10000"/>
          </a:bodyPr>
          <a:lstStyle/>
          <a:p>
            <a:r>
              <a:rPr lang="es-MX" b="0" i="0" u="none" strike="noStrike" baseline="0" dirty="0">
                <a:latin typeface="Arial" panose="020B0604020202020204" pitchFamily="34" charset="0"/>
              </a:rPr>
              <a:t>Una de las cosas que considero más importantes en el desarrollo de aplicaciones en Visual Basic para Aplicaciones, es la interacción con el usuario para solicitarle cierta información mientras nuestra aplicación se está ejecutando. La interacción con el usuario es una de las prácticas más comunes que los programas hacen cuando nos muestra un cuadro de diálogo para decidir, por ejemplo, el número de copias de impresión o el tamaño de la hoja a imprimir, opciones que están dentro del cuadro de diálogo Imprimir.</a:t>
            </a:r>
          </a:p>
        </p:txBody>
      </p:sp>
    </p:spTree>
    <p:extLst>
      <p:ext uri="{BB962C8B-B14F-4D97-AF65-F5344CB8AC3E}">
        <p14:creationId xmlns:p14="http://schemas.microsoft.com/office/powerpoint/2010/main" val="2622314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MÉTODO INPUTBOX</a:t>
            </a:r>
          </a:p>
        </p:txBody>
      </p:sp>
      <p:sp>
        <p:nvSpPr>
          <p:cNvPr id="3" name="Marcador de texto 2"/>
          <p:cNvSpPr>
            <a:spLocks noGrp="1"/>
          </p:cNvSpPr>
          <p:nvPr>
            <p:ph type="body" idx="1"/>
          </p:nvPr>
        </p:nvSpPr>
        <p:spPr/>
        <p:txBody>
          <a:bodyPr>
            <a:normAutofit fontScale="55000" lnSpcReduction="20000"/>
          </a:bodyPr>
          <a:lstStyle/>
          <a:p>
            <a:r>
              <a:rPr lang="es-MX" b="0" i="0" u="none" strike="noStrike" baseline="0">
                <a:latin typeface="Arial" panose="020B0604020202020204" pitchFamily="34" charset="0"/>
              </a:rPr>
              <a:t>Esta instrucción le  pregunta  al  usuario  por  un  único  dato.  </a:t>
            </a:r>
          </a:p>
          <a:p>
            <a:r>
              <a:rPr lang="es-MX" b="0" i="0" u="none" strike="noStrike" baseline="0">
                <a:latin typeface="Arial" panose="020B0604020202020204" pitchFamily="34" charset="0"/>
              </a:rPr>
              <a:t>La sintaxis de InputBox es:</a:t>
            </a:r>
          </a:p>
          <a:p>
            <a:r>
              <a:rPr lang="es-MX" b="0" i="0" u="none" strike="noStrike" baseline="0">
                <a:latin typeface="Arial" panose="020B0604020202020204" pitchFamily="34" charset="0"/>
              </a:rPr>
              <a:t>InputBox(“Texto” [,Titulo] [,Default] [,Izquierda]</a:t>
            </a:r>
          </a:p>
          <a:p>
            <a:r>
              <a:rPr lang="es-MX" b="0" i="0" u="none" strike="noStrike" baseline="0">
                <a:latin typeface="Arial" panose="020B0604020202020204" pitchFamily="34" charset="0"/>
              </a:rPr>
              <a:t>[,Arriba] [,ArchivoAyuda, IndiceArchivoAyuda] [,Tipo]) </a:t>
            </a:r>
          </a:p>
          <a:p>
            <a:r>
              <a:rPr lang="es-MX" b="0" i="0" u="none" strike="noStrike" baseline="0">
                <a:latin typeface="Arial" panose="020B0604020202020204" pitchFamily="34" charset="0"/>
              </a:rPr>
              <a:t>Texto: es el mensaje que se muestra en el cuadro de diálogo.</a:t>
            </a:r>
          </a:p>
          <a:p>
            <a:r>
              <a:rPr lang="es-MX" b="0" i="0" u="none" strike="noStrike" baseline="0">
                <a:latin typeface="Arial" panose="020B0604020202020204" pitchFamily="34" charset="0"/>
              </a:rPr>
              <a:t>Título: es un texto que aparece como nombre del cuadro de diálogo.</a:t>
            </a:r>
          </a:p>
          <a:p>
            <a:r>
              <a:rPr lang="es-MX" b="0" i="0" u="none" strike="noStrike" baseline="0">
                <a:latin typeface="Arial" panose="020B0604020202020204" pitchFamily="34" charset="0"/>
              </a:rPr>
              <a:t>Default: es un dato definido que se muestra en el cuadro de diálogo; si el usuario no escribe nada y sólo oprime Enter, este valor es el que se devuelve.</a:t>
            </a:r>
          </a:p>
          <a:p>
            <a:r>
              <a:rPr lang="es-MX" b="0" i="0" u="none" strike="noStrike" baseline="0">
                <a:latin typeface="Arial" panose="020B0604020202020204" pitchFamily="34" charset="0"/>
              </a:rPr>
              <a:t>Arriba e Izquierda: valores de las coordenadas de la parte superior izquierda de la ventana; si se omiten. el cuadro de diálogo aparecerá centrado en la pantalla.</a:t>
            </a:r>
          </a:p>
          <a:p>
            <a:r>
              <a:rPr lang="es-MX" b="0" i="0" u="none" strike="noStrike" baseline="0">
                <a:latin typeface="Arial" panose="020B0604020202020204" pitchFamily="34" charset="0"/>
              </a:rPr>
              <a:t>ArchivoAyuda y IndiceArchivoAyuda: este parámetro es para solicitar ayuda del cuadro de diálogo, claro, si está desarrollada la ayuda y en un archivo.</a:t>
            </a:r>
          </a:p>
          <a:p>
            <a:r>
              <a:rPr lang="es-MX" b="0" i="0" u="none" strike="noStrike" baseline="0">
                <a:latin typeface="Arial" panose="020B0604020202020204" pitchFamily="34" charset="0"/>
              </a:rPr>
              <a:t>Tipo: un valor que representa a un código para ver el tipo de dato que se pide ingresar en el cuadro de diálogo. Si se omite el cuadro de diálogo devolverá un dato tipo String (texto), aunque se haya escrito un número. En la tabla 3.1 encontrará una  lista de códigos válidos.</a:t>
            </a:r>
          </a:p>
        </p:txBody>
      </p:sp>
    </p:spTree>
    <p:extLst>
      <p:ext uri="{BB962C8B-B14F-4D97-AF65-F5344CB8AC3E}">
        <p14:creationId xmlns:p14="http://schemas.microsoft.com/office/powerpoint/2010/main" val="984958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FUNCIÓN MSGBOX</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Esta función se emplea mucho para dar mensajes al usuario, como se ha visto anteriormente. Asimismo esta función se puede usar para enviar el resultado a una variable y trabajar con él. La sintaxis es:</a:t>
            </a:r>
          </a:p>
          <a:p>
            <a:r>
              <a:rPr lang="es-MX" b="0" i="0" u="none" strike="noStrike" baseline="0">
                <a:latin typeface="Arial" panose="020B0604020202020204" pitchFamily="34" charset="0"/>
              </a:rPr>
              <a:t>MsgBox (texto [,botones] [,titulo] [,archayuda ,contexto])</a:t>
            </a:r>
          </a:p>
          <a:p>
            <a:r>
              <a:rPr lang="es-MX" b="0" i="0" u="none" strike="noStrike" baseline="0">
                <a:latin typeface="Arial" panose="020B0604020202020204" pitchFamily="34" charset="0"/>
              </a:rPr>
              <a:t>Texto: mensaje que aparece en el cuadro de diálogo.</a:t>
            </a:r>
          </a:p>
        </p:txBody>
      </p:sp>
    </p:spTree>
    <p:extLst>
      <p:ext uri="{BB962C8B-B14F-4D97-AF65-F5344CB8AC3E}">
        <p14:creationId xmlns:p14="http://schemas.microsoft.com/office/powerpoint/2010/main" val="2015366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640254"/>
            <a:ext cx="7886700" cy="1325563"/>
          </a:xfrm>
        </p:spPr>
        <p:txBody>
          <a:bodyPr/>
          <a:lstStyle/>
          <a:p>
            <a:r>
              <a:rPr lang="es-MX" b="0" i="0" u="none" strike="noStrike" baseline="0">
                <a:latin typeface="Arial" panose="020B0604020202020204" pitchFamily="34" charset="0"/>
              </a:rPr>
              <a:t>CUADROS PERSONALIZADOS</a:t>
            </a:r>
          </a:p>
        </p:txBody>
      </p:sp>
      <p:sp>
        <p:nvSpPr>
          <p:cNvPr id="3" name="Marcador de texto 2"/>
          <p:cNvSpPr>
            <a:spLocks noGrp="1"/>
          </p:cNvSpPr>
          <p:nvPr>
            <p:ph type="body" idx="1"/>
          </p:nvPr>
        </p:nvSpPr>
        <p:spPr>
          <a:xfrm>
            <a:off x="628650" y="2100753"/>
            <a:ext cx="7886700" cy="4351338"/>
          </a:xfrm>
        </p:spPr>
        <p:txBody>
          <a:bodyPr>
            <a:normAutofit fontScale="92500" lnSpcReduction="10000"/>
          </a:bodyPr>
          <a:lstStyle/>
          <a:p>
            <a:r>
              <a:rPr lang="es-MX" b="0" i="0" u="none" strike="noStrike" baseline="0" dirty="0">
                <a:latin typeface="Arial" panose="020B0604020202020204" pitchFamily="34" charset="0"/>
              </a:rPr>
              <a:t>Los cuadros personalizados son mucho más amigables y se crean con relativa facilidad dándole una nueva vista a nuestras macros, además que nos incluyen nuevas habilidades para solicitar información. Estos cuadros se crean en las formas del usuario (</a:t>
            </a:r>
            <a:r>
              <a:rPr lang="es-MX" b="0" i="0" u="none" strike="noStrike" baseline="0" dirty="0" err="1">
                <a:latin typeface="Arial" panose="020B0604020202020204" pitchFamily="34" charset="0"/>
              </a:rPr>
              <a:t>UserForms</a:t>
            </a:r>
            <a:r>
              <a:rPr lang="es-MX" b="0" i="0" u="none" strike="noStrike" baseline="0" dirty="0">
                <a:latin typeface="Arial" panose="020B0604020202020204" pitchFamily="34" charset="0"/>
              </a:rPr>
              <a:t>).</a:t>
            </a:r>
          </a:p>
          <a:p>
            <a:r>
              <a:rPr lang="es-MX" b="0" i="0" u="none" strike="noStrike" baseline="0" dirty="0">
                <a:latin typeface="Arial" panose="020B0604020202020204" pitchFamily="34" charset="0"/>
              </a:rPr>
              <a:t>Cuando se requiera una forma de usuario, desde el Editor de Visual Basic para Aplicaciones activamos el menú de Insertar&gt; </a:t>
            </a:r>
            <a:r>
              <a:rPr lang="es-MX" b="0" i="0" u="none" strike="noStrike" baseline="0" dirty="0" err="1">
                <a:latin typeface="Arial" panose="020B0604020202020204" pitchFamily="34" charset="0"/>
              </a:rPr>
              <a:t>UserForm</a:t>
            </a:r>
            <a:r>
              <a:rPr lang="es-MX" b="0" i="0" u="none" strike="noStrike" baseline="0" dirty="0">
                <a:latin typeface="Arial" panose="020B0604020202020204" pitchFamily="34" charset="0"/>
              </a:rPr>
              <a:t>. Cada forma de usuario contiene un cuadro de diálogo personalizado, y un libro puede contener cualquier número de formas de usuario. </a:t>
            </a:r>
          </a:p>
        </p:txBody>
      </p:sp>
    </p:spTree>
    <p:extLst>
      <p:ext uri="{BB962C8B-B14F-4D97-AF65-F5344CB8AC3E}">
        <p14:creationId xmlns:p14="http://schemas.microsoft.com/office/powerpoint/2010/main" val="5757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9178" y="680714"/>
            <a:ext cx="7886700" cy="1325563"/>
          </a:xfrm>
        </p:spPr>
        <p:txBody>
          <a:bodyPr/>
          <a:lstStyle/>
          <a:p>
            <a:r>
              <a:rPr lang="es-MX" b="0" i="0" u="none" strike="noStrike" baseline="0">
                <a:latin typeface="Arial" panose="020B0604020202020204" pitchFamily="34" charset="0"/>
              </a:rPr>
              <a:t>CONTROLES DE CUADROS PERSONALIZADOS</a:t>
            </a:r>
          </a:p>
        </p:txBody>
      </p:sp>
      <p:sp>
        <p:nvSpPr>
          <p:cNvPr id="3" name="Marcador de texto 2"/>
          <p:cNvSpPr>
            <a:spLocks noGrp="1"/>
          </p:cNvSpPr>
          <p:nvPr>
            <p:ph type="body" idx="1"/>
          </p:nvPr>
        </p:nvSpPr>
        <p:spPr>
          <a:xfrm>
            <a:off x="499178" y="2141213"/>
            <a:ext cx="7886700" cy="4351338"/>
          </a:xfrm>
        </p:spPr>
        <p:txBody>
          <a:bodyPr>
            <a:normAutofit fontScale="92500" lnSpcReduction="10000"/>
          </a:bodyPr>
          <a:lstStyle/>
          <a:p>
            <a:r>
              <a:rPr lang="es-MX" b="0" i="0" u="none" strike="noStrike" baseline="0">
                <a:latin typeface="Arial" panose="020B0604020202020204" pitchFamily="34" charset="0"/>
              </a:rPr>
              <a:t>Una vez que tenemos el área de trabajo o contenedor para crear nuestro cuadro de diálogo, vamos a comenzar a agregar controles. </a:t>
            </a:r>
            <a:r>
              <a:rPr lang="es-MX" b="0" i="0" u="none" strike="noStrike" baseline="0" dirty="0">
                <a:latin typeface="Arial" panose="020B0604020202020204" pitchFamily="34" charset="0"/>
              </a:rPr>
              <a:t>Visual Basic para Aplicaciones cuenta con diversos controles para el manejo de los cuadros personalizados, los cuales se pueden observar en la figura 3-3, y si en su Editor de Visual Basic para Aplicaciones no aparecen, puede activarlos en el menú Ver&gt; Cuadro de herramientas.</a:t>
            </a:r>
          </a:p>
          <a:p>
            <a:r>
              <a:rPr lang="es-MX" b="0" i="0" u="none" strike="noStrike" baseline="0" dirty="0">
                <a:latin typeface="Arial" panose="020B0604020202020204" pitchFamily="34" charset="0"/>
              </a:rPr>
              <a:t>Seleccionar: esta herramienta permite seleccionar uno o varios objetos para trabajarlos y cambiarles sus propiedades.</a:t>
            </a:r>
          </a:p>
        </p:txBody>
      </p:sp>
    </p:spTree>
    <p:extLst>
      <p:ext uri="{BB962C8B-B14F-4D97-AF65-F5344CB8AC3E}">
        <p14:creationId xmlns:p14="http://schemas.microsoft.com/office/powerpoint/2010/main" val="463065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182418"/>
            <a:ext cx="7886700" cy="1325563"/>
          </a:xfrm>
        </p:spPr>
        <p:txBody>
          <a:bodyPr/>
          <a:lstStyle/>
          <a:p>
            <a:r>
              <a:rPr lang="es-MX" b="0" i="0" u="none" strike="noStrike" baseline="0" dirty="0">
                <a:latin typeface="Arial" panose="020B0604020202020204" pitchFamily="34" charset="0"/>
              </a:rPr>
              <a:t>Mostrar una forma personalizada</a:t>
            </a:r>
          </a:p>
        </p:txBody>
      </p:sp>
      <p:sp>
        <p:nvSpPr>
          <p:cNvPr id="3" name="Marcador de texto 2"/>
          <p:cNvSpPr>
            <a:spLocks noGrp="1"/>
          </p:cNvSpPr>
          <p:nvPr>
            <p:ph type="body" idx="1"/>
          </p:nvPr>
        </p:nvSpPr>
        <p:spPr>
          <a:xfrm>
            <a:off x="628650" y="2642917"/>
            <a:ext cx="7886700" cy="4351338"/>
          </a:xfrm>
        </p:spPr>
        <p:txBody>
          <a:bodyPr/>
          <a:lstStyle/>
          <a:p>
            <a:r>
              <a:rPr lang="es-MX" b="0" i="0" u="none" strike="noStrike" baseline="0" dirty="0" err="1">
                <a:latin typeface="Arial" panose="020B0604020202020204" pitchFamily="34" charset="0"/>
              </a:rPr>
              <a:t>UserForm</a:t>
            </a:r>
            <a:r>
              <a:rPr lang="es-MX" b="0" i="0" u="none" strike="noStrike" baseline="0" dirty="0">
                <a:latin typeface="Arial" panose="020B0604020202020204" pitchFamily="34" charset="0"/>
              </a:rPr>
              <a:t>#.Show</a:t>
            </a:r>
          </a:p>
          <a:p>
            <a:r>
              <a:rPr lang="es-MX" b="0" i="0" u="none" strike="noStrike" baseline="0" dirty="0">
                <a:latin typeface="Arial" panose="020B0604020202020204" pitchFamily="34" charset="0"/>
              </a:rPr>
              <a:t>Donde # es el número de la forma que se quiere mostrar. </a:t>
            </a:r>
          </a:p>
        </p:txBody>
      </p:sp>
    </p:spTree>
    <p:extLst>
      <p:ext uri="{BB962C8B-B14F-4D97-AF65-F5344CB8AC3E}">
        <p14:creationId xmlns:p14="http://schemas.microsoft.com/office/powerpoint/2010/main" val="4234585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Cerrar una forma</a:t>
            </a:r>
            <a:endParaRPr lang="es-MX" b="0" i="0" u="none" strike="noStrike" baseline="0">
              <a:latin typeface="Times New Roman" panose="02020603050405020304" pitchFamily="18" charset="0"/>
            </a:endParaRP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Unload UserForm#</a:t>
            </a:r>
          </a:p>
          <a:p>
            <a:r>
              <a:rPr lang="es-MX" b="0" i="0" u="none" strike="noStrike" baseline="0">
                <a:latin typeface="Arial" panose="020B0604020202020204" pitchFamily="34" charset="0"/>
              </a:rPr>
              <a:t>Donde UserForm# es el nombre de la forma que se quiere cerrar y descargar de memoria. </a:t>
            </a:r>
          </a:p>
        </p:txBody>
      </p:sp>
    </p:spTree>
    <p:extLst>
      <p:ext uri="{BB962C8B-B14F-4D97-AF65-F5344CB8AC3E}">
        <p14:creationId xmlns:p14="http://schemas.microsoft.com/office/powerpoint/2010/main" val="237016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18874"/>
            <a:ext cx="7886700" cy="1325563"/>
          </a:xfrm>
        </p:spPr>
        <p:txBody>
          <a:bodyPr/>
          <a:lstStyle/>
          <a:p>
            <a:r>
              <a:rPr lang="es-MX" b="0" i="0" u="none" strike="noStrike" baseline="0">
                <a:latin typeface="Arial" panose="020B0604020202020204" pitchFamily="34" charset="0"/>
              </a:rPr>
              <a:t>COSAS PARA TOMAR EN CUENTA DE LOS OBJETOS</a:t>
            </a:r>
          </a:p>
        </p:txBody>
      </p:sp>
      <p:sp>
        <p:nvSpPr>
          <p:cNvPr id="3" name="Marcador de texto 2"/>
          <p:cNvSpPr>
            <a:spLocks noGrp="1"/>
          </p:cNvSpPr>
          <p:nvPr>
            <p:ph type="body" idx="1"/>
          </p:nvPr>
        </p:nvSpPr>
        <p:spPr>
          <a:xfrm>
            <a:off x="628650" y="1914637"/>
            <a:ext cx="7886700" cy="4351338"/>
          </a:xfrm>
        </p:spPr>
        <p:txBody>
          <a:bodyPr>
            <a:normAutofit fontScale="92500" lnSpcReduction="10000"/>
          </a:bodyPr>
          <a:lstStyle/>
          <a:p>
            <a:r>
              <a:rPr lang="es-MX" b="0" i="0" u="none" strike="noStrike" baseline="0">
                <a:latin typeface="Arial" panose="020B0604020202020204" pitchFamily="34" charset="0"/>
              </a:rPr>
              <a:t>Como cada elemento de Excel es un objeto, y Visual Basic para Aplicaciones es una aplicación orientada a objetos, es bueno considerar los siguientes puntos:</a:t>
            </a:r>
          </a:p>
          <a:p>
            <a:r>
              <a:rPr lang="es-MX" b="0" i="0" u="none" strike="noStrike" baseline="0" dirty="0">
                <a:latin typeface="Arial" panose="020B0604020202020204" pitchFamily="34" charset="0"/>
              </a:rPr>
              <a:t>Los  objetos  tienen propiedades  y  métodos únicos,  sin  embargo  hay  algunos  que comparten algunas propiedades y métodos.</a:t>
            </a:r>
          </a:p>
          <a:p>
            <a:endParaRPr lang="es-MX" b="0" i="0" u="none" strike="noStrike" baseline="0" dirty="0">
              <a:latin typeface="Arial" panose="020B0604020202020204" pitchFamily="34" charset="0"/>
            </a:endParaRPr>
          </a:p>
          <a:p>
            <a:r>
              <a:rPr lang="es-MX" b="0" i="0" u="none" strike="noStrike" baseline="0" dirty="0">
                <a:latin typeface="Arial" panose="020B0604020202020204" pitchFamily="34" charset="0"/>
              </a:rPr>
              <a:t>Las  propiedades  son  datos  del  objeto  que  podemos  tomar  para  hacer  algunas decisiones y los métodos son acciones que se ejecutan en un objeto.</a:t>
            </a:r>
          </a:p>
        </p:txBody>
      </p:sp>
    </p:spTree>
    <p:extLst>
      <p:ext uri="{BB962C8B-B14F-4D97-AF65-F5344CB8AC3E}">
        <p14:creationId xmlns:p14="http://schemas.microsoft.com/office/powerpoint/2010/main" val="1750507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Ocultar una forma</a:t>
            </a:r>
            <a:endParaRPr lang="es-MX" b="0" i="0" u="none" strike="noStrike" baseline="0">
              <a:latin typeface="Times New Roman" panose="02020603050405020304" pitchFamily="18" charset="0"/>
            </a:endParaRP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UserForm#.Hide</a:t>
            </a:r>
          </a:p>
          <a:p>
            <a:r>
              <a:rPr lang="es-MX" b="0" i="0" u="none" strike="noStrike" baseline="0">
                <a:latin typeface="Arial" panose="020B0604020202020204" pitchFamily="34" charset="0"/>
              </a:rPr>
              <a:t>Donde # es el número de la forma que se quiere ocultar.</a:t>
            </a:r>
          </a:p>
        </p:txBody>
      </p:sp>
    </p:spTree>
    <p:extLst>
      <p:ext uri="{BB962C8B-B14F-4D97-AF65-F5344CB8AC3E}">
        <p14:creationId xmlns:p14="http://schemas.microsoft.com/office/powerpoint/2010/main" val="233058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656438"/>
            <a:ext cx="7886700" cy="1325563"/>
          </a:xfrm>
        </p:spPr>
        <p:txBody>
          <a:bodyPr/>
          <a:lstStyle/>
          <a:p>
            <a:r>
              <a:rPr lang="es-MX" b="0" i="0" u="none" strike="noStrike" baseline="0">
                <a:latin typeface="Arial" panose="020B0604020202020204" pitchFamily="34" charset="0"/>
              </a:rPr>
              <a:t>PROPIEDADES DE LOS CONTROLES</a:t>
            </a:r>
          </a:p>
        </p:txBody>
      </p:sp>
      <p:sp>
        <p:nvSpPr>
          <p:cNvPr id="3" name="Marcador de texto 2"/>
          <p:cNvSpPr>
            <a:spLocks noGrp="1"/>
          </p:cNvSpPr>
          <p:nvPr>
            <p:ph type="body" idx="1"/>
          </p:nvPr>
        </p:nvSpPr>
        <p:spPr>
          <a:xfrm>
            <a:off x="628650" y="2116937"/>
            <a:ext cx="7886700" cy="4351338"/>
          </a:xfrm>
        </p:spPr>
        <p:txBody>
          <a:bodyPr>
            <a:normAutofit fontScale="77500" lnSpcReduction="20000"/>
          </a:bodyPr>
          <a:lstStyle/>
          <a:p>
            <a:r>
              <a:rPr lang="es-MX" b="0" i="0" u="none" strike="noStrike" baseline="0">
                <a:latin typeface="Arial" panose="020B0604020202020204" pitchFamily="34" charset="0"/>
              </a:rPr>
              <a:t>La ventana de Propiedades que se encuentra debajo de la ventana de Proyectos, nos muestra todas las propiedades del objeto seleccionado en forma de lista. Esto es una manera muy sencilla de cambiar sus propiedades. La ventana de Propiedades tiene dos fichas, Alfabética y Por categorías. La primera ficha muestra todas las propiedades del objeto seleccionado en orden alfabético, mientras que la segunda agrupa las propiedades por categorías. Las dos fichas muestran las mismas propiedades ordenadas de diferente manera. Véase la figura 3-4.</a:t>
            </a:r>
          </a:p>
          <a:p>
            <a:r>
              <a:rPr lang="es-MX" b="0" i="0" u="none" strike="noStrike" baseline="0">
                <a:latin typeface="Arial" panose="020B0604020202020204" pitchFamily="34" charset="0"/>
              </a:rPr>
              <a:t>Las propiedades se pueden cambiar desde el diseño de la forma cuando se desarrolla la forma dentro de la ventana de Propiedades, o también cuando se está ejecutando una macro a través de instrucciones de Visual Basic para Aplicaciones, nos permiten cambiar las propiedades de los controles de la forma.</a:t>
            </a:r>
          </a:p>
        </p:txBody>
      </p:sp>
    </p:spTree>
    <p:extLst>
      <p:ext uri="{BB962C8B-B14F-4D97-AF65-F5344CB8AC3E}">
        <p14:creationId xmlns:p14="http://schemas.microsoft.com/office/powerpoint/2010/main" val="26825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TRABAJAR CON RANGOS</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Los  rangos  son  propiedades  del  objeto  Worksheet,  así  que  tenemos  que  hacer  referencia  a  la propiedad y al método. Si se quiere asignar un valor a un rango, utilizamos el método Value:</a:t>
            </a:r>
          </a:p>
          <a:p>
            <a:r>
              <a:rPr lang="en-US" b="0" i="0" u="none" strike="noStrike" baseline="0">
                <a:latin typeface="Arial" panose="020B0604020202020204" pitchFamily="34" charset="0"/>
              </a:rPr>
              <a:t>WorkSheet(“Hoja1”).Range(“A1”).Value = 43.5</a:t>
            </a:r>
          </a:p>
          <a:p>
            <a:r>
              <a:rPr lang="es-MX" b="0" i="0" u="none" strike="noStrike" baseline="0">
                <a:latin typeface="Arial" panose="020B0604020202020204" pitchFamily="34" charset="0"/>
              </a:rPr>
              <a:t>Si el rango está en la hoja seleccionada, podemos utilizar sólo la propiedad:</a:t>
            </a:r>
          </a:p>
          <a:p>
            <a:r>
              <a:rPr lang="en-US" b="0" i="0" u="none" strike="noStrike" baseline="0">
                <a:latin typeface="Arial" panose="020B0604020202020204" pitchFamily="34" charset="0"/>
              </a:rPr>
              <a:t>Range(“A1:J20”).Value = 43.5</a:t>
            </a:r>
          </a:p>
        </p:txBody>
      </p:sp>
    </p:spTree>
    <p:extLst>
      <p:ext uri="{BB962C8B-B14F-4D97-AF65-F5344CB8AC3E}">
        <p14:creationId xmlns:p14="http://schemas.microsoft.com/office/powerpoint/2010/main" val="46185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TRABAJO CON ERRORES</a:t>
            </a:r>
          </a:p>
        </p:txBody>
      </p:sp>
      <p:sp>
        <p:nvSpPr>
          <p:cNvPr id="3" name="Marcador de texto 2"/>
          <p:cNvSpPr>
            <a:spLocks noGrp="1"/>
          </p:cNvSpPr>
          <p:nvPr>
            <p:ph type="body" idx="1"/>
          </p:nvPr>
        </p:nvSpPr>
        <p:spPr/>
        <p:txBody>
          <a:bodyPr>
            <a:normAutofit fontScale="77500" lnSpcReduction="20000"/>
          </a:bodyPr>
          <a:lstStyle/>
          <a:p>
            <a:r>
              <a:rPr lang="es-MX" b="0" i="0" u="none" strike="noStrike" baseline="0">
                <a:latin typeface="Arial" panose="020B0604020202020204" pitchFamily="34" charset="0"/>
              </a:rPr>
              <a:t>Existen dos tipos de errores: los errores de sintaxis y los errores de lógica.</a:t>
            </a:r>
          </a:p>
          <a:p>
            <a:r>
              <a:rPr lang="es-MX" b="0" i="0" u="none" strike="noStrike" baseline="0">
                <a:latin typeface="Arial" panose="020B0604020202020204" pitchFamily="34" charset="0"/>
              </a:rPr>
              <a:t>Errores de sintaxis: éstos suceden cuando se está escribiendo el programa y Visual Basic para Aplicaciones detecta que la sintaxis de alguna instrucción no es correcta y nos avisa de ello. Estos errores deben de estar completamente arreglados para que la aplicación se pueda ejecutar.</a:t>
            </a:r>
          </a:p>
          <a:p>
            <a:r>
              <a:rPr lang="es-MX" b="0" i="0" u="none" strike="noStrike" baseline="0">
                <a:latin typeface="Arial" panose="020B0604020202020204" pitchFamily="34" charset="0"/>
              </a:rPr>
              <a:t>Errores de lógica: cuando estos errores ocurren la macro es detenida por Visual Basic, que muestra un cuadro de diálogo con el número y la descripción del error. Estos mensajes son muy técnicos y no es bueno que el usuario se enfrente con este tipo de cuadros de diálogo, de manera que es nuestro deber como Desarrolladores interceptarlos y cambiarlos por algo más manejable para el usuario.</a:t>
            </a:r>
          </a:p>
        </p:txBody>
      </p:sp>
    </p:spTree>
    <p:extLst>
      <p:ext uri="{BB962C8B-B14F-4D97-AF65-F5344CB8AC3E}">
        <p14:creationId xmlns:p14="http://schemas.microsoft.com/office/powerpoint/2010/main" val="2643121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785910"/>
            <a:ext cx="7886700" cy="1325563"/>
          </a:xfrm>
        </p:spPr>
        <p:txBody>
          <a:bodyPr/>
          <a:lstStyle/>
          <a:p>
            <a:r>
              <a:rPr lang="es-MX" b="0" i="0" u="none" strike="noStrike" baseline="0">
                <a:latin typeface="Arial" panose="020B0604020202020204" pitchFamily="34" charset="0"/>
              </a:rPr>
              <a:t>Interceptar un error, usaremos la instrucción:</a:t>
            </a:r>
          </a:p>
        </p:txBody>
      </p:sp>
      <p:sp>
        <p:nvSpPr>
          <p:cNvPr id="3" name="Marcador de texto 2"/>
          <p:cNvSpPr>
            <a:spLocks noGrp="1"/>
          </p:cNvSpPr>
          <p:nvPr>
            <p:ph type="body" idx="1"/>
          </p:nvPr>
        </p:nvSpPr>
        <p:spPr>
          <a:xfrm>
            <a:off x="628650" y="2246409"/>
            <a:ext cx="7886700" cy="4351338"/>
          </a:xfrm>
        </p:spPr>
        <p:txBody>
          <a:bodyPr/>
          <a:lstStyle/>
          <a:p>
            <a:r>
              <a:rPr lang="es-MX" b="0" i="0" u="none" strike="noStrike" baseline="0">
                <a:latin typeface="Arial" panose="020B0604020202020204" pitchFamily="34" charset="0"/>
              </a:rPr>
              <a:t>On Error</a:t>
            </a:r>
          </a:p>
          <a:p>
            <a:r>
              <a:rPr lang="es-MX" b="0" i="0" u="none" strike="noStrike" baseline="0">
                <a:latin typeface="Arial" panose="020B0604020202020204" pitchFamily="34" charset="0"/>
              </a:rPr>
              <a:t>Una vez establecida la instrucción tenemos dos opciones: </a:t>
            </a:r>
          </a:p>
          <a:p>
            <a:r>
              <a:rPr lang="es-MX" b="0" i="0" u="none" strike="noStrike" baseline="0">
                <a:latin typeface="Arial" panose="020B0604020202020204" pitchFamily="34" charset="0"/>
              </a:rPr>
              <a:t>Ignorar el error y continuar: usando el código:</a:t>
            </a:r>
          </a:p>
          <a:p>
            <a:r>
              <a:rPr lang="es-MX" b="0" i="0" u="none" strike="noStrike" baseline="0">
                <a:latin typeface="Arial" panose="020B0604020202020204" pitchFamily="34" charset="0"/>
              </a:rPr>
              <a:t>On Error Resume Next</a:t>
            </a:r>
          </a:p>
          <a:p>
            <a:r>
              <a:rPr lang="es-MX" b="0" i="0" u="none" strike="noStrike" baseline="0">
                <a:latin typeface="Arial" panose="020B0604020202020204" pitchFamily="34" charset="0"/>
              </a:rPr>
              <a:t>Brincar a otra parte de nuestro código, siguiendo el código: On Error GoTo TomarAcciones</a:t>
            </a:r>
          </a:p>
        </p:txBody>
      </p:sp>
    </p:spTree>
    <p:extLst>
      <p:ext uri="{BB962C8B-B14F-4D97-AF65-F5344CB8AC3E}">
        <p14:creationId xmlns:p14="http://schemas.microsoft.com/office/powerpoint/2010/main" val="2156813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2006" y="680714"/>
            <a:ext cx="7886700" cy="1325563"/>
          </a:xfrm>
        </p:spPr>
        <p:txBody>
          <a:bodyPr/>
          <a:lstStyle/>
          <a:p>
            <a:r>
              <a:rPr lang="es-MX" b="0" i="0" u="none" strike="noStrike" baseline="0" dirty="0">
                <a:latin typeface="Arial" panose="020B0604020202020204" pitchFamily="34" charset="0"/>
              </a:rPr>
              <a:t>EJECUTAR UNA MACRO PASO A PASO</a:t>
            </a:r>
          </a:p>
        </p:txBody>
      </p:sp>
      <p:sp>
        <p:nvSpPr>
          <p:cNvPr id="3" name="Marcador de texto 2"/>
          <p:cNvSpPr>
            <a:spLocks noGrp="1"/>
          </p:cNvSpPr>
          <p:nvPr>
            <p:ph type="body" idx="1"/>
          </p:nvPr>
        </p:nvSpPr>
        <p:spPr>
          <a:xfrm>
            <a:off x="572006" y="2141213"/>
            <a:ext cx="7886700" cy="4351338"/>
          </a:xfrm>
        </p:spPr>
        <p:txBody>
          <a:bodyPr/>
          <a:lstStyle/>
          <a:p>
            <a:r>
              <a:rPr lang="es-MX" b="0" i="0" u="none" strike="noStrike" baseline="0" dirty="0">
                <a:latin typeface="Arial" panose="020B0604020202020204" pitchFamily="34" charset="0"/>
              </a:rPr>
              <a:t>Una de las mejores formas de depurar una macro es ejecutarla paso a paso para ver qué está pasando con nuestro flujo, revisar los valores de las variables y poder tomar acciones para corregir los errores de lógica detectados sobre la marcha.</a:t>
            </a:r>
          </a:p>
          <a:p>
            <a:r>
              <a:rPr lang="es-MX" b="0" i="0" u="none" strike="noStrike" baseline="0" dirty="0">
                <a:latin typeface="Arial" panose="020B0604020202020204" pitchFamily="34" charset="0"/>
              </a:rPr>
              <a:t>Una vez que por cualquier medio se haya ejecutado la macro paso a paso, se tiene que oprimir la tecla [</a:t>
            </a:r>
            <a:r>
              <a:rPr lang="es-MX" b="0" i="0" u="none" strike="noStrike" baseline="0" dirty="0" err="1">
                <a:latin typeface="Arial" panose="020B0604020202020204" pitchFamily="34" charset="0"/>
              </a:rPr>
              <a:t>F8</a:t>
            </a:r>
            <a:r>
              <a:rPr lang="es-MX" b="0" i="0" u="none" strike="noStrike" baseline="0" dirty="0">
                <a:latin typeface="Arial" panose="020B0604020202020204" pitchFamily="34" charset="0"/>
              </a:rPr>
              <a:t>] cada vez que se quiera ejecutar una línea de código.</a:t>
            </a:r>
          </a:p>
        </p:txBody>
      </p:sp>
    </p:spTree>
    <p:extLst>
      <p:ext uri="{BB962C8B-B14F-4D97-AF65-F5344CB8AC3E}">
        <p14:creationId xmlns:p14="http://schemas.microsoft.com/office/powerpoint/2010/main" val="916408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VISUALIZAR VARIABLES</a:t>
            </a:r>
          </a:p>
        </p:txBody>
      </p:sp>
      <p:sp>
        <p:nvSpPr>
          <p:cNvPr id="4" name="Título 1"/>
          <p:cNvSpPr txBox="1">
            <a:spLocks/>
          </p:cNvSpPr>
          <p:nvPr/>
        </p:nvSpPr>
        <p:spPr>
          <a:xfrm>
            <a:off x="547730" y="1828801"/>
            <a:ext cx="7886700" cy="3730428"/>
          </a:xfrm>
          <a:prstGeom prst="rect">
            <a:avLst/>
          </a:prstGeom>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mtClean="0">
                <a:latin typeface="Arial" panose="020B0604020202020204" pitchFamily="34" charset="0"/>
              </a:rPr>
              <a:t>Tenemos que ubicar el cursor antes, después, en cualquier parte de la variable o seleccionar la variable que se quiera inspeccionar, en el menú Depuración&gt; Agregar inspección, o con el botón derecho del mouse sobre la variable y en el menú contextual Agregar inspección.</a:t>
            </a:r>
            <a:endParaRPr lang="es-MX" dirty="0">
              <a:latin typeface="Times New Roman" panose="02020603050405020304" pitchFamily="18" charset="0"/>
            </a:endParaRPr>
          </a:p>
        </p:txBody>
      </p:sp>
    </p:spTree>
    <p:extLst>
      <p:ext uri="{BB962C8B-B14F-4D97-AF65-F5344CB8AC3E}">
        <p14:creationId xmlns:p14="http://schemas.microsoft.com/office/powerpoint/2010/main" val="1593984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EVENTOS</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Los eventos son una forma poderosa de ejecutar automáticamente procedimientos a través de acciones cotidianas como cambiar a una hoja en particular o abrir un archivo. Hemos visto algunos eventos en este libro, como por ejemplo en las formas personalizadas que desarrollamos.</a:t>
            </a:r>
          </a:p>
        </p:txBody>
      </p:sp>
    </p:spTree>
    <p:extLst>
      <p:ext uri="{BB962C8B-B14F-4D97-AF65-F5344CB8AC3E}">
        <p14:creationId xmlns:p14="http://schemas.microsoft.com/office/powerpoint/2010/main" val="30544132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EVENTOS DE LIBRO</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Estos eventos se activan en un libro en particular y se tienen que desarrollar a nivel aplicación y ubicar dentro del módulo de código del objeto ThisWorkbook, ya que es el único lugar donde trabajarán. </a:t>
            </a:r>
          </a:p>
          <a:p>
            <a:r>
              <a:rPr lang="es-MX" b="0" i="0" u="none" strike="noStrike" baseline="0">
                <a:latin typeface="Arial" panose="020B0604020202020204" pitchFamily="34" charset="0"/>
              </a:rPr>
              <a:t>Existen 40 eventos de libro que puede consultar en la ayuda de Excel, aquí vamos a ver algunos de estos eventos.</a:t>
            </a:r>
          </a:p>
        </p:txBody>
      </p:sp>
    </p:spTree>
    <p:extLst>
      <p:ext uri="{BB962C8B-B14F-4D97-AF65-F5344CB8AC3E}">
        <p14:creationId xmlns:p14="http://schemas.microsoft.com/office/powerpoint/2010/main" val="4277678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052946"/>
            <a:ext cx="7886700" cy="1325563"/>
          </a:xfrm>
        </p:spPr>
        <p:txBody>
          <a:bodyPr/>
          <a:lstStyle/>
          <a:p>
            <a:r>
              <a:rPr lang="es-MX" b="0" i="0" u="none" strike="noStrike" baseline="0" dirty="0">
                <a:latin typeface="Arial" panose="020B0604020202020204" pitchFamily="34" charset="0"/>
              </a:rPr>
              <a:t>Evento abrir (</a:t>
            </a:r>
            <a:r>
              <a:rPr lang="es-MX" b="0" i="0" u="none" strike="noStrike" baseline="0" dirty="0" err="1">
                <a:latin typeface="Arial" panose="020B0604020202020204" pitchFamily="34" charset="0"/>
              </a:rPr>
              <a:t>Workbook_Open</a:t>
            </a:r>
            <a:r>
              <a:rPr lang="es-MX" b="0" i="0" u="none" strike="noStrike" baseline="0" dirty="0">
                <a:latin typeface="Arial" panose="020B0604020202020204" pitchFamily="34" charset="0"/>
              </a:rPr>
              <a:t>)</a:t>
            </a:r>
          </a:p>
        </p:txBody>
      </p:sp>
      <p:sp>
        <p:nvSpPr>
          <p:cNvPr id="3" name="Marcador de texto 2"/>
          <p:cNvSpPr>
            <a:spLocks noGrp="1"/>
          </p:cNvSpPr>
          <p:nvPr>
            <p:ph type="body" idx="1"/>
          </p:nvPr>
        </p:nvSpPr>
        <p:spPr>
          <a:xfrm>
            <a:off x="628650" y="2513445"/>
            <a:ext cx="7886700" cy="4351338"/>
          </a:xfrm>
        </p:spPr>
        <p:txBody>
          <a:bodyPr/>
          <a:lstStyle/>
          <a:p>
            <a:r>
              <a:rPr lang="es-MX" b="0" i="0" u="none" strike="noStrike" baseline="0" dirty="0">
                <a:latin typeface="Arial" panose="020B0604020202020204" pitchFamily="34" charset="0"/>
              </a:rPr>
              <a:t>Éste es uno de los eventos más comunes que se usan a la hora de programar, ya que se ejecutan cuando un libro es abierto y ejecuta el evento llamado </a:t>
            </a:r>
            <a:r>
              <a:rPr lang="es-MX" b="0" i="0" u="none" strike="noStrike" baseline="0" dirty="0" err="1">
                <a:latin typeface="Arial" panose="020B0604020202020204" pitchFamily="34" charset="0"/>
              </a:rPr>
              <a:t>Workbook_Open</a:t>
            </a:r>
            <a:r>
              <a:rPr lang="es-MX" b="0" i="0" u="none" strike="noStrike" baseline="0" dirty="0">
                <a:latin typeface="Arial" panose="020B0604020202020204" pitchFamily="34" charset="0"/>
              </a:rPr>
              <a:t>. El archivo Eventos </a:t>
            </a:r>
            <a:r>
              <a:rPr lang="es-MX" b="0" i="0" u="none" strike="noStrike" baseline="0" dirty="0" err="1">
                <a:latin typeface="Arial" panose="020B0604020202020204" pitchFamily="34" charset="0"/>
              </a:rPr>
              <a:t>libro.xlsm</a:t>
            </a:r>
            <a:r>
              <a:rPr lang="es-MX" b="0" i="0" u="none" strike="noStrike" baseline="0" dirty="0">
                <a:latin typeface="Arial" panose="020B0604020202020204" pitchFamily="34" charset="0"/>
              </a:rPr>
              <a:t>, tiene el ejemplo de este evento.</a:t>
            </a:r>
          </a:p>
        </p:txBody>
      </p:sp>
    </p:spTree>
    <p:extLst>
      <p:ext uri="{BB962C8B-B14F-4D97-AF65-F5344CB8AC3E}">
        <p14:creationId xmlns:p14="http://schemas.microsoft.com/office/powerpoint/2010/main" val="3572184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EDITOR DE VISUAL BASIC</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El Editor de Visual Basic es donde se desarrollan las macros, y es una aplicación que está pegada con Microsoft Excel 2016, es decir no se puede ejecutar el Editor de Visual Basic si no se está ejecutando Excel. Cuando necesitamos el Editor, oprimimos las teclas [Alt] + [F11].</a:t>
            </a:r>
          </a:p>
        </p:txBody>
      </p:sp>
    </p:spTree>
    <p:extLst>
      <p:ext uri="{BB962C8B-B14F-4D97-AF65-F5344CB8AC3E}">
        <p14:creationId xmlns:p14="http://schemas.microsoft.com/office/powerpoint/2010/main" val="18076932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721174"/>
            <a:ext cx="7886700" cy="1325563"/>
          </a:xfrm>
        </p:spPr>
        <p:txBody>
          <a:bodyPr/>
          <a:lstStyle/>
          <a:p>
            <a:r>
              <a:rPr lang="es-MX" b="0" i="0" u="none" strike="noStrike" baseline="0" dirty="0">
                <a:latin typeface="Arial" panose="020B0604020202020204" pitchFamily="34" charset="0"/>
              </a:rPr>
              <a:t>Evento antes de cerrar (</a:t>
            </a:r>
            <a:r>
              <a:rPr lang="es-MX" b="0" i="0" u="none" strike="noStrike" baseline="0" dirty="0" err="1">
                <a:latin typeface="Arial" panose="020B0604020202020204" pitchFamily="34" charset="0"/>
              </a:rPr>
              <a:t>Workbook_BeforeClose</a:t>
            </a:r>
            <a:r>
              <a:rPr lang="es-MX" b="0" i="0" u="none" strike="noStrike" baseline="0" dirty="0">
                <a:latin typeface="Arial" panose="020B0604020202020204" pitchFamily="34" charset="0"/>
              </a:rPr>
              <a:t>)</a:t>
            </a:r>
          </a:p>
        </p:txBody>
      </p:sp>
      <p:sp>
        <p:nvSpPr>
          <p:cNvPr id="3" name="Marcador de texto 2"/>
          <p:cNvSpPr>
            <a:spLocks noGrp="1"/>
          </p:cNvSpPr>
          <p:nvPr>
            <p:ph type="body" idx="1"/>
          </p:nvPr>
        </p:nvSpPr>
        <p:spPr>
          <a:xfrm>
            <a:off x="628650" y="2181673"/>
            <a:ext cx="7886700" cy="4351338"/>
          </a:xfrm>
        </p:spPr>
        <p:txBody>
          <a:bodyPr/>
          <a:lstStyle/>
          <a:p>
            <a:r>
              <a:rPr lang="es-MX" b="0" i="0" u="none" strike="noStrike" baseline="0">
                <a:latin typeface="Arial" panose="020B0604020202020204" pitchFamily="34" charset="0"/>
              </a:rPr>
              <a:t>Este evento se ejecuta antes de que el libro sea cerrado y muchas veces trabaja en conjunto con el evento anterior (Workbook_Open) ya que puede ser que cuando el libro se abrió, se hayan declarado ciertos menús contextuales que sólo queremos que estén disponibles en nuestro libro, este evento puede eliminarlos antes de cerrar el libro.</a:t>
            </a:r>
          </a:p>
        </p:txBody>
      </p:sp>
    </p:spTree>
    <p:extLst>
      <p:ext uri="{BB962C8B-B14F-4D97-AF65-F5344CB8AC3E}">
        <p14:creationId xmlns:p14="http://schemas.microsoft.com/office/powerpoint/2010/main" val="2608854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117682"/>
            <a:ext cx="7886700" cy="1325563"/>
          </a:xfrm>
        </p:spPr>
        <p:txBody>
          <a:bodyPr/>
          <a:lstStyle/>
          <a:p>
            <a:r>
              <a:rPr lang="es-MX" b="0" i="0" u="none" strike="noStrike" baseline="0" dirty="0">
                <a:latin typeface="Arial" panose="020B0604020202020204" pitchFamily="34" charset="0"/>
              </a:rPr>
              <a:t>Evento antes de guardar (</a:t>
            </a:r>
            <a:r>
              <a:rPr lang="es-MX" b="0" i="0" u="none" strike="noStrike" baseline="0" dirty="0" err="1">
                <a:latin typeface="Arial" panose="020B0604020202020204" pitchFamily="34" charset="0"/>
              </a:rPr>
              <a:t>Workbook_BeforeSave</a:t>
            </a:r>
            <a:r>
              <a:rPr lang="es-MX" b="0" i="0" u="none" strike="noStrike" baseline="0" dirty="0">
                <a:latin typeface="Arial" panose="020B0604020202020204" pitchFamily="34" charset="0"/>
              </a:rPr>
              <a:t>)</a:t>
            </a:r>
          </a:p>
        </p:txBody>
      </p:sp>
      <p:sp>
        <p:nvSpPr>
          <p:cNvPr id="3" name="Marcador de texto 2"/>
          <p:cNvSpPr>
            <a:spLocks noGrp="1"/>
          </p:cNvSpPr>
          <p:nvPr>
            <p:ph type="body" idx="1"/>
          </p:nvPr>
        </p:nvSpPr>
        <p:spPr>
          <a:xfrm>
            <a:off x="628650" y="2578181"/>
            <a:ext cx="7886700" cy="4351338"/>
          </a:xfrm>
        </p:spPr>
        <p:txBody>
          <a:bodyPr/>
          <a:lstStyle/>
          <a:p>
            <a:r>
              <a:rPr lang="es-MX" b="0" i="0" u="none" strike="noStrike" baseline="0" dirty="0">
                <a:latin typeface="Arial" panose="020B0604020202020204" pitchFamily="34" charset="0"/>
              </a:rPr>
              <a:t>La siguiente rutina nos manda un recordatorio de que se tiene que respaldar el archivo dentro del servidor cuando grabamos el archivo. </a:t>
            </a:r>
          </a:p>
        </p:txBody>
      </p:sp>
    </p:spTree>
    <p:extLst>
      <p:ext uri="{BB962C8B-B14F-4D97-AF65-F5344CB8AC3E}">
        <p14:creationId xmlns:p14="http://schemas.microsoft.com/office/powerpoint/2010/main" val="8719369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EVENTOS DE HOJA</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Este tipo de eventos son los más usados dentro de toda la variedad de eventos que hay, ya que la mayoría de las cosas pasan dentro de una hoja de cálculo. Con estos eventos se pueden hacer cosas que de otra manera sería imposible hacer. El código para estos eventos se debe hacer dentro del módulo de la hoja, dándole doble clic (dentro de la ventana de proyectos de Visual Basic para Aplicaciones) al nombre de la hoja que se va a trabajar.</a:t>
            </a:r>
          </a:p>
        </p:txBody>
      </p:sp>
    </p:spTree>
    <p:extLst>
      <p:ext uri="{BB962C8B-B14F-4D97-AF65-F5344CB8AC3E}">
        <p14:creationId xmlns:p14="http://schemas.microsoft.com/office/powerpoint/2010/main" val="6272642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66830"/>
            <a:ext cx="7886700" cy="1325563"/>
          </a:xfrm>
        </p:spPr>
        <p:txBody>
          <a:bodyPr/>
          <a:lstStyle/>
          <a:p>
            <a:r>
              <a:rPr lang="en-US" b="0" i="0" u="none" strike="noStrike" baseline="0">
                <a:latin typeface="Arial" panose="020B0604020202020204" pitchFamily="34" charset="0"/>
              </a:rPr>
              <a:t>Evento activar hoja (Worksheet_Activate)</a:t>
            </a:r>
          </a:p>
        </p:txBody>
      </p:sp>
      <p:sp>
        <p:nvSpPr>
          <p:cNvPr id="3" name="Marcador de texto 2"/>
          <p:cNvSpPr>
            <a:spLocks noGrp="1"/>
          </p:cNvSpPr>
          <p:nvPr>
            <p:ph type="body" idx="1"/>
          </p:nvPr>
        </p:nvSpPr>
        <p:spPr>
          <a:xfrm>
            <a:off x="628650" y="2327329"/>
            <a:ext cx="7886700" cy="4351338"/>
          </a:xfrm>
        </p:spPr>
        <p:txBody>
          <a:bodyPr/>
          <a:lstStyle/>
          <a:p>
            <a:r>
              <a:rPr lang="es-MX" b="0" i="0" u="none" strike="noStrike" baseline="0">
                <a:latin typeface="Arial" panose="020B0604020202020204" pitchFamily="34" charset="0"/>
              </a:rPr>
              <a:t>Este evento es ejecutado cuando la hoja (donde se desarrolló el código) es seleccionada, el siguiente ejemplo nos muestra un mensaje cuando la Hoja1 es seleccionada y puede ver este ejemplo en el archivo Eventos Hoja.xlsm, en el módulo de código de la Hoja1.</a:t>
            </a:r>
          </a:p>
        </p:txBody>
      </p:sp>
    </p:spTree>
    <p:extLst>
      <p:ext uri="{BB962C8B-B14F-4D97-AF65-F5344CB8AC3E}">
        <p14:creationId xmlns:p14="http://schemas.microsoft.com/office/powerpoint/2010/main" val="10360214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10186"/>
            <a:ext cx="7886700" cy="1325563"/>
          </a:xfrm>
        </p:spPr>
        <p:txBody>
          <a:bodyPr/>
          <a:lstStyle/>
          <a:p>
            <a:r>
              <a:rPr lang="en-US" b="0" i="0" u="none" strike="noStrike" baseline="0" dirty="0" err="1">
                <a:latin typeface="Arial" panose="020B0604020202020204" pitchFamily="34" charset="0"/>
              </a:rPr>
              <a:t>Evento</a:t>
            </a:r>
            <a:r>
              <a:rPr lang="en-US" b="0" i="0" u="none" strike="noStrike" baseline="0" dirty="0">
                <a:latin typeface="Arial" panose="020B0604020202020204" pitchFamily="34" charset="0"/>
              </a:rPr>
              <a:t> </a:t>
            </a:r>
            <a:r>
              <a:rPr lang="en-US" b="0" i="0" u="none" strike="noStrike" baseline="0" dirty="0" err="1">
                <a:latin typeface="Arial" panose="020B0604020202020204" pitchFamily="34" charset="0"/>
              </a:rPr>
              <a:t>cambiar</a:t>
            </a:r>
            <a:r>
              <a:rPr lang="en-US" b="0" i="0" u="none" strike="noStrike" baseline="0" dirty="0">
                <a:latin typeface="Arial" panose="020B0604020202020204" pitchFamily="34" charset="0"/>
              </a:rPr>
              <a:t> </a:t>
            </a:r>
            <a:r>
              <a:rPr lang="en-US" b="0" i="0" u="none" strike="noStrike" baseline="0" dirty="0" err="1">
                <a:latin typeface="Arial" panose="020B0604020202020204" pitchFamily="34" charset="0"/>
              </a:rPr>
              <a:t>hoja</a:t>
            </a:r>
            <a:r>
              <a:rPr lang="en-US" b="0" i="0" u="none" strike="noStrike" baseline="0" dirty="0">
                <a:latin typeface="Arial" panose="020B0604020202020204" pitchFamily="34" charset="0"/>
              </a:rPr>
              <a:t>(</a:t>
            </a:r>
            <a:r>
              <a:rPr lang="en-US" b="0" i="0" u="none" strike="noStrike" baseline="0" dirty="0" err="1">
                <a:latin typeface="Arial" panose="020B0604020202020204" pitchFamily="34" charset="0"/>
              </a:rPr>
              <a:t>Worksheet_Change</a:t>
            </a:r>
            <a:r>
              <a:rPr lang="en-US" b="0" i="0" u="none" strike="noStrike" baseline="0" dirty="0">
                <a:latin typeface="Arial" panose="020B0604020202020204" pitchFamily="34" charset="0"/>
              </a:rPr>
              <a:t>)</a:t>
            </a:r>
          </a:p>
        </p:txBody>
      </p:sp>
      <p:sp>
        <p:nvSpPr>
          <p:cNvPr id="3" name="Marcador de texto 2"/>
          <p:cNvSpPr>
            <a:spLocks noGrp="1"/>
          </p:cNvSpPr>
          <p:nvPr>
            <p:ph type="body" idx="1"/>
          </p:nvPr>
        </p:nvSpPr>
        <p:spPr>
          <a:xfrm>
            <a:off x="628650" y="2270685"/>
            <a:ext cx="7886700" cy="4351338"/>
          </a:xfrm>
        </p:spPr>
        <p:txBody>
          <a:bodyPr/>
          <a:lstStyle/>
          <a:p>
            <a:r>
              <a:rPr lang="es-MX" b="0" i="0" u="none" strike="noStrike" baseline="0" dirty="0">
                <a:latin typeface="Arial" panose="020B0604020202020204" pitchFamily="34" charset="0"/>
              </a:rPr>
              <a:t>Este evento monitorea toda la hoja de cálculo para determinar si existe algún cambio dentro de ella. Estos cambios no aplican cuando se recalculan fórmulas, se agregan o eliminan objetos a la hoja. El siguiente ejemplo nos muestra un mensaje cuando existe un cambio en la </a:t>
            </a:r>
            <a:r>
              <a:rPr lang="es-MX" b="0" i="0" u="none" strike="noStrike" baseline="0" dirty="0" err="1">
                <a:latin typeface="Arial" panose="020B0604020202020204" pitchFamily="34" charset="0"/>
              </a:rPr>
              <a:t>Hoja2</a:t>
            </a:r>
            <a:r>
              <a:rPr lang="es-MX" b="0" i="0" u="none" strike="noStrike" baseline="0" dirty="0">
                <a:latin typeface="Arial" panose="020B0604020202020204" pitchFamily="34" charset="0"/>
              </a:rPr>
              <a:t> y puede ver este ejemplo en el archivo Eventos </a:t>
            </a:r>
            <a:r>
              <a:rPr lang="es-MX" b="0" i="0" u="none" strike="noStrike" baseline="0" dirty="0" err="1">
                <a:latin typeface="Arial" panose="020B0604020202020204" pitchFamily="34" charset="0"/>
              </a:rPr>
              <a:t>Hoja.xlsm</a:t>
            </a:r>
            <a:r>
              <a:rPr lang="es-MX" b="0" i="0" u="none" strike="noStrike" baseline="0" dirty="0">
                <a:latin typeface="Arial" panose="020B0604020202020204" pitchFamily="34" charset="0"/>
              </a:rPr>
              <a:t>, en el módulo de código de la </a:t>
            </a:r>
            <a:r>
              <a:rPr lang="es-MX" b="0" i="0" u="none" strike="noStrike" baseline="0" dirty="0" err="1">
                <a:latin typeface="Arial" panose="020B0604020202020204" pitchFamily="34" charset="0"/>
              </a:rPr>
              <a:t>Hoja2</a:t>
            </a:r>
            <a:r>
              <a:rPr lang="es-MX" b="0" i="0" u="none" strike="noStrike" baseline="0" dirty="0">
                <a:latin typeface="Arial" panose="020B0604020202020204" pitchFamily="34" charset="0"/>
              </a:rPr>
              <a:t>.</a:t>
            </a:r>
          </a:p>
        </p:txBody>
      </p:sp>
    </p:spTree>
    <p:extLst>
      <p:ext uri="{BB962C8B-B14F-4D97-AF65-F5344CB8AC3E}">
        <p14:creationId xmlns:p14="http://schemas.microsoft.com/office/powerpoint/2010/main" val="9861824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546558"/>
            <a:ext cx="7886700" cy="1325563"/>
          </a:xfrm>
        </p:spPr>
        <p:txBody>
          <a:bodyPr>
            <a:normAutofit fontScale="90000"/>
          </a:bodyPr>
          <a:lstStyle/>
          <a:p>
            <a:r>
              <a:rPr lang="en-US" b="0" i="0" u="none" strike="noStrike" baseline="0" dirty="0" err="1">
                <a:latin typeface="Arial" panose="020B0604020202020204" pitchFamily="34" charset="0"/>
              </a:rPr>
              <a:t>Evento</a:t>
            </a:r>
            <a:r>
              <a:rPr lang="en-US" b="0" i="0" u="none" strike="noStrike" baseline="0" dirty="0">
                <a:latin typeface="Arial" panose="020B0604020202020204" pitchFamily="34" charset="0"/>
              </a:rPr>
              <a:t> </a:t>
            </a:r>
            <a:r>
              <a:rPr lang="en-US" b="0" i="0" u="none" strike="noStrike" baseline="0" dirty="0" err="1">
                <a:latin typeface="Arial" panose="020B0604020202020204" pitchFamily="34" charset="0"/>
              </a:rPr>
              <a:t>cambiar</a:t>
            </a:r>
            <a:r>
              <a:rPr lang="en-US" b="0" i="0" u="none" strike="noStrike" baseline="0" dirty="0">
                <a:latin typeface="Arial" panose="020B0604020202020204" pitchFamily="34" charset="0"/>
              </a:rPr>
              <a:t> </a:t>
            </a:r>
            <a:r>
              <a:rPr lang="en-US" b="0" i="0" u="none" strike="noStrike" baseline="0" dirty="0" err="1">
                <a:latin typeface="Arial" panose="020B0604020202020204" pitchFamily="34" charset="0"/>
              </a:rPr>
              <a:t>seleccion</a:t>
            </a:r>
            <a:r>
              <a:rPr lang="en-US" b="0" i="0" u="none" strike="noStrike" baseline="0" dirty="0">
                <a:latin typeface="Arial" panose="020B0604020202020204" pitchFamily="34" charset="0"/>
              </a:rPr>
              <a:t>(</a:t>
            </a:r>
            <a:r>
              <a:rPr lang="en-US" b="0" i="0" u="none" strike="noStrike" baseline="0" dirty="0" err="1">
                <a:latin typeface="Arial" panose="020B0604020202020204" pitchFamily="34" charset="0"/>
              </a:rPr>
              <a:t>Worksheet_SelectionChange</a:t>
            </a:r>
            <a:r>
              <a:rPr lang="en-US" b="0" i="0" u="none" strike="noStrike" baseline="0" dirty="0">
                <a:latin typeface="Arial" panose="020B0604020202020204" pitchFamily="34" charset="0"/>
              </a:rPr>
              <a:t>)</a:t>
            </a:r>
          </a:p>
        </p:txBody>
      </p:sp>
      <p:sp>
        <p:nvSpPr>
          <p:cNvPr id="3" name="Marcador de texto 2"/>
          <p:cNvSpPr>
            <a:spLocks noGrp="1"/>
          </p:cNvSpPr>
          <p:nvPr>
            <p:ph type="body" idx="1"/>
          </p:nvPr>
        </p:nvSpPr>
        <p:spPr>
          <a:xfrm>
            <a:off x="628650" y="3007057"/>
            <a:ext cx="7886700" cy="4351338"/>
          </a:xfrm>
        </p:spPr>
        <p:txBody>
          <a:bodyPr/>
          <a:lstStyle/>
          <a:p>
            <a:r>
              <a:rPr lang="es-MX" b="0" i="0" u="none" strike="noStrike" baseline="0" dirty="0">
                <a:latin typeface="Arial" panose="020B0604020202020204" pitchFamily="34" charset="0"/>
              </a:rPr>
              <a:t>Este evento es ejecutado cuando el usuario define un rango para trabajar con él, el parámetro </a:t>
            </a:r>
            <a:r>
              <a:rPr lang="es-MX" b="0" i="0" u="none" strike="noStrike" baseline="0" dirty="0" err="1">
                <a:latin typeface="Arial" panose="020B0604020202020204" pitchFamily="34" charset="0"/>
              </a:rPr>
              <a:t>Range</a:t>
            </a:r>
            <a:r>
              <a:rPr lang="es-MX" b="0" i="0" u="none" strike="noStrike" baseline="0" dirty="0">
                <a:latin typeface="Arial" panose="020B0604020202020204" pitchFamily="34" charset="0"/>
              </a:rPr>
              <a:t> es el rango definido, un ejemplo de cómo trabajar este evento es el siguiente:</a:t>
            </a:r>
          </a:p>
        </p:txBody>
      </p:sp>
    </p:spTree>
    <p:extLst>
      <p:ext uri="{BB962C8B-B14F-4D97-AF65-F5344CB8AC3E}">
        <p14:creationId xmlns:p14="http://schemas.microsoft.com/office/powerpoint/2010/main" val="32012029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EVENTOS DE GRÁFICAS</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Los eventos de las gráficas aplican a las gráficas que se encuentran en una hoja independiente y no están incrustadas dentro de una hoja de cálculo, ya que las hojas de los gráficos crean su módulo de código y las gráficas incrustadas no.</a:t>
            </a:r>
            <a:endParaRPr lang="es-MX" b="0" i="0" u="none" strike="noStrike" baseline="0">
              <a:latin typeface="Times New Roman" panose="02020603050405020304" pitchFamily="18" charset="0"/>
            </a:endParaRPr>
          </a:p>
        </p:txBody>
      </p:sp>
    </p:spTree>
    <p:extLst>
      <p:ext uri="{BB962C8B-B14F-4D97-AF65-F5344CB8AC3E}">
        <p14:creationId xmlns:p14="http://schemas.microsoft.com/office/powerpoint/2010/main" val="33551428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39658"/>
            <a:ext cx="7886700" cy="1325563"/>
          </a:xfrm>
        </p:spPr>
        <p:txBody>
          <a:bodyPr/>
          <a:lstStyle/>
          <a:p>
            <a:r>
              <a:rPr lang="es-MX" b="0" i="0" u="none" strike="noStrike" baseline="0" dirty="0">
                <a:latin typeface="Arial" panose="020B0604020202020204" pitchFamily="34" charset="0"/>
              </a:rPr>
              <a:t>Evento activar gráfica (</a:t>
            </a:r>
            <a:r>
              <a:rPr lang="es-MX" b="0" i="0" u="none" strike="noStrike" baseline="0" dirty="0" err="1">
                <a:latin typeface="Arial" panose="020B0604020202020204" pitchFamily="34" charset="0"/>
              </a:rPr>
              <a:t>Chart_Activate</a:t>
            </a:r>
            <a:r>
              <a:rPr lang="es-MX" b="0" i="0" u="none" strike="noStrike" baseline="0" dirty="0">
                <a:latin typeface="Arial" panose="020B0604020202020204" pitchFamily="34" charset="0"/>
              </a:rPr>
              <a:t>)</a:t>
            </a:r>
          </a:p>
        </p:txBody>
      </p:sp>
      <p:sp>
        <p:nvSpPr>
          <p:cNvPr id="4" name="Título 1"/>
          <p:cNvSpPr txBox="1">
            <a:spLocks/>
          </p:cNvSpPr>
          <p:nvPr/>
        </p:nvSpPr>
        <p:spPr>
          <a:xfrm>
            <a:off x="410165" y="3351087"/>
            <a:ext cx="7886700" cy="1325563"/>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mtClean="0">
                <a:latin typeface="Arial" panose="020B0604020202020204" pitchFamily="34" charset="0"/>
              </a:rPr>
              <a:t>Este evento ocurre cuando seleccionamos una hoja de gráfica, veamos el siguiente código que puede encontrar en el archivo Eventos Graficas.xlsm, que contiene una hoja con datos (Hoja1) y la hoja que contiene la gráfica (Gráfica1).</a:t>
            </a:r>
            <a:endParaRPr lang="es-MX" dirty="0">
              <a:latin typeface="Arial" panose="020B0604020202020204" pitchFamily="34" charset="0"/>
            </a:endParaRPr>
          </a:p>
        </p:txBody>
      </p:sp>
    </p:spTree>
    <p:extLst>
      <p:ext uri="{BB962C8B-B14F-4D97-AF65-F5344CB8AC3E}">
        <p14:creationId xmlns:p14="http://schemas.microsoft.com/office/powerpoint/2010/main" val="36656812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OTROS EVENTOS </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Estos eventos no tienen relación con ningún objeto, y a diferencia de los demás eventos, éstos se programan en un módulo de código general. Estos eventos se acceden usando métodos de aplicación del objeto. Y tenemos dos eventos: OnKey y OnTime.</a:t>
            </a:r>
          </a:p>
        </p:txBody>
      </p:sp>
    </p:spTree>
    <p:extLst>
      <p:ext uri="{BB962C8B-B14F-4D97-AF65-F5344CB8AC3E}">
        <p14:creationId xmlns:p14="http://schemas.microsoft.com/office/powerpoint/2010/main" val="39504661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Evento OnKey</a:t>
            </a:r>
          </a:p>
        </p:txBody>
      </p:sp>
      <p:sp>
        <p:nvSpPr>
          <p:cNvPr id="3" name="Marcador de texto 2"/>
          <p:cNvSpPr>
            <a:spLocks noGrp="1"/>
          </p:cNvSpPr>
          <p:nvPr>
            <p:ph type="body" idx="1"/>
          </p:nvPr>
        </p:nvSpPr>
        <p:spPr/>
        <p:txBody>
          <a:bodyPr>
            <a:normAutofit lnSpcReduction="10000"/>
          </a:bodyPr>
          <a:lstStyle/>
          <a:p>
            <a:r>
              <a:rPr lang="es-MX" b="0" i="0" u="none" strike="noStrike" baseline="0">
                <a:latin typeface="Arial" panose="020B0604020202020204" pitchFamily="34" charset="0"/>
              </a:rPr>
              <a:t>Este tipo de eventos nos permiten definir y redefinir las teclas o combinaciones de teclas para que Excel ejecute alguna acción. Si se define alguna tecla que ya esté definida por Excel, ésta dejará de funcionar como normalmente lo hace para ejecutar las acciones definidas por este evento.</a:t>
            </a:r>
          </a:p>
          <a:p>
            <a:r>
              <a:rPr lang="es-MX" b="0" i="0" u="none" strike="noStrike" baseline="0">
                <a:latin typeface="Arial" panose="020B0604020202020204" pitchFamily="34" charset="0"/>
              </a:rPr>
              <a:t>Es importante resaltar que este evento que usa el método OnKey para asignar eventos a las teclas, va más allá del libro que donde se ejecutó, es decir, funcionará para todos los libros abiertos.</a:t>
            </a:r>
          </a:p>
        </p:txBody>
      </p:sp>
    </p:spTree>
    <p:extLst>
      <p:ext uri="{BB962C8B-B14F-4D97-AF65-F5344CB8AC3E}">
        <p14:creationId xmlns:p14="http://schemas.microsoft.com/office/powerpoint/2010/main" val="79205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FICHA DESARROLLADOR</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Otra forma de acceder al Editor de Visual Basic es desde la ficha de Desarrollador&gt; Código&gt;  Visual Basic.  Si  la  ficha  de Desarrollador no está activada, se puede activar en la ficha Archivo&gt; Opciones&gt; Personalizar&gt; Cinta de opciones, y en el cuadro derecho donde dice Fichas principales, activar Desarrollador. </a:t>
            </a:r>
          </a:p>
        </p:txBody>
      </p:sp>
    </p:spTree>
    <p:extLst>
      <p:ext uri="{BB962C8B-B14F-4D97-AF65-F5344CB8AC3E}">
        <p14:creationId xmlns:p14="http://schemas.microsoft.com/office/powerpoint/2010/main" val="30399774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Evento OnTime</a:t>
            </a:r>
          </a:p>
        </p:txBody>
      </p:sp>
      <p:sp>
        <p:nvSpPr>
          <p:cNvPr id="3" name="Marcador de texto 2"/>
          <p:cNvSpPr>
            <a:spLocks noGrp="1"/>
          </p:cNvSpPr>
          <p:nvPr>
            <p:ph type="body" idx="1"/>
          </p:nvPr>
        </p:nvSpPr>
        <p:spPr/>
        <p:txBody>
          <a:bodyPr>
            <a:normAutofit fontScale="92500" lnSpcReduction="10000"/>
          </a:bodyPr>
          <a:lstStyle/>
          <a:p>
            <a:r>
              <a:rPr lang="es-MX" b="0" i="0" u="none" strike="noStrike" baseline="0">
                <a:latin typeface="Arial" panose="020B0604020202020204" pitchFamily="34" charset="0"/>
              </a:rPr>
              <a:t>Este evento se ejecuta en alguna hora en específico o en algún día en particular. La sintaxis del evento OnTime de la aplicación es:</a:t>
            </a:r>
          </a:p>
          <a:p>
            <a:r>
              <a:rPr lang="es-MX" b="0" i="0" u="none" strike="noStrike" baseline="0">
                <a:latin typeface="Arial" panose="020B0604020202020204" pitchFamily="34" charset="0"/>
              </a:rPr>
              <a:t>Application.OnTime tiempo, “Macro”[, TiempoFinal][, Estado]</a:t>
            </a:r>
          </a:p>
          <a:p>
            <a:r>
              <a:rPr lang="es-MX" b="0" i="0" u="none" strike="noStrike" baseline="0">
                <a:latin typeface="Arial" panose="020B0604020202020204" pitchFamily="34" charset="0"/>
              </a:rPr>
              <a:t>Tiempo: la hora donde se quiere ejecutar el proceso.</a:t>
            </a:r>
          </a:p>
          <a:p>
            <a:r>
              <a:rPr lang="es-MX" b="0" i="0" u="none" strike="noStrike" baseline="0">
                <a:latin typeface="Arial" panose="020B0604020202020204" pitchFamily="34" charset="0"/>
              </a:rPr>
              <a:t>Macro: el procedimiento que se va a ejecutar.</a:t>
            </a:r>
          </a:p>
          <a:p>
            <a:r>
              <a:rPr lang="es-MX" b="0" i="0" u="none" strike="noStrike" baseline="0">
                <a:latin typeface="Arial" panose="020B0604020202020204" pitchFamily="34" charset="0"/>
              </a:rPr>
              <a:t>TiempoFinal: hora donde ya no se ejecutará el procedimiento. Excel debe de estar disponible para ejecutar este parámetro, si no lo ignorará.</a:t>
            </a:r>
          </a:p>
        </p:txBody>
      </p:sp>
    </p:spTree>
    <p:extLst>
      <p:ext uri="{BB962C8B-B14F-4D97-AF65-F5344CB8AC3E}">
        <p14:creationId xmlns:p14="http://schemas.microsoft.com/office/powerpoint/2010/main" val="41895075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OBJETO RANGE</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Hasta ahora hemos usado el objeto Range para trabajar con valores de las celdas de la hoja de cálculo, pero veremos que dentro de sus muchos métodos (casi 80) encontramos: selección de rangos de forma dinámica, realizar ordenaciones de información, usar el pegado especial y filtros avanzados entre otras muchas.</a:t>
            </a:r>
          </a:p>
        </p:txBody>
      </p:sp>
    </p:spTree>
    <p:extLst>
      <p:ext uri="{BB962C8B-B14F-4D97-AF65-F5344CB8AC3E}">
        <p14:creationId xmlns:p14="http://schemas.microsoft.com/office/powerpoint/2010/main" val="26757871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2466" y="704990"/>
            <a:ext cx="7886700" cy="1325563"/>
          </a:xfrm>
        </p:spPr>
        <p:txBody>
          <a:bodyPr/>
          <a:lstStyle/>
          <a:p>
            <a:r>
              <a:rPr lang="es-MX" b="0" i="0" u="none" strike="noStrike" baseline="0" dirty="0">
                <a:latin typeface="Arial" panose="020B0604020202020204" pitchFamily="34" charset="0"/>
              </a:rPr>
              <a:t>FILTRO AVANZADO OBJETO </a:t>
            </a:r>
            <a:r>
              <a:rPr lang="es-MX" b="0" i="0" u="none" strike="noStrike" baseline="0" dirty="0" err="1">
                <a:latin typeface="Arial" panose="020B0604020202020204" pitchFamily="34" charset="0"/>
              </a:rPr>
              <a:t>RANGE</a:t>
            </a:r>
            <a:endParaRPr lang="es-MX" b="0" i="0" u="none" strike="noStrike" baseline="0" dirty="0">
              <a:latin typeface="Times New Roman" panose="02020603050405020304" pitchFamily="18" charset="0"/>
            </a:endParaRPr>
          </a:p>
        </p:txBody>
      </p:sp>
      <p:sp>
        <p:nvSpPr>
          <p:cNvPr id="3" name="Marcador de texto 2"/>
          <p:cNvSpPr>
            <a:spLocks noGrp="1"/>
          </p:cNvSpPr>
          <p:nvPr>
            <p:ph type="body" idx="1"/>
          </p:nvPr>
        </p:nvSpPr>
        <p:spPr>
          <a:xfrm>
            <a:off x="612466" y="2165489"/>
            <a:ext cx="7886700" cy="4351338"/>
          </a:xfrm>
        </p:spPr>
        <p:txBody>
          <a:bodyPr>
            <a:normAutofit fontScale="77500" lnSpcReduction="20000"/>
          </a:bodyPr>
          <a:lstStyle/>
          <a:p>
            <a:r>
              <a:rPr lang="es-MX" b="0" i="0" u="none" strike="noStrike" baseline="0">
                <a:latin typeface="Arial" panose="020B0604020202020204" pitchFamily="34" charset="0"/>
              </a:rPr>
              <a:t>La sintaxis del filtro avanzado usando el objeto RANGE es:</a:t>
            </a:r>
          </a:p>
          <a:p>
            <a:r>
              <a:rPr lang="es-MX" b="0" i="0" u="none" strike="noStrike" baseline="0">
                <a:latin typeface="Arial" panose="020B0604020202020204" pitchFamily="34" charset="0"/>
              </a:rPr>
              <a:t>Rango.AdvancedFilter Acción, Criterios, CopiarA, Unico</a:t>
            </a:r>
          </a:p>
          <a:p>
            <a:r>
              <a:rPr lang="es-MX" b="0" i="0" u="none" strike="noStrike" baseline="0">
                <a:latin typeface="Arial" panose="020B0604020202020204" pitchFamily="34" charset="0"/>
              </a:rPr>
              <a:t>Esto aplicado quedaría:</a:t>
            </a:r>
          </a:p>
          <a:p>
            <a:r>
              <a:rPr lang="en-US" b="0" i="0" u="none" strike="noStrike" baseline="0">
                <a:latin typeface="Arial" panose="020B0604020202020204" pitchFamily="34" charset="0"/>
              </a:rPr>
              <a:t>Range(“A1:D100).AdvancedFilter xlFilterCopy, range("G1:J2"), Range("G10:J10")</a:t>
            </a:r>
          </a:p>
          <a:p>
            <a:r>
              <a:rPr lang="es-MX" b="0" i="0" u="none" strike="noStrike" baseline="0">
                <a:latin typeface="Arial" panose="020B0604020202020204" pitchFamily="34" charset="0"/>
              </a:rPr>
              <a:t>Donde Range(“A1:D100) corresponde a Rango. El parámetro xlFilterCopy es Acción, el parámetro de los criterios es Range(“G1:J2”) y el último parámetro corresponde a donde se ca a copiar la información. La sintaxis se puede desarrollar de siguiente manera:</a:t>
            </a:r>
          </a:p>
          <a:p>
            <a:r>
              <a:rPr lang="en-US" b="0" i="0" u="none" strike="noStrike" baseline="0">
                <a:latin typeface="Arial" panose="020B0604020202020204" pitchFamily="34" charset="0"/>
              </a:rPr>
              <a:t>Range(“A1:D100).AdvancedFilter CriteriaRange:=Range("G1:J2"), Action:=xlFilterCopy,  CopyToRange:=Range("G10:J10")</a:t>
            </a:r>
          </a:p>
        </p:txBody>
      </p:sp>
    </p:spTree>
    <p:extLst>
      <p:ext uri="{BB962C8B-B14F-4D97-AF65-F5344CB8AC3E}">
        <p14:creationId xmlns:p14="http://schemas.microsoft.com/office/powerpoint/2010/main" val="19453122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FÓRMULAS OBJETO RANGE</a:t>
            </a:r>
            <a:endParaRPr lang="es-MX" b="0" i="0" u="none" strike="noStrike" baseline="0">
              <a:latin typeface="Times New Roman" panose="02020603050405020304" pitchFamily="18" charset="0"/>
            </a:endParaRPr>
          </a:p>
        </p:txBody>
      </p:sp>
      <p:sp>
        <p:nvSpPr>
          <p:cNvPr id="3" name="Marcador de texto 2"/>
          <p:cNvSpPr>
            <a:spLocks noGrp="1"/>
          </p:cNvSpPr>
          <p:nvPr>
            <p:ph type="body" idx="1"/>
          </p:nvPr>
        </p:nvSpPr>
        <p:spPr/>
        <p:txBody>
          <a:bodyPr>
            <a:normAutofit lnSpcReduction="10000"/>
          </a:bodyPr>
          <a:lstStyle/>
          <a:p>
            <a:r>
              <a:rPr lang="es-MX" b="0" i="0" u="none" strike="noStrike" baseline="0">
                <a:latin typeface="Arial" panose="020B0604020202020204" pitchFamily="34" charset="0"/>
              </a:rPr>
              <a:t>Habra ocaciones en las cuales deba de enviar una fórmula a la hoja de cálculo como lo hemos hecho anteriormente es a través del objeto WorksheetFunction para dejar usar una función de Excel. Pero cunado queremos envíar una fórmula definida por nosotros o una función de Excel a la hoja de cálculo, usamos la porpiedad Formula, el siguiente ejemplo ingresa la función Suma en la celda A10 de la hoja Formula:</a:t>
            </a:r>
          </a:p>
          <a:p>
            <a:r>
              <a:rPr lang="en-US" b="0" i="0" u="none" strike="noStrike" baseline="0">
                <a:latin typeface="Arial" panose="020B0604020202020204" pitchFamily="34" charset="0"/>
              </a:rPr>
              <a:t>Range("A10").Formula = "=Sum(A2:A9)"</a:t>
            </a:r>
          </a:p>
        </p:txBody>
      </p:sp>
    </p:spTree>
    <p:extLst>
      <p:ext uri="{BB962C8B-B14F-4D97-AF65-F5344CB8AC3E}">
        <p14:creationId xmlns:p14="http://schemas.microsoft.com/office/powerpoint/2010/main" val="41958598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ARREGLOS</a:t>
            </a:r>
            <a:endParaRPr lang="es-MX" b="0" i="0" u="none" strike="noStrike" baseline="0">
              <a:latin typeface="Times New Roman" panose="02020603050405020304" pitchFamily="18" charset="0"/>
            </a:endParaRP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Los arreglos o también conocidos como matrices, son variables especiales que nos permiten almacenar más de un dato y este conjunto de datos comparten un nombre en común, imagine que tiene una cuadrícula de Excel en memoria y que puede acceder a ella desde la macro sin tener que interactuar con la hoja de cálculo.</a:t>
            </a:r>
          </a:p>
        </p:txBody>
      </p:sp>
    </p:spTree>
    <p:extLst>
      <p:ext uri="{BB962C8B-B14F-4D97-AF65-F5344CB8AC3E}">
        <p14:creationId xmlns:p14="http://schemas.microsoft.com/office/powerpoint/2010/main" val="19731675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5822" y="648346"/>
            <a:ext cx="7886700" cy="1325563"/>
          </a:xfrm>
        </p:spPr>
        <p:txBody>
          <a:bodyPr/>
          <a:lstStyle/>
          <a:p>
            <a:r>
              <a:rPr lang="es-MX" b="0" i="0" u="none" strike="noStrike" baseline="0">
                <a:latin typeface="Arial" panose="020B0604020202020204" pitchFamily="34" charset="0"/>
              </a:rPr>
              <a:t>ARREGLOS DIMENSIONALES</a:t>
            </a:r>
          </a:p>
        </p:txBody>
      </p:sp>
      <p:sp>
        <p:nvSpPr>
          <p:cNvPr id="3" name="Marcador de texto 2"/>
          <p:cNvSpPr>
            <a:spLocks noGrp="1"/>
          </p:cNvSpPr>
          <p:nvPr>
            <p:ph type="body" idx="1"/>
          </p:nvPr>
        </p:nvSpPr>
        <p:spPr>
          <a:xfrm>
            <a:off x="555822" y="2108845"/>
            <a:ext cx="7886700" cy="4351338"/>
          </a:xfrm>
        </p:spPr>
        <p:txBody>
          <a:bodyPr>
            <a:normAutofit fontScale="92500" lnSpcReduction="10000"/>
          </a:bodyPr>
          <a:lstStyle/>
          <a:p>
            <a:r>
              <a:rPr lang="es-MX" b="0" i="0" u="none" strike="noStrike" baseline="0">
                <a:latin typeface="Arial" panose="020B0604020202020204" pitchFamily="34" charset="0"/>
              </a:rPr>
              <a:t>Los arreglos dimensionales constan de solo una columna y se manejan a través de un solo índice, es decir, se tiene solo una columna para trabajar. </a:t>
            </a:r>
            <a:r>
              <a:rPr lang="es-MX" b="0" i="0" u="none" strike="noStrike" baseline="0" dirty="0">
                <a:latin typeface="Arial" panose="020B0604020202020204" pitchFamily="34" charset="0"/>
              </a:rPr>
              <a:t>Al igual que todas las variables, los arreglos necesitan definirse para poder trabajar con ellos y que la velocidad de la ejecución de la macro no se vea comprometida. Para definir un arreglo:</a:t>
            </a:r>
          </a:p>
          <a:p>
            <a:r>
              <a:rPr lang="es-MX" b="0" i="0" u="none" strike="noStrike" baseline="0" dirty="0" err="1">
                <a:latin typeface="Arial" panose="020B0604020202020204" pitchFamily="34" charset="0"/>
              </a:rPr>
              <a:t>Dim</a:t>
            </a:r>
            <a:r>
              <a:rPr lang="es-MX" b="0" i="0" u="none" strike="noStrike" baseline="0" dirty="0">
                <a:latin typeface="Arial" panose="020B0604020202020204" pitchFamily="34" charset="0"/>
              </a:rPr>
              <a:t> </a:t>
            </a:r>
            <a:r>
              <a:rPr lang="es-MX" b="0" i="0" u="none" strike="noStrike" baseline="0" dirty="0" err="1">
                <a:latin typeface="Arial" panose="020B0604020202020204" pitchFamily="34" charset="0"/>
              </a:rPr>
              <a:t>NombreArreglo</a:t>
            </a:r>
            <a:r>
              <a:rPr lang="es-MX" b="0" i="0" u="none" strike="noStrike" baseline="0" dirty="0">
                <a:latin typeface="Arial" panose="020B0604020202020204" pitchFamily="34" charset="0"/>
              </a:rPr>
              <a:t>()</a:t>
            </a:r>
          </a:p>
          <a:p>
            <a:r>
              <a:rPr lang="es-MX" b="0" i="0" u="none" strike="noStrike" baseline="0" dirty="0">
                <a:latin typeface="Arial" panose="020B0604020202020204" pitchFamily="34" charset="0"/>
              </a:rPr>
              <a:t>El </a:t>
            </a:r>
            <a:r>
              <a:rPr lang="es-MX" b="0" i="0" u="none" strike="noStrike" baseline="0" dirty="0" err="1">
                <a:latin typeface="Arial" panose="020B0604020202020204" pitchFamily="34" charset="0"/>
              </a:rPr>
              <a:t>NombreArreglo</a:t>
            </a:r>
            <a:r>
              <a:rPr lang="es-MX" b="0" i="0" u="none" strike="noStrike" baseline="0" dirty="0">
                <a:latin typeface="Arial" panose="020B0604020202020204" pitchFamily="34" charset="0"/>
              </a:rPr>
              <a:t> va a ser el nombre que se le de al arreglo y los paréntesis al final, le indican que es un arreglo el que se esta definiendo. Si por ejemplo definimos:</a:t>
            </a:r>
          </a:p>
        </p:txBody>
      </p:sp>
    </p:spTree>
    <p:extLst>
      <p:ext uri="{BB962C8B-B14F-4D97-AF65-F5344CB8AC3E}">
        <p14:creationId xmlns:p14="http://schemas.microsoft.com/office/powerpoint/2010/main" val="38770176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Option Base 1</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Esta opción se debe de poner antes de que la macro se ejecute, es decir, hasta arriba del módulo en la sección de declaraciones, antes del primer procedimiento Sub.</a:t>
            </a:r>
          </a:p>
          <a:p>
            <a:r>
              <a:rPr lang="es-MX" b="0" i="0" u="none" strike="noStrike" baseline="0">
                <a:latin typeface="Arial" panose="020B0604020202020204" pitchFamily="34" charset="0"/>
              </a:rPr>
              <a:t>Otra forma de declarar los arreglos es indicando cuántos elementos va a tener y esto hará que ya no se requiera de la opción Option Base 1.</a:t>
            </a:r>
          </a:p>
        </p:txBody>
      </p:sp>
    </p:spTree>
    <p:extLst>
      <p:ext uri="{BB962C8B-B14F-4D97-AF65-F5344CB8AC3E}">
        <p14:creationId xmlns:p14="http://schemas.microsoft.com/office/powerpoint/2010/main" val="32050204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4374" y="615978"/>
            <a:ext cx="7886700" cy="1325563"/>
          </a:xfrm>
        </p:spPr>
        <p:txBody>
          <a:bodyPr/>
          <a:lstStyle/>
          <a:p>
            <a:r>
              <a:rPr lang="es-MX" b="0" i="0" u="none" strike="noStrike" baseline="0" dirty="0">
                <a:latin typeface="Arial" panose="020B0604020202020204" pitchFamily="34" charset="0"/>
              </a:rPr>
              <a:t>ARREGLOS MULTIDIMENSIONALES</a:t>
            </a:r>
          </a:p>
        </p:txBody>
      </p:sp>
      <p:sp>
        <p:nvSpPr>
          <p:cNvPr id="3" name="Marcador de texto 2"/>
          <p:cNvSpPr>
            <a:spLocks noGrp="1"/>
          </p:cNvSpPr>
          <p:nvPr>
            <p:ph type="body" idx="1"/>
          </p:nvPr>
        </p:nvSpPr>
        <p:spPr>
          <a:xfrm>
            <a:off x="604374" y="2076477"/>
            <a:ext cx="7886700" cy="4351338"/>
          </a:xfrm>
        </p:spPr>
        <p:txBody>
          <a:bodyPr>
            <a:normAutofit lnSpcReduction="10000"/>
          </a:bodyPr>
          <a:lstStyle/>
          <a:p>
            <a:r>
              <a:rPr lang="es-MX" b="0" i="0" u="none" strike="noStrike" baseline="0">
                <a:latin typeface="Arial" panose="020B0604020202020204" pitchFamily="34" charset="0"/>
              </a:rPr>
              <a:t>Estos arreglos se usan cuando un arreglo bidimensional no se ajusta a los requerimientos de nuestro trabajo y hay que manejar más elementos, por ejemplo, empleados y departamentos. En estos casos tenemos que manejar columnas y renglones para poder resolver este tema.</a:t>
            </a:r>
          </a:p>
          <a:p>
            <a:r>
              <a:rPr lang="es-MX" b="0" i="0" u="none" strike="noStrike" baseline="0">
                <a:latin typeface="Arial" panose="020B0604020202020204" pitchFamily="34" charset="0"/>
              </a:rPr>
              <a:t>Para declarar un arreglo con renglones y columnas, se agrega otro parámetro:</a:t>
            </a:r>
          </a:p>
          <a:p>
            <a:r>
              <a:rPr lang="es-MX" b="0" i="0" u="none" strike="noStrike" baseline="0">
                <a:latin typeface="Arial" panose="020B0604020202020204" pitchFamily="34" charset="0"/>
              </a:rPr>
              <a:t>Dim NombreArreglo(Inicio To Final[, Inicio To Final]) [As Tipo]</a:t>
            </a:r>
          </a:p>
        </p:txBody>
      </p:sp>
    </p:spTree>
    <p:extLst>
      <p:ext uri="{BB962C8B-B14F-4D97-AF65-F5344CB8AC3E}">
        <p14:creationId xmlns:p14="http://schemas.microsoft.com/office/powerpoint/2010/main" val="39808195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ARREGLOS DINAMICOS</a:t>
            </a:r>
          </a:p>
        </p:txBody>
      </p:sp>
      <p:sp>
        <p:nvSpPr>
          <p:cNvPr id="3" name="Marcador de texto 2"/>
          <p:cNvSpPr>
            <a:spLocks noGrp="1"/>
          </p:cNvSpPr>
          <p:nvPr>
            <p:ph type="body" idx="1"/>
          </p:nvPr>
        </p:nvSpPr>
        <p:spPr/>
        <p:txBody>
          <a:bodyPr>
            <a:normAutofit lnSpcReduction="10000"/>
          </a:bodyPr>
          <a:lstStyle/>
          <a:p>
            <a:r>
              <a:rPr lang="es-MX" b="0" i="0" u="none" strike="noStrike" baseline="0">
                <a:latin typeface="Arial" panose="020B0604020202020204" pitchFamily="34" charset="0"/>
              </a:rPr>
              <a:t>En más de una ocasión va a necesitar declarar arreglos dinámicos por diferentes causas, pero este concepto es debido a que cuando declaramos el arreglo no sabemos las dimensiones que va a tener, podemos declarar un arreglo pensando en un número grande que vaya a ser suficiente para contener toda la posible información pero esto tiene sus detalles como que puede caber la posibilidad de que la información aun así no quepa o por el otro lado, que el arreglo sea demasiado grande y usemos recursos de mas.</a:t>
            </a:r>
          </a:p>
        </p:txBody>
      </p:sp>
    </p:spTree>
    <p:extLst>
      <p:ext uri="{BB962C8B-B14F-4D97-AF65-F5344CB8AC3E}">
        <p14:creationId xmlns:p14="http://schemas.microsoft.com/office/powerpoint/2010/main" val="13477569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753542"/>
            <a:ext cx="7886700" cy="1325563"/>
          </a:xfrm>
        </p:spPr>
        <p:txBody>
          <a:bodyPr/>
          <a:lstStyle/>
          <a:p>
            <a:r>
              <a:rPr lang="es-MX" b="0" i="0" u="none" strike="noStrike" baseline="0">
                <a:latin typeface="Arial" panose="020B0604020202020204" pitchFamily="34" charset="0"/>
              </a:rPr>
              <a:t>DEFINIR ARREGLO DINÁMICO</a:t>
            </a:r>
            <a:endParaRPr lang="es-MX" b="0" i="0" u="none" strike="noStrike" baseline="0">
              <a:latin typeface="Times New Roman" panose="02020603050405020304" pitchFamily="18" charset="0"/>
            </a:endParaRPr>
          </a:p>
        </p:txBody>
      </p:sp>
      <p:sp>
        <p:nvSpPr>
          <p:cNvPr id="3" name="Marcador de texto 2"/>
          <p:cNvSpPr>
            <a:spLocks noGrp="1"/>
          </p:cNvSpPr>
          <p:nvPr>
            <p:ph type="body" idx="1"/>
          </p:nvPr>
        </p:nvSpPr>
        <p:spPr>
          <a:xfrm>
            <a:off x="628650" y="2214041"/>
            <a:ext cx="7886700" cy="4351338"/>
          </a:xfrm>
        </p:spPr>
        <p:txBody>
          <a:bodyPr/>
          <a:lstStyle/>
          <a:p>
            <a:r>
              <a:rPr lang="es-MX" b="0" i="0" u="none" strike="noStrike" baseline="0">
                <a:latin typeface="Arial" panose="020B0604020202020204" pitchFamily="34" charset="0"/>
              </a:rPr>
              <a:t>Dim Arreglo()</a:t>
            </a:r>
          </a:p>
          <a:p>
            <a:r>
              <a:rPr lang="es-MX" b="0" i="0" u="none" strike="noStrike" baseline="0">
                <a:latin typeface="Arial" panose="020B0604020202020204" pitchFamily="34" charset="0"/>
              </a:rPr>
              <a:t>Se puede definir un tipo de datos aunque no es necesario. Si no se define el tipo de datos, el arreglo queda como un arreglo tipo Variant, que significa que puede aceptar cualquier valor incluso otro arreglo.</a:t>
            </a:r>
          </a:p>
        </p:txBody>
      </p:sp>
    </p:spTree>
    <p:extLst>
      <p:ext uri="{BB962C8B-B14F-4D97-AF65-F5344CB8AC3E}">
        <p14:creationId xmlns:p14="http://schemas.microsoft.com/office/powerpoint/2010/main" val="4163616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GRABAR UNA MACRO</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Grabar una macro puede ser el primer paso para comprender cómo funcionan las macros, ya que cuando se ejecuta este comando, Microsoft Excel 2016 genera el código por nosotros, y esto es invaluable ya que podemos revisar cada parte de nuestro código para entender cómo se empieza a programar. Cada vez que vaya teniendo experiencia en la programación, irá dejando la práctica de grabar macros. Cuando vaya a grabar una macro tenga en cuenta esto:</a:t>
            </a:r>
          </a:p>
        </p:txBody>
      </p:sp>
    </p:spTree>
    <p:extLst>
      <p:ext uri="{BB962C8B-B14F-4D97-AF65-F5344CB8AC3E}">
        <p14:creationId xmlns:p14="http://schemas.microsoft.com/office/powerpoint/2010/main" val="3546405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MENUS CONTEXTUALES</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Los menús contextuales son la forma rápida de acceder a nuestros comandos dando clic derecho con el mouse en alguna parte de Excel. Estos menús son muy usados, ya que nos ahorran la tarea de mover el apuntador del ratón a una etiqueta y buscar ahí el comando que estamos solicitando.</a:t>
            </a:r>
          </a:p>
        </p:txBody>
      </p:sp>
    </p:spTree>
    <p:extLst>
      <p:ext uri="{BB962C8B-B14F-4D97-AF65-F5344CB8AC3E}">
        <p14:creationId xmlns:p14="http://schemas.microsoft.com/office/powerpoint/2010/main" val="9293251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2466" y="624070"/>
            <a:ext cx="7886700" cy="1325563"/>
          </a:xfrm>
        </p:spPr>
        <p:txBody>
          <a:bodyPr/>
          <a:lstStyle/>
          <a:p>
            <a:r>
              <a:rPr lang="es-MX" b="0" i="0" u="none" strike="noStrike" baseline="0">
                <a:latin typeface="Arial" panose="020B0604020202020204" pitchFamily="34" charset="0"/>
              </a:rPr>
              <a:t>TRABAJO CON MENÚS CONTEXTUALES</a:t>
            </a:r>
          </a:p>
        </p:txBody>
      </p:sp>
      <p:sp>
        <p:nvSpPr>
          <p:cNvPr id="3" name="Marcador de texto 2"/>
          <p:cNvSpPr>
            <a:spLocks noGrp="1"/>
          </p:cNvSpPr>
          <p:nvPr>
            <p:ph type="body" idx="1"/>
          </p:nvPr>
        </p:nvSpPr>
        <p:spPr>
          <a:xfrm>
            <a:off x="612466" y="2084569"/>
            <a:ext cx="7886700" cy="4351338"/>
          </a:xfrm>
        </p:spPr>
        <p:txBody>
          <a:bodyPr/>
          <a:lstStyle/>
          <a:p>
            <a:r>
              <a:rPr lang="es-MX" b="0" i="0" u="none" strike="noStrike" baseline="0">
                <a:latin typeface="Arial" panose="020B0604020202020204" pitchFamily="34" charset="0"/>
              </a:rPr>
              <a:t>Para los menús contextuales, el objeto CommandBar es la solución.</a:t>
            </a:r>
          </a:p>
          <a:p>
            <a:r>
              <a:rPr lang="es-MX" b="0" i="0" u="none" strike="noStrike" baseline="0">
                <a:latin typeface="Arial" panose="020B0604020202020204" pitchFamily="34" charset="0"/>
              </a:rPr>
              <a:t>Controles dentro del objeto CommandBar</a:t>
            </a:r>
          </a:p>
          <a:p>
            <a:r>
              <a:rPr lang="es-MX" b="0" i="0" u="none" strike="noStrike" baseline="0">
                <a:latin typeface="Arial" panose="020B0604020202020204" pitchFamily="34" charset="0"/>
              </a:rPr>
              <a:t>Los controles vienen siendo botones o menús. A estos controles se les puede llamar a través de las propiedades de Index o Caption. El siguiente ejemplo muestra un elemento (el primero) del menú contextual que aparece cuando damos clic en el botón izquierdo del ratón sobre la columna.</a:t>
            </a:r>
          </a:p>
        </p:txBody>
      </p:sp>
    </p:spTree>
    <p:extLst>
      <p:ext uri="{BB962C8B-B14F-4D97-AF65-F5344CB8AC3E}">
        <p14:creationId xmlns:p14="http://schemas.microsoft.com/office/powerpoint/2010/main" val="19588806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TIPOS DEL COMMANDBAR</a:t>
            </a:r>
            <a:endParaRPr lang="es-MX" b="0" i="0" u="none" strike="noStrike" baseline="0">
              <a:latin typeface="Times New Roman" panose="02020603050405020304" pitchFamily="18" charset="0"/>
            </a:endParaRP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Los tipos que soporta el objeto CommandBar dentro de Microsoft Excel 2013, y que se pueden ubicar a través de su propiedad Type, son:</a:t>
            </a:r>
          </a:p>
          <a:p>
            <a:r>
              <a:rPr lang="es-MX" b="0" i="0" u="none" strike="noStrike" baseline="0">
                <a:latin typeface="Arial" panose="020B0604020202020204" pitchFamily="34" charset="0"/>
              </a:rPr>
              <a:t>Barra de herramientas, que es el tipo 0 (cero).</a:t>
            </a:r>
          </a:p>
          <a:p>
            <a:r>
              <a:rPr lang="es-MX" b="0" i="0" u="none" strike="noStrike" baseline="0">
                <a:latin typeface="Arial" panose="020B0604020202020204" pitchFamily="34" charset="0"/>
              </a:rPr>
              <a:t>La barra de menús, siendo éste el tipo 1.</a:t>
            </a:r>
          </a:p>
          <a:p>
            <a:r>
              <a:rPr lang="es-MX" b="0" i="0" u="none" strike="noStrike" baseline="0">
                <a:latin typeface="Arial" panose="020B0604020202020204" pitchFamily="34" charset="0"/>
              </a:rPr>
              <a:t>Los menús contextuales que son el tipo 2.</a:t>
            </a:r>
          </a:p>
        </p:txBody>
      </p:sp>
    </p:spTree>
    <p:extLst>
      <p:ext uri="{BB962C8B-B14F-4D97-AF65-F5344CB8AC3E}">
        <p14:creationId xmlns:p14="http://schemas.microsoft.com/office/powerpoint/2010/main" val="35749803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83014"/>
            <a:ext cx="7886700" cy="1325563"/>
          </a:xfrm>
        </p:spPr>
        <p:txBody>
          <a:bodyPr/>
          <a:lstStyle/>
          <a:p>
            <a:r>
              <a:rPr lang="es-MX" b="0" i="0" u="none" strike="noStrike" baseline="0">
                <a:latin typeface="Arial" panose="020B0604020202020204" pitchFamily="34" charset="0"/>
              </a:rPr>
              <a:t>AGREGAR UN MENÚ A UN MENÚ CONTEXTUAL</a:t>
            </a:r>
            <a:endParaRPr lang="es-MX" b="0" i="0" u="none" strike="noStrike" baseline="0">
              <a:latin typeface="Times New Roman" panose="02020603050405020304" pitchFamily="18" charset="0"/>
            </a:endParaRPr>
          </a:p>
        </p:txBody>
      </p:sp>
      <p:sp>
        <p:nvSpPr>
          <p:cNvPr id="3" name="Marcador de texto 2"/>
          <p:cNvSpPr>
            <a:spLocks noGrp="1"/>
          </p:cNvSpPr>
          <p:nvPr>
            <p:ph type="body" idx="1"/>
          </p:nvPr>
        </p:nvSpPr>
        <p:spPr>
          <a:xfrm>
            <a:off x="628650" y="2343513"/>
            <a:ext cx="7886700" cy="4351338"/>
          </a:xfrm>
        </p:spPr>
        <p:txBody>
          <a:bodyPr/>
          <a:lstStyle/>
          <a:p>
            <a:r>
              <a:rPr lang="es-MX" b="0" i="0" u="none" strike="noStrike" baseline="0">
                <a:latin typeface="Arial" panose="020B0604020202020204" pitchFamily="34" charset="0"/>
              </a:rPr>
              <a:t>Para agregar un menú a un menú contextual se requiere del uso del método </a:t>
            </a:r>
            <a:r>
              <a:rPr lang="es-MX" b="0" i="0" u="none" strike="noStrike" baseline="0" dirty="0" err="1">
                <a:latin typeface="Arial" panose="020B0604020202020204" pitchFamily="34" charset="0"/>
              </a:rPr>
              <a:t>Add</a:t>
            </a:r>
            <a:r>
              <a:rPr lang="es-MX" b="0" i="0" u="none" strike="noStrike" baseline="0" dirty="0">
                <a:latin typeface="Arial" panose="020B0604020202020204" pitchFamily="34" charset="0"/>
              </a:rPr>
              <a:t> del objeto </a:t>
            </a:r>
            <a:r>
              <a:rPr lang="es-MX" b="0" i="0" u="none" strike="noStrike" baseline="0" dirty="0" err="1">
                <a:latin typeface="Arial" panose="020B0604020202020204" pitchFamily="34" charset="0"/>
              </a:rPr>
              <a:t>CommandBars.Controls</a:t>
            </a:r>
            <a:r>
              <a:rPr lang="es-MX" b="0" i="0" u="none" strike="noStrike" baseline="0" dirty="0">
                <a:latin typeface="Arial" panose="020B0604020202020204" pitchFamily="34" charset="0"/>
              </a:rPr>
              <a:t>, que primero se asigna a una variable y después se agrega el texto y la acción que va a realizar el menú, que para este ejemplo será únicamente dar formato como porcentaje a las celdas seleccionadas</a:t>
            </a:r>
            <a:r>
              <a:rPr lang="es-MX" b="0" i="0" u="none" strike="noStrike" baseline="0" dirty="0">
                <a:latin typeface="Times New Roman" panose="02020603050405020304" pitchFamily="18" charset="0"/>
              </a:rPr>
              <a:t>.</a:t>
            </a:r>
          </a:p>
        </p:txBody>
      </p:sp>
    </p:spTree>
    <p:extLst>
      <p:ext uri="{BB962C8B-B14F-4D97-AF65-F5344CB8AC3E}">
        <p14:creationId xmlns:p14="http://schemas.microsoft.com/office/powerpoint/2010/main" val="33383518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ACTIVAR/DESACTIVAR</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Los menús contextuales se pueden desactivar de un menú contextual a través de propiedad Enabled y así controlar que no se vea el menú contextual, vea el siguiente código:</a:t>
            </a:r>
          </a:p>
          <a:p>
            <a:r>
              <a:rPr lang="en-US" b="0" i="0" u="none" strike="noStrike" baseline="0">
                <a:latin typeface="Arial" panose="020B0604020202020204" pitchFamily="34" charset="0"/>
              </a:rPr>
              <a:t>Application.CommandBars("Cell").Enabled = False</a:t>
            </a:r>
          </a:p>
          <a:p>
            <a:r>
              <a:rPr lang="es-MX" b="0" i="0" u="none" strike="noStrike" baseline="0">
                <a:latin typeface="Arial" panose="020B0604020202020204" pitchFamily="34" charset="0"/>
              </a:rPr>
              <a:t>Con el código anterior, al dar clic con el botón derecho sobre cualquier celda, no aparecerá ningún menú contextual, para activarlo de nuevo, cambie su propiedad Enabled a True.</a:t>
            </a:r>
          </a:p>
        </p:txBody>
      </p:sp>
    </p:spTree>
    <p:extLst>
      <p:ext uri="{BB962C8B-B14F-4D97-AF65-F5344CB8AC3E}">
        <p14:creationId xmlns:p14="http://schemas.microsoft.com/office/powerpoint/2010/main" val="36540324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RESTAURAR</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Podemos restaurar un menú contextual a su estado original con la siguiente instrucción:</a:t>
            </a:r>
          </a:p>
          <a:p>
            <a:r>
              <a:rPr lang="es-MX" b="0" i="0" u="none" strike="noStrike" baseline="0">
                <a:latin typeface="Arial" panose="020B0604020202020204" pitchFamily="34" charset="0"/>
              </a:rPr>
              <a:t>CommandBars("Cell").Reset</a:t>
            </a:r>
          </a:p>
          <a:p>
            <a:r>
              <a:rPr lang="es-MX" b="0" i="0" u="none" strike="noStrike" baseline="0">
                <a:latin typeface="Arial" panose="020B0604020202020204" pitchFamily="34" charset="0"/>
              </a:rPr>
              <a:t>El método Reset también habilita elementos desactivados, pero si el menú está completamente desactivado, este comando no lo puede volver a activar.</a:t>
            </a:r>
          </a:p>
        </p:txBody>
      </p:sp>
    </p:spTree>
    <p:extLst>
      <p:ext uri="{BB962C8B-B14F-4D97-AF65-F5344CB8AC3E}">
        <p14:creationId xmlns:p14="http://schemas.microsoft.com/office/powerpoint/2010/main" val="41627716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LA CINTA</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A través de Visual Basic para Aplicaciones no es posible manipular la cinta debido a su nueva arquitectura de diseño. </a:t>
            </a:r>
          </a:p>
          <a:p>
            <a:r>
              <a:rPr lang="es-MX" b="0" i="0" u="none" strike="noStrike" baseline="0">
                <a:latin typeface="Arial" panose="020B0604020202020204" pitchFamily="34" charset="0"/>
              </a:rPr>
              <a:t>El código de RibbonX es un lenguaje XML (Extensible Markup Language) que trae todos los controles para que Visual Basic para Aplicaciones los interprete y sepa cómo son, qué pasa cuando se activan y en qué parte de la cinta van a estar los controles.</a:t>
            </a:r>
          </a:p>
        </p:txBody>
      </p:sp>
    </p:spTree>
    <p:extLst>
      <p:ext uri="{BB962C8B-B14F-4D97-AF65-F5344CB8AC3E}">
        <p14:creationId xmlns:p14="http://schemas.microsoft.com/office/powerpoint/2010/main" val="39587541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LO BÁSICO DE RIBBONX</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El programa CustomUI, nos permite crear código XML que es necesario para poder manejar la Cinta de acuerdo con nuestras necesidades. Este programa resulta útil ya que trae un compilador que revisa el código antes de guardarlo y ver que cuando abramos Excel no envíe errores a la hora de la ejecución.</a:t>
            </a:r>
          </a:p>
        </p:txBody>
      </p:sp>
    </p:spTree>
    <p:extLst>
      <p:ext uri="{BB962C8B-B14F-4D97-AF65-F5344CB8AC3E}">
        <p14:creationId xmlns:p14="http://schemas.microsoft.com/office/powerpoint/2010/main" val="23546398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COSAS A CONSIDERAR</a:t>
            </a:r>
            <a:endParaRPr lang="es-MX" b="0" i="0" u="none" strike="noStrike" baseline="0">
              <a:latin typeface="Times New Roman" panose="02020603050405020304" pitchFamily="18" charset="0"/>
            </a:endParaRPr>
          </a:p>
        </p:txBody>
      </p:sp>
      <p:sp>
        <p:nvSpPr>
          <p:cNvPr id="3" name="Marcador de texto 2"/>
          <p:cNvSpPr>
            <a:spLocks noGrp="1"/>
          </p:cNvSpPr>
          <p:nvPr>
            <p:ph type="body" idx="1"/>
          </p:nvPr>
        </p:nvSpPr>
        <p:spPr/>
        <p:txBody>
          <a:bodyPr>
            <a:normAutofit fontScale="92500"/>
          </a:bodyPr>
          <a:lstStyle/>
          <a:p>
            <a:r>
              <a:rPr lang="es-MX" b="0" i="0" u="none" strike="noStrike" baseline="0">
                <a:latin typeface="Arial" panose="020B0604020202020204" pitchFamily="34" charset="0"/>
              </a:rPr>
              <a:t>Todas las instrucciones se comienzan con un menor que (&lt;), y son cerradas con una diagonal invertida y un mayor que (/&gt;). Sin estos símbolos, el corrector de sintaxis marca un error.</a:t>
            </a:r>
          </a:p>
          <a:p>
            <a:r>
              <a:rPr lang="es-MX" b="0" i="0" u="none" strike="noStrike" baseline="0">
                <a:latin typeface="Arial" panose="020B0604020202020204" pitchFamily="34" charset="0"/>
              </a:rPr>
              <a:t>Los parámetros dentro de una instrucción son separados con un espacio en blanco, no necesitan comas ni punto y coma. Éstos pueden estar uno por línea o todos juntos.</a:t>
            </a:r>
          </a:p>
          <a:p>
            <a:r>
              <a:rPr lang="es-MX" b="0" i="0" u="none" strike="noStrike" baseline="0">
                <a:latin typeface="Arial" panose="020B0604020202020204" pitchFamily="34" charset="0"/>
              </a:rPr>
              <a:t>Todos los textos se ponen siempre entre comillas para que el sistema sepa que es un texto y no un intento de instrucción mal escrito.</a:t>
            </a:r>
          </a:p>
        </p:txBody>
      </p:sp>
    </p:spTree>
    <p:extLst>
      <p:ext uri="{BB962C8B-B14F-4D97-AF65-F5344CB8AC3E}">
        <p14:creationId xmlns:p14="http://schemas.microsoft.com/office/powerpoint/2010/main" val="11418341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CREAR UNA ETIQUETA</a:t>
            </a:r>
          </a:p>
        </p:txBody>
      </p:sp>
      <p:sp>
        <p:nvSpPr>
          <p:cNvPr id="3" name="Marcador de texto 2"/>
          <p:cNvSpPr>
            <a:spLocks noGrp="1"/>
          </p:cNvSpPr>
          <p:nvPr>
            <p:ph type="body" idx="1"/>
          </p:nvPr>
        </p:nvSpPr>
        <p:spPr/>
        <p:txBody>
          <a:bodyPr>
            <a:normAutofit fontScale="62500" lnSpcReduction="20000"/>
          </a:bodyPr>
          <a:lstStyle/>
          <a:p>
            <a:r>
              <a:rPr lang="es-MX" b="0" i="0" u="none" strike="noStrike" baseline="0">
                <a:latin typeface="Arial" panose="020B0604020202020204" pitchFamily="34" charset="0"/>
              </a:rPr>
              <a:t>Probablemente quiere crear una etiqueta personalizada para que sus botones se distingan fácilmente. Esta instrucción viene por pares, ya que, dentro de ésta, se puede agregar código para crear un grupo y botones. La siguiente instrucción nos proporciona esa funcionalidad:</a:t>
            </a:r>
          </a:p>
          <a:p>
            <a:r>
              <a:rPr lang="es-MX" b="0" i="0" u="none" strike="noStrike" baseline="0">
                <a:latin typeface="Arial" panose="020B0604020202020204" pitchFamily="34" charset="0"/>
              </a:rPr>
              <a:t>&lt;tab id="NuevaEtiqueta" label="Texto" insertAfterMso="TabHome"&gt;</a:t>
            </a:r>
          </a:p>
          <a:p>
            <a:r>
              <a:rPr lang="es-MX" b="0" i="0" u="none" strike="noStrike" baseline="0">
                <a:latin typeface="Arial" panose="020B0604020202020204" pitchFamily="34" charset="0"/>
              </a:rPr>
              <a:t>‘Aquí pueden ir otras instrucciones </a:t>
            </a:r>
          </a:p>
          <a:p>
            <a:r>
              <a:rPr lang="es-MX" b="0" i="0" u="none" strike="noStrike" baseline="0">
                <a:latin typeface="Arial" panose="020B0604020202020204" pitchFamily="34" charset="0"/>
              </a:rPr>
              <a:t>&lt;/tab&gt;</a:t>
            </a:r>
          </a:p>
          <a:p>
            <a:r>
              <a:rPr lang="es-MX" b="0" i="0" u="none" strike="noStrike" baseline="0">
                <a:latin typeface="Arial" panose="020B0604020202020204" pitchFamily="34" charset="0"/>
              </a:rPr>
              <a:t>tab: comando para la creación de una etiqueta dentro de la cinta.</a:t>
            </a:r>
          </a:p>
          <a:p>
            <a:r>
              <a:rPr lang="es-MX" b="0" i="0" u="none" strike="noStrike" baseline="0">
                <a:latin typeface="Arial" panose="020B0604020202020204" pitchFamily="34" charset="0"/>
              </a:rPr>
              <a:t>id: nombre interno del control.</a:t>
            </a:r>
          </a:p>
          <a:p>
            <a:r>
              <a:rPr lang="es-MX" b="0" i="0" u="none" strike="noStrike" baseline="0">
                <a:latin typeface="Arial" panose="020B0604020202020204" pitchFamily="34" charset="0"/>
              </a:rPr>
              <a:t>label: define el texto que va a aparecer como nombre de la etiqueta.</a:t>
            </a:r>
          </a:p>
          <a:p>
            <a:r>
              <a:rPr lang="es-MX" b="0" i="0" u="none" strike="noStrike" baseline="0">
                <a:latin typeface="Arial" panose="020B0604020202020204" pitchFamily="34" charset="0"/>
              </a:rPr>
              <a:t>insertAfterMso: podemos definir después de qué etiqueta insertar nuestra etiqueta.</a:t>
            </a:r>
          </a:p>
          <a:p>
            <a:r>
              <a:rPr lang="es-MX" b="0" i="0" u="none" strike="noStrike" baseline="0">
                <a:latin typeface="Arial" panose="020B0604020202020204" pitchFamily="34" charset="0"/>
              </a:rPr>
              <a:t>&lt;/tab&gt;: fin del comando para crear una etiqueta.</a:t>
            </a:r>
          </a:p>
        </p:txBody>
      </p:sp>
    </p:spTree>
    <p:extLst>
      <p:ext uri="{BB962C8B-B14F-4D97-AF65-F5344CB8AC3E}">
        <p14:creationId xmlns:p14="http://schemas.microsoft.com/office/powerpoint/2010/main" val="2523818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EJECUTAR UNA MACRO</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Hay varias maneras de ejecutar una macro:</a:t>
            </a:r>
          </a:p>
          <a:p>
            <a:r>
              <a:rPr lang="es-MX" b="0" i="0" u="none" strike="noStrike" baseline="0">
                <a:latin typeface="Arial" panose="020B0604020202020204" pitchFamily="34" charset="0"/>
              </a:rPr>
              <a:t>Ficha Desarrollador&gt; Código&gt; Macros </a:t>
            </a:r>
          </a:p>
          <a:p>
            <a:r>
              <a:rPr lang="es-MX" b="0" i="0" u="none" strike="noStrike" baseline="0">
                <a:latin typeface="Arial" panose="020B0604020202020204" pitchFamily="34" charset="0"/>
              </a:rPr>
              <a:t>Si asignó una tecla de acceso rápido a la macro tecla [Ctrl] + la tecla correspondiente.</a:t>
            </a:r>
          </a:p>
          <a:p>
            <a:r>
              <a:rPr lang="es-MX" b="0" i="0" u="none" strike="noStrike" baseline="0">
                <a:latin typeface="Arial" panose="020B0604020202020204" pitchFamily="34" charset="0"/>
              </a:rPr>
              <a:t>Con un clic a un botón, una forma o una imagen que se le haya asignado la macro.</a:t>
            </a:r>
          </a:p>
          <a:p>
            <a:r>
              <a:rPr lang="es-MX" b="0" i="0" u="none" strike="noStrike" baseline="0">
                <a:latin typeface="Arial" panose="020B0604020202020204" pitchFamily="34" charset="0"/>
              </a:rPr>
              <a:t>Desde un icono en la Cinta.</a:t>
            </a:r>
          </a:p>
        </p:txBody>
      </p:sp>
    </p:spTree>
    <p:extLst>
      <p:ext uri="{BB962C8B-B14F-4D97-AF65-F5344CB8AC3E}">
        <p14:creationId xmlns:p14="http://schemas.microsoft.com/office/powerpoint/2010/main" val="29432711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CREAR UN GRUPO</a:t>
            </a:r>
          </a:p>
        </p:txBody>
      </p:sp>
      <p:sp>
        <p:nvSpPr>
          <p:cNvPr id="3" name="Marcador de texto 2"/>
          <p:cNvSpPr>
            <a:spLocks noGrp="1"/>
          </p:cNvSpPr>
          <p:nvPr>
            <p:ph type="body" idx="1"/>
          </p:nvPr>
        </p:nvSpPr>
        <p:spPr/>
        <p:txBody>
          <a:bodyPr>
            <a:normAutofit fontScale="70000" lnSpcReduction="20000"/>
          </a:bodyPr>
          <a:lstStyle/>
          <a:p>
            <a:r>
              <a:rPr lang="es-MX" b="0" i="0" u="none" strike="noStrike" baseline="0">
                <a:latin typeface="Arial" panose="020B0604020202020204" pitchFamily="34" charset="0"/>
              </a:rPr>
              <a:t>Los grupos son una excelente manera de hacer que nuestros botones se distingan fácilmente, a diferencia de la instrucción para crear un botón, la instrucción de group viene por pares, una que abre la instrucción con sus parámetros y la otra que cierra el grupo, esto es por si se quiere agregar botones al grupo, se haga dentro de éste par de instrucciones. La siguiente instrucción nos muestra cómo hacerlo:</a:t>
            </a:r>
          </a:p>
          <a:p>
            <a:r>
              <a:rPr lang="es-MX" b="0" i="0" u="none" strike="noStrike" baseline="0">
                <a:latin typeface="Arial" panose="020B0604020202020204" pitchFamily="34" charset="0"/>
              </a:rPr>
              <a:t>&lt;group id="GrupoHerr" label="Herramientas"&gt;</a:t>
            </a:r>
          </a:p>
          <a:p>
            <a:r>
              <a:rPr lang="es-MX" b="0" i="0" u="none" strike="noStrike" baseline="0">
                <a:latin typeface="Arial" panose="020B0604020202020204" pitchFamily="34" charset="0"/>
              </a:rPr>
              <a:t> Aquí pueden ir más instrucciones</a:t>
            </a:r>
          </a:p>
          <a:p>
            <a:r>
              <a:rPr lang="es-MX" b="0" i="0" u="none" strike="noStrike" baseline="0">
                <a:latin typeface="Arial" panose="020B0604020202020204" pitchFamily="34" charset="0"/>
              </a:rPr>
              <a:t>&lt;/group&gt;</a:t>
            </a:r>
          </a:p>
          <a:p>
            <a:r>
              <a:rPr lang="es-MX" b="0" i="0" u="none" strike="noStrike" baseline="0">
                <a:latin typeface="Arial" panose="020B0604020202020204" pitchFamily="34" charset="0"/>
              </a:rPr>
              <a:t>group: comando para la creación del objeto.</a:t>
            </a:r>
          </a:p>
          <a:p>
            <a:r>
              <a:rPr lang="es-MX" b="0" i="0" u="none" strike="noStrike" baseline="0">
                <a:latin typeface="Arial" panose="020B0604020202020204" pitchFamily="34" charset="0"/>
              </a:rPr>
              <a:t>id: nombre interno del control.</a:t>
            </a:r>
          </a:p>
          <a:p>
            <a:r>
              <a:rPr lang="es-MX" b="0" i="0" u="none" strike="noStrike" baseline="0">
                <a:latin typeface="Arial" panose="020B0604020202020204" pitchFamily="34" charset="0"/>
              </a:rPr>
              <a:t>label: texto que definirá el nombre del grupo.</a:t>
            </a:r>
          </a:p>
          <a:p>
            <a:r>
              <a:rPr lang="es-MX" b="0" i="0" u="none" strike="noStrike" baseline="0">
                <a:latin typeface="Arial" panose="020B0604020202020204" pitchFamily="34" charset="0"/>
              </a:rPr>
              <a:t>&lt;/group&gt;: fin del comando para crear un grupo.</a:t>
            </a:r>
          </a:p>
        </p:txBody>
      </p:sp>
    </p:spTree>
    <p:extLst>
      <p:ext uri="{BB962C8B-B14F-4D97-AF65-F5344CB8AC3E}">
        <p14:creationId xmlns:p14="http://schemas.microsoft.com/office/powerpoint/2010/main" val="12605893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CREAR UN BOTÓN</a:t>
            </a:r>
          </a:p>
        </p:txBody>
      </p:sp>
      <p:sp>
        <p:nvSpPr>
          <p:cNvPr id="3" name="Marcador de texto 2"/>
          <p:cNvSpPr>
            <a:spLocks noGrp="1"/>
          </p:cNvSpPr>
          <p:nvPr>
            <p:ph type="body" idx="1"/>
          </p:nvPr>
        </p:nvSpPr>
        <p:spPr/>
        <p:txBody>
          <a:bodyPr>
            <a:normAutofit fontScale="85000" lnSpcReduction="20000"/>
          </a:bodyPr>
          <a:lstStyle/>
          <a:p>
            <a:r>
              <a:rPr lang="es-MX" b="0" i="0" u="none" strike="noStrike" baseline="0">
                <a:latin typeface="Arial" panose="020B0604020202020204" pitchFamily="34" charset="0"/>
              </a:rPr>
              <a:t>El más simple de los controles es un botón, éstos deben de estar definidos dentro de una etiqueta y grupo, ya sea existente o personal. El siguiente código nos muestra cómo se puede crear uno:</a:t>
            </a:r>
          </a:p>
          <a:p>
            <a:r>
              <a:rPr lang="es-MX" b="0" i="0" u="none" strike="noStrike" baseline="0">
                <a:latin typeface="Arial" panose="020B0604020202020204" pitchFamily="34" charset="0"/>
              </a:rPr>
              <a:t>&lt;button id="Boton" label="Texto" size="Largo" onAction="Macro1" imageMso="Imagen" /&gt;</a:t>
            </a:r>
          </a:p>
          <a:p>
            <a:r>
              <a:rPr lang="es-MX" b="0" i="0" u="none" strike="noStrike" baseline="0">
                <a:latin typeface="Arial" panose="020B0604020202020204" pitchFamily="34" charset="0"/>
              </a:rPr>
              <a:t>button: comando para la creación del objeto.</a:t>
            </a:r>
          </a:p>
          <a:p>
            <a:r>
              <a:rPr lang="es-MX" b="0" i="0" u="none" strike="noStrike" baseline="0">
                <a:latin typeface="Arial" panose="020B0604020202020204" pitchFamily="34" charset="0"/>
              </a:rPr>
              <a:t>id: nombre interno del control.</a:t>
            </a:r>
          </a:p>
          <a:p>
            <a:r>
              <a:rPr lang="es-MX" b="0" i="0" u="none" strike="noStrike" baseline="0">
                <a:latin typeface="Arial" panose="020B0604020202020204" pitchFamily="34" charset="0"/>
              </a:rPr>
              <a:t>label: la etiqueta que aparece debajo del botón.</a:t>
            </a:r>
          </a:p>
          <a:p>
            <a:r>
              <a:rPr lang="es-MX" b="0" i="0" u="none" strike="noStrike" baseline="0">
                <a:latin typeface="Arial" panose="020B0604020202020204" pitchFamily="34" charset="0"/>
              </a:rPr>
              <a:t>size: es el tamaño de la imagen que se va a mostrar en la cinta.</a:t>
            </a:r>
          </a:p>
          <a:p>
            <a:r>
              <a:rPr lang="es-MX" b="0" i="0" u="none" strike="noStrike" baseline="0">
                <a:latin typeface="Arial" panose="020B0604020202020204" pitchFamily="34" charset="0"/>
              </a:rPr>
              <a:t>onAction: el procedimiento que se va a ejecutar cuando el botón sea oprimido.</a:t>
            </a:r>
          </a:p>
        </p:txBody>
      </p:sp>
    </p:spTree>
    <p:extLst>
      <p:ext uri="{BB962C8B-B14F-4D97-AF65-F5344CB8AC3E}">
        <p14:creationId xmlns:p14="http://schemas.microsoft.com/office/powerpoint/2010/main" val="18175783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696898"/>
            <a:ext cx="7886700" cy="1325563"/>
          </a:xfrm>
        </p:spPr>
        <p:txBody>
          <a:bodyPr/>
          <a:lstStyle/>
          <a:p>
            <a:r>
              <a:rPr lang="es-MX" b="0" i="0" u="none" strike="noStrike" baseline="0">
                <a:latin typeface="Arial" panose="020B0604020202020204" pitchFamily="34" charset="0"/>
              </a:rPr>
              <a:t>CREAR UN CASILLA DE VERIFICACIÓN</a:t>
            </a:r>
          </a:p>
        </p:txBody>
      </p:sp>
      <p:sp>
        <p:nvSpPr>
          <p:cNvPr id="3" name="Marcador de texto 2"/>
          <p:cNvSpPr>
            <a:spLocks noGrp="1"/>
          </p:cNvSpPr>
          <p:nvPr>
            <p:ph type="body" idx="1"/>
          </p:nvPr>
        </p:nvSpPr>
        <p:spPr>
          <a:xfrm>
            <a:off x="628650" y="2157397"/>
            <a:ext cx="7886700" cy="4351338"/>
          </a:xfrm>
        </p:spPr>
        <p:txBody>
          <a:bodyPr>
            <a:normAutofit fontScale="92500" lnSpcReduction="20000"/>
          </a:bodyPr>
          <a:lstStyle/>
          <a:p>
            <a:r>
              <a:rPr lang="es-MX" b="0" i="0" u="none" strike="noStrike" baseline="0">
                <a:latin typeface="Arial" panose="020B0604020202020204" pitchFamily="34" charset="0"/>
              </a:rPr>
              <a:t>RibbonX nos permite crear en la cinta, casillas de verificación para activar o desactivar elementos. Esto se lleva a cabo con la siguiente instrucción:</a:t>
            </a:r>
          </a:p>
          <a:p>
            <a:r>
              <a:rPr lang="es-MX" b="0" i="0" u="none" strike="noStrike" baseline="0">
                <a:latin typeface="Arial" panose="020B0604020202020204" pitchFamily="34" charset="0"/>
              </a:rPr>
              <a:t>&lt;checkBox id="CasillaV1" label="Texto" onAction="Macro1"/&gt;</a:t>
            </a:r>
          </a:p>
          <a:p>
            <a:r>
              <a:rPr lang="es-MX" b="0" i="0" u="none" strike="noStrike" baseline="0">
                <a:latin typeface="Arial" panose="020B0604020202020204" pitchFamily="34" charset="0"/>
              </a:rPr>
              <a:t>checkBox: comando que crea una casilla de verificación.</a:t>
            </a:r>
          </a:p>
          <a:p>
            <a:r>
              <a:rPr lang="es-MX" b="0" i="0" u="none" strike="noStrike" baseline="0">
                <a:latin typeface="Arial" panose="020B0604020202020204" pitchFamily="34" charset="0"/>
              </a:rPr>
              <a:t>id: nombre interno del control.</a:t>
            </a:r>
          </a:p>
          <a:p>
            <a:r>
              <a:rPr lang="es-MX" b="0" i="0" u="none" strike="noStrike" baseline="0">
                <a:latin typeface="Arial" panose="020B0604020202020204" pitchFamily="34" charset="0"/>
              </a:rPr>
              <a:t>label: define el texto que va a aparecer como nombre de la etiqueta.</a:t>
            </a:r>
          </a:p>
          <a:p>
            <a:r>
              <a:rPr lang="es-MX" b="0" i="0" u="none" strike="noStrike" baseline="0">
                <a:latin typeface="Arial" panose="020B0604020202020204" pitchFamily="34" charset="0"/>
              </a:rPr>
              <a:t>onAction: el procedimiento que se va a ejecutar cuando el botón sea oprimido.</a:t>
            </a:r>
          </a:p>
        </p:txBody>
      </p:sp>
    </p:spTree>
    <p:extLst>
      <p:ext uri="{BB962C8B-B14F-4D97-AF65-F5344CB8AC3E}">
        <p14:creationId xmlns:p14="http://schemas.microsoft.com/office/powerpoint/2010/main" val="18516268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3914" y="826370"/>
            <a:ext cx="7886700" cy="1325563"/>
          </a:xfrm>
        </p:spPr>
        <p:txBody>
          <a:bodyPr/>
          <a:lstStyle/>
          <a:p>
            <a:r>
              <a:rPr lang="es-MX" b="0" i="0" u="none" strike="noStrike" baseline="0" dirty="0">
                <a:latin typeface="Arial" panose="020B0604020202020204" pitchFamily="34" charset="0"/>
              </a:rPr>
              <a:t>CREAR UN CONTROL DE UN COMANDO</a:t>
            </a:r>
          </a:p>
        </p:txBody>
      </p:sp>
      <p:sp>
        <p:nvSpPr>
          <p:cNvPr id="3" name="Marcador de texto 2"/>
          <p:cNvSpPr>
            <a:spLocks noGrp="1"/>
          </p:cNvSpPr>
          <p:nvPr>
            <p:ph type="body" idx="1"/>
          </p:nvPr>
        </p:nvSpPr>
        <p:spPr>
          <a:xfrm>
            <a:off x="563914" y="2286869"/>
            <a:ext cx="7886700" cy="4351338"/>
          </a:xfrm>
        </p:spPr>
        <p:txBody>
          <a:bodyPr/>
          <a:lstStyle/>
          <a:p>
            <a:r>
              <a:rPr lang="es-MX" b="0" i="0" u="none" strike="noStrike" baseline="0">
                <a:latin typeface="Arial" panose="020B0604020202020204" pitchFamily="34" charset="0"/>
              </a:rPr>
              <a:t>Podemos invocar un comando de los usados en Excel para agregarlo a nuestras etiquetas personales, esto lo logramos con el siguiente código:</a:t>
            </a:r>
          </a:p>
          <a:p>
            <a:r>
              <a:rPr lang="es-MX" b="0" i="0" u="none" strike="noStrike" baseline="0">
                <a:latin typeface="Arial" panose="020B0604020202020204" pitchFamily="34" charset="0"/>
              </a:rPr>
              <a:t>&lt;control idMso="Comando"/&gt;</a:t>
            </a:r>
          </a:p>
          <a:p>
            <a:r>
              <a:rPr lang="es-MX" b="0" i="0" u="none" strike="noStrike" baseline="0">
                <a:latin typeface="Arial" panose="020B0604020202020204" pitchFamily="34" charset="0"/>
              </a:rPr>
              <a:t>control: instrucción que invoca a un comando de Excel.</a:t>
            </a:r>
          </a:p>
          <a:p>
            <a:r>
              <a:rPr lang="es-MX" b="0" i="0" u="none" strike="noStrike" baseline="0">
                <a:latin typeface="Arial" panose="020B0604020202020204" pitchFamily="34" charset="0"/>
              </a:rPr>
              <a:t>idMso: identificador del control.</a:t>
            </a:r>
          </a:p>
        </p:txBody>
      </p:sp>
    </p:spTree>
    <p:extLst>
      <p:ext uri="{BB962C8B-B14F-4D97-AF65-F5344CB8AC3E}">
        <p14:creationId xmlns:p14="http://schemas.microsoft.com/office/powerpoint/2010/main" val="4210751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i="0" u="none" strike="noStrike" baseline="0">
                <a:latin typeface="Arial" panose="020B0604020202020204" pitchFamily="34" charset="0"/>
              </a:rPr>
              <a:t>CREAR UN SEPARADOR</a:t>
            </a:r>
          </a:p>
        </p:txBody>
      </p:sp>
      <p:sp>
        <p:nvSpPr>
          <p:cNvPr id="3" name="Marcador de texto 2"/>
          <p:cNvSpPr>
            <a:spLocks noGrp="1"/>
          </p:cNvSpPr>
          <p:nvPr>
            <p:ph type="body" idx="1"/>
          </p:nvPr>
        </p:nvSpPr>
        <p:spPr/>
        <p:txBody>
          <a:bodyPr/>
          <a:lstStyle/>
          <a:p>
            <a:r>
              <a:rPr lang="es-MX" b="0" i="0" u="none" strike="noStrike" baseline="0">
                <a:latin typeface="Arial" panose="020B0604020202020204" pitchFamily="34" charset="0"/>
              </a:rPr>
              <a:t>Los separadores nos permiten agrupar visualmente nuestros comandos para darles cierto orden dentro de nuestra etiqueta, el código:</a:t>
            </a:r>
          </a:p>
          <a:p>
            <a:r>
              <a:rPr lang="es-MX" b="0" i="0" u="none" strike="noStrike" baseline="0">
                <a:latin typeface="Arial" panose="020B0604020202020204" pitchFamily="34" charset="0"/>
              </a:rPr>
              <a:t>&lt;separator id="separator" /&gt;</a:t>
            </a:r>
          </a:p>
          <a:p>
            <a:r>
              <a:rPr lang="es-MX" b="0" i="0" u="none" strike="noStrike" baseline="0">
                <a:latin typeface="Arial" panose="020B0604020202020204" pitchFamily="34" charset="0"/>
              </a:rPr>
              <a:t>id: identificador del control que es la palabra separator.</a:t>
            </a:r>
          </a:p>
        </p:txBody>
      </p:sp>
    </p:spTree>
    <p:extLst>
      <p:ext uri="{BB962C8B-B14F-4D97-AF65-F5344CB8AC3E}">
        <p14:creationId xmlns:p14="http://schemas.microsoft.com/office/powerpoint/2010/main" val="400000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39658"/>
            <a:ext cx="7886700" cy="1325563"/>
          </a:xfrm>
        </p:spPr>
        <p:txBody>
          <a:bodyPr/>
          <a:lstStyle/>
          <a:p>
            <a:r>
              <a:rPr lang="es-MX" b="0" i="0" u="none" strike="noStrike" baseline="0" dirty="0">
                <a:latin typeface="Arial" panose="020B0604020202020204" pitchFamily="34" charset="0"/>
              </a:rPr>
              <a:t>EL LENGUAJE DE PROGRAMACIÓN</a:t>
            </a:r>
          </a:p>
        </p:txBody>
      </p:sp>
      <p:sp>
        <p:nvSpPr>
          <p:cNvPr id="3" name="Marcador de texto 2"/>
          <p:cNvSpPr>
            <a:spLocks noGrp="1"/>
          </p:cNvSpPr>
          <p:nvPr>
            <p:ph type="body" idx="1"/>
          </p:nvPr>
        </p:nvSpPr>
        <p:spPr>
          <a:xfrm>
            <a:off x="628650" y="2400157"/>
            <a:ext cx="7886700" cy="4351338"/>
          </a:xfrm>
        </p:spPr>
        <p:txBody>
          <a:bodyPr/>
          <a:lstStyle/>
          <a:p>
            <a:r>
              <a:rPr lang="es-MX" b="0" i="0" u="none" strike="noStrike" baseline="0" dirty="0">
                <a:latin typeface="Arial" panose="020B0604020202020204" pitchFamily="34" charset="0"/>
              </a:rPr>
              <a:t>El lenguaje de programación es Visual Basic para Aplicaciones y es necesario conocer ciertos elementos para el mejor y completo entendimiento de éste. El lenguaje de programación está desarrollado con base en instrucciones que necesitamos saber utilizar, así como conocer su sintaxis.</a:t>
            </a:r>
          </a:p>
        </p:txBody>
      </p:sp>
    </p:spTree>
    <p:extLst>
      <p:ext uri="{BB962C8B-B14F-4D97-AF65-F5344CB8AC3E}">
        <p14:creationId xmlns:p14="http://schemas.microsoft.com/office/powerpoint/2010/main" val="2066703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3914" y="834462"/>
            <a:ext cx="7886700" cy="1325563"/>
          </a:xfrm>
        </p:spPr>
        <p:txBody>
          <a:bodyPr/>
          <a:lstStyle/>
          <a:p>
            <a:r>
              <a:rPr lang="es-MX" b="0" i="0" u="none" strike="noStrike" baseline="0" dirty="0">
                <a:latin typeface="Arial" panose="020B0604020202020204" pitchFamily="34" charset="0"/>
              </a:rPr>
              <a:t>ALGUNOS ELEMENTOS DEL LENGUAJE</a:t>
            </a:r>
          </a:p>
        </p:txBody>
      </p:sp>
      <p:sp>
        <p:nvSpPr>
          <p:cNvPr id="3" name="Marcador de texto 2"/>
          <p:cNvSpPr>
            <a:spLocks noGrp="1"/>
          </p:cNvSpPr>
          <p:nvPr>
            <p:ph type="body" idx="1"/>
          </p:nvPr>
        </p:nvSpPr>
        <p:spPr>
          <a:xfrm>
            <a:off x="563914" y="2294961"/>
            <a:ext cx="7886700" cy="4351338"/>
          </a:xfrm>
        </p:spPr>
        <p:txBody>
          <a:bodyPr/>
          <a:lstStyle/>
          <a:p>
            <a:r>
              <a:rPr lang="es-MX" b="0" i="0" u="none" strike="noStrike" baseline="0">
                <a:latin typeface="Arial" panose="020B0604020202020204" pitchFamily="34" charset="0"/>
              </a:rPr>
              <a:t>Los procedimientos Sub y Function pueden tener o no los elementos listados a continuación. Estos elementos son algunos de los que puede tener la estructura de una macro, pero son los más comunes que nos podemos encontrar en las macros.</a:t>
            </a:r>
          </a:p>
        </p:txBody>
      </p:sp>
    </p:spTree>
    <p:extLst>
      <p:ext uri="{BB962C8B-B14F-4D97-AF65-F5344CB8AC3E}">
        <p14:creationId xmlns:p14="http://schemas.microsoft.com/office/powerpoint/2010/main" val="109304186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5361</Words>
  <Application>Microsoft Office PowerPoint</Application>
  <PresentationFormat>Presentación en pantalla (4:3)</PresentationFormat>
  <Paragraphs>274</Paragraphs>
  <Slides>74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74</vt:i4>
      </vt:variant>
    </vt:vector>
  </HeadingPairs>
  <TitlesOfParts>
    <vt:vector size="79" baseType="lpstr">
      <vt:lpstr>Arial</vt:lpstr>
      <vt:lpstr>Calibri</vt:lpstr>
      <vt:lpstr>Calibri Light</vt:lpstr>
      <vt:lpstr>Times New Roman</vt:lpstr>
      <vt:lpstr>Tema de Office</vt:lpstr>
      <vt:lpstr>QUÉ ES VISUAL BASIC PARA APLICACIONES</vt:lpstr>
      <vt:lpstr>DEFINICIONES</vt:lpstr>
      <vt:lpstr>COSAS PARA TOMAR EN CUENTA DE LOS OBJETOS</vt:lpstr>
      <vt:lpstr>EDITOR DE VISUAL BASIC</vt:lpstr>
      <vt:lpstr>FICHA DESARROLLADOR</vt:lpstr>
      <vt:lpstr>GRABAR UNA MACRO</vt:lpstr>
      <vt:lpstr>EJECUTAR UNA MACRO</vt:lpstr>
      <vt:lpstr>EL LENGUAJE DE PROGRAMACIÓN</vt:lpstr>
      <vt:lpstr>ALGUNOS ELEMENTOS DEL LENGUAJE</vt:lpstr>
      <vt:lpstr>PROCEDIMIENTOS SUB</vt:lpstr>
      <vt:lpstr>COMENTARIOS</vt:lpstr>
      <vt:lpstr>VARIABLES</vt:lpstr>
      <vt:lpstr>NOMBRES DE VARIABLES</vt:lpstr>
      <vt:lpstr>TIPOS DE VARIABLES</vt:lpstr>
      <vt:lpstr>DECLARAR VARIABLES EN UNA MACRO</vt:lpstr>
      <vt:lpstr>CAMBIAR EL FLUJO DE UNA MACRO</vt:lpstr>
      <vt:lpstr>LA INSTRUCCIÓN IF - THEN</vt:lpstr>
      <vt:lpstr>LA INSTRUCCIÓN SELECT CASE – END SELECT</vt:lpstr>
      <vt:lpstr>Los ciclos repiten una parte de nuestra macro tantas veces como le indiquemos. Visual Basic para Aplicaciones tiene diferentes instrucciones para crear ciclos y cada una de ellas tiene sus propias características.</vt:lpstr>
      <vt:lpstr>CICLO FOR – NEXT</vt:lpstr>
      <vt:lpstr>CICLO FOR EACH – NEXT CON COLECCIONES</vt:lpstr>
      <vt:lpstr>CICLO DO WHILE</vt:lpstr>
      <vt:lpstr>INTERACCIÓN CON EL USUARIO</vt:lpstr>
      <vt:lpstr>MÉTODO INPUTBOX</vt:lpstr>
      <vt:lpstr>FUNCIÓN MSGBOX</vt:lpstr>
      <vt:lpstr>CUADROS PERSONALIZADOS</vt:lpstr>
      <vt:lpstr>CONTROLES DE CUADROS PERSONALIZADOS</vt:lpstr>
      <vt:lpstr>Mostrar una forma personalizada</vt:lpstr>
      <vt:lpstr>Cerrar una forma</vt:lpstr>
      <vt:lpstr>Ocultar una forma</vt:lpstr>
      <vt:lpstr>PROPIEDADES DE LOS CONTROLES</vt:lpstr>
      <vt:lpstr>TRABAJAR CON RANGOS</vt:lpstr>
      <vt:lpstr>TRABAJO CON ERRORES</vt:lpstr>
      <vt:lpstr>Interceptar un error, usaremos la instrucción:</vt:lpstr>
      <vt:lpstr>EJECUTAR UNA MACRO PASO A PASO</vt:lpstr>
      <vt:lpstr>VISUALIZAR VARIABLES</vt:lpstr>
      <vt:lpstr>EVENTOS</vt:lpstr>
      <vt:lpstr>EVENTOS DE LIBRO</vt:lpstr>
      <vt:lpstr>Evento abrir (Workbook_Open)</vt:lpstr>
      <vt:lpstr>Evento antes de cerrar (Workbook_BeforeClose)</vt:lpstr>
      <vt:lpstr>Evento antes de guardar (Workbook_BeforeSave)</vt:lpstr>
      <vt:lpstr>EVENTOS DE HOJA</vt:lpstr>
      <vt:lpstr>Evento activar hoja (Worksheet_Activate)</vt:lpstr>
      <vt:lpstr>Evento cambiar hoja(Worksheet_Change)</vt:lpstr>
      <vt:lpstr>Evento cambiar seleccion(Worksheet_SelectionChange)</vt:lpstr>
      <vt:lpstr>EVENTOS DE GRÁFICAS</vt:lpstr>
      <vt:lpstr>Evento activar gráfica (Chart_Activate)</vt:lpstr>
      <vt:lpstr>OTROS EVENTOS </vt:lpstr>
      <vt:lpstr>Evento OnKey</vt:lpstr>
      <vt:lpstr>Evento OnTime</vt:lpstr>
      <vt:lpstr>OBJETO RANGE</vt:lpstr>
      <vt:lpstr>FILTRO AVANZADO OBJETO RANGE</vt:lpstr>
      <vt:lpstr>FÓRMULAS OBJETO RANGE</vt:lpstr>
      <vt:lpstr>ARREGLOS</vt:lpstr>
      <vt:lpstr>ARREGLOS DIMENSIONALES</vt:lpstr>
      <vt:lpstr>Option Base 1</vt:lpstr>
      <vt:lpstr>ARREGLOS MULTIDIMENSIONALES</vt:lpstr>
      <vt:lpstr>ARREGLOS DINAMICOS</vt:lpstr>
      <vt:lpstr>DEFINIR ARREGLO DINÁMICO</vt:lpstr>
      <vt:lpstr>MENUS CONTEXTUALES</vt:lpstr>
      <vt:lpstr>TRABAJO CON MENÚS CONTEXTUALES</vt:lpstr>
      <vt:lpstr>TIPOS DEL COMMANDBAR</vt:lpstr>
      <vt:lpstr>AGREGAR UN MENÚ A UN MENÚ CONTEXTUAL</vt:lpstr>
      <vt:lpstr>ACTIVAR/DESACTIVAR</vt:lpstr>
      <vt:lpstr>RESTAURAR</vt:lpstr>
      <vt:lpstr>LA CINTA</vt:lpstr>
      <vt:lpstr>LO BÁSICO DE RIBBONX</vt:lpstr>
      <vt:lpstr>COSAS A CONSIDERAR</vt:lpstr>
      <vt:lpstr>CREAR UNA ETIQUETA</vt:lpstr>
      <vt:lpstr>CREAR UN GRUPO</vt:lpstr>
      <vt:lpstr>CREAR UN BOTÓN</vt:lpstr>
      <vt:lpstr>CREAR UN CASILLA DE VERIFICACIÓN</vt:lpstr>
      <vt:lpstr>CREAR UN CONTROL DE UN COMANDO</vt:lpstr>
      <vt:lpstr>CREAR UN SEPARADOR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VISUAL BASIC PARA APLICACIONES</dc:title>
  <dc:creator>jose flores</dc:creator>
  <cp:lastModifiedBy>hvela</cp:lastModifiedBy>
  <cp:revision>3</cp:revision>
  <dcterms:created xsi:type="dcterms:W3CDTF">2016-11-22T18:53:52Z</dcterms:created>
  <dcterms:modified xsi:type="dcterms:W3CDTF">2016-12-15T15:11:01Z</dcterms:modified>
</cp:coreProperties>
</file>