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7" r:id="rId7"/>
    <p:sldId id="278" r:id="rId8"/>
    <p:sldId id="280" r:id="rId9"/>
    <p:sldId id="279" r:id="rId10"/>
    <p:sldId id="281" r:id="rId11"/>
    <p:sldId id="260" r:id="rId12"/>
    <p:sldId id="283" r:id="rId13"/>
    <p:sldId id="284" r:id="rId14"/>
    <p:sldId id="282"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380538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1339462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349997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79626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111227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94763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337897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14992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4203173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2870875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B5CF7D-5FD5-4D63-A9EE-2534CBC221C1}"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212D97-A720-4667-9BD1-F0E807D3F01F}" type="slidenum">
              <a:rPr lang="es-MX" smtClean="0"/>
              <a:t>‹Nº›</a:t>
            </a:fld>
            <a:endParaRPr lang="es-MX"/>
          </a:p>
        </p:txBody>
      </p:sp>
    </p:spTree>
    <p:extLst>
      <p:ext uri="{BB962C8B-B14F-4D97-AF65-F5344CB8AC3E}">
        <p14:creationId xmlns:p14="http://schemas.microsoft.com/office/powerpoint/2010/main" val="354985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5CF7D-5FD5-4D63-A9EE-2534CBC221C1}"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12D97-A720-4667-9BD1-F0E807D3F01F}" type="slidenum">
              <a:rPr lang="es-MX" smtClean="0"/>
              <a:t>‹Nº›</a:t>
            </a:fld>
            <a:endParaRPr lang="es-MX"/>
          </a:p>
        </p:txBody>
      </p:sp>
    </p:spTree>
    <p:extLst>
      <p:ext uri="{BB962C8B-B14F-4D97-AF65-F5344CB8AC3E}">
        <p14:creationId xmlns:p14="http://schemas.microsoft.com/office/powerpoint/2010/main" val="339494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sz="4000" dirty="0" smtClean="0"/>
              <a:t>DESARROLLO WEB CON HTML 5</a:t>
            </a:r>
            <a:br>
              <a:rPr lang="es-MX" sz="4000" dirty="0" smtClean="0"/>
            </a:br>
            <a:r>
              <a:rPr lang="es-MX" sz="3600" dirty="0" smtClean="0"/>
              <a:t>Francisco J. Arce Anguiano</a:t>
            </a:r>
            <a:endParaRPr lang="es-MX" sz="3600" dirty="0"/>
          </a:p>
        </p:txBody>
      </p:sp>
    </p:spTree>
    <p:extLst>
      <p:ext uri="{BB962C8B-B14F-4D97-AF65-F5344CB8AC3E}">
        <p14:creationId xmlns:p14="http://schemas.microsoft.com/office/powerpoint/2010/main" val="533733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929411"/>
          </a:xfrm>
        </p:spPr>
        <p:txBody>
          <a:bodyPr>
            <a:normAutofit/>
          </a:bodyPr>
          <a:lstStyle/>
          <a:p>
            <a:pPr>
              <a:buFont typeface="Wingdings" pitchFamily="2" charset="2"/>
              <a:buChar char="ü"/>
            </a:pPr>
            <a:r>
              <a:rPr lang="es-MX" sz="2000" dirty="0"/>
              <a:t>Después de recibir  un parámetro llamado </a:t>
            </a:r>
            <a:r>
              <a:rPr lang="es-MX" sz="2000" dirty="0" err="1"/>
              <a:t>posicion</a:t>
            </a:r>
            <a:r>
              <a:rPr lang="es-MX" sz="2000" dirty="0"/>
              <a:t> dentro de la función </a:t>
            </a:r>
            <a:r>
              <a:rPr lang="es-MX" sz="2000" dirty="0" err="1"/>
              <a:t>muestraCoordenadas</a:t>
            </a:r>
            <a:r>
              <a:rPr lang="es-MX" sz="2000" dirty="0"/>
              <a:t>(). Estos parámetros (veremos otros más adelante) se llaman </a:t>
            </a:r>
            <a:r>
              <a:rPr lang="es-MX" sz="2000" dirty="0" err="1"/>
              <a:t>event</a:t>
            </a:r>
            <a:r>
              <a:rPr lang="es-MX" sz="2000" dirty="0"/>
              <a:t> </a:t>
            </a:r>
            <a:r>
              <a:rPr lang="es-MX" sz="2000" dirty="0" err="1"/>
              <a:t>objects</a:t>
            </a:r>
            <a:r>
              <a:rPr lang="es-MX" sz="2000" dirty="0"/>
              <a:t> y poseen información valiosa del evento, en este caso dentro del objeto se almacenan las coordenadas que el navegador calculó. Dentro de este objeto tendremos otro llamado </a:t>
            </a:r>
            <a:r>
              <a:rPr lang="es-MX" sz="2000" dirty="0" err="1"/>
              <a:t>coords</a:t>
            </a:r>
            <a:r>
              <a:rPr lang="es-MX" sz="2000" dirty="0"/>
              <a:t>, y dentro de éste, dos propiedades llamadas </a:t>
            </a:r>
            <a:r>
              <a:rPr lang="es-MX" sz="2000" dirty="0" err="1"/>
              <a:t>longitude</a:t>
            </a:r>
            <a:r>
              <a:rPr lang="es-MX" sz="2000" dirty="0"/>
              <a:t> y </a:t>
            </a:r>
            <a:r>
              <a:rPr lang="es-MX" sz="2000" dirty="0" err="1"/>
              <a:t>latitude</a:t>
            </a:r>
            <a:r>
              <a:rPr lang="es-MX" sz="2000" dirty="0"/>
              <a:t>. </a:t>
            </a:r>
          </a:p>
          <a:p>
            <a:endParaRPr lang="es-MX" sz="2000" dirty="0"/>
          </a:p>
          <a:p>
            <a:pPr>
              <a:buFont typeface="Wingdings" pitchFamily="2" charset="2"/>
              <a:buChar char="ü"/>
            </a:pPr>
            <a:r>
              <a:rPr lang="es-MX" sz="2000" dirty="0" smtClean="0"/>
              <a:t>Aquí no tenemos la representación visual de las coordenadas, sólo dos números muy largos. Para obtener un mapa necesitamos llamar a una herramienta de terceros (HTML5 no la proporciona). La herramienta más utilizada son los mapas de Google, pero se pueden utilizar otras. </a:t>
            </a:r>
          </a:p>
          <a:p>
            <a:endParaRPr lang="es-MX" sz="2000" dirty="0"/>
          </a:p>
        </p:txBody>
      </p:sp>
    </p:spTree>
    <p:extLst>
      <p:ext uri="{BB962C8B-B14F-4D97-AF65-F5344CB8AC3E}">
        <p14:creationId xmlns:p14="http://schemas.microsoft.com/office/powerpoint/2010/main" val="1514458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6406" y="548680"/>
            <a:ext cx="8229600" cy="720080"/>
          </a:xfrm>
        </p:spPr>
        <p:txBody>
          <a:bodyPr>
            <a:normAutofit/>
          </a:bodyPr>
          <a:lstStyle/>
          <a:p>
            <a:r>
              <a:rPr lang="es-MX" sz="2800" dirty="0" smtClean="0"/>
              <a:t>1.2 Control de los errores en la API de </a:t>
            </a:r>
            <a:r>
              <a:rPr lang="es-MX" sz="2800" dirty="0" err="1" smtClean="0"/>
              <a:t>geolocalización</a:t>
            </a:r>
            <a:endParaRPr lang="es-MX" sz="2800" dirty="0"/>
          </a:p>
        </p:txBody>
      </p:sp>
      <p:sp>
        <p:nvSpPr>
          <p:cNvPr id="3" name="2 Marcador de contenido"/>
          <p:cNvSpPr>
            <a:spLocks noGrp="1"/>
          </p:cNvSpPr>
          <p:nvPr>
            <p:ph idx="1"/>
          </p:nvPr>
        </p:nvSpPr>
        <p:spPr>
          <a:xfrm>
            <a:off x="539552" y="1386123"/>
            <a:ext cx="8064896" cy="3699062"/>
          </a:xfrm>
        </p:spPr>
        <p:txBody>
          <a:bodyPr>
            <a:normAutofit/>
          </a:bodyPr>
          <a:lstStyle/>
          <a:p>
            <a:pPr marL="0" indent="0" algn="just">
              <a:buNone/>
            </a:pPr>
            <a:r>
              <a:rPr lang="es-MX" sz="2000" dirty="0" smtClean="0"/>
              <a:t>Una buena API siempre nos indicará cuando las cosas no hayan salido bien. Así que con la </a:t>
            </a:r>
            <a:r>
              <a:rPr lang="es-MX" sz="2000" dirty="0" err="1" smtClean="0"/>
              <a:t>geolocalización</a:t>
            </a:r>
            <a:r>
              <a:rPr lang="es-MX" sz="2000" dirty="0" smtClean="0"/>
              <a:t> podremos detectar los siguientes estados:</a:t>
            </a:r>
          </a:p>
          <a:p>
            <a:pPr marL="0" indent="0" algn="just">
              <a:buNone/>
            </a:pPr>
            <a:endParaRPr lang="es-MX" sz="2000" dirty="0"/>
          </a:p>
          <a:p>
            <a:pPr marL="0" indent="0" algn="just">
              <a:buNone/>
            </a:pPr>
            <a:endParaRPr lang="es-MX" sz="2000" dirty="0" smtClean="0"/>
          </a:p>
          <a:p>
            <a:pPr marL="0" indent="0" algn="just">
              <a:buNone/>
            </a:pPr>
            <a:endParaRPr lang="es-MX" sz="2000" dirty="0"/>
          </a:p>
          <a:p>
            <a:pPr marL="0" indent="0" algn="just">
              <a:buNone/>
            </a:pPr>
            <a:endParaRPr lang="es-MX" sz="2000" dirty="0" smtClean="0"/>
          </a:p>
          <a:p>
            <a:pPr marL="0" indent="0" algn="just">
              <a:buNone/>
            </a:pPr>
            <a:endParaRPr lang="es-MX" sz="2000" dirty="0"/>
          </a:p>
          <a:p>
            <a:pPr marL="0" indent="0" algn="just">
              <a:buNone/>
            </a:pPr>
            <a:endParaRPr lang="es-MX" sz="2000" dirty="0" smtClean="0"/>
          </a:p>
          <a:p>
            <a:pPr marL="0" indent="0" algn="just">
              <a:buNone/>
            </a:pPr>
            <a:endParaRPr lang="es-MX" sz="2000" dirty="0"/>
          </a:p>
          <a:p>
            <a:pPr marL="0" indent="0" algn="just">
              <a:buNone/>
            </a:pPr>
            <a:endParaRPr lang="es-MX" sz="2000" dirty="0" smtClean="0"/>
          </a:p>
          <a:p>
            <a:pPr marL="0" indent="0" algn="just">
              <a:buNone/>
            </a:pPr>
            <a:endParaRPr lang="es-MX" sz="2000" dirty="0"/>
          </a:p>
          <a:p>
            <a:pPr marL="0" indent="0" algn="just">
              <a:buNone/>
            </a:pPr>
            <a:endParaRPr lang="es-MX" sz="2000" dirty="0" smtClean="0"/>
          </a:p>
          <a:p>
            <a:pPr marL="0" indent="0" algn="just">
              <a:buNone/>
            </a:pPr>
            <a:endParaRPr lang="es-MX" sz="2000" dirty="0" smtClean="0"/>
          </a:p>
          <a:p>
            <a:pPr marL="0" indent="0" algn="just">
              <a:buNone/>
            </a:pPr>
            <a:endParaRPr lang="es-MX" sz="2000" dirty="0" smtClean="0"/>
          </a:p>
          <a:p>
            <a:pPr marL="0" indent="0" algn="just">
              <a:buNone/>
            </a:pPr>
            <a:endParaRPr lang="es-MX" sz="2000" dirty="0"/>
          </a:p>
          <a:p>
            <a:pPr marL="0" indent="0" algn="just">
              <a:buNone/>
            </a:pPr>
            <a:endParaRPr lang="es-MX" sz="2000" dirty="0" smtClean="0"/>
          </a:p>
          <a:p>
            <a:pPr marL="0" indent="0" algn="just">
              <a:buNone/>
            </a:pPr>
            <a:endParaRPr lang="es-MX" sz="2000" dirty="0"/>
          </a:p>
          <a:p>
            <a:pPr marL="0" indent="0" algn="just">
              <a:buNone/>
            </a:pPr>
            <a:endParaRPr lang="es-MX" sz="2000" dirty="0" smtClean="0"/>
          </a:p>
          <a:p>
            <a:pPr marL="0" indent="0" algn="just">
              <a:buNone/>
            </a:pPr>
            <a:endParaRPr lang="es-MX" sz="280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852936"/>
            <a:ext cx="4411663" cy="13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0069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Función </a:t>
            </a:r>
            <a:r>
              <a:rPr lang="es-MX" sz="2800" i="1" dirty="0" err="1" smtClean="0"/>
              <a:t>call</a:t>
            </a:r>
            <a:r>
              <a:rPr lang="es-MX" sz="2800" i="1" dirty="0" smtClean="0"/>
              <a:t>-back</a:t>
            </a:r>
            <a:endParaRPr lang="es-MX" sz="28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196752"/>
            <a:ext cx="7322400" cy="3375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365104"/>
            <a:ext cx="7272808" cy="1733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7546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68325"/>
            <a:ext cx="8229600" cy="634082"/>
          </a:xfrm>
        </p:spPr>
        <p:txBody>
          <a:bodyPr>
            <a:noAutofit/>
          </a:bodyPr>
          <a:lstStyle/>
          <a:p>
            <a:r>
              <a:rPr lang="es-MX" sz="2400" dirty="0" smtClean="0"/>
              <a:t>Función para manejar </a:t>
            </a:r>
            <a:r>
              <a:rPr lang="es-MX" sz="2400" dirty="0" smtClean="0"/>
              <a:t>las </a:t>
            </a:r>
            <a:r>
              <a:rPr lang="es-MX" sz="2400" dirty="0" smtClean="0"/>
              <a:t>excepciones de la </a:t>
            </a:r>
            <a:r>
              <a:rPr lang="es-MX" sz="2400" dirty="0" err="1" smtClean="0"/>
              <a:t>Geolocalización</a:t>
            </a:r>
            <a:endParaRPr lang="es-MX" sz="36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8486" y="943422"/>
            <a:ext cx="5091268" cy="4558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15" y="5343278"/>
            <a:ext cx="5040560" cy="952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080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143000"/>
          </a:xfrm>
        </p:spPr>
        <p:txBody>
          <a:bodyPr>
            <a:normAutofit fontScale="90000"/>
          </a:bodyPr>
          <a:lstStyle/>
          <a:p>
            <a:r>
              <a:rPr lang="es-MX" sz="4000" dirty="0" smtClean="0"/>
              <a:t/>
            </a:r>
            <a:br>
              <a:rPr lang="es-MX" sz="4000" dirty="0" smtClean="0"/>
            </a:br>
            <a:r>
              <a:rPr lang="es-MX" sz="3100" dirty="0" smtClean="0"/>
              <a:t>1.3 </a:t>
            </a:r>
            <a:r>
              <a:rPr lang="es-MX" sz="3100" dirty="0"/>
              <a:t>Desplegar un mapa de Google </a:t>
            </a:r>
            <a:r>
              <a:rPr lang="es-MX" sz="3100" dirty="0" smtClean="0"/>
              <a:t/>
            </a:r>
            <a:br>
              <a:rPr lang="es-MX" sz="3100" dirty="0" smtClean="0"/>
            </a:br>
            <a:r>
              <a:rPr lang="es-MX" sz="3100" dirty="0" smtClean="0"/>
              <a:t>con </a:t>
            </a:r>
            <a:r>
              <a:rPr lang="es-MX" sz="3100" dirty="0"/>
              <a:t>las coordenadas de HTML5</a:t>
            </a:r>
            <a:br>
              <a:rPr lang="es-MX" sz="3100" dirty="0"/>
            </a:br>
            <a:endParaRPr lang="es-MX" sz="3100" dirty="0"/>
          </a:p>
        </p:txBody>
      </p:sp>
      <p:sp>
        <p:nvSpPr>
          <p:cNvPr id="3" name="2 Marcador de contenido"/>
          <p:cNvSpPr>
            <a:spLocks noGrp="1"/>
          </p:cNvSpPr>
          <p:nvPr>
            <p:ph idx="1"/>
          </p:nvPr>
        </p:nvSpPr>
        <p:spPr>
          <a:xfrm>
            <a:off x="611560" y="1916832"/>
            <a:ext cx="8229600" cy="4525963"/>
          </a:xfrm>
        </p:spPr>
        <p:txBody>
          <a:bodyPr>
            <a:normAutofit/>
          </a:bodyPr>
          <a:lstStyle/>
          <a:p>
            <a:pPr marL="0" indent="0">
              <a:buNone/>
            </a:pPr>
            <a:r>
              <a:rPr lang="es-MX" sz="2000" dirty="0" smtClean="0"/>
              <a:t>Se </a:t>
            </a:r>
            <a:r>
              <a:rPr lang="es-MX" sz="2000" dirty="0"/>
              <a:t>había comentado que para desplegar un mapa necesitaremos el servicio de un tercero, el más utilizado es el de Google, pero hay varios más. Para este servicio debemos llamar: </a:t>
            </a:r>
          </a:p>
          <a:p>
            <a:pPr marL="0" indent="0">
              <a:buNone/>
            </a:pPr>
            <a:r>
              <a:rPr lang="es-MX" sz="2000" dirty="0"/>
              <a:t>http://maps.googleapis.com/maps/api/staticmap </a:t>
            </a:r>
          </a:p>
          <a:p>
            <a:endParaRPr lang="es-MX" sz="2000" dirty="0"/>
          </a:p>
        </p:txBody>
      </p:sp>
    </p:spTree>
    <p:extLst>
      <p:ext uri="{BB962C8B-B14F-4D97-AF65-F5344CB8AC3E}">
        <p14:creationId xmlns:p14="http://schemas.microsoft.com/office/powerpoint/2010/main" val="2184047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457200" y="875853"/>
            <a:ext cx="8229600" cy="5721499"/>
          </a:xfrm>
        </p:spPr>
        <p:txBody>
          <a:bodyPr>
            <a:normAutofit/>
          </a:bodyPr>
          <a:lstStyle/>
          <a:p>
            <a:pPr marL="0" indent="0">
              <a:buNone/>
            </a:pPr>
            <a:r>
              <a:rPr lang="es-MX" sz="2000" dirty="0" smtClean="0"/>
              <a:t>Y tenemos que pasar los parámetros:</a:t>
            </a:r>
          </a:p>
          <a:p>
            <a:pPr marL="0" indent="0">
              <a:buNone/>
            </a:pPr>
            <a:r>
              <a:rPr lang="es-MX" sz="2000" b="1" dirty="0" smtClean="0"/>
              <a:t>center</a:t>
            </a:r>
            <a:r>
              <a:rPr lang="es-MX" sz="2000" dirty="0" smtClean="0"/>
              <a:t>: con la longitud y la latitud.</a:t>
            </a:r>
          </a:p>
          <a:p>
            <a:pPr marL="0" indent="0">
              <a:buNone/>
            </a:pPr>
            <a:r>
              <a:rPr lang="es-MX" sz="2000" b="1" dirty="0" smtClean="0"/>
              <a:t>zoom</a:t>
            </a:r>
            <a:r>
              <a:rPr lang="es-MX" sz="2000" dirty="0" smtClean="0"/>
              <a:t>: acercamiento del mapa</a:t>
            </a:r>
          </a:p>
          <a:p>
            <a:pPr marL="0" indent="0">
              <a:buNone/>
            </a:pPr>
            <a:r>
              <a:rPr lang="es-MX" sz="2000" b="1" dirty="0" err="1" smtClean="0"/>
              <a:t>size</a:t>
            </a:r>
            <a:r>
              <a:rPr lang="es-MX" sz="2000" dirty="0" smtClean="0"/>
              <a:t>: tamaño del mapa en pixeles</a:t>
            </a:r>
          </a:p>
          <a:p>
            <a:pPr marL="0" indent="0">
              <a:buNone/>
            </a:pPr>
            <a:r>
              <a:rPr lang="es-MX" sz="2000" b="1" dirty="0" smtClean="0"/>
              <a:t>sensor</a:t>
            </a:r>
            <a:r>
              <a:rPr lang="es-MX" sz="2000" dirty="0" smtClean="0"/>
              <a:t>: true, se utiliza el GSP, false, no lo utiliza. Este parámetro ya no es requerido.</a:t>
            </a:r>
          </a:p>
          <a:p>
            <a:endParaRPr lang="es-MX" sz="2000" dirty="0"/>
          </a:p>
          <a:p>
            <a:pPr algn="just">
              <a:buFont typeface="Wingdings" pitchFamily="2" charset="2"/>
              <a:buChar char="ü"/>
            </a:pPr>
            <a:r>
              <a:rPr lang="es-MX" sz="2000" dirty="0"/>
              <a:t>Así que se necesita añadir una división vacía que tenga como </a:t>
            </a:r>
            <a:r>
              <a:rPr lang="es-MX" sz="2000" dirty="0" smtClean="0"/>
              <a:t>identificador </a:t>
            </a:r>
            <a:r>
              <a:rPr lang="es-MX" sz="2000" b="1" dirty="0" smtClean="0"/>
              <a:t>mapa </a:t>
            </a:r>
            <a:r>
              <a:rPr lang="es-MX" sz="2000" dirty="0"/>
              <a:t>para vaciar ahí la imagen del mapa, y en la </a:t>
            </a:r>
            <a:r>
              <a:rPr lang="es-MX" sz="2000" dirty="0" smtClean="0"/>
              <a:t>función </a:t>
            </a:r>
            <a:r>
              <a:rPr lang="es-MX" sz="2000" b="1" dirty="0" err="1" smtClean="0"/>
              <a:t>muestraCoordenadas</a:t>
            </a:r>
            <a:r>
              <a:rPr lang="es-MX" sz="2000" b="1" dirty="0"/>
              <a:t>() </a:t>
            </a:r>
            <a:r>
              <a:rPr lang="es-MX" sz="2000" dirty="0"/>
              <a:t>escribir la línea que llama al </a:t>
            </a:r>
            <a:r>
              <a:rPr lang="es-MX" sz="2000" dirty="0" smtClean="0"/>
              <a:t>mapa. </a:t>
            </a:r>
            <a:endParaRPr lang="es-MX" sz="2000" dirty="0"/>
          </a:p>
          <a:p>
            <a:pPr algn="just"/>
            <a:endParaRPr lang="es-MX" sz="2000" dirty="0"/>
          </a:p>
          <a:p>
            <a:pPr algn="just">
              <a:buFont typeface="Wingdings" pitchFamily="2" charset="2"/>
              <a:buChar char="ü"/>
            </a:pPr>
            <a:r>
              <a:rPr lang="es-MX" sz="2000" dirty="0"/>
              <a:t>Ejecute el &lt;script&gt; en todos los navegadores que tenga. </a:t>
            </a:r>
            <a:r>
              <a:rPr lang="es-MX" sz="2000" dirty="0" smtClean="0"/>
              <a:t> </a:t>
            </a:r>
          </a:p>
          <a:p>
            <a:pPr marL="0" indent="0" algn="just">
              <a:buNone/>
            </a:pPr>
            <a:endParaRPr lang="es-MX" sz="2000" dirty="0"/>
          </a:p>
        </p:txBody>
      </p:sp>
    </p:spTree>
    <p:extLst>
      <p:ext uri="{BB962C8B-B14F-4D97-AF65-F5344CB8AC3E}">
        <p14:creationId xmlns:p14="http://schemas.microsoft.com/office/powerpoint/2010/main" val="4252094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normAutofit/>
          </a:bodyPr>
          <a:lstStyle/>
          <a:p>
            <a:r>
              <a:rPr lang="es-MX" dirty="0" smtClean="0"/>
              <a:t>Capítulo 1</a:t>
            </a:r>
            <a:br>
              <a:rPr lang="es-MX" dirty="0" smtClean="0"/>
            </a:br>
            <a:r>
              <a:rPr lang="es-MX" dirty="0" smtClean="0"/>
              <a:t>API de </a:t>
            </a:r>
            <a:r>
              <a:rPr lang="es-MX" dirty="0" err="1" smtClean="0"/>
              <a:t>Geolocalización</a:t>
            </a:r>
            <a:endParaRPr lang="es-MX" dirty="0"/>
          </a:p>
        </p:txBody>
      </p:sp>
    </p:spTree>
    <p:extLst>
      <p:ext uri="{BB962C8B-B14F-4D97-AF65-F5344CB8AC3E}">
        <p14:creationId xmlns:p14="http://schemas.microsoft.com/office/powerpoint/2010/main" val="207336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5904656"/>
          </a:xfrm>
        </p:spPr>
        <p:txBody>
          <a:bodyPr>
            <a:normAutofit/>
          </a:bodyPr>
          <a:lstStyle/>
          <a:p>
            <a:pPr marL="457200" indent="-457200">
              <a:buAutoNum type="arabicPeriod"/>
            </a:pPr>
            <a:r>
              <a:rPr lang="es-MX" sz="2800" dirty="0" smtClean="0"/>
              <a:t>API de </a:t>
            </a:r>
            <a:r>
              <a:rPr lang="es-MX" sz="2800" dirty="0" err="1" smtClean="0"/>
              <a:t>Geolocalización</a:t>
            </a:r>
            <a:endParaRPr lang="es-MX" sz="2800" dirty="0" smtClean="0"/>
          </a:p>
          <a:p>
            <a:pPr marL="0" indent="0">
              <a:buNone/>
            </a:pPr>
            <a:r>
              <a:rPr lang="es-MX" sz="2000" dirty="0" smtClean="0"/>
              <a:t>Esta interfaz es una de las mejores, está instalada en los principales navegadores del Mercado:</a:t>
            </a:r>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lgn="just">
              <a:buNone/>
            </a:pPr>
            <a:r>
              <a:rPr lang="es-MX" sz="2000" dirty="0"/>
              <a:t>E</a:t>
            </a:r>
            <a:r>
              <a:rPr lang="es-MX" sz="2000" dirty="0" smtClean="0"/>
              <a:t>sta herramienta depende mucho del navegador y del dispositivo en que se ejecute. Si cuenta con un GPS, como en el caso de los teléfonos inteligentes o la mayoría de las tabletas, su ubicación será más exacta. Si ejecuta su aplicación desde una computadora de escritorio, por lo general la ubicación es calculada entre varios nodos de la red, por lo que puede ser más inexacta.</a:t>
            </a:r>
          </a:p>
          <a:p>
            <a:pPr marL="0" indent="0" algn="just">
              <a:buNone/>
            </a:pPr>
            <a:r>
              <a:rPr lang="es-MX" sz="2000" dirty="0" smtClean="0"/>
              <a:t>También se necesitará </a:t>
            </a:r>
            <a:r>
              <a:rPr lang="es-MX" sz="2000" dirty="0"/>
              <a:t>de un servicio de terceros, en este caso el Google </a:t>
            </a:r>
            <a:r>
              <a:rPr lang="es-MX" sz="2000" dirty="0" err="1"/>
              <a:t>Maps</a:t>
            </a:r>
            <a:r>
              <a:rPr lang="es-MX" sz="2000" dirty="0"/>
              <a:t> u otro </a:t>
            </a:r>
            <a:r>
              <a:rPr lang="es-MX" sz="2000" dirty="0" smtClean="0"/>
              <a:t>similar. </a:t>
            </a: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916832"/>
            <a:ext cx="4174331"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36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MX" sz="2800" dirty="0" smtClean="0"/>
              <a:t>1.1 Validar si nuestro navegador tiene el API de </a:t>
            </a:r>
            <a:r>
              <a:rPr lang="es-MX" sz="2800" dirty="0" err="1" smtClean="0"/>
              <a:t>Geolocalización</a:t>
            </a:r>
            <a:endParaRPr lang="es-MX" sz="2800" dirty="0"/>
          </a:p>
        </p:txBody>
      </p:sp>
      <p:sp>
        <p:nvSpPr>
          <p:cNvPr id="3" name="2 Marcador de contenido"/>
          <p:cNvSpPr>
            <a:spLocks noGrp="1"/>
          </p:cNvSpPr>
          <p:nvPr>
            <p:ph idx="1"/>
          </p:nvPr>
        </p:nvSpPr>
        <p:spPr>
          <a:xfrm>
            <a:off x="457200" y="1628800"/>
            <a:ext cx="8229600" cy="4525963"/>
          </a:xfrm>
        </p:spPr>
        <p:txBody>
          <a:bodyPr>
            <a:normAutofit/>
          </a:bodyPr>
          <a:lstStyle/>
          <a:p>
            <a:pPr marL="0" indent="0" algn="just">
              <a:buNone/>
            </a:pPr>
            <a:r>
              <a:rPr lang="es-MX" sz="1800" dirty="0"/>
              <a:t>L</a:t>
            </a:r>
            <a:r>
              <a:rPr lang="es-MX" sz="1800" dirty="0" smtClean="0"/>
              <a:t>a primera actividad que necesitamos realizar es validar que nuestro navegador cuente con ella. Incluso podemos utilizar herramientas como Modernizr.com, la cual nos indicará si tenemos la API o no. Abra una página en blanco con las etiquetas necesarias para HTML5, si su codificador no genera en forma automática estas etiquetas.</a:t>
            </a:r>
          </a:p>
          <a:p>
            <a:pPr marL="0" indent="0" algn="just">
              <a:buNone/>
            </a:pPr>
            <a:endParaRPr lang="es-MX"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212976"/>
            <a:ext cx="4392488" cy="3022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5175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92696"/>
            <a:ext cx="8229600" cy="6336704"/>
          </a:xfrm>
        </p:spPr>
        <p:txBody>
          <a:bodyPr>
            <a:normAutofit/>
          </a:bodyPr>
          <a:lstStyle/>
          <a:p>
            <a:pPr marL="0" indent="0" algn="just">
              <a:lnSpc>
                <a:spcPct val="120000"/>
              </a:lnSpc>
              <a:buNone/>
            </a:pPr>
            <a:r>
              <a:rPr lang="es-MX" sz="1600" dirty="0" smtClean="0"/>
              <a:t>Guarde su ejercicio como geolocalzacion01.html y cambie su título a “</a:t>
            </a:r>
            <a:r>
              <a:rPr lang="es-MX" sz="1600" dirty="0" err="1" smtClean="0"/>
              <a:t>Geolocalización</a:t>
            </a:r>
            <a:r>
              <a:rPr lang="es-MX" sz="1600" dirty="0" smtClean="0"/>
              <a:t> Coordenadas”. En el caso de esta API la validaremos con el objeto de JavaScript </a:t>
            </a:r>
            <a:r>
              <a:rPr lang="es-MX" sz="1600" dirty="0" err="1" smtClean="0"/>
              <a:t>navigator</a:t>
            </a:r>
            <a:r>
              <a:rPr lang="es-MX" sz="1600" dirty="0" smtClean="0"/>
              <a:t>. Abra sus etiquetas &lt;script&gt; para escribir el código JavaScript en la sección de &lt;head&gt;. Nuestra validación será muy sencilla, simplemente preguntaremos si el objeto contiene la instrucción “</a:t>
            </a:r>
            <a:r>
              <a:rPr lang="es-MX" sz="1600" dirty="0" err="1" smtClean="0"/>
              <a:t>geolocation</a:t>
            </a:r>
            <a:r>
              <a:rPr lang="es-MX" sz="1600" dirty="0" smtClean="0"/>
              <a:t>”. Si la respuesta es positiva, procedemos a preguntarle al usuario si acepta que obtengamos sus coordenadas, de lo contrario enviaremos un mensaje de que el navegador no soporta la API correspondiente, como se muestra en el siguiente listado:</a:t>
            </a:r>
          </a:p>
          <a:p>
            <a:pPr marL="0" indent="0" algn="just">
              <a:lnSpc>
                <a:spcPct val="120000"/>
              </a:lnSpc>
              <a:buNone/>
            </a:pPr>
            <a:endParaRPr lang="es-MX" sz="1200" dirty="0"/>
          </a:p>
          <a:p>
            <a:pPr marL="0" indent="0">
              <a:buNone/>
            </a:pPr>
            <a:r>
              <a:rPr lang="es-MX" sz="900" dirty="0" smtClean="0">
                <a:latin typeface="FangSong" pitchFamily="49" charset="-122"/>
                <a:ea typeface="FangSong" pitchFamily="49" charset="-122"/>
              </a:rPr>
              <a:t>1	&lt;!</a:t>
            </a:r>
            <a:r>
              <a:rPr lang="es-MX" sz="900" dirty="0" err="1" smtClean="0">
                <a:latin typeface="FangSong" pitchFamily="49" charset="-122"/>
                <a:ea typeface="FangSong" pitchFamily="49" charset="-122"/>
              </a:rPr>
              <a:t>doctype</a:t>
            </a:r>
            <a:r>
              <a:rPr lang="es-MX" sz="900" dirty="0" smtClean="0">
                <a:latin typeface="FangSong" pitchFamily="49" charset="-122"/>
                <a:ea typeface="FangSong" pitchFamily="49" charset="-122"/>
              </a:rPr>
              <a:t> </a:t>
            </a:r>
            <a:r>
              <a:rPr lang="es-MX" sz="900" dirty="0" err="1" smtClean="0">
                <a:latin typeface="FangSong" pitchFamily="49" charset="-122"/>
                <a:ea typeface="FangSong" pitchFamily="49" charset="-122"/>
              </a:rPr>
              <a:t>html</a:t>
            </a:r>
            <a:r>
              <a:rPr lang="es-MX" sz="900" dirty="0" smtClean="0">
                <a:latin typeface="FangSong" pitchFamily="49" charset="-122"/>
                <a:ea typeface="FangSong" pitchFamily="49" charset="-122"/>
              </a:rPr>
              <a:t>&gt; </a:t>
            </a:r>
          </a:p>
          <a:p>
            <a:pPr marL="0" indent="0">
              <a:buNone/>
            </a:pPr>
            <a:r>
              <a:rPr lang="es-MX" sz="900" dirty="0" smtClean="0">
                <a:latin typeface="FangSong" pitchFamily="49" charset="-122"/>
                <a:ea typeface="FangSong" pitchFamily="49" charset="-122"/>
              </a:rPr>
              <a:t>2	&lt;</a:t>
            </a:r>
            <a:r>
              <a:rPr lang="es-MX" sz="900" dirty="0" err="1" smtClean="0">
                <a:latin typeface="FangSong" pitchFamily="49" charset="-122"/>
                <a:ea typeface="FangSong" pitchFamily="49" charset="-122"/>
              </a:rPr>
              <a:t>html</a:t>
            </a:r>
            <a:r>
              <a:rPr lang="es-MX" sz="900" dirty="0" smtClean="0">
                <a:latin typeface="FangSong" pitchFamily="49" charset="-122"/>
                <a:ea typeface="FangSong" pitchFamily="49" charset="-122"/>
              </a:rPr>
              <a:t>&gt; </a:t>
            </a:r>
          </a:p>
          <a:p>
            <a:pPr marL="0" indent="0">
              <a:buNone/>
            </a:pPr>
            <a:r>
              <a:rPr lang="es-MX" sz="900" dirty="0" smtClean="0">
                <a:latin typeface="FangSong" pitchFamily="49" charset="-122"/>
                <a:ea typeface="FangSong" pitchFamily="49" charset="-122"/>
              </a:rPr>
              <a:t>3	&lt;head&gt; </a:t>
            </a:r>
          </a:p>
          <a:p>
            <a:pPr marL="0" indent="0">
              <a:buNone/>
            </a:pPr>
            <a:r>
              <a:rPr lang="es-MX" sz="900" dirty="0" smtClean="0">
                <a:latin typeface="FangSong" pitchFamily="49" charset="-122"/>
                <a:ea typeface="FangSong" pitchFamily="49" charset="-122"/>
              </a:rPr>
              <a:t>4	&lt;meta </a:t>
            </a:r>
            <a:r>
              <a:rPr lang="es-MX" sz="900" dirty="0" err="1" smtClean="0">
                <a:latin typeface="FangSong" pitchFamily="49" charset="-122"/>
                <a:ea typeface="FangSong" pitchFamily="49" charset="-122"/>
              </a:rPr>
              <a:t>charset</a:t>
            </a:r>
            <a:r>
              <a:rPr lang="es-MX" sz="900" dirty="0" smtClean="0">
                <a:latin typeface="FangSong" pitchFamily="49" charset="-122"/>
                <a:ea typeface="FangSong" pitchFamily="49" charset="-122"/>
              </a:rPr>
              <a:t>=”UTF-8”&gt; </a:t>
            </a:r>
          </a:p>
          <a:p>
            <a:pPr marL="0" indent="0">
              <a:buNone/>
            </a:pPr>
            <a:r>
              <a:rPr lang="es-MX" sz="900" dirty="0" smtClean="0">
                <a:latin typeface="FangSong" pitchFamily="49" charset="-122"/>
                <a:ea typeface="FangSong" pitchFamily="49" charset="-122"/>
              </a:rPr>
              <a:t>5	&lt;</a:t>
            </a:r>
            <a:r>
              <a:rPr lang="es-MX" sz="900" dirty="0" err="1" smtClean="0">
                <a:latin typeface="FangSong" pitchFamily="49" charset="-122"/>
                <a:ea typeface="FangSong" pitchFamily="49" charset="-122"/>
              </a:rPr>
              <a:t>title</a:t>
            </a:r>
            <a:r>
              <a:rPr lang="es-MX" sz="900" dirty="0" smtClean="0">
                <a:latin typeface="FangSong" pitchFamily="49" charset="-122"/>
                <a:ea typeface="FangSong" pitchFamily="49" charset="-122"/>
              </a:rPr>
              <a:t>&gt;</a:t>
            </a:r>
            <a:r>
              <a:rPr lang="es-MX" sz="900" dirty="0" err="1" smtClean="0">
                <a:latin typeface="FangSong" pitchFamily="49" charset="-122"/>
                <a:ea typeface="FangSong" pitchFamily="49" charset="-122"/>
              </a:rPr>
              <a:t>Geolocalización</a:t>
            </a:r>
            <a:r>
              <a:rPr lang="es-MX" sz="900" dirty="0" smtClean="0">
                <a:latin typeface="FangSong" pitchFamily="49" charset="-122"/>
                <a:ea typeface="FangSong" pitchFamily="49" charset="-122"/>
              </a:rPr>
              <a:t> Coordenadas&lt;/</a:t>
            </a:r>
            <a:r>
              <a:rPr lang="es-MX" sz="900" dirty="0" err="1" smtClean="0">
                <a:latin typeface="FangSong" pitchFamily="49" charset="-122"/>
                <a:ea typeface="FangSong" pitchFamily="49" charset="-122"/>
              </a:rPr>
              <a:t>title</a:t>
            </a:r>
            <a:r>
              <a:rPr lang="es-MX" sz="900" dirty="0" smtClean="0">
                <a:latin typeface="FangSong" pitchFamily="49" charset="-122"/>
                <a:ea typeface="FangSong" pitchFamily="49" charset="-122"/>
              </a:rPr>
              <a:t>&gt;</a:t>
            </a:r>
          </a:p>
          <a:p>
            <a:pPr marL="0" indent="0">
              <a:buNone/>
            </a:pPr>
            <a:r>
              <a:rPr lang="es-MX" sz="900" dirty="0" smtClean="0">
                <a:latin typeface="FangSong" pitchFamily="49" charset="-122"/>
                <a:ea typeface="FangSong" pitchFamily="49" charset="-122"/>
              </a:rPr>
              <a:t>6	</a:t>
            </a:r>
            <a:r>
              <a:rPr lang="es-MX" sz="900" b="1" dirty="0" smtClean="0">
                <a:latin typeface="FangSong" pitchFamily="49" charset="-122"/>
                <a:ea typeface="FangSong" pitchFamily="49" charset="-122"/>
              </a:rPr>
              <a:t>&lt;script&gt;</a:t>
            </a:r>
          </a:p>
          <a:p>
            <a:pPr marL="0" indent="0">
              <a:buNone/>
            </a:pPr>
            <a:r>
              <a:rPr lang="es-MX" sz="900" dirty="0" smtClean="0">
                <a:latin typeface="FangSong" pitchFamily="49" charset="-122"/>
                <a:ea typeface="FangSong" pitchFamily="49" charset="-122"/>
              </a:rPr>
              <a:t>7	</a:t>
            </a:r>
            <a:r>
              <a:rPr lang="es-MX" sz="900" b="1" dirty="0" err="1" smtClean="0">
                <a:latin typeface="FangSong" pitchFamily="49" charset="-122"/>
                <a:ea typeface="FangSong" pitchFamily="49" charset="-122"/>
              </a:rPr>
              <a:t>if</a:t>
            </a:r>
            <a:r>
              <a:rPr lang="es-MX" sz="900" b="1" dirty="0" smtClean="0">
                <a:latin typeface="FangSong" pitchFamily="49" charset="-122"/>
                <a:ea typeface="FangSong" pitchFamily="49" charset="-122"/>
              </a:rPr>
              <a:t>(</a:t>
            </a:r>
            <a:r>
              <a:rPr lang="es-MX" sz="900" b="1" dirty="0" err="1" smtClean="0">
                <a:latin typeface="FangSong" pitchFamily="49" charset="-122"/>
                <a:ea typeface="FangSong" pitchFamily="49" charset="-122"/>
              </a:rPr>
              <a:t>navigator.geolocation</a:t>
            </a:r>
            <a:r>
              <a:rPr lang="es-MX" sz="900" b="1" dirty="0" smtClean="0">
                <a:latin typeface="FangSong" pitchFamily="49" charset="-122"/>
                <a:ea typeface="FangSong" pitchFamily="49" charset="-122"/>
              </a:rPr>
              <a:t>){</a:t>
            </a:r>
          </a:p>
          <a:p>
            <a:pPr marL="0" indent="0">
              <a:buNone/>
            </a:pPr>
            <a:r>
              <a:rPr lang="es-MX" sz="900" dirty="0" smtClean="0">
                <a:latin typeface="FangSong" pitchFamily="49" charset="-122"/>
                <a:ea typeface="FangSong" pitchFamily="49" charset="-122"/>
              </a:rPr>
              <a:t>8	</a:t>
            </a:r>
            <a:r>
              <a:rPr lang="es-MX" sz="900" b="1" dirty="0" err="1" smtClean="0">
                <a:latin typeface="FangSong" pitchFamily="49" charset="-122"/>
                <a:ea typeface="FangSong" pitchFamily="49" charset="-122"/>
              </a:rPr>
              <a:t>alert</a:t>
            </a:r>
            <a:r>
              <a:rPr lang="es-MX" sz="900" b="1" dirty="0" smtClean="0">
                <a:latin typeface="FangSong" pitchFamily="49" charset="-122"/>
                <a:ea typeface="FangSong" pitchFamily="49" charset="-122"/>
              </a:rPr>
              <a:t>(“Tu navegador si soporta la </a:t>
            </a:r>
            <a:r>
              <a:rPr lang="es-MX" sz="900" b="1" dirty="0" err="1" smtClean="0">
                <a:latin typeface="FangSong" pitchFamily="49" charset="-122"/>
                <a:ea typeface="FangSong" pitchFamily="49" charset="-122"/>
              </a:rPr>
              <a:t>Geolocalización</a:t>
            </a:r>
            <a:r>
              <a:rPr lang="es-MX" sz="900" b="1" dirty="0" smtClean="0">
                <a:latin typeface="FangSong" pitchFamily="49" charset="-122"/>
                <a:ea typeface="FangSong" pitchFamily="49" charset="-122"/>
              </a:rPr>
              <a:t>”);</a:t>
            </a:r>
          </a:p>
          <a:p>
            <a:pPr marL="0" indent="0">
              <a:buNone/>
            </a:pPr>
            <a:r>
              <a:rPr lang="es-MX" sz="900" dirty="0" smtClean="0">
                <a:latin typeface="FangSong" pitchFamily="49" charset="-122"/>
                <a:ea typeface="FangSong" pitchFamily="49" charset="-122"/>
              </a:rPr>
              <a:t>9	</a:t>
            </a:r>
            <a:r>
              <a:rPr lang="es-MX" sz="900" b="1" dirty="0" smtClean="0">
                <a:latin typeface="FangSong" pitchFamily="49" charset="-122"/>
                <a:ea typeface="FangSong" pitchFamily="49" charset="-122"/>
              </a:rPr>
              <a:t>} </a:t>
            </a:r>
            <a:r>
              <a:rPr lang="es-MX" sz="900" b="1" dirty="0" err="1" smtClean="0">
                <a:latin typeface="FangSong" pitchFamily="49" charset="-122"/>
                <a:ea typeface="FangSong" pitchFamily="49" charset="-122"/>
              </a:rPr>
              <a:t>else</a:t>
            </a:r>
            <a:r>
              <a:rPr lang="es-MX" sz="900" b="1" dirty="0" smtClean="0">
                <a:latin typeface="FangSong" pitchFamily="49" charset="-122"/>
                <a:ea typeface="FangSong" pitchFamily="49" charset="-122"/>
              </a:rPr>
              <a:t> {</a:t>
            </a:r>
          </a:p>
          <a:p>
            <a:pPr marL="0" indent="0">
              <a:buNone/>
            </a:pPr>
            <a:r>
              <a:rPr lang="es-MX" sz="900" dirty="0" smtClean="0">
                <a:latin typeface="FangSong" pitchFamily="49" charset="-122"/>
                <a:ea typeface="FangSong" pitchFamily="49" charset="-122"/>
              </a:rPr>
              <a:t>10	</a:t>
            </a:r>
            <a:r>
              <a:rPr lang="es-MX" sz="900" b="1" dirty="0" err="1" smtClean="0">
                <a:latin typeface="FangSong" pitchFamily="49" charset="-122"/>
                <a:ea typeface="FangSong" pitchFamily="49" charset="-122"/>
              </a:rPr>
              <a:t>alert</a:t>
            </a:r>
            <a:r>
              <a:rPr lang="es-MX" sz="900" b="1" dirty="0" smtClean="0">
                <a:latin typeface="FangSong" pitchFamily="49" charset="-122"/>
                <a:ea typeface="FangSong" pitchFamily="49" charset="-122"/>
              </a:rPr>
              <a:t>(“Tu navegador NO soporta la </a:t>
            </a:r>
            <a:r>
              <a:rPr lang="es-MX" sz="900" b="1" dirty="0" err="1" smtClean="0">
                <a:latin typeface="FangSong" pitchFamily="49" charset="-122"/>
                <a:ea typeface="FangSong" pitchFamily="49" charset="-122"/>
              </a:rPr>
              <a:t>Geolocalización</a:t>
            </a:r>
            <a:r>
              <a:rPr lang="es-MX" sz="900" b="1" dirty="0" smtClean="0">
                <a:latin typeface="FangSong" pitchFamily="49" charset="-122"/>
                <a:ea typeface="FangSong" pitchFamily="49" charset="-122"/>
              </a:rPr>
              <a:t>”);</a:t>
            </a:r>
          </a:p>
          <a:p>
            <a:pPr marL="0" indent="0">
              <a:buNone/>
            </a:pPr>
            <a:r>
              <a:rPr lang="es-MX" sz="900" dirty="0" smtClean="0">
                <a:latin typeface="FangSong" pitchFamily="49" charset="-122"/>
                <a:ea typeface="FangSong" pitchFamily="49" charset="-122"/>
              </a:rPr>
              <a:t>11	}</a:t>
            </a:r>
          </a:p>
          <a:p>
            <a:pPr marL="0" indent="0">
              <a:buNone/>
            </a:pPr>
            <a:r>
              <a:rPr lang="es-MX" sz="900" dirty="0" smtClean="0">
                <a:latin typeface="FangSong" pitchFamily="49" charset="-122"/>
                <a:ea typeface="FangSong" pitchFamily="49" charset="-122"/>
              </a:rPr>
              <a:t>12	&lt;/script&gt;</a:t>
            </a:r>
          </a:p>
          <a:p>
            <a:pPr marL="0" indent="0">
              <a:buNone/>
            </a:pPr>
            <a:r>
              <a:rPr lang="es-MX" sz="900" dirty="0" smtClean="0">
                <a:latin typeface="FangSong" pitchFamily="49" charset="-122"/>
                <a:ea typeface="FangSong" pitchFamily="49" charset="-122"/>
              </a:rPr>
              <a:t>13	&lt;/head&gt;</a:t>
            </a:r>
          </a:p>
          <a:p>
            <a:pPr marL="0" indent="0">
              <a:buNone/>
            </a:pPr>
            <a:r>
              <a:rPr lang="es-MX" sz="900" dirty="0" smtClean="0">
                <a:latin typeface="FangSong" pitchFamily="49" charset="-122"/>
                <a:ea typeface="FangSong" pitchFamily="49" charset="-122"/>
              </a:rPr>
              <a:t>14	&lt;</a:t>
            </a:r>
            <a:r>
              <a:rPr lang="es-MX" sz="900" dirty="0" err="1" smtClean="0">
                <a:latin typeface="FangSong" pitchFamily="49" charset="-122"/>
                <a:ea typeface="FangSong" pitchFamily="49" charset="-122"/>
              </a:rPr>
              <a:t>body</a:t>
            </a:r>
            <a:r>
              <a:rPr lang="es-MX" sz="900" dirty="0" smtClean="0">
                <a:latin typeface="FangSong" pitchFamily="49" charset="-122"/>
                <a:ea typeface="FangSong" pitchFamily="49" charset="-122"/>
              </a:rPr>
              <a:t>&gt;</a:t>
            </a:r>
          </a:p>
          <a:p>
            <a:pPr marL="0" indent="0">
              <a:buNone/>
            </a:pPr>
            <a:r>
              <a:rPr lang="es-MX" sz="900" dirty="0" smtClean="0">
                <a:latin typeface="FangSong" pitchFamily="49" charset="-122"/>
                <a:ea typeface="FangSong" pitchFamily="49" charset="-122"/>
              </a:rPr>
              <a:t>15	&lt;/</a:t>
            </a:r>
            <a:r>
              <a:rPr lang="es-MX" sz="900" dirty="0" err="1" smtClean="0">
                <a:latin typeface="FangSong" pitchFamily="49" charset="-122"/>
                <a:ea typeface="FangSong" pitchFamily="49" charset="-122"/>
              </a:rPr>
              <a:t>body</a:t>
            </a:r>
            <a:r>
              <a:rPr lang="es-MX" sz="900" dirty="0" smtClean="0">
                <a:latin typeface="FangSong" pitchFamily="49" charset="-122"/>
                <a:ea typeface="FangSong" pitchFamily="49" charset="-122"/>
              </a:rPr>
              <a:t>&gt;</a:t>
            </a:r>
          </a:p>
          <a:p>
            <a:pPr marL="0" indent="0">
              <a:buNone/>
            </a:pPr>
            <a:r>
              <a:rPr lang="es-MX" sz="900" dirty="0" smtClean="0">
                <a:latin typeface="FangSong" pitchFamily="49" charset="-122"/>
                <a:ea typeface="FangSong" pitchFamily="49" charset="-122"/>
              </a:rPr>
              <a:t>16	&lt;/</a:t>
            </a:r>
            <a:r>
              <a:rPr lang="es-MX" sz="900" dirty="0" err="1" smtClean="0">
                <a:latin typeface="FangSong" pitchFamily="49" charset="-122"/>
                <a:ea typeface="FangSong" pitchFamily="49" charset="-122"/>
              </a:rPr>
              <a:t>html</a:t>
            </a:r>
            <a:r>
              <a:rPr lang="es-MX" sz="900" dirty="0" smtClean="0">
                <a:latin typeface="FangSong" pitchFamily="49" charset="-122"/>
                <a:ea typeface="FangSong" pitchFamily="49" charset="-122"/>
              </a:rPr>
              <a:t>&gt;</a:t>
            </a:r>
            <a:endParaRPr lang="es-MX" sz="900" dirty="0">
              <a:latin typeface="FangSong" pitchFamily="49" charset="-122"/>
              <a:ea typeface="FangSong" pitchFamily="49" charset="-122"/>
            </a:endParaRPr>
          </a:p>
        </p:txBody>
      </p:sp>
    </p:spTree>
    <p:extLst>
      <p:ext uri="{BB962C8B-B14F-4D97-AF65-F5344CB8AC3E}">
        <p14:creationId xmlns:p14="http://schemas.microsoft.com/office/powerpoint/2010/main" val="2105310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803845"/>
            <a:ext cx="8229600" cy="5361459"/>
          </a:xfrm>
        </p:spPr>
        <p:txBody>
          <a:bodyPr>
            <a:normAutofit/>
          </a:bodyPr>
          <a:lstStyle/>
          <a:p>
            <a:pPr marL="0" indent="0" algn="just">
              <a:buNone/>
            </a:pPr>
            <a:r>
              <a:rPr lang="es-MX" sz="2000" dirty="0" smtClean="0"/>
              <a:t>Una vez que vea el resultado, modifique la línea 8 de su listado (el número de línea puede variar dependiendo de su editor) y escriba la instrucción </a:t>
            </a:r>
            <a:r>
              <a:rPr lang="es-MX" sz="2000" b="1" dirty="0" err="1" smtClean="0"/>
              <a:t>getCurrentPosition</a:t>
            </a:r>
            <a:r>
              <a:rPr lang="es-MX" sz="2000" dirty="0" smtClean="0"/>
              <a:t>() como se muestra en el siguiente listado:</a:t>
            </a:r>
          </a:p>
          <a:p>
            <a:pPr marL="0" indent="0" algn="just">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smtClean="0"/>
          </a:p>
          <a:p>
            <a:pPr marL="0" indent="0">
              <a:buNone/>
            </a:pPr>
            <a:endParaRPr lang="es-MX" sz="2000" dirty="0"/>
          </a:p>
          <a:p>
            <a:pPr marL="0" indent="0">
              <a:buNone/>
            </a:pPr>
            <a:endParaRPr lang="es-MX"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914" y="2276872"/>
            <a:ext cx="6620569"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04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15813"/>
            <a:ext cx="8229600" cy="5649491"/>
          </a:xfrm>
        </p:spPr>
        <p:txBody>
          <a:bodyPr>
            <a:normAutofit/>
          </a:bodyPr>
          <a:lstStyle/>
          <a:p>
            <a:pPr marL="0" indent="0" algn="just">
              <a:buNone/>
            </a:pPr>
            <a:endParaRPr lang="es-MX" sz="2000" dirty="0" smtClean="0"/>
          </a:p>
          <a:p>
            <a:pPr algn="just">
              <a:buFont typeface="Wingdings" pitchFamily="2" charset="2"/>
              <a:buChar char="ü"/>
            </a:pPr>
            <a:r>
              <a:rPr lang="es-MX" sz="2000" dirty="0" smtClean="0"/>
              <a:t>Es obligatorio llamar a este método desde los objetos </a:t>
            </a:r>
            <a:r>
              <a:rPr lang="es-MX" sz="2000" b="1" dirty="0" err="1" smtClean="0"/>
              <a:t>navigator.geolocation</a:t>
            </a:r>
            <a:r>
              <a:rPr lang="es-MX" sz="2000" b="1" dirty="0" smtClean="0"/>
              <a:t>. </a:t>
            </a:r>
            <a:r>
              <a:rPr lang="es-MX" sz="2000" dirty="0" smtClean="0"/>
              <a:t>Como puede observar, dentro de los paréntesis tenemos una función de </a:t>
            </a:r>
            <a:r>
              <a:rPr lang="es-MX" sz="2000" i="1" dirty="0" err="1" smtClean="0"/>
              <a:t>call</a:t>
            </a:r>
            <a:r>
              <a:rPr lang="es-MX" sz="2000" i="1" dirty="0" smtClean="0"/>
              <a:t>-back</a:t>
            </a:r>
            <a:r>
              <a:rPr lang="es-MX" sz="2000" dirty="0" smtClean="0"/>
              <a:t>. Este método lanza una ventana que solicita la autorización del usuario para darle la localización a nuestra aplicación.</a:t>
            </a:r>
          </a:p>
          <a:p>
            <a:pPr algn="just">
              <a:buFont typeface="Wingdings" pitchFamily="2" charset="2"/>
              <a:buChar char="ü"/>
            </a:pPr>
            <a:endParaRPr lang="es-MX" sz="2000" dirty="0" smtClean="0"/>
          </a:p>
          <a:p>
            <a:pPr marL="0" indent="0" algn="just">
              <a:buNone/>
            </a:pPr>
            <a:endParaRPr lang="es-MX" sz="2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492896"/>
            <a:ext cx="6192688" cy="347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2023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659829"/>
            <a:ext cx="8229600" cy="5649491"/>
          </a:xfrm>
        </p:spPr>
        <p:txBody>
          <a:bodyPr>
            <a:normAutofit/>
          </a:bodyPr>
          <a:lstStyle/>
          <a:p>
            <a:pPr algn="just">
              <a:buFont typeface="Wingdings" pitchFamily="2" charset="2"/>
              <a:buChar char="ü"/>
            </a:pPr>
            <a:r>
              <a:rPr lang="es-MX" sz="2000" dirty="0"/>
              <a:t>Antes de seguir desarrollando nuestra sencilla aplicación, vamos a agregar las etiquetas HTML con las cuales lanzaremos la solicitud de </a:t>
            </a:r>
            <a:r>
              <a:rPr lang="es-MX" sz="2000" dirty="0" err="1"/>
              <a:t>geolocalización</a:t>
            </a:r>
            <a:r>
              <a:rPr lang="es-MX" sz="2000" dirty="0"/>
              <a:t> a la computadora o </a:t>
            </a:r>
            <a:r>
              <a:rPr lang="es-MX" sz="2000" dirty="0" smtClean="0"/>
              <a:t>dispositivo.</a:t>
            </a:r>
          </a:p>
          <a:p>
            <a:endParaRPr lang="es-MX" sz="2000" dirty="0"/>
          </a:p>
          <a:p>
            <a:endParaRPr lang="es-MX"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628800"/>
            <a:ext cx="5472608" cy="28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498975"/>
            <a:ext cx="5472608" cy="1234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1272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87821"/>
            <a:ext cx="8229600" cy="5649491"/>
          </a:xfrm>
        </p:spPr>
        <p:txBody>
          <a:bodyPr>
            <a:normAutofit/>
          </a:bodyPr>
          <a:lstStyle/>
          <a:p>
            <a:pPr>
              <a:buFont typeface="Wingdings" pitchFamily="2" charset="2"/>
              <a:buChar char="ü"/>
            </a:pPr>
            <a:r>
              <a:rPr lang="es-MX" sz="2000" dirty="0" smtClean="0"/>
              <a:t>Pruebe el archivo anterior en todos los navegadores que tenga instalados y verifique su funcionamiento. Una vez que tenemos el esquema básico de nuestra sencilla aplicación, procederemos a obtener las coordenadas y las vaciaremos en variables llamadas </a:t>
            </a:r>
            <a:r>
              <a:rPr lang="es-MX" sz="2000" dirty="0" err="1" smtClean="0"/>
              <a:t>lt</a:t>
            </a:r>
            <a:r>
              <a:rPr lang="es-MX" sz="2000" dirty="0" smtClean="0"/>
              <a:t>, de latitud, e </a:t>
            </a:r>
            <a:r>
              <a:rPr lang="es-MX" sz="2000" dirty="0" err="1" smtClean="0"/>
              <a:t>ln</a:t>
            </a:r>
            <a:r>
              <a:rPr lang="es-MX" sz="2000" dirty="0" smtClean="0"/>
              <a:t> de longitud. Ambas coordenadas se dan en referencia al meridiano de Greenwich.</a:t>
            </a:r>
          </a:p>
          <a:p>
            <a:endParaRPr lang="es-MX"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276872"/>
            <a:ext cx="54006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6248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760</Words>
  <Application>Microsoft Office PowerPoint</Application>
  <PresentationFormat>Presentación en pantalla (4:3)</PresentationFormat>
  <Paragraphs>79</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FangSong</vt:lpstr>
      <vt:lpstr>Arial</vt:lpstr>
      <vt:lpstr>Calibri</vt:lpstr>
      <vt:lpstr>Wingdings</vt:lpstr>
      <vt:lpstr>Tema de Office</vt:lpstr>
      <vt:lpstr>DESARROLLO WEB CON HTML 5 Francisco J. Arce Anguiano</vt:lpstr>
      <vt:lpstr>Capítulo 1 API de Geolocalización</vt:lpstr>
      <vt:lpstr>Presentación de PowerPoint</vt:lpstr>
      <vt:lpstr>1.1 Validar si nuestro navegador tiene el API de Geolocalización</vt:lpstr>
      <vt:lpstr>Presentación de PowerPoint</vt:lpstr>
      <vt:lpstr>Presentación de PowerPoint</vt:lpstr>
      <vt:lpstr>Presentación de PowerPoint</vt:lpstr>
      <vt:lpstr>Presentación de PowerPoint</vt:lpstr>
      <vt:lpstr>Presentación de PowerPoint</vt:lpstr>
      <vt:lpstr>Presentación de PowerPoint</vt:lpstr>
      <vt:lpstr>1.2 Control de los errores en la API de geolocalización</vt:lpstr>
      <vt:lpstr>Función call-back</vt:lpstr>
      <vt:lpstr>Función para manejar las excepciones de la Geolocalización</vt:lpstr>
      <vt:lpstr> 1.3 Desplegar un mapa de Google  con las coordenadas de HTML5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WEB CON HTML 5 Francisco J. Arce Anguiano</dc:title>
  <dc:creator>user</dc:creator>
  <cp:lastModifiedBy>hvela</cp:lastModifiedBy>
  <cp:revision>14</cp:revision>
  <dcterms:created xsi:type="dcterms:W3CDTF">2016-10-03T17:45:20Z</dcterms:created>
  <dcterms:modified xsi:type="dcterms:W3CDTF">2016-11-03T16:50:31Z</dcterms:modified>
</cp:coreProperties>
</file>