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91209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266148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239672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35808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159606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366466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158165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327420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370011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177866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D62B39-75E1-4A10-AB71-45EB387D552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FDE376-C978-4150-87DA-F4AA9F64E89A}" type="slidenum">
              <a:rPr lang="es-MX" smtClean="0"/>
              <a:t>‹Nº›</a:t>
            </a:fld>
            <a:endParaRPr lang="es-MX"/>
          </a:p>
        </p:txBody>
      </p:sp>
    </p:spTree>
    <p:extLst>
      <p:ext uri="{BB962C8B-B14F-4D97-AF65-F5344CB8AC3E}">
        <p14:creationId xmlns:p14="http://schemas.microsoft.com/office/powerpoint/2010/main" val="201404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62B39-75E1-4A10-AB71-45EB387D552B}"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DE376-C978-4150-87DA-F4AA9F64E89A}" type="slidenum">
              <a:rPr lang="es-MX" smtClean="0"/>
              <a:t>‹Nº›</a:t>
            </a:fld>
            <a:endParaRPr lang="es-MX"/>
          </a:p>
        </p:txBody>
      </p:sp>
    </p:spTree>
    <p:extLst>
      <p:ext uri="{BB962C8B-B14F-4D97-AF65-F5344CB8AC3E}">
        <p14:creationId xmlns:p14="http://schemas.microsoft.com/office/powerpoint/2010/main" val="1818164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44825"/>
            <a:ext cx="7772400" cy="1800200"/>
          </a:xfrm>
        </p:spPr>
        <p:txBody>
          <a:bodyPr>
            <a:normAutofit fontScale="90000"/>
          </a:bodyPr>
          <a:lstStyle/>
          <a:p>
            <a:r>
              <a:rPr lang="es-MX" dirty="0" smtClean="0"/>
              <a:t>Capítulo 10</a:t>
            </a:r>
            <a:br>
              <a:rPr lang="es-MX" dirty="0" smtClean="0"/>
            </a:br>
            <a:r>
              <a:rPr lang="es-MX" dirty="0" smtClean="0"/>
              <a:t>Manejo de imágenes</a:t>
            </a:r>
            <a:br>
              <a:rPr lang="es-MX" dirty="0" smtClean="0"/>
            </a:br>
            <a:r>
              <a:rPr lang="es-MX" dirty="0" smtClean="0"/>
              <a:t>con el </a:t>
            </a:r>
            <a:r>
              <a:rPr lang="es-MX" dirty="0" err="1" smtClean="0"/>
              <a:t>canvas</a:t>
            </a:r>
            <a:r>
              <a:rPr lang="es-MX" dirty="0" smtClean="0"/>
              <a:t> de HTML5</a:t>
            </a:r>
            <a:endParaRPr lang="es-MX" dirty="0"/>
          </a:p>
        </p:txBody>
      </p:sp>
    </p:spTree>
    <p:extLst>
      <p:ext uri="{BB962C8B-B14F-4D97-AF65-F5344CB8AC3E}">
        <p14:creationId xmlns:p14="http://schemas.microsoft.com/office/powerpoint/2010/main" val="6909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10.8 Crear un efecto en el alfa</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Bastará con dejar los demás parámetros de los canales de colores iguales (a = 100) y los desplazamientos en cero, pero modificar el valor del “a” en alfa en el porcentaje que deseamos cambiar la transparencia (100 completamente opaco y 0 completamente transparente).</a:t>
            </a:r>
          </a:p>
          <a:p>
            <a:pPr marL="0" indent="0">
              <a:buNone/>
            </a:pPr>
            <a:r>
              <a:rPr lang="es-MX" sz="2000" dirty="0" smtClean="0"/>
              <a:t>Para poder hacer el efecto de transparencia necesitamos pasar un valor entre 0 y 100 a la función y a la vez introducirlo a nuestro objeto. Abra el archivo de la sección anterior y guárdelo como </a:t>
            </a:r>
            <a:r>
              <a:rPr lang="es-MX" sz="2000" b="1" dirty="0" smtClean="0"/>
              <a:t>canvasImagenesAlfa.html</a:t>
            </a:r>
            <a:r>
              <a:rPr lang="es-MX" sz="2000" dirty="0" smtClean="0"/>
              <a:t>.</a:t>
            </a:r>
          </a:p>
          <a:p>
            <a:pPr marL="0" indent="0" algn="just">
              <a:buNone/>
            </a:pPr>
            <a:r>
              <a:rPr lang="es-MX" sz="2000" dirty="0" smtClean="0"/>
              <a:t>Comente </a:t>
            </a:r>
            <a:r>
              <a:rPr lang="es-MX" sz="2000" dirty="0"/>
              <a:t>la llamada a la rutina de la sección anterior y escriba la llamada a función </a:t>
            </a:r>
            <a:r>
              <a:rPr lang="es-MX" sz="2000" b="1" dirty="0" err="1"/>
              <a:t>procesaAlfa</a:t>
            </a:r>
            <a:r>
              <a:rPr lang="es-MX" sz="2000" b="1" dirty="0"/>
              <a:t>() </a:t>
            </a:r>
            <a:r>
              <a:rPr lang="es-MX" sz="2000" dirty="0"/>
              <a:t>con parámetros entre 0 y 100. Guarde su archivo y ejecútelo en un navegador. Podrá observar la imagen con los diferentes grados de transparencia. </a:t>
            </a:r>
          </a:p>
        </p:txBody>
      </p:sp>
    </p:spTree>
    <p:extLst>
      <p:ext uri="{BB962C8B-B14F-4D97-AF65-F5344CB8AC3E}">
        <p14:creationId xmlns:p14="http://schemas.microsoft.com/office/powerpoint/2010/main" val="562340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Crear un filtro genérico,</a:t>
            </a:r>
            <a:br>
              <a:rPr lang="es-MX" sz="2800" dirty="0" smtClean="0"/>
            </a:br>
            <a:r>
              <a:rPr lang="es-MX" sz="2800" dirty="0" smtClean="0"/>
              <a:t>archivo canvasImagenesAlfa.html</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772817"/>
            <a:ext cx="489654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487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10.9 Realizar un efecto de </a:t>
            </a:r>
            <a:r>
              <a:rPr lang="es-MX" sz="2800" i="1" dirty="0" err="1" smtClean="0"/>
              <a:t>flip</a:t>
            </a:r>
            <a:r>
              <a:rPr lang="es-MX" sz="2800" dirty="0" smtClean="0"/>
              <a:t> horizontal</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Vamos a utilizar un algoritmo muy creativo (y muy viejo) que es encontrar el punto medio de la imagen y pasar los pixeles de la izquierda a la derecha y viceversa. Necesitaremos dos ciclos: uno para recorrer la imagen en forma horizontal y otro para pasar la imagen en forma vertical.</a:t>
            </a:r>
          </a:p>
          <a:p>
            <a:pPr marL="0" indent="0">
              <a:buNone/>
            </a:pPr>
            <a:endParaRPr lang="es-MX" sz="2000" dirty="0" smtClean="0"/>
          </a:p>
          <a:p>
            <a:pPr marL="0" indent="0" algn="just">
              <a:buNone/>
            </a:pPr>
            <a:r>
              <a:rPr lang="es-MX" sz="2000" dirty="0"/>
              <a:t>O</a:t>
            </a:r>
            <a:r>
              <a:rPr lang="es-MX" sz="2000" dirty="0" smtClean="0"/>
              <a:t>tra </a:t>
            </a:r>
            <a:r>
              <a:rPr lang="es-MX" sz="2000" dirty="0"/>
              <a:t>de las cosas ingeniosas en este algoritmo es determinar los puntos que vamos a intercambiar, calculando las distancias dentro de un arreglo que es lineal (1d), con una imagen que es una colección de puntos en dos planos (2d</a:t>
            </a:r>
            <a:r>
              <a:rPr lang="es-MX" sz="2000" dirty="0" smtClean="0"/>
              <a:t>).</a:t>
            </a:r>
          </a:p>
          <a:p>
            <a:pPr marL="0" indent="0">
              <a:buNone/>
            </a:pPr>
            <a:endParaRPr lang="es-MX" sz="2000" dirty="0" smtClean="0"/>
          </a:p>
          <a:p>
            <a:pPr marL="0" indent="0" algn="just">
              <a:buNone/>
            </a:pPr>
            <a:r>
              <a:rPr lang="es-MX" sz="2000" dirty="0" smtClean="0"/>
              <a:t>Comente </a:t>
            </a:r>
            <a:r>
              <a:rPr lang="es-MX" sz="2000" dirty="0"/>
              <a:t>la llamada a la rutina de la sección anterior y escriba la llamada a función </a:t>
            </a:r>
            <a:r>
              <a:rPr lang="es-MX" sz="2000" b="1" dirty="0" err="1"/>
              <a:t>flipHorizontal</a:t>
            </a:r>
            <a:r>
              <a:rPr lang="es-MX" sz="2000" b="1" dirty="0"/>
              <a:t>()</a:t>
            </a:r>
            <a:r>
              <a:rPr lang="es-MX" sz="2000" dirty="0"/>
              <a:t>. Guarde su archivo y ejecútelo en un navegador. </a:t>
            </a:r>
          </a:p>
        </p:txBody>
      </p:sp>
    </p:spTree>
    <p:extLst>
      <p:ext uri="{BB962C8B-B14F-4D97-AF65-F5344CB8AC3E}">
        <p14:creationId xmlns:p14="http://schemas.microsoft.com/office/powerpoint/2010/main" val="268738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10.10 Crear un menú para los filtros</a:t>
            </a:r>
            <a:endParaRPr lang="es-MX" sz="2800" dirty="0"/>
          </a:p>
        </p:txBody>
      </p:sp>
      <p:sp>
        <p:nvSpPr>
          <p:cNvPr id="3" name="2 Marcador de contenido"/>
          <p:cNvSpPr>
            <a:spLocks noGrp="1"/>
          </p:cNvSpPr>
          <p:nvPr>
            <p:ph idx="1"/>
          </p:nvPr>
        </p:nvSpPr>
        <p:spPr>
          <a:xfrm>
            <a:off x="457200" y="1124744"/>
            <a:ext cx="8229600" cy="5616624"/>
          </a:xfrm>
        </p:spPr>
        <p:txBody>
          <a:bodyPr>
            <a:normAutofit/>
          </a:bodyPr>
          <a:lstStyle/>
          <a:p>
            <a:pPr marL="0" indent="0" algn="just">
              <a:buNone/>
            </a:pPr>
            <a:r>
              <a:rPr lang="es-MX" sz="2000" dirty="0" smtClean="0"/>
              <a:t>El objetivo es que </a:t>
            </a:r>
            <a:r>
              <a:rPr lang="es-MX" sz="2000" dirty="0"/>
              <a:t>el usuario pueda seleccionar entre los diferentes filtros y efectos que hemos creado. Para ello, nos valdremos de los elementos de HTML y los comunicaremos mediante JavaScript. </a:t>
            </a:r>
            <a:r>
              <a:rPr lang="es-MX" sz="2000" dirty="0" smtClean="0"/>
              <a:t>Como bien dicen «la única forma de aprender a programar, es Programando».</a:t>
            </a:r>
          </a:p>
          <a:p>
            <a:pPr marL="0" indent="0" algn="just">
              <a:buNone/>
            </a:pPr>
            <a:endParaRPr lang="es-MX" sz="2400" dirty="0" smtClean="0"/>
          </a:p>
          <a:p>
            <a:pPr marL="0" indent="0" algn="ctr">
              <a:buNone/>
            </a:pPr>
            <a:r>
              <a:rPr lang="es-MX" sz="2400" dirty="0" smtClean="0"/>
              <a:t>Rutina </a:t>
            </a:r>
            <a:r>
              <a:rPr lang="es-MX" sz="2400" dirty="0"/>
              <a:t>para el </a:t>
            </a:r>
            <a:r>
              <a:rPr lang="es-MX" sz="2400" dirty="0" err="1"/>
              <a:t>flip</a:t>
            </a:r>
            <a:r>
              <a:rPr lang="es-MX" sz="2400" dirty="0"/>
              <a:t> horizontal, </a:t>
            </a:r>
            <a:r>
              <a:rPr lang="es-MX" sz="2400" dirty="0" smtClean="0"/>
              <a:t>archivo </a:t>
            </a:r>
            <a:r>
              <a:rPr lang="es-MX" sz="2400" b="1" dirty="0" smtClean="0"/>
              <a:t>canvasImagenesFlip.html</a:t>
            </a:r>
          </a:p>
          <a:p>
            <a:pPr marL="0" indent="0" algn="ctr">
              <a:buNone/>
            </a:pPr>
            <a:r>
              <a:rPr lang="es-MX" sz="2800" b="1" dirty="0" smtClean="0"/>
              <a:t> </a:t>
            </a:r>
            <a:endParaRPr lang="es-MX" sz="2800" dirty="0" smtClean="0"/>
          </a:p>
          <a:p>
            <a:pPr marL="0" indent="0" algn="ctr">
              <a:buNone/>
            </a:pPr>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429000"/>
            <a:ext cx="7416824" cy="2581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577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8224032"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564904"/>
            <a:ext cx="8064896" cy="2110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7285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10.11 Limpiar y guardar la imagen</a:t>
            </a:r>
            <a:endParaRPr lang="es-MX" sz="2800" dirty="0"/>
          </a:p>
        </p:txBody>
      </p:sp>
      <p:sp>
        <p:nvSpPr>
          <p:cNvPr id="3" name="2 Marcador de contenido"/>
          <p:cNvSpPr>
            <a:spLocks noGrp="1"/>
          </p:cNvSpPr>
          <p:nvPr>
            <p:ph idx="1"/>
          </p:nvPr>
        </p:nvSpPr>
        <p:spPr>
          <a:xfrm>
            <a:off x="457200" y="1484784"/>
            <a:ext cx="8229600" cy="4641379"/>
          </a:xfrm>
        </p:spPr>
        <p:txBody>
          <a:bodyPr>
            <a:normAutofit/>
          </a:bodyPr>
          <a:lstStyle/>
          <a:p>
            <a:pPr marL="0" indent="0" algn="just">
              <a:buNone/>
            </a:pPr>
            <a:r>
              <a:rPr lang="es-MX" sz="2000" dirty="0" smtClean="0"/>
              <a:t>Para finalizar nuestra aplicación, realizaremos las funciones de limpiar la zona derecha del </a:t>
            </a:r>
            <a:r>
              <a:rPr lang="es-MX" sz="2000" dirty="0" err="1" smtClean="0"/>
              <a:t>canvas</a:t>
            </a:r>
            <a:r>
              <a:rPr lang="es-MX" sz="2000" dirty="0" smtClean="0"/>
              <a:t> y almacenar la imagen modificada. Abra el archivo de la sección anterior y guárdelo como canvasImagenesLimpia.html. La rutina para limpiar el lado derecho del lienzo es muy sencilla. Utilizaremos:</a:t>
            </a:r>
            <a:endParaRPr lang="es-MX" sz="20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28938"/>
            <a:ext cx="7344815" cy="2444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58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 Manejo de imágenes con el </a:t>
            </a:r>
            <a:r>
              <a:rPr lang="es-MX" sz="2800" dirty="0" err="1" smtClean="0"/>
              <a:t>canvas</a:t>
            </a:r>
            <a:r>
              <a:rPr lang="es-MX" sz="2800" dirty="0" smtClean="0"/>
              <a:t> de HTML5</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Una de las características más poderosas del </a:t>
            </a:r>
            <a:r>
              <a:rPr lang="es-MX" sz="2000" dirty="0" err="1" smtClean="0"/>
              <a:t>canvas</a:t>
            </a:r>
            <a:r>
              <a:rPr lang="es-MX" sz="2000" dirty="0" smtClean="0"/>
              <a:t> de HTML5 es el poder cargar imágenes de archivos externos, como formatos JPG, PNG o GIF. Una vez que hemos cargado las imágenes, será muy sencillo manipularla para hacer filtros o efectos, ya que, finalmente, las imágenes no son otra cosa más que números.</a:t>
            </a:r>
          </a:p>
          <a:p>
            <a:pPr marL="0" indent="0" algn="just">
              <a:buNone/>
            </a:pPr>
            <a:r>
              <a:rPr lang="es-MX" sz="2000" dirty="0"/>
              <a:t>E</a:t>
            </a:r>
            <a:r>
              <a:rPr lang="es-MX" sz="2000" dirty="0" smtClean="0"/>
              <a:t>l navegador </a:t>
            </a:r>
            <a:r>
              <a:rPr lang="es-MX" sz="2000" dirty="0" err="1" smtClean="0"/>
              <a:t>Chrome</a:t>
            </a:r>
            <a:r>
              <a:rPr lang="es-MX" sz="2000" dirty="0" smtClean="0"/>
              <a:t> nos enviará un error de dominios cruzados o “</a:t>
            </a:r>
            <a:r>
              <a:rPr lang="es-MX" sz="2000" dirty="0" err="1" smtClean="0"/>
              <a:t>crossdomain</a:t>
            </a:r>
            <a:r>
              <a:rPr lang="es-MX" sz="2000" dirty="0" smtClean="0"/>
              <a:t>” debido a que tiene un candado de seguridad. La forma correcta de ejecutarlo es dentro de un servidor Web, Apache o IIS.</a:t>
            </a:r>
            <a:endParaRPr lang="es-MX" sz="2000" dirty="0"/>
          </a:p>
        </p:txBody>
      </p:sp>
    </p:spTree>
    <p:extLst>
      <p:ext uri="{BB962C8B-B14F-4D97-AF65-F5344CB8AC3E}">
        <p14:creationId xmlns:p14="http://schemas.microsoft.com/office/powerpoint/2010/main" val="181185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10.1 Cargar una imagen en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Antes de iniciar, abra el archivo canvasBase.html y guárdelo como </a:t>
            </a:r>
            <a:r>
              <a:rPr lang="es-MX" sz="2000" b="1" dirty="0" smtClean="0"/>
              <a:t>canvasImagenes.html</a:t>
            </a:r>
            <a:r>
              <a:rPr lang="es-MX" sz="2000" dirty="0" smtClean="0"/>
              <a:t>. Escriba las siguientes instrucciones dentro de la verificación del contexto.</a:t>
            </a:r>
          </a:p>
          <a:p>
            <a:pPr marL="0" indent="0" algn="just">
              <a:buNone/>
            </a:pPr>
            <a:r>
              <a:rPr lang="es-MX" sz="2000" dirty="0" smtClean="0"/>
              <a:t> </a:t>
            </a:r>
            <a:r>
              <a:rPr lang="es-MX" sz="2000" dirty="0"/>
              <a:t>D</a:t>
            </a:r>
            <a:r>
              <a:rPr lang="es-MX" sz="2000" dirty="0" smtClean="0"/>
              <a:t>ebemos de crear un objeto de tipo </a:t>
            </a:r>
            <a:r>
              <a:rPr lang="es-MX" sz="2000" b="1" dirty="0" err="1" smtClean="0"/>
              <a:t>Image</a:t>
            </a:r>
            <a:r>
              <a:rPr lang="es-MX" sz="2000" dirty="0" smtClean="0"/>
              <a:t>, después cargamos la imagen con el método </a:t>
            </a:r>
            <a:r>
              <a:rPr lang="es-MX" sz="2000" b="1" dirty="0" err="1" smtClean="0"/>
              <a:t>src</a:t>
            </a:r>
            <a:r>
              <a:rPr lang="es-MX" sz="2000" dirty="0" smtClean="0"/>
              <a:t>, luego invocamos una función que se llama </a:t>
            </a:r>
            <a:r>
              <a:rPr lang="es-MX" sz="2000" b="1" dirty="0" err="1" smtClean="0"/>
              <a:t>procesaImagen</a:t>
            </a:r>
            <a:r>
              <a:rPr lang="es-MX" sz="2000" b="1" dirty="0" smtClean="0"/>
              <a:t>()</a:t>
            </a:r>
            <a:r>
              <a:rPr lang="es-MX" sz="2000" dirty="0" smtClean="0"/>
              <a:t>, ahí utilizamos la instrucción </a:t>
            </a:r>
            <a:r>
              <a:rPr lang="es-MX" sz="2000" b="1" dirty="0" err="1" smtClean="0"/>
              <a:t>drawImage</a:t>
            </a:r>
            <a:r>
              <a:rPr lang="es-MX" sz="2000" b="1" dirty="0" smtClean="0"/>
              <a:t>()</a:t>
            </a:r>
            <a:r>
              <a:rPr lang="es-MX" sz="2000" dirty="0" smtClean="0"/>
              <a:t> para vaciar la imagen del archivo al </a:t>
            </a:r>
            <a:r>
              <a:rPr lang="es-MX" sz="2000" dirty="0" err="1" smtClean="0"/>
              <a:t>canvas</a:t>
            </a:r>
            <a:r>
              <a:rPr lang="es-MX" sz="2000" dirty="0" smtClean="0"/>
              <a:t>. Igual que en la sección anterior, estamos en una función que tiene muy poco código, pero es una “buena práctica” estructurarlo así.</a:t>
            </a:r>
          </a:p>
          <a:p>
            <a:pPr marL="0" indent="0" algn="just">
              <a:buNone/>
            </a:pPr>
            <a:r>
              <a:rPr lang="es-MX" sz="2000" dirty="0" smtClean="0"/>
              <a:t>Guarde su archivo y visualícelo en un navegador. Verá cargada la imagen que eligió en la parte izquierda del lienzo.</a:t>
            </a:r>
            <a:endParaRPr lang="es-MX" sz="2000" dirty="0"/>
          </a:p>
        </p:txBody>
      </p:sp>
    </p:spTree>
    <p:extLst>
      <p:ext uri="{BB962C8B-B14F-4D97-AF65-F5344CB8AC3E}">
        <p14:creationId xmlns:p14="http://schemas.microsoft.com/office/powerpoint/2010/main" val="218918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10.2 Modificar una imagen cargada</a:t>
            </a:r>
            <a:endParaRPr lang="es-MX" sz="2800" dirty="0"/>
          </a:p>
        </p:txBody>
      </p:sp>
      <p:sp>
        <p:nvSpPr>
          <p:cNvPr id="3" name="2 Marcador de contenido"/>
          <p:cNvSpPr>
            <a:spLocks noGrp="1"/>
          </p:cNvSpPr>
          <p:nvPr>
            <p:ph idx="1"/>
          </p:nvPr>
        </p:nvSpPr>
        <p:spPr>
          <a:xfrm>
            <a:off x="457200" y="1268760"/>
            <a:ext cx="8229600" cy="4857403"/>
          </a:xfrm>
        </p:spPr>
        <p:txBody>
          <a:bodyPr>
            <a:normAutofit fontScale="92500" lnSpcReduction="20000"/>
          </a:bodyPr>
          <a:lstStyle/>
          <a:p>
            <a:pPr marL="0" indent="0" algn="just">
              <a:buNone/>
            </a:pPr>
            <a:r>
              <a:rPr lang="es-MX" sz="2000" dirty="0" smtClean="0"/>
              <a:t>Una vez que cargamos una imagen podemos procesarla, pues no son otra cosa que números. Antes de iniciar, abra el archivo canvasImagenes.html y guárdelo como canvasImagenesGrises.html.</a:t>
            </a:r>
          </a:p>
          <a:p>
            <a:pPr algn="just"/>
            <a:endParaRPr lang="es-MX" sz="2000" dirty="0"/>
          </a:p>
          <a:p>
            <a:pPr marL="0" indent="0" algn="just">
              <a:buNone/>
            </a:pPr>
            <a:r>
              <a:rPr lang="es-MX" sz="2000" dirty="0"/>
              <a:t>D</a:t>
            </a:r>
            <a:r>
              <a:rPr lang="es-MX" sz="2000" dirty="0" smtClean="0"/>
              <a:t>eterminamos </a:t>
            </a:r>
            <a:r>
              <a:rPr lang="es-MX" sz="2000" dirty="0"/>
              <a:t>el ancho y la altura de ésta leída. Posteriormente, con el método </a:t>
            </a:r>
            <a:r>
              <a:rPr lang="es-MX" sz="2000" b="1" dirty="0" err="1"/>
              <a:t>getImageData</a:t>
            </a:r>
            <a:r>
              <a:rPr lang="es-MX" sz="2000" b="1" dirty="0"/>
              <a:t>() </a:t>
            </a:r>
            <a:r>
              <a:rPr lang="es-MX" sz="2000" dirty="0"/>
              <a:t>creamos un objeto con la información de la misma, leyéndola directamente del lienzo, desde las coordenadas indicadas y del ancho y alto especificado. Del objeto creado, es decir, </a:t>
            </a:r>
            <a:r>
              <a:rPr lang="es-MX" sz="2000" b="1" dirty="0" err="1"/>
              <a:t>imagenData</a:t>
            </a:r>
            <a:r>
              <a:rPr lang="es-MX" sz="2000" b="1" dirty="0"/>
              <a:t> </a:t>
            </a:r>
            <a:r>
              <a:rPr lang="es-MX" sz="2000" dirty="0"/>
              <a:t>extraemos después la información y hacemos un arreglo llamado </a:t>
            </a:r>
            <a:r>
              <a:rPr lang="es-MX" sz="2000" b="1" dirty="0"/>
              <a:t>data. </a:t>
            </a:r>
            <a:r>
              <a:rPr lang="es-MX" sz="2000" dirty="0"/>
              <a:t>Con ello podemos procesar la imagen, como se muestra en el ciclo </a:t>
            </a:r>
            <a:r>
              <a:rPr lang="es-MX" sz="2000" b="1" dirty="0" err="1"/>
              <a:t>for</a:t>
            </a:r>
            <a:r>
              <a:rPr lang="es-MX" sz="2000" dirty="0"/>
              <a:t>. </a:t>
            </a:r>
            <a:endParaRPr lang="es-MX" sz="2000" dirty="0" smtClean="0"/>
          </a:p>
          <a:p>
            <a:endParaRPr lang="es-MX" sz="2000" dirty="0"/>
          </a:p>
          <a:p>
            <a:pPr marL="0" indent="0" algn="just">
              <a:buNone/>
            </a:pPr>
            <a:r>
              <a:rPr lang="es-MX" sz="2000" dirty="0"/>
              <a:t>Para visualizar esta información, ya modificada, utilizamos el método </a:t>
            </a:r>
            <a:r>
              <a:rPr lang="es-MX" sz="2000" b="1" dirty="0" err="1"/>
              <a:t>putImageData</a:t>
            </a:r>
            <a:r>
              <a:rPr lang="es-MX" sz="2000" b="1" dirty="0"/>
              <a:t>() </a:t>
            </a:r>
            <a:r>
              <a:rPr lang="es-MX" sz="2000" dirty="0"/>
              <a:t>que la dibuja nuevamente en el lienzo, pero en este caso en su lado derecho de la imagen original. Observe que no estamos escribiendo el arreglo, sino al objeto </a:t>
            </a:r>
            <a:r>
              <a:rPr lang="es-MX" sz="2000" b="1" dirty="0" err="1"/>
              <a:t>imagenData</a:t>
            </a:r>
            <a:r>
              <a:rPr lang="es-MX" sz="2000" dirty="0"/>
              <a:t>. </a:t>
            </a:r>
          </a:p>
          <a:p>
            <a:pPr marL="0" indent="0" algn="just">
              <a:buNone/>
            </a:pPr>
            <a:endParaRPr lang="es-MX" sz="2000" dirty="0" smtClean="0"/>
          </a:p>
          <a:p>
            <a:pPr marL="0" indent="0" algn="just">
              <a:buNone/>
            </a:pPr>
            <a:r>
              <a:rPr lang="es-MX" sz="2000" dirty="0" smtClean="0"/>
              <a:t>Guarde </a:t>
            </a:r>
            <a:r>
              <a:rPr lang="es-MX" sz="2000" dirty="0"/>
              <a:t>su archivo y visualícelo en un navegador. Verá cargada la imagen en la parte izquierda del </a:t>
            </a:r>
            <a:r>
              <a:rPr lang="es-MX" sz="2000" dirty="0" err="1"/>
              <a:t>canvas</a:t>
            </a:r>
            <a:r>
              <a:rPr lang="es-MX" sz="2000" dirty="0"/>
              <a:t> y en la derecha la misma imagen, pero en escala de grises o blanco y negro. </a:t>
            </a:r>
          </a:p>
        </p:txBody>
      </p:sp>
    </p:spTree>
    <p:extLst>
      <p:ext uri="{BB962C8B-B14F-4D97-AF65-F5344CB8AC3E}">
        <p14:creationId xmlns:p14="http://schemas.microsoft.com/office/powerpoint/2010/main" val="387613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10.3 Realizar un filtro de imagen a negativo</a:t>
            </a:r>
            <a:endParaRPr lang="es-MX" sz="2800" dirty="0"/>
          </a:p>
        </p:txBody>
      </p:sp>
      <p:sp>
        <p:nvSpPr>
          <p:cNvPr id="3" name="2 Marcador de contenido"/>
          <p:cNvSpPr>
            <a:spLocks noGrp="1"/>
          </p:cNvSpPr>
          <p:nvPr>
            <p:ph idx="1"/>
          </p:nvPr>
        </p:nvSpPr>
        <p:spPr>
          <a:xfrm>
            <a:off x="457200" y="1600200"/>
            <a:ext cx="8229600" cy="4709120"/>
          </a:xfrm>
        </p:spPr>
        <p:txBody>
          <a:bodyPr>
            <a:normAutofit/>
          </a:bodyPr>
          <a:lstStyle/>
          <a:p>
            <a:pPr marL="0" indent="0" algn="just">
              <a:buNone/>
            </a:pPr>
            <a:r>
              <a:rPr lang="es-MX" sz="2000" dirty="0" smtClean="0"/>
              <a:t>Ahora realizaremos un filtro que es muy sencillo: pasar la imagen a su negativo. La rutina es muy similar a la que vimos en la escala de grises. Existe un código que pudimos simplificar, pero por cuestiones de claridad lo reagrupamos en la función, a expensas de que dupliquemos un poco el código.</a:t>
            </a:r>
          </a:p>
          <a:p>
            <a:pPr marL="0" indent="0">
              <a:buNone/>
            </a:pPr>
            <a:endParaRPr lang="es-MX" sz="2000" dirty="0"/>
          </a:p>
          <a:p>
            <a:pPr marL="0" indent="0" algn="just">
              <a:buNone/>
            </a:pPr>
            <a:r>
              <a:rPr lang="es-MX" sz="2000" dirty="0"/>
              <a:t>En el formato RGB, cada canal tiene un valor posible de 0 a 255. Esto es porque se almacena en un </a:t>
            </a:r>
            <a:r>
              <a:rPr lang="es-MX" sz="2000" i="1" dirty="0"/>
              <a:t>byte</a:t>
            </a:r>
            <a:r>
              <a:rPr lang="es-MX" sz="2000" dirty="0"/>
              <a:t>, que tiene ocho </a:t>
            </a:r>
            <a:r>
              <a:rPr lang="es-MX" sz="2000" i="1" dirty="0"/>
              <a:t>bits</a:t>
            </a:r>
            <a:r>
              <a:rPr lang="es-MX" sz="2000" dirty="0"/>
              <a:t>, y la combinación de 2 elevada a la 8 potencia es 256. Así que si restamos 255 al valor del canal, por ejemplo si el rojo tiene un valor de 50 (bajo), con esta resta quedará un valor de 205 (alto). Al realizar esta resta en cada canal el resultado es una imagen en inverso o negativo. Comente el llamado a la función </a:t>
            </a:r>
            <a:r>
              <a:rPr lang="es-MX" sz="2000" b="1" dirty="0" err="1"/>
              <a:t>procesaGrises</a:t>
            </a:r>
            <a:r>
              <a:rPr lang="es-MX" sz="2000" b="1" dirty="0"/>
              <a:t>() </a:t>
            </a:r>
            <a:r>
              <a:rPr lang="es-MX" sz="2000" dirty="0"/>
              <a:t>(no la borre porque más adelante la necesitaremos) y efectúe el llamado a la función </a:t>
            </a:r>
            <a:r>
              <a:rPr lang="es-MX" sz="2000" b="1" dirty="0" err="1"/>
              <a:t>procesaNegativo</a:t>
            </a:r>
            <a:r>
              <a:rPr lang="es-MX" sz="2000" b="1" dirty="0"/>
              <a:t>()</a:t>
            </a:r>
            <a:r>
              <a:rPr lang="es-MX" sz="2000" dirty="0"/>
              <a:t>. Guarde su archivo y ejecútelo en el navegador. </a:t>
            </a:r>
          </a:p>
        </p:txBody>
      </p:sp>
    </p:spTree>
    <p:extLst>
      <p:ext uri="{BB962C8B-B14F-4D97-AF65-F5344CB8AC3E}">
        <p14:creationId xmlns:p14="http://schemas.microsoft.com/office/powerpoint/2010/main" val="128836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10.4 Aclarar la imagen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Con la misma lógica, la combinación de los colores llamados de luz nos da el blanco. Con los colores que no son de luz, la mezcla de todos ellos nos dará un color cercano al negro. Por lo tanto, si cada uno de los elementos de los canales se acerca al valor de 255, la imagen será más “clara”. Así que si sumamos una cantidad, digamos 100, la imagen se aclarará.</a:t>
            </a:r>
          </a:p>
          <a:p>
            <a:pPr marL="0" indent="0" algn="just">
              <a:buNone/>
            </a:pPr>
            <a:r>
              <a:rPr lang="es-MX" sz="2000" dirty="0" smtClean="0"/>
              <a:t>Abra el archivo </a:t>
            </a:r>
            <a:r>
              <a:rPr lang="es-MX" sz="2000" b="1" dirty="0" smtClean="0"/>
              <a:t>canvasImagenesNegativo.html</a:t>
            </a:r>
            <a:r>
              <a:rPr lang="es-MX" sz="2000" dirty="0" smtClean="0"/>
              <a:t> y guárdelo como </a:t>
            </a:r>
            <a:r>
              <a:rPr lang="es-MX" sz="2000" b="1" dirty="0" smtClean="0"/>
              <a:t>canvasImagenesAclarar.html</a:t>
            </a:r>
            <a:r>
              <a:rPr lang="es-MX" sz="2000" dirty="0" smtClean="0"/>
              <a:t>.</a:t>
            </a:r>
            <a:endParaRPr lang="es-MX" sz="2000" dirty="0"/>
          </a:p>
        </p:txBody>
      </p:sp>
    </p:spTree>
    <p:extLst>
      <p:ext uri="{BB962C8B-B14F-4D97-AF65-F5344CB8AC3E}">
        <p14:creationId xmlns:p14="http://schemas.microsoft.com/office/powerpoint/2010/main" val="262674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10.5 Oscurecer una imagen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P</a:t>
            </a:r>
            <a:r>
              <a:rPr lang="es-MX" sz="2000" dirty="0" smtClean="0"/>
              <a:t>ara oscurecer una imagen debemos acercarla al negro, es decir, acercarla al valor cero en cada uno de los canales de color, por lo cual debemos efectuar el proceso contrario, es decir, restarle a cada </a:t>
            </a:r>
            <a:r>
              <a:rPr lang="es-MX" sz="2000" i="1" dirty="0" smtClean="0"/>
              <a:t>byte</a:t>
            </a:r>
            <a:r>
              <a:rPr lang="es-MX" sz="2000" dirty="0" smtClean="0"/>
              <a:t> de cada pixel una cantidad (en este caso también es cero, pero usted la puede variar).</a:t>
            </a:r>
          </a:p>
          <a:p>
            <a:pPr marL="0" indent="0" algn="just">
              <a:buNone/>
            </a:pPr>
            <a:endParaRPr lang="es-MX" sz="2000" dirty="0" smtClean="0"/>
          </a:p>
          <a:p>
            <a:pPr marL="0" indent="0" algn="just">
              <a:buNone/>
            </a:pPr>
            <a:r>
              <a:rPr lang="es-MX" sz="2000" dirty="0" smtClean="0"/>
              <a:t>Primero, abra el archivo de la sección anterior y renómbrela como </a:t>
            </a:r>
            <a:r>
              <a:rPr lang="es-MX" sz="2000" b="1" dirty="0" smtClean="0"/>
              <a:t>canvasImagenesOscurecer.html</a:t>
            </a:r>
            <a:r>
              <a:rPr lang="es-MX" sz="2000" dirty="0" smtClean="0"/>
              <a:t>.</a:t>
            </a:r>
          </a:p>
          <a:p>
            <a:pPr marL="0" indent="0">
              <a:buNone/>
            </a:pPr>
            <a:endParaRPr lang="es-MX" sz="2000" dirty="0" smtClean="0"/>
          </a:p>
          <a:p>
            <a:pPr marL="0" indent="0" algn="just">
              <a:buNone/>
            </a:pPr>
            <a:r>
              <a:rPr lang="es-MX" sz="2000" dirty="0" smtClean="0"/>
              <a:t>Recuerde </a:t>
            </a:r>
            <a:r>
              <a:rPr lang="es-MX" sz="2000" dirty="0"/>
              <a:t>comentar el llamado a la función </a:t>
            </a:r>
            <a:r>
              <a:rPr lang="es-MX" sz="2000" b="1" dirty="0" err="1"/>
              <a:t>procedeAclarar</a:t>
            </a:r>
            <a:r>
              <a:rPr lang="es-MX" sz="2000" b="1" dirty="0"/>
              <a:t>() </a:t>
            </a:r>
            <a:r>
              <a:rPr lang="es-MX" sz="2000" dirty="0"/>
              <a:t>(no lo borre) y llame a la función </a:t>
            </a:r>
            <a:r>
              <a:rPr lang="es-MX" sz="2000" b="1" dirty="0" err="1"/>
              <a:t>procedeOscurecer</a:t>
            </a:r>
            <a:r>
              <a:rPr lang="es-MX" sz="2000" b="1" dirty="0"/>
              <a:t>()</a:t>
            </a:r>
            <a:r>
              <a:rPr lang="es-MX" sz="2000" dirty="0"/>
              <a:t>. Guarde su archivo y ejecútelo en un navegador. Deberá ver la imagen considerablemente más oscura. </a:t>
            </a:r>
          </a:p>
        </p:txBody>
      </p:sp>
    </p:spTree>
    <p:extLst>
      <p:ext uri="{BB962C8B-B14F-4D97-AF65-F5344CB8AC3E}">
        <p14:creationId xmlns:p14="http://schemas.microsoft.com/office/powerpoint/2010/main" val="3517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it-IT" sz="2800" dirty="0" smtClean="0"/>
              <a:t>10.6 Una foto con contraste</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 método muy utilizado es el de emplear para cada canal un valor entre 0 (cero porciento) y 1000 (cien porciento) y un valor de desplazamiento(Offset). Con estos valores modificaremos los valores de los canales de color y del alfa. Por lo general nombramos el factor como “a” y lo relacionamos con el color del canal, por ejemplo </a:t>
            </a:r>
            <a:r>
              <a:rPr lang="es-MX" sz="2000" b="1" dirty="0" err="1" smtClean="0"/>
              <a:t>ra</a:t>
            </a:r>
            <a:r>
              <a:rPr lang="es-MX" sz="2000" dirty="0" smtClean="0"/>
              <a:t>, es rojo (por red) y el factor, y el desplazamiento como “b”, y con su canal lo manejamos como </a:t>
            </a:r>
            <a:r>
              <a:rPr lang="es-MX" sz="2000" b="1" dirty="0" err="1" smtClean="0"/>
              <a:t>rb</a:t>
            </a:r>
            <a:r>
              <a:rPr lang="es-MX" sz="2000" b="1" dirty="0" smtClean="0"/>
              <a:t>, </a:t>
            </a:r>
            <a:r>
              <a:rPr lang="es-MX" sz="2000" b="1" dirty="0" err="1" smtClean="0"/>
              <a:t>gb</a:t>
            </a:r>
            <a:r>
              <a:rPr lang="es-MX" sz="2000" b="1" dirty="0" smtClean="0"/>
              <a:t>, </a:t>
            </a:r>
            <a:r>
              <a:rPr lang="es-MX" sz="2000" b="1" dirty="0" err="1" smtClean="0"/>
              <a:t>bb</a:t>
            </a:r>
            <a:r>
              <a:rPr lang="es-MX" sz="2000" b="1" dirty="0" smtClean="0"/>
              <a:t> y ab</a:t>
            </a:r>
            <a:r>
              <a:rPr lang="es-MX" sz="2000" dirty="0" smtClean="0"/>
              <a:t>. Estos ocho valores los juntamos en un objeto JavaScript como se muestra en el siguiente listado, junto con un ciclo genérico para multiplicar el valor del canal y sumarle su desplazamiento.</a:t>
            </a:r>
          </a:p>
          <a:p>
            <a:pPr marL="0" indent="0">
              <a:buNone/>
            </a:pPr>
            <a:endParaRPr lang="es-MX" sz="2000" dirty="0" smtClean="0"/>
          </a:p>
          <a:p>
            <a:pPr marL="0" indent="0">
              <a:buNone/>
            </a:pPr>
            <a:r>
              <a:rPr lang="es-MX" sz="2000" dirty="0" smtClean="0"/>
              <a:t>No </a:t>
            </a:r>
            <a:r>
              <a:rPr lang="es-MX" sz="2000" dirty="0"/>
              <a:t>olvide comentar la llamada al filtro anterior y escribir la llamada a la función </a:t>
            </a:r>
            <a:r>
              <a:rPr lang="es-MX" sz="2000" b="1" dirty="0" err="1"/>
              <a:t>procesaContraste</a:t>
            </a:r>
            <a:r>
              <a:rPr lang="es-MX" sz="2000" b="1" dirty="0"/>
              <a:t>()</a:t>
            </a:r>
            <a:r>
              <a:rPr lang="es-MX" sz="2000" dirty="0"/>
              <a:t>. Salve su archivo y ejecútelo en un navegador (menos </a:t>
            </a:r>
            <a:r>
              <a:rPr lang="es-MX" sz="2000" dirty="0" err="1"/>
              <a:t>Chrome</a:t>
            </a:r>
            <a:r>
              <a:rPr lang="es-MX" sz="2000" dirty="0"/>
              <a:t>, que le mandará un error de “Dominios Cruzados” o “</a:t>
            </a:r>
            <a:r>
              <a:rPr lang="es-MX" sz="2000" dirty="0" err="1"/>
              <a:t>Crossdomain</a:t>
            </a:r>
            <a:r>
              <a:rPr lang="es-MX" sz="2000" dirty="0"/>
              <a:t>”, como ya se explicó). </a:t>
            </a:r>
          </a:p>
        </p:txBody>
      </p:sp>
    </p:spTree>
    <p:extLst>
      <p:ext uri="{BB962C8B-B14F-4D97-AF65-F5344CB8AC3E}">
        <p14:creationId xmlns:p14="http://schemas.microsoft.com/office/powerpoint/2010/main" val="82587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10.7 Filtros de colores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Abra el archivo de la sección anterior y renómbrelo como </a:t>
            </a:r>
            <a:r>
              <a:rPr lang="es-MX" sz="2000" b="1" dirty="0" smtClean="0"/>
              <a:t>canvasImagenesColores.html</a:t>
            </a:r>
            <a:r>
              <a:rPr lang="es-MX" sz="2000" dirty="0" smtClean="0"/>
              <a:t>. En éste escribiremos las funciones para hacer la imagen con filtros rojo, verde y azul.</a:t>
            </a:r>
          </a:p>
          <a:p>
            <a:pPr marL="0" indent="0" algn="just">
              <a:buNone/>
            </a:pPr>
            <a:endParaRPr lang="es-MX" sz="2000" dirty="0" smtClean="0"/>
          </a:p>
          <a:p>
            <a:pPr marL="0" indent="0" algn="just">
              <a:buNone/>
            </a:pPr>
            <a:r>
              <a:rPr lang="es-MX" sz="2000" dirty="0"/>
              <a:t>Y</a:t>
            </a:r>
            <a:r>
              <a:rPr lang="es-MX" sz="2000" dirty="0" smtClean="0"/>
              <a:t>a </a:t>
            </a:r>
            <a:r>
              <a:rPr lang="es-MX" sz="2000" dirty="0"/>
              <a:t>sistematizando los filtros con este método, nos es muy sencillo hacer variaciones; por ejemplo, podríamos realizar diferentes cambios en el alfa, pero eso lo veremos en la próxima sección. </a:t>
            </a:r>
            <a:endParaRPr lang="es-MX" sz="2000" dirty="0" smtClean="0"/>
          </a:p>
          <a:p>
            <a:pPr marL="0" indent="0" algn="just">
              <a:buNone/>
            </a:pPr>
            <a:endParaRPr lang="es-MX" sz="2000" dirty="0"/>
          </a:p>
          <a:p>
            <a:pPr marL="0" indent="0" algn="just">
              <a:buNone/>
            </a:pPr>
            <a:r>
              <a:rPr lang="es-MX" sz="2000" dirty="0"/>
              <a:t>Comente la llamada a la rutina de la sección anterior y escriba la llamada a cada una de las funciones que hemos creado (sólo una a la vez). Guarde su archivo y ejecútelo en un navegador. Podrá observar la imagen con los diferentes filtros. </a:t>
            </a:r>
          </a:p>
        </p:txBody>
      </p:sp>
    </p:spTree>
    <p:extLst>
      <p:ext uri="{BB962C8B-B14F-4D97-AF65-F5344CB8AC3E}">
        <p14:creationId xmlns:p14="http://schemas.microsoft.com/office/powerpoint/2010/main" val="23720645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1540</Words>
  <Application>Microsoft Office PowerPoint</Application>
  <PresentationFormat>Presentación en pantalla (4:3)</PresentationFormat>
  <Paragraphs>57</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Capítulo 10 Manejo de imágenes con el canvas de HTML5</vt:lpstr>
      <vt:lpstr>10. Manejo de imágenes con el canvas de HTML5</vt:lpstr>
      <vt:lpstr>10.1 Cargar una imagen en canvas</vt:lpstr>
      <vt:lpstr>10.2 Modificar una imagen cargada</vt:lpstr>
      <vt:lpstr>10.3 Realizar un filtro de imagen a negativo</vt:lpstr>
      <vt:lpstr>10.4 Aclarar la imagen</vt:lpstr>
      <vt:lpstr>10.5 Oscurecer una imagen</vt:lpstr>
      <vt:lpstr>10.6 Una foto con contraste</vt:lpstr>
      <vt:lpstr>10.7 Filtros de colores</vt:lpstr>
      <vt:lpstr>10.8 Crear un efecto en el alfa</vt:lpstr>
      <vt:lpstr>Crear un filtro genérico, archivo canvasImagenesAlfa.html</vt:lpstr>
      <vt:lpstr>10.9 Realizar un efecto de flip horizontal</vt:lpstr>
      <vt:lpstr>10.10 Crear un menú para los filtros</vt:lpstr>
      <vt:lpstr>Presentación de PowerPoint</vt:lpstr>
      <vt:lpstr>10.11 Limpiar y guardar la imagen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10 Manejo de imágenes con el canvas de HTML5</dc:title>
  <dc:creator>user</dc:creator>
  <cp:lastModifiedBy>hvela</cp:lastModifiedBy>
  <cp:revision>7</cp:revision>
  <dcterms:created xsi:type="dcterms:W3CDTF">2016-10-05T02:19:14Z</dcterms:created>
  <dcterms:modified xsi:type="dcterms:W3CDTF">2016-11-03T18:08:27Z</dcterms:modified>
</cp:coreProperties>
</file>