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20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37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05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90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88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3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47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72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24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6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60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10BA-CBB5-40E5-95DE-90D42D7BC79C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F15E-77E1-48F9-B6D9-5DE75357EB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36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Capítulo 14</a:t>
            </a:r>
            <a:br>
              <a:rPr lang="es-MX" dirty="0" smtClean="0"/>
            </a:br>
            <a:r>
              <a:rPr lang="es-MX" dirty="0" smtClean="0"/>
              <a:t>AJAX y la librería </a:t>
            </a:r>
            <a:r>
              <a:rPr lang="es-MX" dirty="0" err="1" smtClean="0"/>
              <a:t>jQuery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668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b="1" dirty="0" smtClean="0"/>
              <a:t>14.6 El método Post() de </a:t>
            </a:r>
            <a:r>
              <a:rPr lang="es-MX" sz="2000" b="1" dirty="0" err="1" smtClean="0"/>
              <a:t>jQuery</a:t>
            </a:r>
            <a:endParaRPr lang="es-MX" sz="2000" b="1" dirty="0" smtClean="0"/>
          </a:p>
          <a:p>
            <a:pPr marL="0" indent="0">
              <a:buNone/>
            </a:pPr>
            <a:r>
              <a:rPr lang="es-MX" sz="2000" dirty="0" smtClean="0"/>
              <a:t>El método post hace la solicitud por medio del método http. </a:t>
            </a:r>
            <a:r>
              <a:rPr lang="es-MX" sz="2000" dirty="0"/>
              <a:t>P</a:t>
            </a:r>
            <a:r>
              <a:rPr lang="es-MX" sz="2000" dirty="0" smtClean="0"/>
              <a:t>asamos </a:t>
            </a:r>
            <a:r>
              <a:rPr lang="es-MX" sz="2000" dirty="0"/>
              <a:t>los datos como un objeto y lanzamos una función de </a:t>
            </a:r>
            <a:r>
              <a:rPr lang="es-MX" sz="2000" dirty="0" err="1"/>
              <a:t>callback</a:t>
            </a:r>
            <a:r>
              <a:rPr lang="es-MX" sz="2000" dirty="0"/>
              <a:t>. El archivo </a:t>
            </a:r>
            <a:r>
              <a:rPr lang="es-MX" sz="2000" dirty="0" err="1"/>
              <a:t>php</a:t>
            </a:r>
            <a:r>
              <a:rPr lang="es-MX" sz="2000" dirty="0"/>
              <a:t> se muestra a continuación. </a:t>
            </a:r>
            <a:endParaRPr lang="es-MX" sz="2000" dirty="0" smtClean="0"/>
          </a:p>
          <a:p>
            <a:pPr marL="0" indent="0" algn="ctr">
              <a:buNone/>
            </a:pPr>
            <a:r>
              <a:rPr lang="es-MX" sz="2000" b="1" dirty="0" smtClean="0"/>
              <a:t>14.7 El método Ajax() de </a:t>
            </a:r>
            <a:r>
              <a:rPr lang="es-MX" sz="2000" b="1" dirty="0" err="1" smtClean="0"/>
              <a:t>jQuery</a:t>
            </a:r>
            <a:endParaRPr lang="es-MX" sz="2000" b="1" dirty="0"/>
          </a:p>
          <a:p>
            <a:pPr marL="0" indent="0" algn="just">
              <a:buNone/>
            </a:pPr>
            <a:r>
              <a:rPr lang="es-MX" sz="2000" dirty="0" smtClean="0"/>
              <a:t>Ajax(), que es la instrucción más completa del repertorio. Tiene los siguientes parámetros: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770485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10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6521"/>
            <a:ext cx="7128792" cy="217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70" y="3108558"/>
            <a:ext cx="7158191" cy="314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5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14.1 El método POST en AJAX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E</a:t>
            </a:r>
            <a:r>
              <a:rPr lang="es-MX" sz="2000" dirty="0" smtClean="0"/>
              <a:t>s independiente de XML y de JSON, ya que mandaremos información al servidor y no importa el formato en que lo enviemos, como cuando tenemos algún formulario y deseamos enviarlo a un </a:t>
            </a:r>
            <a:r>
              <a:rPr lang="es-MX" sz="2000" b="1" i="1" dirty="0" smtClean="0"/>
              <a:t>script</a:t>
            </a:r>
            <a:r>
              <a:rPr lang="es-MX" sz="2000" dirty="0" smtClean="0"/>
              <a:t> de un servidor, como PHP o ASP.</a:t>
            </a:r>
          </a:p>
          <a:p>
            <a:pPr marL="0" indent="0" algn="just">
              <a:buNone/>
            </a:pPr>
            <a:r>
              <a:rPr lang="es-MX" sz="2000" dirty="0" smtClean="0"/>
              <a:t>Para </a:t>
            </a:r>
            <a:r>
              <a:rPr lang="es-MX" sz="2000" dirty="0"/>
              <a:t>este ejemplo también necesitamos un servidor Web, ya sea local o remoto, pues estamos llamando a un archivo PHP. Para enviar la información debemos de armar una cadena con los datos del formulario y enviarlo como parámetro dentro del método </a:t>
            </a:r>
            <a:r>
              <a:rPr lang="es-MX" sz="2000" b="1" dirty="0" err="1"/>
              <a:t>send</a:t>
            </a:r>
            <a:r>
              <a:rPr lang="es-MX" sz="2000" b="1" dirty="0"/>
              <a:t>()</a:t>
            </a:r>
            <a:r>
              <a:rPr lang="es-MX" sz="2000" dirty="0"/>
              <a:t>. Un buen </a:t>
            </a:r>
            <a:r>
              <a:rPr lang="es-MX" sz="2000" b="1" i="1" dirty="0"/>
              <a:t>script</a:t>
            </a:r>
            <a:r>
              <a:rPr lang="es-MX" sz="2000" i="1" dirty="0"/>
              <a:t> </a:t>
            </a:r>
            <a:r>
              <a:rPr lang="es-MX" sz="2000" dirty="0"/>
              <a:t>siempre regresa la confirmación del resultado de su operación, la cual puede ser una simple cadena como “OK” o “ERROR”, o todo el registro en el formato que a usted más le guste. </a:t>
            </a:r>
          </a:p>
        </p:txBody>
      </p:sp>
    </p:spTree>
    <p:extLst>
      <p:ext uri="{BB962C8B-B14F-4D97-AF65-F5344CB8AC3E}">
        <p14:creationId xmlns:p14="http://schemas.microsoft.com/office/powerpoint/2010/main" val="266667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En este listado hay que resaltar que le estamos indicando la forma en que vamos a enviar los datos con el método: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La información será guardada en formato </a:t>
            </a:r>
            <a:r>
              <a:rPr lang="es-MX" sz="2000" i="1" dirty="0" err="1" smtClean="0"/>
              <a:t>urlencoded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El </a:t>
            </a:r>
            <a:r>
              <a:rPr lang="es-MX" sz="2000" i="1" dirty="0"/>
              <a:t>estatus </a:t>
            </a:r>
            <a:r>
              <a:rPr lang="es-MX" sz="2000" dirty="0"/>
              <a:t>de la operación, si fue correcta o incorrecta, y la recibimos en </a:t>
            </a:r>
            <a:r>
              <a:rPr lang="es-MX" sz="2000" dirty="0" smtClean="0"/>
              <a:t>el archivo </a:t>
            </a:r>
            <a:r>
              <a:rPr lang="es-MX" sz="2000" dirty="0"/>
              <a:t>HTML. Aunque obviamente faltan muchas validaciones, mostramos la mecánica del proceso de envío de las variables con POST.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6" y="1690035"/>
            <a:ext cx="8208912" cy="6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58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14.2 AJAX y </a:t>
            </a:r>
            <a:r>
              <a:rPr lang="es-MX" sz="2800" dirty="0" err="1" smtClean="0"/>
              <a:t>JQuery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Una de las librerías más utilizadas de JavaScript es </a:t>
            </a:r>
            <a:r>
              <a:rPr lang="es-MX" sz="2000" b="1" dirty="0" err="1" smtClean="0"/>
              <a:t>jQuery</a:t>
            </a:r>
            <a:r>
              <a:rPr lang="es-MX" sz="2000" dirty="0" smtClean="0"/>
              <a:t>. Las fortaleza de esta librería es el manejo de AJAX, ya que lo hace en forma sencilla y a la vez muy potente.</a:t>
            </a:r>
          </a:p>
          <a:p>
            <a:pPr marL="0" indent="0" algn="just">
              <a:buNone/>
            </a:pPr>
            <a:r>
              <a:rPr lang="es-MX" sz="2000" dirty="0" smtClean="0"/>
              <a:t>Para obtener la librería tiene que entrar a la dirección </a:t>
            </a:r>
            <a:r>
              <a:rPr lang="es-MX" sz="2000" b="1" dirty="0" smtClean="0"/>
              <a:t>http://www.jquery.com </a:t>
            </a:r>
            <a:r>
              <a:rPr lang="es-MX" sz="2000" dirty="0" smtClean="0"/>
              <a:t>en la opción de descarga o “</a:t>
            </a:r>
            <a:r>
              <a:rPr lang="es-MX" sz="2000" dirty="0" err="1" smtClean="0"/>
              <a:t>download</a:t>
            </a:r>
            <a:r>
              <a:rPr lang="es-MX" sz="2000" dirty="0" smtClean="0"/>
              <a:t>”.</a:t>
            </a:r>
          </a:p>
          <a:p>
            <a:pPr marL="0" indent="0" algn="just">
              <a:buNone/>
            </a:pPr>
            <a:r>
              <a:rPr lang="es-MX" sz="2000" dirty="0" smtClean="0"/>
              <a:t>Podrá </a:t>
            </a:r>
            <a:r>
              <a:rPr lang="es-MX" sz="2000" dirty="0"/>
              <a:t>observar que hay dos versiones: una para desarrollo y otra para producción. Las dos hacen exactamente lo mismo, la única diferencia es que la primera tiene espacios y tabuladores, que la hace más legible para nosotros los humanos, pero más pesada para la descarga. La </a:t>
            </a:r>
            <a:r>
              <a:rPr lang="es-MX" sz="2000" dirty="0" smtClean="0"/>
              <a:t>segunda es una versión comprimida y más ligera. </a:t>
            </a:r>
          </a:p>
          <a:p>
            <a:pPr marL="0" indent="0" algn="just">
              <a:buNone/>
            </a:pPr>
            <a:r>
              <a:rPr lang="es-MX" sz="2000" dirty="0" smtClean="0"/>
              <a:t>Una tercera opción es utilizar un CDN, </a:t>
            </a:r>
            <a:r>
              <a:rPr lang="es-MX" sz="2000" dirty="0" err="1" smtClean="0"/>
              <a:t>queson</a:t>
            </a:r>
            <a:r>
              <a:rPr lang="es-MX" sz="2000" dirty="0" smtClean="0"/>
              <a:t> servidores enormes alojados por grandes compañías como Google o Microsoft, quienes tienen el archivo y ya no es necesario bajarlo a su computadora.</a:t>
            </a:r>
          </a:p>
          <a:p>
            <a:pPr marL="0" indent="0" algn="just">
              <a:buNone/>
            </a:pPr>
            <a:r>
              <a:rPr lang="es-MX" sz="2000" dirty="0" smtClean="0"/>
              <a:t>Una vez que se ha bajado el archivo, necesitamos instalarlo dentro de una carpeta, a la cual podemos llamar </a:t>
            </a:r>
            <a:r>
              <a:rPr lang="es-MX" sz="2000" b="1" dirty="0" err="1" smtClean="0"/>
              <a:t>js</a:t>
            </a:r>
            <a:r>
              <a:rPr lang="es-MX" sz="2000" b="1" dirty="0" smtClean="0"/>
              <a:t>, </a:t>
            </a:r>
            <a:r>
              <a:rPr lang="es-MX" sz="2000" b="1" dirty="0" err="1" smtClean="0"/>
              <a:t>lib</a:t>
            </a:r>
            <a:r>
              <a:rPr lang="es-MX" sz="2000" dirty="0" smtClean="0"/>
              <a:t>, etcétera.</a:t>
            </a:r>
          </a:p>
          <a:p>
            <a:pPr marL="0" indent="0" algn="just">
              <a:buNone/>
            </a:pPr>
            <a:r>
              <a:rPr lang="es-MX" sz="2000" dirty="0" smtClean="0"/>
              <a:t>Al tener instalado el archivo, ya sea el de desarrollo o el de producción, hay que </a:t>
            </a:r>
            <a:r>
              <a:rPr lang="es-MX" sz="2000" dirty="0" err="1" smtClean="0"/>
              <a:t>llamarlodesde</a:t>
            </a:r>
            <a:r>
              <a:rPr lang="es-MX" sz="2000" dirty="0" smtClean="0"/>
              <a:t> el archivo HTML por medio de la etiqueta &lt;script&gt;.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34784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/>
          <a:lstStyle/>
          <a:p>
            <a:r>
              <a:rPr lang="es-MX" dirty="0" err="1" smtClean="0"/>
              <a:t>jQuery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Una buena práctica cuando utilizamos </a:t>
            </a:r>
            <a:r>
              <a:rPr lang="es-MX" sz="2000" b="1" dirty="0" err="1" smtClean="0"/>
              <a:t>jQuer</a:t>
            </a:r>
            <a:r>
              <a:rPr lang="es-MX" sz="2000" dirty="0" err="1" smtClean="0"/>
              <a:t>y</a:t>
            </a:r>
            <a:r>
              <a:rPr lang="es-MX" sz="2000" dirty="0" smtClean="0"/>
              <a:t> es renombrar el archivo quitándole la versión, ya que si deseamos actualizar la versión de la librería, deberíamos cambiar todos aquellos archivos donde la usamos, y créame, una vez que aprenda los beneficios de ésta, la querrá manejar en todas sus aplicaciones.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En el listado anterior estamos llamando a la librería desde la etiqueta &lt;script&gt;, y en vez de utilizar el evento </a:t>
            </a:r>
            <a:r>
              <a:rPr lang="es-MX" sz="2000" b="1" dirty="0" err="1" smtClean="0"/>
              <a:t>window.onload</a:t>
            </a:r>
            <a:r>
              <a:rPr lang="es-MX" sz="2000" b="1" dirty="0" smtClean="0"/>
              <a:t>()</a:t>
            </a:r>
            <a:r>
              <a:rPr lang="es-MX" sz="2000" dirty="0" smtClean="0"/>
              <a:t>, como lo hemos hecho a lo largo de este libro, llamaremos</a:t>
            </a:r>
            <a:r>
              <a:rPr lang="es-MX" sz="2000" dirty="0"/>
              <a:t> </a:t>
            </a:r>
            <a:r>
              <a:rPr lang="es-MX" sz="2000" dirty="0" smtClean="0"/>
              <a:t>a la función de carga; una vez que todas las etiquetas HTML han sido ya representadas con </a:t>
            </a:r>
            <a:r>
              <a:rPr lang="es-MX" sz="2000" b="1" dirty="0" smtClean="0"/>
              <a:t>$(</a:t>
            </a:r>
            <a:r>
              <a:rPr lang="es-MX" sz="2000" b="1" dirty="0" err="1" smtClean="0"/>
              <a:t>document</a:t>
            </a:r>
            <a:r>
              <a:rPr lang="es-MX" sz="2000" b="1" dirty="0" smtClean="0"/>
              <a:t>).</a:t>
            </a:r>
            <a:r>
              <a:rPr lang="es-MX" sz="2000" b="1" dirty="0" err="1" smtClean="0"/>
              <a:t>ready</a:t>
            </a:r>
            <a:r>
              <a:rPr lang="es-MX" sz="2000" b="1" dirty="0" smtClean="0"/>
              <a:t>(), </a:t>
            </a:r>
            <a:r>
              <a:rPr lang="es-MX" sz="2000" dirty="0" smtClean="0"/>
              <a:t>dentro de ésta estamos llamando a una función anónima, es decir, que no tiene nombre.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Si todo ha sido bien instalado y escrito, una vez que ejecute este pequeño </a:t>
            </a:r>
            <a:r>
              <a:rPr lang="es-MX" sz="2000" b="1" i="1" dirty="0" smtClean="0"/>
              <a:t>script</a:t>
            </a:r>
            <a:r>
              <a:rPr lang="es-MX" sz="2000" dirty="0" smtClean="0"/>
              <a:t>, deberá aparecer en su navegador, la ventana con el mensaje de saludo desde </a:t>
            </a:r>
            <a:r>
              <a:rPr lang="es-MX" sz="2000" b="1" dirty="0" err="1" smtClean="0"/>
              <a:t>jQuery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69543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14.3 El método Load() de </a:t>
            </a:r>
            <a:r>
              <a:rPr lang="es-MX" sz="2800" dirty="0" err="1" smtClean="0"/>
              <a:t>jQuery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err="1" smtClean="0"/>
              <a:t>jQuery</a:t>
            </a:r>
            <a:r>
              <a:rPr lang="es-MX" sz="2000" dirty="0" smtClean="0"/>
              <a:t> tiene varios métodos que utilizan AJAX para traer información del servidor. Este es el caso del método load(), el cual nos servirá principalmente para leer </a:t>
            </a:r>
            <a:r>
              <a:rPr lang="es-MX" sz="2000" dirty="0" err="1" smtClean="0"/>
              <a:t>achivos</a:t>
            </a:r>
            <a:r>
              <a:rPr lang="es-MX" sz="2000" dirty="0" smtClean="0"/>
              <a:t>, ya sean de texto plano, XML o JSON.</a:t>
            </a:r>
          </a:p>
          <a:p>
            <a:pPr marL="0" indent="0" algn="just">
              <a:buNone/>
            </a:pPr>
            <a:r>
              <a:rPr lang="es-MX" sz="2000" dirty="0" smtClean="0"/>
              <a:t>Este método tiene las siguiente sintaxis: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8" y="3347737"/>
            <a:ext cx="7632848" cy="70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14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Los parámetros de este método son:</a:t>
            </a:r>
            <a:endParaRPr lang="es-MX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63" y="1628801"/>
            <a:ext cx="775076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72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14.4 El método </a:t>
            </a:r>
            <a:r>
              <a:rPr lang="es-MX" sz="2800" dirty="0" err="1" smtClean="0"/>
              <a:t>Get</a:t>
            </a:r>
            <a:r>
              <a:rPr lang="es-MX" sz="2800" dirty="0" smtClean="0"/>
              <a:t>()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En el método </a:t>
            </a:r>
            <a:r>
              <a:rPr lang="es-MX" sz="2000" dirty="0" err="1" smtClean="0"/>
              <a:t>get</a:t>
            </a:r>
            <a:r>
              <a:rPr lang="es-MX" sz="2000" dirty="0" smtClean="0"/>
              <a:t>() solicitamos un recurso del servidor por medio del método GET del http. Su sintaxis general es: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Donde los parámetros son:</a:t>
            </a: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1"/>
            <a:ext cx="5184575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3181"/>
            <a:ext cx="6624736" cy="240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97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14.5 La función </a:t>
            </a:r>
            <a:r>
              <a:rPr lang="es-MX" sz="2800" dirty="0" err="1" smtClean="0"/>
              <a:t>Callback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En los métodos AJAX de </a:t>
            </a:r>
            <a:r>
              <a:rPr lang="es-MX" sz="2000" dirty="0" err="1" smtClean="0"/>
              <a:t>jQuery</a:t>
            </a:r>
            <a:r>
              <a:rPr lang="es-MX" sz="2000" dirty="0" smtClean="0"/>
              <a:t> tendremos una función de </a:t>
            </a:r>
            <a:r>
              <a:rPr lang="es-MX" sz="2000" b="1" dirty="0" err="1" smtClean="0"/>
              <a:t>callback</a:t>
            </a:r>
            <a:r>
              <a:rPr lang="es-MX" sz="2000" dirty="0" smtClean="0"/>
              <a:t>. Los tres parámetros que podemos recibir se muestran en la sección del método load().</a:t>
            </a:r>
          </a:p>
          <a:p>
            <a:pPr marL="0" indent="0" algn="just">
              <a:buNone/>
            </a:pPr>
            <a:r>
              <a:rPr lang="es-MX" sz="2000" dirty="0" smtClean="0"/>
              <a:t>Al momento de terminar de cargarse el archivo, se lanza la función </a:t>
            </a:r>
            <a:r>
              <a:rPr lang="es-MX" sz="2000" b="1" dirty="0" err="1" smtClean="0"/>
              <a:t>onCarga</a:t>
            </a:r>
            <a:r>
              <a:rPr lang="es-MX" sz="2000" dirty="0" smtClean="0"/>
              <a:t> y recibe tres parámetros: los datos, si es que el script regresa datos; el estado de la solicitud, según la tabla que vimos de parámetros en secciones anteriores; y el objeto </a:t>
            </a:r>
            <a:r>
              <a:rPr lang="es-MX" sz="2000" b="1" dirty="0" err="1" smtClean="0"/>
              <a:t>XMLHttepRequest</a:t>
            </a:r>
            <a:r>
              <a:rPr lang="es-MX" sz="2000" dirty="0" smtClean="0"/>
              <a:t> que fue utilizado en el proceso, el cual posee mucha información.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91713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841</Words>
  <Application>Microsoft Office PowerPoint</Application>
  <PresentationFormat>Presentación en pantalla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Capítulo 14 AJAX y la librería jQuery</vt:lpstr>
      <vt:lpstr>14.1 El método POST en AJAX</vt:lpstr>
      <vt:lpstr>Presentación de PowerPoint</vt:lpstr>
      <vt:lpstr>14.2 AJAX y JQuery</vt:lpstr>
      <vt:lpstr>jQuery</vt:lpstr>
      <vt:lpstr>14.3 El método Load() de jQuery</vt:lpstr>
      <vt:lpstr>Los parámetros de este método son:</vt:lpstr>
      <vt:lpstr>14.4 El método Get()</vt:lpstr>
      <vt:lpstr>14.5 La función Callback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14 AJAX y la librería jQuery</dc:title>
  <dc:creator>user</dc:creator>
  <cp:lastModifiedBy>hvela</cp:lastModifiedBy>
  <cp:revision>6</cp:revision>
  <dcterms:created xsi:type="dcterms:W3CDTF">2016-10-05T06:03:53Z</dcterms:created>
  <dcterms:modified xsi:type="dcterms:W3CDTF">2016-11-03T18:16:25Z</dcterms:modified>
</cp:coreProperties>
</file>