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3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01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7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8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87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053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12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76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87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91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92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50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E1928-860B-4C96-B3D6-5D2FC74B4A45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EE97-B8C2-4712-9410-A26C068E8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9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Capítulo 3</a:t>
            </a:r>
            <a:br>
              <a:rPr lang="es-MX" dirty="0" smtClean="0"/>
            </a:br>
            <a:r>
              <a:rPr lang="sv-SE" dirty="0" smtClean="0"/>
              <a:t>Drag and Drop, arrastrar y soltar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865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Segundo ejemplo de la API </a:t>
            </a:r>
            <a:r>
              <a:rPr lang="es-MX" sz="2800" dirty="0" err="1" smtClean="0"/>
              <a:t>drag&amp;drop</a:t>
            </a:r>
            <a:endParaRPr lang="es-MX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25" y="1800827"/>
            <a:ext cx="7474950" cy="412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19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Segundo ejemplo de la API </a:t>
            </a:r>
            <a:r>
              <a:rPr lang="es-MX" sz="2800" dirty="0" err="1"/>
              <a:t>drag&amp;drop</a:t>
            </a:r>
            <a:endParaRPr lang="es-MX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25" y="2041964"/>
            <a:ext cx="7474950" cy="364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860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3.4 Eventos para las zonas para soltar</a:t>
            </a:r>
            <a:br>
              <a:rPr lang="es-MX" sz="2800" dirty="0" smtClean="0"/>
            </a:br>
            <a:r>
              <a:rPr lang="es-MX" sz="2800" dirty="0" smtClean="0"/>
              <a:t>los objetos (</a:t>
            </a:r>
            <a:r>
              <a:rPr lang="es-MX" sz="2800" dirty="0" err="1" smtClean="0"/>
              <a:t>droppables</a:t>
            </a:r>
            <a:r>
              <a:rPr lang="es-MX" sz="2800" dirty="0" smtClean="0"/>
              <a:t>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8741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P</a:t>
            </a:r>
            <a:r>
              <a:rPr lang="es-MX" sz="2000" dirty="0" smtClean="0"/>
              <a:t>odemos controlar los eventos de las zonas donde soltamos elementos o “</a:t>
            </a:r>
            <a:r>
              <a:rPr lang="es-MX" sz="2000" dirty="0" err="1" smtClean="0"/>
              <a:t>droppables</a:t>
            </a:r>
            <a:r>
              <a:rPr lang="es-MX" sz="2000" dirty="0" smtClean="0"/>
              <a:t>”. Vamos a tener dos eventos adicionales: </a:t>
            </a:r>
          </a:p>
          <a:p>
            <a:pPr>
              <a:buFont typeface="Wingdings" pitchFamily="2" charset="2"/>
              <a:buChar char="Ø"/>
            </a:pPr>
            <a:r>
              <a:rPr lang="es-MX" sz="2000" b="1" dirty="0" err="1" smtClean="0"/>
              <a:t>ondragenter</a:t>
            </a:r>
            <a:r>
              <a:rPr lang="es-MX" sz="2000" dirty="0" smtClean="0"/>
              <a:t>: se dispara al momento en que el usuario arrastra el objeto sobre el área.</a:t>
            </a:r>
          </a:p>
          <a:p>
            <a:pPr>
              <a:buFont typeface="Wingdings" pitchFamily="2" charset="2"/>
              <a:buChar char="Ø"/>
            </a:pPr>
            <a:r>
              <a:rPr lang="es-MX" sz="2000" b="1" dirty="0" err="1" smtClean="0"/>
              <a:t>ondragleave</a:t>
            </a:r>
            <a:r>
              <a:rPr lang="es-MX" sz="2000" dirty="0" smtClean="0"/>
              <a:t>: se activa cuando el usuario saca el objeto “</a:t>
            </a:r>
            <a:r>
              <a:rPr lang="es-MX" sz="2000" dirty="0" err="1" smtClean="0"/>
              <a:t>arrastrable</a:t>
            </a:r>
            <a:r>
              <a:rPr lang="es-MX" sz="2000" dirty="0" smtClean="0"/>
              <a:t>” del área.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204588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Eventos para las zonas </a:t>
            </a:r>
            <a:r>
              <a:rPr lang="es-MX" sz="2800" dirty="0"/>
              <a:t>“</a:t>
            </a:r>
            <a:r>
              <a:rPr lang="es-MX" sz="2800" dirty="0" err="1"/>
              <a:t>dropables</a:t>
            </a:r>
            <a:r>
              <a:rPr lang="es-MX" sz="2800" dirty="0" smtClean="0"/>
              <a:t>”</a:t>
            </a:r>
            <a:endParaRPr lang="es-MX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12" y="1600200"/>
            <a:ext cx="651757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56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Eventos para las zonas “</a:t>
            </a:r>
            <a:r>
              <a:rPr lang="es-MX" sz="2800" dirty="0" err="1"/>
              <a:t>dropables</a:t>
            </a:r>
            <a:r>
              <a:rPr lang="es-MX" sz="2800" dirty="0"/>
              <a:t>”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480720" cy="47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565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Eventos para las zonas “</a:t>
            </a:r>
            <a:r>
              <a:rPr lang="es-MX" sz="2800" dirty="0" err="1"/>
              <a:t>dropables</a:t>
            </a:r>
            <a:r>
              <a:rPr lang="es-MX" sz="2800" dirty="0"/>
              <a:t>”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474950" cy="213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90888"/>
            <a:ext cx="7344815" cy="57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62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490662"/>
            <a:ext cx="8229600" cy="634082"/>
          </a:xfrm>
        </p:spPr>
        <p:txBody>
          <a:bodyPr>
            <a:normAutofit/>
          </a:bodyPr>
          <a:lstStyle/>
          <a:p>
            <a:r>
              <a:rPr lang="es-MX" sz="2800" dirty="0" err="1" smtClean="0"/>
              <a:t>Drag</a:t>
            </a:r>
            <a:r>
              <a:rPr lang="es-MX" sz="2800" dirty="0" smtClean="0"/>
              <a:t> &amp; </a:t>
            </a:r>
            <a:r>
              <a:rPr lang="es-MX" sz="2800" dirty="0" err="1" smtClean="0"/>
              <a:t>Drop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1268760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800" dirty="0" smtClean="0"/>
              <a:t>Una API muy utilizada es la de Arrastrar y Soltar (</a:t>
            </a:r>
            <a:r>
              <a:rPr lang="es-MX" sz="1800" dirty="0" err="1" smtClean="0"/>
              <a:t>Drag&amp;Drop</a:t>
            </a:r>
            <a:r>
              <a:rPr lang="es-MX" sz="1800" dirty="0" smtClean="0"/>
              <a:t>). De hecho, las imágenes en todos los navegadores modernos son “</a:t>
            </a:r>
            <a:r>
              <a:rPr lang="es-MX" sz="1800" dirty="0" err="1" smtClean="0"/>
              <a:t>arrastrables</a:t>
            </a:r>
            <a:r>
              <a:rPr lang="es-MX" sz="1800" dirty="0" smtClean="0"/>
              <a:t>”, pero con esta API podremos hacer zonas en las que se puedan soltar estos objetos, disparando acciones como abrir un archivo o procesarlos, según sea el caso.</a:t>
            </a:r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r>
              <a:rPr lang="es-MX" sz="1800" dirty="0" smtClean="0"/>
              <a:t>Con esta API también es posible hacer juegos, generalmente pedagógicos, donde soltamos imágenes o palabras y le indicamos al jugador sus aciertos. De hecho, la funcionalidad de arrastrar y soltar es la más antigua. Fue desarrollada en 1999 por Microsoft, y luego fue estandarizada por la W3C. En Internet Explorer, en cualquiera de sus versiones, no soporta el método </a:t>
            </a:r>
            <a:r>
              <a:rPr lang="es-MX" sz="1800" b="1" dirty="0" smtClean="0"/>
              <a:t>.</a:t>
            </a:r>
            <a:r>
              <a:rPr lang="es-MX" sz="1800" b="1" dirty="0" err="1" smtClean="0"/>
              <a:t>setDragImage</a:t>
            </a:r>
            <a:r>
              <a:rPr lang="es-MX" sz="1800" dirty="0" smtClean="0"/>
              <a:t>.</a:t>
            </a:r>
          </a:p>
          <a:p>
            <a:pPr marL="0" indent="0" algn="just">
              <a:buNone/>
            </a:pPr>
            <a:r>
              <a:rPr lang="es-MX" sz="1800" dirty="0" smtClean="0"/>
              <a:t>La compatibilidad de uso de los navegadores es la siguiente: </a:t>
            </a:r>
            <a:endParaRPr lang="es-MX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25144"/>
            <a:ext cx="4104456" cy="1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29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3.1 Validar la API </a:t>
            </a:r>
            <a:r>
              <a:rPr lang="es-MX" sz="2800" dirty="0" err="1" smtClean="0"/>
              <a:t>Drag&amp;Drop</a:t>
            </a:r>
            <a:r>
              <a:rPr lang="es-MX" sz="2800" dirty="0" smtClean="0"/>
              <a:t> en tu navegador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E</a:t>
            </a:r>
            <a:r>
              <a:rPr lang="es-MX" sz="2000" dirty="0" smtClean="0"/>
              <a:t>sta API es tan antiguo que comúnmente no lo validamos. </a:t>
            </a:r>
            <a:r>
              <a:rPr lang="es-MX" sz="2000" i="1" dirty="0" err="1" smtClean="0"/>
              <a:t>Modernirz</a:t>
            </a:r>
            <a:r>
              <a:rPr lang="es-MX" sz="2000" i="1" dirty="0"/>
              <a:t> </a:t>
            </a:r>
            <a:r>
              <a:rPr lang="es-MX" sz="2000" dirty="0" smtClean="0"/>
              <a:t>nos da una excelente herramienta para hacerlo.</a:t>
            </a:r>
          </a:p>
          <a:p>
            <a:endParaRPr lang="es-MX" sz="2000" dirty="0"/>
          </a:p>
          <a:p>
            <a:pPr marL="0" indent="0">
              <a:buNone/>
            </a:pPr>
            <a:r>
              <a:rPr lang="es-MX" sz="2000" dirty="0"/>
              <a:t>Para hacer un objeto HTML </a:t>
            </a:r>
            <a:r>
              <a:rPr lang="es-MX" sz="2000" dirty="0" err="1"/>
              <a:t>arrastrable</a:t>
            </a:r>
            <a:r>
              <a:rPr lang="es-MX" sz="2000" dirty="0"/>
              <a:t>, tenemos que añadir un atributo en la etiqueta, por ejemplo</a:t>
            </a:r>
            <a:r>
              <a:rPr lang="es-MX" sz="2000" dirty="0" smtClean="0"/>
              <a:t>:</a:t>
            </a:r>
          </a:p>
          <a:p>
            <a:pPr marL="0" indent="0">
              <a:buNone/>
            </a:pPr>
            <a:r>
              <a:rPr lang="es-MX" sz="2000" dirty="0" smtClean="0"/>
              <a:t> </a:t>
            </a:r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7"/>
            <a:ext cx="4464496" cy="187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31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Ejemplo de la API </a:t>
            </a:r>
            <a:r>
              <a:rPr lang="es-MX" sz="2800" dirty="0" err="1" smtClean="0"/>
              <a:t>drag&amp;drop</a:t>
            </a:r>
            <a:endParaRPr lang="es-MX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997" y="1600200"/>
            <a:ext cx="528600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03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3.2 Los eventos en la API </a:t>
            </a:r>
            <a:r>
              <a:rPr lang="es-MX" sz="2800" dirty="0" err="1" smtClean="0"/>
              <a:t>Drag&amp;Drop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Los eventos son el centro para controlar el “arrastrar” y “soltar” de los objetos en la aplicación. En el objeto u objetos que vamos a arrastrar debemos incluir un evento de tipo </a:t>
            </a:r>
            <a:r>
              <a:rPr lang="es-MX" sz="2000" b="1" dirty="0" err="1" smtClean="0"/>
              <a:t>ondragstart</a:t>
            </a:r>
            <a:r>
              <a:rPr lang="es-MX" sz="2000" b="1" dirty="0" smtClean="0"/>
              <a:t>=”</a:t>
            </a:r>
            <a:r>
              <a:rPr lang="es-MX" sz="2000" b="1" dirty="0" err="1" smtClean="0"/>
              <a:t>funcion</a:t>
            </a:r>
            <a:r>
              <a:rPr lang="es-MX" sz="2000" b="1" dirty="0" smtClean="0"/>
              <a:t>(</a:t>
            </a:r>
            <a:r>
              <a:rPr lang="es-MX" sz="2000" b="1" dirty="0" err="1" smtClean="0"/>
              <a:t>event</a:t>
            </a:r>
            <a:r>
              <a:rPr lang="es-MX" sz="2000" b="1" dirty="0" smtClean="0"/>
              <a:t>)”</a:t>
            </a:r>
            <a:r>
              <a:rPr lang="es-MX" sz="2000" dirty="0" smtClean="0"/>
              <a:t>, con el cual se lanzará la función después de que el usuario inicie el proceso de arrastrar el objeto. Observe que necesitamos escribir el parámetro como </a:t>
            </a:r>
            <a:r>
              <a:rPr lang="es-MX" sz="2000" b="1" dirty="0" err="1" smtClean="0"/>
              <a:t>event</a:t>
            </a:r>
            <a:r>
              <a:rPr lang="es-MX" sz="2000" dirty="0" smtClean="0"/>
              <a:t>,  de </a:t>
            </a:r>
            <a:r>
              <a:rPr lang="es-MX" sz="2000" dirty="0"/>
              <a:t>lo contrario le mandará un mensaje de error en la consola.</a:t>
            </a: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El nombre de la función puede ser cualquier nombre que sea válido en JavaScript. En el objeto donde vamos a soltar el objeto, necesitamos dos eventos:</a:t>
            </a:r>
          </a:p>
          <a:p>
            <a:pPr marL="0" indent="0" algn="just">
              <a:buNone/>
            </a:pPr>
            <a:r>
              <a:rPr lang="es-MX" sz="2000" b="1" dirty="0" err="1" smtClean="0"/>
              <a:t>drag</a:t>
            </a:r>
            <a:r>
              <a:rPr lang="es-MX" sz="2000" b="1" dirty="0" smtClean="0"/>
              <a:t>=”</a:t>
            </a:r>
            <a:r>
              <a:rPr lang="es-MX" sz="2000" b="1" dirty="0" err="1" smtClean="0"/>
              <a:t>funcion</a:t>
            </a:r>
            <a:r>
              <a:rPr lang="es-MX" sz="2000" b="1" dirty="0" smtClean="0"/>
              <a:t>(</a:t>
            </a:r>
            <a:r>
              <a:rPr lang="es-MX" sz="2000" b="1" dirty="0" err="1" smtClean="0"/>
              <a:t>event</a:t>
            </a:r>
            <a:r>
              <a:rPr lang="es-MX" sz="2000" b="1" dirty="0" smtClean="0"/>
              <a:t>)”</a:t>
            </a:r>
            <a:r>
              <a:rPr lang="es-MX" sz="2000" dirty="0" smtClean="0"/>
              <a:t>: indica cuando se arrastra el objeto.</a:t>
            </a:r>
          </a:p>
          <a:p>
            <a:pPr marL="0" indent="0" algn="just">
              <a:buNone/>
            </a:pPr>
            <a:r>
              <a:rPr lang="es-MX" sz="2000" b="1" dirty="0" err="1" smtClean="0"/>
              <a:t>ondragover</a:t>
            </a:r>
            <a:r>
              <a:rPr lang="es-MX" sz="2000" b="1" dirty="0" smtClean="0"/>
              <a:t>=”</a:t>
            </a:r>
            <a:r>
              <a:rPr lang="es-MX" sz="2000" b="1" dirty="0" err="1" smtClean="0"/>
              <a:t>funcion</a:t>
            </a:r>
            <a:r>
              <a:rPr lang="es-MX" sz="2000" b="1" dirty="0" smtClean="0"/>
              <a:t>(</a:t>
            </a:r>
            <a:r>
              <a:rPr lang="es-MX" sz="2000" b="1" dirty="0" err="1" smtClean="0"/>
              <a:t>event</a:t>
            </a:r>
            <a:r>
              <a:rPr lang="es-MX" sz="2000" b="1" dirty="0" smtClean="0"/>
              <a:t>)”</a:t>
            </a:r>
            <a:r>
              <a:rPr lang="es-MX" sz="2000" dirty="0" smtClean="0"/>
              <a:t>: indica cuando el objeto pasa sobre la zona.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50387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/>
              <a:t>preventDefault</a:t>
            </a:r>
            <a:r>
              <a:rPr lang="es-MX" sz="2800" dirty="0" smtClean="0"/>
              <a:t>()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Es muy importante cambiar el comportamiento por omisión, tanto del objeto que arrastramos (</a:t>
            </a:r>
            <a:r>
              <a:rPr lang="es-MX" sz="2000" dirty="0" err="1" smtClean="0"/>
              <a:t>drag</a:t>
            </a:r>
            <a:r>
              <a:rPr lang="es-MX" sz="2000" dirty="0" smtClean="0"/>
              <a:t>), como del objeto donde soltamos (</a:t>
            </a:r>
            <a:r>
              <a:rPr lang="es-MX" sz="2000" dirty="0" err="1" smtClean="0"/>
              <a:t>drop</a:t>
            </a:r>
            <a:r>
              <a:rPr lang="es-MX" sz="2000" dirty="0" smtClean="0"/>
              <a:t>). Por omisión tampoco puede arrastrar objetos y se pueden soltar elementos HTML en otros HTML. Por lo general, el navegador intentará abrir el objeto soltado como una URL, y no es lo que queremos. En ambos casos necesitamos utilizar el método </a:t>
            </a:r>
            <a:r>
              <a:rPr lang="es-MX" sz="2000" dirty="0" err="1" smtClean="0"/>
              <a:t>preventDefault</a:t>
            </a:r>
            <a:r>
              <a:rPr lang="es-MX" sz="2000" dirty="0" smtClean="0"/>
              <a:t>().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84474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/>
              <a:t>dataTransfer.setData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Se usa el método </a:t>
            </a:r>
            <a:r>
              <a:rPr lang="es-MX" sz="2000" dirty="0" err="1" smtClean="0"/>
              <a:t>dataTransfer.setData</a:t>
            </a:r>
            <a:r>
              <a:rPr lang="es-MX" sz="2000" dirty="0" smtClean="0"/>
              <a:t>(“</a:t>
            </a:r>
            <a:r>
              <a:rPr lang="es-MX" sz="2000" dirty="0" err="1" smtClean="0"/>
              <a:t>text</a:t>
            </a:r>
            <a:r>
              <a:rPr lang="es-MX" sz="2000" dirty="0" smtClean="0"/>
              <a:t>”,e.target.id), con el cual almacenamos el identificador del objeto que estamos arrastrando e indicamos el tipo de dato de este nombre. Esto es muy útil cuando arrastramos varios objetos a la vez, pero hay que realizarlo aun cuando sólo arrastremos un objeto.</a:t>
            </a:r>
          </a:p>
          <a:p>
            <a:pPr marL="0" indent="0" algn="just">
              <a:buNone/>
            </a:pPr>
            <a:r>
              <a:rPr lang="es-MX" sz="2000" dirty="0" smtClean="0"/>
              <a:t>El método </a:t>
            </a:r>
            <a:r>
              <a:rPr lang="es-MX" sz="2000" dirty="0" err="1" smtClean="0"/>
              <a:t>dataTransfer.setData</a:t>
            </a:r>
            <a:r>
              <a:rPr lang="es-MX" sz="2000" dirty="0" smtClean="0"/>
              <a:t>(“</a:t>
            </a:r>
            <a:r>
              <a:rPr lang="es-MX" sz="2000" dirty="0" err="1" smtClean="0"/>
              <a:t>text</a:t>
            </a:r>
            <a:r>
              <a:rPr lang="es-MX" sz="2000" dirty="0" smtClean="0"/>
              <a:t>”,e.target.id) sólo se puede ejecutar cuando lanzamos un evento </a:t>
            </a:r>
            <a:r>
              <a:rPr lang="es-MX" sz="2000" dirty="0" err="1" smtClean="0"/>
              <a:t>ondragstart</a:t>
            </a:r>
            <a:r>
              <a:rPr lang="es-MX" sz="2000" dirty="0" smtClean="0"/>
              <a:t>. Los formatos pueden ser “</a:t>
            </a:r>
            <a:r>
              <a:rPr lang="es-MX" sz="2000" dirty="0" err="1" smtClean="0"/>
              <a:t>text</a:t>
            </a:r>
            <a:r>
              <a:rPr lang="es-MX" sz="2000" dirty="0" smtClean="0"/>
              <a:t>” y “URL”.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79021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3.3 Añadir, Clonar y Borrar elementos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L</a:t>
            </a:r>
            <a:r>
              <a:rPr lang="es-MX" sz="2000" dirty="0" smtClean="0"/>
              <a:t>a tarea de duplicar o clonar, así como la de borrar un elemento arrastrado, es propia de la lista de visualización o DOM, más que propia de la API </a:t>
            </a:r>
            <a:r>
              <a:rPr lang="es-MX" sz="2000" dirty="0" err="1" smtClean="0"/>
              <a:t>drag&amp;drop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r>
              <a:rPr lang="es-MX" sz="2000" dirty="0" smtClean="0"/>
              <a:t>Para duplicar utilizaremos el método </a:t>
            </a:r>
            <a:r>
              <a:rPr lang="es-MX" sz="2000" b="1" dirty="0" err="1" smtClean="0"/>
              <a:t>cloneNode</a:t>
            </a:r>
            <a:r>
              <a:rPr lang="es-MX" sz="2000" b="1" dirty="0" smtClean="0"/>
              <a:t>(true)</a:t>
            </a:r>
            <a:r>
              <a:rPr lang="es-MX" sz="2000" dirty="0" smtClean="0"/>
              <a:t> y asignaremos un </a:t>
            </a:r>
            <a:r>
              <a:rPr lang="es-MX" sz="2000" b="1" dirty="0" err="1" smtClean="0"/>
              <a:t>appendChild</a:t>
            </a:r>
            <a:r>
              <a:rPr lang="es-MX" sz="2000" b="1" dirty="0" smtClean="0"/>
              <a:t>()</a:t>
            </a:r>
            <a:r>
              <a:rPr lang="es-MX" sz="2000" dirty="0" smtClean="0"/>
              <a:t> al objeto clonado. Para eliminarlo emplearemos el método </a:t>
            </a:r>
            <a:r>
              <a:rPr lang="es-MX" sz="2000" b="1" dirty="0" err="1" smtClean="0"/>
              <a:t>removeChild</a:t>
            </a:r>
            <a:r>
              <a:rPr lang="es-MX" sz="2000" b="1" dirty="0" smtClean="0"/>
              <a:t>(</a:t>
            </a:r>
            <a:r>
              <a:rPr lang="es-MX" sz="2000" b="1" dirty="0" err="1" smtClean="0"/>
              <a:t>nodoArrastrado</a:t>
            </a:r>
            <a:r>
              <a:rPr lang="es-MX" sz="2000" b="1" dirty="0" smtClean="0"/>
              <a:t>)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r>
              <a:rPr lang="es-MX" sz="2000" dirty="0" smtClean="0"/>
              <a:t>Como </a:t>
            </a:r>
            <a:r>
              <a:rPr lang="es-MX" sz="2000" dirty="0"/>
              <a:t>estamos arrastrando una imagen, si no colocamos el </a:t>
            </a:r>
            <a:r>
              <a:rPr lang="es-MX" sz="2000" dirty="0" smtClean="0"/>
              <a:t>método </a:t>
            </a:r>
            <a:r>
              <a:rPr lang="es-MX" sz="2000" b="1" dirty="0" err="1" smtClean="0"/>
              <a:t>e.preventDefault</a:t>
            </a:r>
            <a:r>
              <a:rPr lang="es-MX" sz="2000" b="1" dirty="0"/>
              <a:t>() </a:t>
            </a:r>
            <a:r>
              <a:rPr lang="es-MX" sz="2000" dirty="0"/>
              <a:t>el navegador abrirá la imagen en forma independiente en la misma pestaña. </a:t>
            </a:r>
          </a:p>
          <a:p>
            <a:pPr marL="0" indent="0" algn="just">
              <a:buNone/>
            </a:pPr>
            <a:r>
              <a:rPr lang="es-MX" sz="2000" dirty="0"/>
              <a:t>Para clonar la imagen debemos de crear un nombre de identificador diferente, ya que no pueden repetirse, por lo que utilizamos una variable llamada </a:t>
            </a:r>
            <a:r>
              <a:rPr lang="es-MX" sz="2000" b="1" dirty="0"/>
              <a:t>contador</a:t>
            </a:r>
            <a:r>
              <a:rPr lang="es-MX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896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Segundo ejemplo de la API </a:t>
            </a:r>
            <a:r>
              <a:rPr lang="es-MX" sz="2800" dirty="0" err="1"/>
              <a:t>drag&amp;drop</a:t>
            </a:r>
            <a:endParaRPr lang="es-MX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00" y="1718333"/>
            <a:ext cx="7322400" cy="4289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201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716</Words>
  <Application>Microsoft Office PowerPoint</Application>
  <PresentationFormat>Presentación en pantalla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Tema de Office</vt:lpstr>
      <vt:lpstr>Capítulo 3 Drag and Drop, arrastrar y soltar</vt:lpstr>
      <vt:lpstr>Drag &amp; Drop</vt:lpstr>
      <vt:lpstr>3.1 Validar la API Drag&amp;Drop en tu navegador</vt:lpstr>
      <vt:lpstr>Ejemplo de la API drag&amp;drop</vt:lpstr>
      <vt:lpstr>3.2 Los eventos en la API Drag&amp;Drop</vt:lpstr>
      <vt:lpstr>preventDefault()</vt:lpstr>
      <vt:lpstr>dataTransfer.setData</vt:lpstr>
      <vt:lpstr>3.3 Añadir, Clonar y Borrar elementos</vt:lpstr>
      <vt:lpstr>Segundo ejemplo de la API drag&amp;drop</vt:lpstr>
      <vt:lpstr>Segundo ejemplo de la API drag&amp;drop</vt:lpstr>
      <vt:lpstr>Segundo ejemplo de la API drag&amp;drop</vt:lpstr>
      <vt:lpstr>3.4 Eventos para las zonas para soltar los objetos (droppables)</vt:lpstr>
      <vt:lpstr>Eventos para las zonas “dropables”</vt:lpstr>
      <vt:lpstr>Eventos para las zonas “dropables”</vt:lpstr>
      <vt:lpstr>Eventos para las zonas “dropables”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3 Drag and Drop, arrastrar y soltar</dc:title>
  <dc:creator>user</dc:creator>
  <cp:lastModifiedBy>hvela</cp:lastModifiedBy>
  <cp:revision>9</cp:revision>
  <dcterms:created xsi:type="dcterms:W3CDTF">2016-10-04T17:33:03Z</dcterms:created>
  <dcterms:modified xsi:type="dcterms:W3CDTF">2016-11-03T16:56:35Z</dcterms:modified>
</cp:coreProperties>
</file>