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8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8BA6255A-313B-46C1-9E07-61580152DF1F}"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A6E4E8-35DD-4DB3-B07D-65EE629E2C53}" type="slidenum">
              <a:rPr lang="es-MX" smtClean="0"/>
              <a:t>‹Nº›</a:t>
            </a:fld>
            <a:endParaRPr lang="es-MX"/>
          </a:p>
        </p:txBody>
      </p:sp>
    </p:spTree>
    <p:extLst>
      <p:ext uri="{BB962C8B-B14F-4D97-AF65-F5344CB8AC3E}">
        <p14:creationId xmlns:p14="http://schemas.microsoft.com/office/powerpoint/2010/main" val="262251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BA6255A-313B-46C1-9E07-61580152DF1F}"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A6E4E8-35DD-4DB3-B07D-65EE629E2C53}" type="slidenum">
              <a:rPr lang="es-MX" smtClean="0"/>
              <a:t>‹Nº›</a:t>
            </a:fld>
            <a:endParaRPr lang="es-MX"/>
          </a:p>
        </p:txBody>
      </p:sp>
    </p:spTree>
    <p:extLst>
      <p:ext uri="{BB962C8B-B14F-4D97-AF65-F5344CB8AC3E}">
        <p14:creationId xmlns:p14="http://schemas.microsoft.com/office/powerpoint/2010/main" val="4274474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BA6255A-313B-46C1-9E07-61580152DF1F}"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A6E4E8-35DD-4DB3-B07D-65EE629E2C53}" type="slidenum">
              <a:rPr lang="es-MX" smtClean="0"/>
              <a:t>‹Nº›</a:t>
            </a:fld>
            <a:endParaRPr lang="es-MX"/>
          </a:p>
        </p:txBody>
      </p:sp>
    </p:spTree>
    <p:extLst>
      <p:ext uri="{BB962C8B-B14F-4D97-AF65-F5344CB8AC3E}">
        <p14:creationId xmlns:p14="http://schemas.microsoft.com/office/powerpoint/2010/main" val="3757891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BA6255A-313B-46C1-9E07-61580152DF1F}"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A6E4E8-35DD-4DB3-B07D-65EE629E2C53}" type="slidenum">
              <a:rPr lang="es-MX" smtClean="0"/>
              <a:t>‹Nº›</a:t>
            </a:fld>
            <a:endParaRPr lang="es-MX"/>
          </a:p>
        </p:txBody>
      </p:sp>
    </p:spTree>
    <p:extLst>
      <p:ext uri="{BB962C8B-B14F-4D97-AF65-F5344CB8AC3E}">
        <p14:creationId xmlns:p14="http://schemas.microsoft.com/office/powerpoint/2010/main" val="4228613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BA6255A-313B-46C1-9E07-61580152DF1F}"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A6E4E8-35DD-4DB3-B07D-65EE629E2C53}" type="slidenum">
              <a:rPr lang="es-MX" smtClean="0"/>
              <a:t>‹Nº›</a:t>
            </a:fld>
            <a:endParaRPr lang="es-MX"/>
          </a:p>
        </p:txBody>
      </p:sp>
    </p:spTree>
    <p:extLst>
      <p:ext uri="{BB962C8B-B14F-4D97-AF65-F5344CB8AC3E}">
        <p14:creationId xmlns:p14="http://schemas.microsoft.com/office/powerpoint/2010/main" val="1575699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8BA6255A-313B-46C1-9E07-61580152DF1F}" type="datetimeFigureOut">
              <a:rPr lang="es-MX" smtClean="0"/>
              <a:t>03/11/2016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A6E4E8-35DD-4DB3-B07D-65EE629E2C53}" type="slidenum">
              <a:rPr lang="es-MX" smtClean="0"/>
              <a:t>‹Nº›</a:t>
            </a:fld>
            <a:endParaRPr lang="es-MX"/>
          </a:p>
        </p:txBody>
      </p:sp>
    </p:spTree>
    <p:extLst>
      <p:ext uri="{BB962C8B-B14F-4D97-AF65-F5344CB8AC3E}">
        <p14:creationId xmlns:p14="http://schemas.microsoft.com/office/powerpoint/2010/main" val="918946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8BA6255A-313B-46C1-9E07-61580152DF1F}" type="datetimeFigureOut">
              <a:rPr lang="es-MX" smtClean="0"/>
              <a:t>03/11/2016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A6E4E8-35DD-4DB3-B07D-65EE629E2C53}" type="slidenum">
              <a:rPr lang="es-MX" smtClean="0"/>
              <a:t>‹Nº›</a:t>
            </a:fld>
            <a:endParaRPr lang="es-MX"/>
          </a:p>
        </p:txBody>
      </p:sp>
    </p:spTree>
    <p:extLst>
      <p:ext uri="{BB962C8B-B14F-4D97-AF65-F5344CB8AC3E}">
        <p14:creationId xmlns:p14="http://schemas.microsoft.com/office/powerpoint/2010/main" val="2905748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8BA6255A-313B-46C1-9E07-61580152DF1F}" type="datetimeFigureOut">
              <a:rPr lang="es-MX" smtClean="0"/>
              <a:t>03/11/2016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A6E4E8-35DD-4DB3-B07D-65EE629E2C53}" type="slidenum">
              <a:rPr lang="es-MX" smtClean="0"/>
              <a:t>‹Nº›</a:t>
            </a:fld>
            <a:endParaRPr lang="es-MX"/>
          </a:p>
        </p:txBody>
      </p:sp>
    </p:spTree>
    <p:extLst>
      <p:ext uri="{BB962C8B-B14F-4D97-AF65-F5344CB8AC3E}">
        <p14:creationId xmlns:p14="http://schemas.microsoft.com/office/powerpoint/2010/main" val="2121446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BA6255A-313B-46C1-9E07-61580152DF1F}" type="datetimeFigureOut">
              <a:rPr lang="es-MX" smtClean="0"/>
              <a:t>03/11/2016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A6E4E8-35DD-4DB3-B07D-65EE629E2C53}" type="slidenum">
              <a:rPr lang="es-MX" smtClean="0"/>
              <a:t>‹Nº›</a:t>
            </a:fld>
            <a:endParaRPr lang="es-MX"/>
          </a:p>
        </p:txBody>
      </p:sp>
    </p:spTree>
    <p:extLst>
      <p:ext uri="{BB962C8B-B14F-4D97-AF65-F5344CB8AC3E}">
        <p14:creationId xmlns:p14="http://schemas.microsoft.com/office/powerpoint/2010/main" val="3529625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BA6255A-313B-46C1-9E07-61580152DF1F}" type="datetimeFigureOut">
              <a:rPr lang="es-MX" smtClean="0"/>
              <a:t>03/11/2016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A6E4E8-35DD-4DB3-B07D-65EE629E2C53}" type="slidenum">
              <a:rPr lang="es-MX" smtClean="0"/>
              <a:t>‹Nº›</a:t>
            </a:fld>
            <a:endParaRPr lang="es-MX"/>
          </a:p>
        </p:txBody>
      </p:sp>
    </p:spTree>
    <p:extLst>
      <p:ext uri="{BB962C8B-B14F-4D97-AF65-F5344CB8AC3E}">
        <p14:creationId xmlns:p14="http://schemas.microsoft.com/office/powerpoint/2010/main" val="134908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BA6255A-313B-46C1-9E07-61580152DF1F}" type="datetimeFigureOut">
              <a:rPr lang="es-MX" smtClean="0"/>
              <a:t>03/11/2016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A6E4E8-35DD-4DB3-B07D-65EE629E2C53}" type="slidenum">
              <a:rPr lang="es-MX" smtClean="0"/>
              <a:t>‹Nº›</a:t>
            </a:fld>
            <a:endParaRPr lang="es-MX"/>
          </a:p>
        </p:txBody>
      </p:sp>
    </p:spTree>
    <p:extLst>
      <p:ext uri="{BB962C8B-B14F-4D97-AF65-F5344CB8AC3E}">
        <p14:creationId xmlns:p14="http://schemas.microsoft.com/office/powerpoint/2010/main" val="1775092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A6255A-313B-46C1-9E07-61580152DF1F}" type="datetimeFigureOut">
              <a:rPr lang="es-MX" smtClean="0"/>
              <a:t>03/11/2016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A6E4E8-35DD-4DB3-B07D-65EE629E2C53}" type="slidenum">
              <a:rPr lang="es-MX" smtClean="0"/>
              <a:t>‹Nº›</a:t>
            </a:fld>
            <a:endParaRPr lang="es-MX"/>
          </a:p>
        </p:txBody>
      </p:sp>
    </p:spTree>
    <p:extLst>
      <p:ext uri="{BB962C8B-B14F-4D97-AF65-F5344CB8AC3E}">
        <p14:creationId xmlns:p14="http://schemas.microsoft.com/office/powerpoint/2010/main" val="2420620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MX" dirty="0" smtClean="0"/>
              <a:t>Capítulo 7</a:t>
            </a:r>
            <a:br>
              <a:rPr lang="es-MX" dirty="0" smtClean="0"/>
            </a:br>
            <a:r>
              <a:rPr lang="es-MX" dirty="0" smtClean="0"/>
              <a:t>La API </a:t>
            </a:r>
            <a:r>
              <a:rPr lang="es-MX" dirty="0"/>
              <a:t>del CANVAS </a:t>
            </a:r>
          </a:p>
        </p:txBody>
      </p:sp>
    </p:spTree>
    <p:extLst>
      <p:ext uri="{BB962C8B-B14F-4D97-AF65-F5344CB8AC3E}">
        <p14:creationId xmlns:p14="http://schemas.microsoft.com/office/powerpoint/2010/main" val="1416217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7.4 Las esquinas entre líneas</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Las terminaciones de las esquinas que dibujamos en el </a:t>
            </a:r>
            <a:r>
              <a:rPr lang="es-MX" sz="2000" dirty="0" err="1" smtClean="0"/>
              <a:t>canvas</a:t>
            </a:r>
            <a:r>
              <a:rPr lang="es-MX" sz="2000" dirty="0" smtClean="0"/>
              <a:t> también se pueden modificar.</a:t>
            </a:r>
          </a:p>
          <a:p>
            <a:pPr marL="0" indent="0" algn="just">
              <a:buNone/>
            </a:pPr>
            <a:r>
              <a:rPr lang="es-MX" sz="2000" dirty="0" smtClean="0"/>
              <a:t>Abra el archivo canvasBase.html y guárdelo como canvasBasico04.html.</a:t>
            </a:r>
          </a:p>
          <a:p>
            <a:pPr marL="0" indent="0" algn="just">
              <a:buNone/>
            </a:pPr>
            <a:r>
              <a:rPr lang="es-MX" sz="2000" dirty="0" smtClean="0"/>
              <a:t>Para </a:t>
            </a:r>
            <a:r>
              <a:rPr lang="es-MX" sz="2000" dirty="0"/>
              <a:t>modificar las esquinas utilizamos la propiedad </a:t>
            </a:r>
            <a:r>
              <a:rPr lang="es-MX" sz="2000" b="1" dirty="0" err="1"/>
              <a:t>lineJoin</a:t>
            </a:r>
            <a:r>
              <a:rPr lang="es-MX" sz="2000" b="1" dirty="0"/>
              <a:t> </a:t>
            </a:r>
            <a:r>
              <a:rPr lang="es-MX" sz="2000" dirty="0"/>
              <a:t>con tres posibles valores: </a:t>
            </a:r>
          </a:p>
          <a:p>
            <a:pPr algn="just"/>
            <a:r>
              <a:rPr lang="es-MX" sz="2000" b="1" dirty="0" err="1"/>
              <a:t>bevel</a:t>
            </a:r>
            <a:r>
              <a:rPr lang="es-MX" sz="2000" b="1" dirty="0"/>
              <a:t>: </a:t>
            </a:r>
            <a:r>
              <a:rPr lang="es-MX" sz="2000" dirty="0"/>
              <a:t>será como si tuviera una superficie biselada, es decir, chata. </a:t>
            </a:r>
          </a:p>
          <a:p>
            <a:pPr algn="just"/>
            <a:r>
              <a:rPr lang="es-MX" sz="2000" b="1" dirty="0"/>
              <a:t>round: </a:t>
            </a:r>
            <a:r>
              <a:rPr lang="es-MX" sz="2000" dirty="0"/>
              <a:t>hará una esquina redonda. </a:t>
            </a:r>
          </a:p>
          <a:p>
            <a:pPr algn="just"/>
            <a:r>
              <a:rPr lang="es-MX" sz="2000" b="1" dirty="0" err="1"/>
              <a:t>mitter</a:t>
            </a:r>
            <a:r>
              <a:rPr lang="es-MX" sz="2000" b="1" dirty="0"/>
              <a:t>: </a:t>
            </a:r>
            <a:r>
              <a:rPr lang="es-MX" sz="2000" dirty="0"/>
              <a:t>Será una esquina en pico. </a:t>
            </a:r>
          </a:p>
          <a:p>
            <a:pPr marL="0" indent="0" algn="just">
              <a:buNone/>
            </a:pPr>
            <a:endParaRPr lang="es-MX" sz="2000" dirty="0" smtClean="0"/>
          </a:p>
          <a:p>
            <a:pPr marL="0" indent="0" algn="just">
              <a:buNone/>
            </a:pPr>
            <a:r>
              <a:rPr lang="es-MX" sz="2000" dirty="0" smtClean="0"/>
              <a:t>Escriba </a:t>
            </a:r>
            <a:r>
              <a:rPr lang="es-MX" sz="2000" dirty="0"/>
              <a:t>el código anterior y pruébelo en algún navegador quitando y poniendo el comentario en las diversas sentencias y observe los resultados.</a:t>
            </a:r>
          </a:p>
        </p:txBody>
      </p:sp>
    </p:spTree>
    <p:extLst>
      <p:ext uri="{BB962C8B-B14F-4D97-AF65-F5344CB8AC3E}">
        <p14:creationId xmlns:p14="http://schemas.microsoft.com/office/powerpoint/2010/main" val="4173159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7.5 El manejo de estados en el </a:t>
            </a:r>
            <a:r>
              <a:rPr lang="es-MX" sz="2800" dirty="0" err="1" smtClean="0"/>
              <a:t>canvas</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Podemos almacenar el estado anterior con el método </a:t>
            </a:r>
            <a:r>
              <a:rPr lang="es-MX" sz="2000" b="1" dirty="0" err="1" smtClean="0"/>
              <a:t>save</a:t>
            </a:r>
            <a:r>
              <a:rPr lang="es-MX" sz="2000" dirty="0" smtClean="0"/>
              <a:t> y </a:t>
            </a:r>
            <a:r>
              <a:rPr lang="es-MX" sz="2000" b="1" dirty="0" err="1" smtClean="0"/>
              <a:t>restore</a:t>
            </a:r>
            <a:r>
              <a:rPr lang="es-MX" sz="2000" dirty="0" smtClean="0"/>
              <a:t>. Aunque nos parezca un poco trivial, cuando empecemos a utilizar un poco más de programación para los juegos y otros desarrollos, veremos su enorme utilidad. </a:t>
            </a:r>
          </a:p>
          <a:p>
            <a:pPr marL="0" indent="0" algn="just">
              <a:buNone/>
            </a:pPr>
            <a:r>
              <a:rPr lang="es-MX" sz="2000" dirty="0" smtClean="0"/>
              <a:t>Abra el archivo </a:t>
            </a:r>
            <a:r>
              <a:rPr lang="es-MX" sz="2000" b="1" dirty="0" smtClean="0"/>
              <a:t>canvasBase.htm</a:t>
            </a:r>
            <a:r>
              <a:rPr lang="es-MX" sz="2000" dirty="0" smtClean="0"/>
              <a:t>l y guárdelo como </a:t>
            </a:r>
            <a:r>
              <a:rPr lang="es-MX" sz="2000" b="1" dirty="0" smtClean="0"/>
              <a:t>canvasBasico05.html. </a:t>
            </a:r>
            <a:r>
              <a:rPr lang="es-MX" sz="2000" dirty="0" smtClean="0"/>
              <a:t>Como se puede observar, podemos guardar el color del relleno y del contorno. También se almacenan datos de las propiedades </a:t>
            </a:r>
            <a:r>
              <a:rPr lang="es-MX" sz="2000" b="1" dirty="0" err="1" smtClean="0"/>
              <a:t>translate</a:t>
            </a:r>
            <a:r>
              <a:rPr lang="es-MX" sz="2000" b="1" dirty="0" smtClean="0"/>
              <a:t>, </a:t>
            </a:r>
            <a:r>
              <a:rPr lang="es-MX" sz="2000" b="1" dirty="0" err="1" smtClean="0"/>
              <a:t>rotate</a:t>
            </a:r>
            <a:r>
              <a:rPr lang="es-MX" sz="2000" b="1" dirty="0" smtClean="0"/>
              <a:t> y .</a:t>
            </a:r>
            <a:r>
              <a:rPr lang="es-MX" sz="2000" b="1" dirty="0" err="1" smtClean="0"/>
              <a:t>scale</a:t>
            </a:r>
            <a:r>
              <a:rPr lang="es-MX" sz="2000" dirty="0" smtClean="0"/>
              <a:t>.</a:t>
            </a:r>
          </a:p>
          <a:p>
            <a:pPr marL="0" indent="0">
              <a:buNone/>
            </a:pPr>
            <a:r>
              <a:rPr lang="es-MX" sz="2000" dirty="0" smtClean="0"/>
              <a:t>Guarde </a:t>
            </a:r>
            <a:r>
              <a:rPr lang="es-MX" sz="2000" dirty="0"/>
              <a:t>el archivo y ejecútelo en un navegador. Observará que se alternan los cuadros de colores. Ahora quite la opción de </a:t>
            </a:r>
            <a:r>
              <a:rPr lang="es-MX" sz="2000" i="1" dirty="0" err="1"/>
              <a:t>restore</a:t>
            </a:r>
            <a:r>
              <a:rPr lang="es-MX" sz="2000" i="1" dirty="0"/>
              <a:t> </a:t>
            </a:r>
            <a:r>
              <a:rPr lang="es-MX" sz="2000" dirty="0"/>
              <a:t>( o </a:t>
            </a:r>
            <a:r>
              <a:rPr lang="es-MX" sz="2000" dirty="0" smtClean="0"/>
              <a:t>coméntela</a:t>
            </a:r>
            <a:r>
              <a:rPr lang="es-MX" sz="2000" dirty="0"/>
              <a:t>) y </a:t>
            </a:r>
            <a:r>
              <a:rPr lang="es-MX" sz="2000" dirty="0" smtClean="0"/>
              <a:t>verá que los dos últimos </a:t>
            </a:r>
            <a:r>
              <a:rPr lang="es-MX" sz="2000" dirty="0"/>
              <a:t>cuadros son iguales.</a:t>
            </a:r>
          </a:p>
        </p:txBody>
      </p:sp>
    </p:spTree>
    <p:extLst>
      <p:ext uri="{BB962C8B-B14F-4D97-AF65-F5344CB8AC3E}">
        <p14:creationId xmlns:p14="http://schemas.microsoft.com/office/powerpoint/2010/main" val="3389833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7.6 Creación de</a:t>
            </a:r>
            <a:r>
              <a:rPr lang="es-MX" sz="2800" i="1" dirty="0" smtClean="0"/>
              <a:t> </a:t>
            </a:r>
            <a:r>
              <a:rPr lang="es-MX" sz="2800" i="1" dirty="0" err="1" smtClean="0"/>
              <a:t>path</a:t>
            </a:r>
            <a:r>
              <a:rPr lang="es-MX" sz="2800" i="1" dirty="0" smtClean="0"/>
              <a:t> </a:t>
            </a:r>
            <a:r>
              <a:rPr lang="es-MX" sz="2800" dirty="0" smtClean="0"/>
              <a:t>en </a:t>
            </a:r>
            <a:r>
              <a:rPr lang="es-MX" sz="2800" dirty="0" err="1" smtClean="0"/>
              <a:t>canvas</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Los </a:t>
            </a:r>
            <a:r>
              <a:rPr lang="es-MX" sz="2000" i="1" dirty="0" err="1" smtClean="0"/>
              <a:t>paths</a:t>
            </a:r>
            <a:r>
              <a:rPr lang="es-MX" sz="2000" i="1" dirty="0" smtClean="0"/>
              <a:t> </a:t>
            </a:r>
            <a:r>
              <a:rPr lang="es-MX" sz="2000" dirty="0" smtClean="0"/>
              <a:t>o trazos en </a:t>
            </a:r>
            <a:r>
              <a:rPr lang="es-MX" sz="2000" dirty="0" err="1" smtClean="0"/>
              <a:t>canvas</a:t>
            </a:r>
            <a:r>
              <a:rPr lang="es-MX" sz="2000" dirty="0" smtClean="0"/>
              <a:t> no son otra cosa que varias líneas continuas que forman un “camino”. Hay ciertas propiedades y métodos que son muy importantes dentro de los </a:t>
            </a:r>
            <a:r>
              <a:rPr lang="es-MX" sz="2000" i="1" dirty="0" err="1" smtClean="0"/>
              <a:t>paths</a:t>
            </a:r>
            <a:r>
              <a:rPr lang="es-MX" sz="2000" dirty="0" smtClean="0"/>
              <a:t>. Abra el archivo canvasBase.html y guárdelo como </a:t>
            </a:r>
            <a:r>
              <a:rPr lang="es-MX" sz="2000" b="1" dirty="0" smtClean="0"/>
              <a:t>canvasBasico06.html.</a:t>
            </a:r>
          </a:p>
          <a:p>
            <a:endParaRPr lang="es-MX" sz="2000" dirty="0"/>
          </a:p>
          <a:p>
            <a:pPr marL="0" indent="0" algn="just">
              <a:buNone/>
            </a:pPr>
            <a:r>
              <a:rPr lang="es-MX" sz="2000" dirty="0"/>
              <a:t>Primero definimos el ancho de la línea, así como los colores de relleno y de contorno. Iniciamos el </a:t>
            </a:r>
            <a:r>
              <a:rPr lang="es-MX" sz="2000" i="1" dirty="0" err="1"/>
              <a:t>path</a:t>
            </a:r>
            <a:r>
              <a:rPr lang="es-MX" sz="2000" i="1" dirty="0"/>
              <a:t> </a:t>
            </a:r>
            <a:r>
              <a:rPr lang="es-MX" sz="2000" dirty="0"/>
              <a:t>con el método </a:t>
            </a:r>
            <a:r>
              <a:rPr lang="es-MX" sz="2000" b="1" dirty="0" err="1"/>
              <a:t>beginPath</a:t>
            </a:r>
            <a:r>
              <a:rPr lang="es-MX" sz="2000" dirty="0"/>
              <a:t>, movemos la posición y dibujamos tres líneas. Ejecutamos el dibujo con la sentencia </a:t>
            </a:r>
            <a:r>
              <a:rPr lang="es-MX" sz="2000" b="1" dirty="0" err="1"/>
              <a:t>stroke</a:t>
            </a:r>
            <a:r>
              <a:rPr lang="es-MX" sz="2000" b="1" dirty="0"/>
              <a:t>()</a:t>
            </a:r>
            <a:r>
              <a:rPr lang="es-MX" sz="2000" dirty="0"/>
              <a:t>. Tendremos tres líneas rojas que no cierran la figura. </a:t>
            </a:r>
          </a:p>
          <a:p>
            <a:pPr marL="0" indent="0" algn="just">
              <a:buNone/>
            </a:pPr>
            <a:r>
              <a:rPr lang="es-MX" sz="2000" dirty="0"/>
              <a:t>El siguiente bloque de instrucciones es semejante, pero la diferencia es que estamos utilizando el método </a:t>
            </a:r>
            <a:r>
              <a:rPr lang="es-MX" sz="2000" b="1" dirty="0" err="1"/>
              <a:t>closePath</a:t>
            </a:r>
            <a:r>
              <a:rPr lang="es-MX" sz="2000" b="1" dirty="0"/>
              <a:t>()</a:t>
            </a:r>
            <a:r>
              <a:rPr lang="es-MX" sz="2000" dirty="0"/>
              <a:t>, con lo que el último trazo se cierra con el primero, terminando así la figura.</a:t>
            </a:r>
            <a:endParaRPr lang="es-MX" sz="2000" b="1" dirty="0"/>
          </a:p>
        </p:txBody>
      </p:sp>
    </p:spTree>
    <p:extLst>
      <p:ext uri="{BB962C8B-B14F-4D97-AF65-F5344CB8AC3E}">
        <p14:creationId xmlns:p14="http://schemas.microsoft.com/office/powerpoint/2010/main" val="2226096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El método </a:t>
            </a:r>
            <a:r>
              <a:rPr lang="es-MX" sz="2800" dirty="0" err="1" smtClean="0"/>
              <a:t>fill</a:t>
            </a:r>
            <a:r>
              <a:rPr lang="es-MX" sz="2800" dirty="0" smtClean="0"/>
              <a:t>(), archivo canvasBaico06.html</a:t>
            </a:r>
            <a:endParaRPr lang="es-MX" sz="2800" dirty="0"/>
          </a:p>
        </p:txBody>
      </p:sp>
      <p:sp>
        <p:nvSpPr>
          <p:cNvPr id="3" name="2 Marcador de contenido"/>
          <p:cNvSpPr>
            <a:spLocks noGrp="1"/>
          </p:cNvSpPr>
          <p:nvPr>
            <p:ph idx="1"/>
          </p:nvPr>
        </p:nvSpPr>
        <p:spPr>
          <a:xfrm>
            <a:off x="457200" y="1340768"/>
            <a:ext cx="8229600" cy="4785395"/>
          </a:xfrm>
        </p:spPr>
        <p:txBody>
          <a:bodyPr>
            <a:normAutofit/>
          </a:bodyPr>
          <a:lstStyle/>
          <a:p>
            <a:pPr marL="0" indent="0">
              <a:buNone/>
            </a:pPr>
            <a:endParaRPr lang="es-MX" sz="2000" dirty="0" smtClean="0"/>
          </a:p>
          <a:p>
            <a:pPr marL="0" indent="0">
              <a:buNone/>
            </a:pPr>
            <a:endParaRPr lang="es-MX" sz="2000" dirty="0"/>
          </a:p>
          <a:p>
            <a:pPr marL="0" indent="0">
              <a:buNone/>
            </a:pPr>
            <a:endParaRPr lang="es-MX" sz="2000" dirty="0" smtClean="0"/>
          </a:p>
          <a:p>
            <a:pPr marL="0" indent="0">
              <a:buNone/>
            </a:pPr>
            <a:endParaRPr lang="es-MX" sz="2000" dirty="0"/>
          </a:p>
          <a:p>
            <a:pPr marL="0" indent="0">
              <a:buNone/>
            </a:pPr>
            <a:endParaRPr lang="es-MX" sz="2000" dirty="0" smtClean="0"/>
          </a:p>
          <a:p>
            <a:pPr marL="0" indent="0" algn="just">
              <a:buNone/>
            </a:pPr>
            <a:endParaRPr lang="es-MX" sz="2000" dirty="0" smtClean="0"/>
          </a:p>
          <a:p>
            <a:pPr marL="0" indent="0" algn="just">
              <a:buNone/>
            </a:pPr>
            <a:endParaRPr lang="es-MX" sz="2000" dirty="0"/>
          </a:p>
          <a:p>
            <a:pPr marL="0" indent="0" algn="just">
              <a:buNone/>
            </a:pPr>
            <a:r>
              <a:rPr lang="es-MX" sz="2000" dirty="0" smtClean="0"/>
              <a:t>En este listado, aparte de utilizar el método </a:t>
            </a:r>
            <a:r>
              <a:rPr lang="es-MX" sz="2000" b="1" dirty="0" err="1" smtClean="0"/>
              <a:t>stroke</a:t>
            </a:r>
            <a:r>
              <a:rPr lang="es-MX" sz="2000" dirty="0" smtClean="0"/>
              <a:t> y </a:t>
            </a:r>
            <a:r>
              <a:rPr lang="es-MX" sz="2000" b="1" dirty="0" err="1" smtClean="0"/>
              <a:t>closePath</a:t>
            </a:r>
            <a:r>
              <a:rPr lang="es-MX" sz="2000" b="1" dirty="0" smtClean="0"/>
              <a:t>, </a:t>
            </a:r>
            <a:r>
              <a:rPr lang="es-MX" sz="2000" dirty="0" smtClean="0"/>
              <a:t>aplicamos el método </a:t>
            </a:r>
            <a:r>
              <a:rPr lang="es-MX" sz="2000" b="1" dirty="0" err="1" smtClean="0"/>
              <a:t>fill</a:t>
            </a:r>
            <a:r>
              <a:rPr lang="es-MX" sz="2000" dirty="0" smtClean="0"/>
              <a:t>, con lo cual dibujamos el interior de la figura.</a:t>
            </a:r>
          </a:p>
          <a:p>
            <a:pPr marL="0" indent="0" algn="just">
              <a:buNone/>
            </a:pPr>
            <a:r>
              <a:rPr lang="es-MX" sz="2000" dirty="0" smtClean="0"/>
              <a:t>Guarde su archivo y visualícelo en un navegador. Verá las tres figuras y sus diferentes resultados.</a:t>
            </a:r>
            <a:endParaRPr lang="es-MX" sz="2000" dirty="0"/>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1628800"/>
            <a:ext cx="5112568" cy="19321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8955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7.7 Dibujar arcos con </a:t>
            </a:r>
            <a:r>
              <a:rPr lang="es-MX" sz="2800" dirty="0" err="1" smtClean="0"/>
              <a:t>canvas</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a:t>L</a:t>
            </a:r>
            <a:r>
              <a:rPr lang="es-MX" sz="2000" dirty="0" smtClean="0"/>
              <a:t>a forma de hacer círculos en </a:t>
            </a:r>
            <a:r>
              <a:rPr lang="es-MX" sz="2000" dirty="0" err="1" smtClean="0"/>
              <a:t>canvas</a:t>
            </a:r>
            <a:r>
              <a:rPr lang="es-MX" sz="2000" dirty="0" smtClean="0"/>
              <a:t> es por medio de los arcos. Este método tiene seis parámetros los dos primeros son el punto central del círculo, el siguiente es el radio del arco, después es el ángulo inicial y el que sigue es el ángulo final. El sexto es la dirección del dibujo. Por omisión es falso, es decir que es en sentido contrario de las manecillas del reloj.</a:t>
            </a:r>
          </a:p>
          <a:p>
            <a:pPr marL="0" indent="0" algn="just">
              <a:buNone/>
            </a:pPr>
            <a:r>
              <a:rPr lang="es-MX" sz="2000" dirty="0" smtClean="0"/>
              <a:t>Antes de empezar, abra el archivo </a:t>
            </a:r>
            <a:r>
              <a:rPr lang="es-MX" sz="2000" b="1" dirty="0" smtClean="0"/>
              <a:t>canvasBase.html</a:t>
            </a:r>
            <a:r>
              <a:rPr lang="es-MX" sz="2000" dirty="0" smtClean="0"/>
              <a:t> y guárdelo como </a:t>
            </a:r>
            <a:r>
              <a:rPr lang="es-MX" sz="2000" b="1" dirty="0" smtClean="0"/>
              <a:t>canvasBasico07.html</a:t>
            </a:r>
            <a:r>
              <a:rPr lang="es-MX" sz="2000" dirty="0" smtClean="0"/>
              <a:t>.</a:t>
            </a:r>
          </a:p>
          <a:p>
            <a:pPr marL="0" indent="0" algn="just">
              <a:buNone/>
            </a:pPr>
            <a:r>
              <a:rPr lang="es-MX" sz="2000" dirty="0" smtClean="0"/>
              <a:t>El </a:t>
            </a:r>
            <a:r>
              <a:rPr lang="es-MX" sz="2000" dirty="0"/>
              <a:t>ángulo inicial se encuentra en el eje de la “equis”, de lado derecho. Guarde y ejecute su archivo y podrá observar los tres arcos. Para hacer un círculo iniciamos en cero y terminamos en 2*PI, que por omisión son los 360 grados, no importa la dirección.</a:t>
            </a:r>
          </a:p>
        </p:txBody>
      </p:sp>
    </p:spTree>
    <p:extLst>
      <p:ext uri="{BB962C8B-B14F-4D97-AF65-F5344CB8AC3E}">
        <p14:creationId xmlns:p14="http://schemas.microsoft.com/office/powerpoint/2010/main" val="2704295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7.8 Las curvas Bézier</a:t>
            </a:r>
            <a:endParaRPr lang="es-MX" sz="2800" dirty="0"/>
          </a:p>
        </p:txBody>
      </p:sp>
      <p:sp>
        <p:nvSpPr>
          <p:cNvPr id="3" name="2 Marcador de contenido"/>
          <p:cNvSpPr>
            <a:spLocks noGrp="1"/>
          </p:cNvSpPr>
          <p:nvPr>
            <p:ph idx="1"/>
          </p:nvPr>
        </p:nvSpPr>
        <p:spPr>
          <a:xfrm>
            <a:off x="457200" y="1340768"/>
            <a:ext cx="8229600" cy="4785395"/>
          </a:xfrm>
        </p:spPr>
        <p:txBody>
          <a:bodyPr>
            <a:normAutofit/>
          </a:bodyPr>
          <a:lstStyle/>
          <a:p>
            <a:pPr marL="0" indent="0" algn="just">
              <a:buNone/>
            </a:pPr>
            <a:r>
              <a:rPr lang="es-MX" sz="2000" dirty="0" smtClean="0"/>
              <a:t>Por medio del API de dibujo del </a:t>
            </a:r>
            <a:r>
              <a:rPr lang="es-MX" sz="2000" dirty="0" err="1" smtClean="0"/>
              <a:t>canvas</a:t>
            </a:r>
            <a:r>
              <a:rPr lang="es-MX" sz="2000" dirty="0" smtClean="0"/>
              <a:t> podemos usar las curvas Bézier, que fueron nombradas así en honor del ingeniero francés Pierre </a:t>
            </a:r>
            <a:r>
              <a:rPr lang="es-MX" sz="2000" dirty="0" err="1" smtClean="0"/>
              <a:t>Étienne</a:t>
            </a:r>
            <a:r>
              <a:rPr lang="es-MX" sz="2000" dirty="0" smtClean="0"/>
              <a:t> Bézier, quien las inventó para el uso del primer sistema CAD de la historia. Esas curvas constan de dos puntos ancla, que son el primero y el último, y dos puntos llamados tangentes o puntos de control o manecillas, los cuales son</a:t>
            </a:r>
          </a:p>
          <a:p>
            <a:pPr marL="0" indent="0" algn="just">
              <a:buNone/>
            </a:pPr>
            <a:r>
              <a:rPr lang="es-MX" sz="2000" dirty="0" smtClean="0"/>
              <a:t>invisibles </a:t>
            </a:r>
            <a:r>
              <a:rPr lang="es-MX" sz="2000" dirty="0"/>
              <a:t>en el dibujo. </a:t>
            </a:r>
          </a:p>
          <a:p>
            <a:pPr marL="0" indent="0" algn="just">
              <a:buNone/>
            </a:pPr>
            <a:r>
              <a:rPr lang="es-MX" sz="2000" dirty="0"/>
              <a:t>Antes de empezar con las curvas Bézier, abra el archivo </a:t>
            </a:r>
            <a:r>
              <a:rPr lang="es-MX" sz="2000" b="1" dirty="0"/>
              <a:t>canvasBase.html </a:t>
            </a:r>
            <a:r>
              <a:rPr lang="es-MX" sz="2000" dirty="0"/>
              <a:t>y guárdelo como </a:t>
            </a:r>
            <a:r>
              <a:rPr lang="es-MX" sz="2000" b="1" dirty="0"/>
              <a:t>canvasBasico08.html</a:t>
            </a:r>
            <a:r>
              <a:rPr lang="es-MX" sz="2000" dirty="0" smtClean="0"/>
              <a:t>. El primer punto ancla se declara con la sentencia </a:t>
            </a:r>
            <a:r>
              <a:rPr lang="es-MX" sz="2000" dirty="0" err="1" smtClean="0"/>
              <a:t>move</a:t>
            </a:r>
            <a:r>
              <a:rPr lang="es-MX" sz="2000" dirty="0" smtClean="0"/>
              <a:t>(). En el método </a:t>
            </a:r>
            <a:r>
              <a:rPr lang="es-MX" sz="2000" dirty="0" err="1" smtClean="0"/>
              <a:t>bezier</a:t>
            </a:r>
            <a:r>
              <a:rPr lang="es-MX" sz="2000" dirty="0" smtClean="0"/>
              <a:t>() se escriben los siguientes tres puntos: los dos puntos de control y el segundo punto ancla.</a:t>
            </a:r>
          </a:p>
          <a:p>
            <a:pPr marL="0" indent="0" algn="just">
              <a:buNone/>
            </a:pPr>
            <a:r>
              <a:rPr lang="es-MX" sz="2000" dirty="0" smtClean="0"/>
              <a:t>Los siguientes cuadritos sólo sirven para ilustrar los puntos de la curva y no son en realidad necesarios. Guarde su archivo y visualícelo en un navegador. Verá la curva y cada uno de los cuadritos que representan un punto de la misma.</a:t>
            </a:r>
            <a:endParaRPr lang="es-MX" sz="2000" dirty="0"/>
          </a:p>
        </p:txBody>
      </p:sp>
    </p:spTree>
    <p:extLst>
      <p:ext uri="{BB962C8B-B14F-4D97-AF65-F5344CB8AC3E}">
        <p14:creationId xmlns:p14="http://schemas.microsoft.com/office/powerpoint/2010/main" val="773729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629816"/>
            <a:ext cx="8229600" cy="1143000"/>
          </a:xfrm>
        </p:spPr>
        <p:txBody>
          <a:bodyPr>
            <a:normAutofit fontScale="90000"/>
          </a:bodyPr>
          <a:lstStyle/>
          <a:p>
            <a:r>
              <a:rPr lang="es-MX" sz="3100" dirty="0" smtClean="0"/>
              <a:t>7.9 Los gradientes lineales en el </a:t>
            </a:r>
            <a:r>
              <a:rPr lang="es-MX" sz="3100" dirty="0" err="1" smtClean="0"/>
              <a:t>canvas</a:t>
            </a:r>
            <a:r>
              <a:rPr lang="es-MX" dirty="0" smtClean="0"/>
              <a:t/>
            </a:r>
            <a:br>
              <a:rPr lang="es-MX" dirty="0" smtClean="0"/>
            </a:br>
            <a:endParaRPr lang="es-MX" dirty="0"/>
          </a:p>
        </p:txBody>
      </p:sp>
      <p:sp>
        <p:nvSpPr>
          <p:cNvPr id="3" name="2 Marcador de contenido"/>
          <p:cNvSpPr>
            <a:spLocks noGrp="1"/>
          </p:cNvSpPr>
          <p:nvPr>
            <p:ph idx="1"/>
          </p:nvPr>
        </p:nvSpPr>
        <p:spPr>
          <a:xfrm>
            <a:off x="457200" y="1196752"/>
            <a:ext cx="8229600" cy="4929411"/>
          </a:xfrm>
        </p:spPr>
        <p:txBody>
          <a:bodyPr>
            <a:normAutofit/>
          </a:bodyPr>
          <a:lstStyle/>
          <a:p>
            <a:pPr marL="0" indent="0">
              <a:buNone/>
            </a:pPr>
            <a:r>
              <a:rPr lang="es-MX" sz="2000" dirty="0" smtClean="0"/>
              <a:t>Los gradientes, tanto lineales como radiales, se pueden utilizar en líneas, rectángulos, textos y arcos. En realidad constan de tres pasos: crear la dirección del gradiente, añadir los colores y aplicarlas a los objetos por medio del </a:t>
            </a:r>
            <a:r>
              <a:rPr lang="es-MX" sz="2000" b="1" dirty="0" err="1" smtClean="0"/>
              <a:t>fillStyle</a:t>
            </a:r>
            <a:r>
              <a:rPr lang="es-MX" sz="2000" dirty="0" smtClean="0"/>
              <a:t> </a:t>
            </a:r>
            <a:r>
              <a:rPr lang="es-MX" sz="2000" b="1" dirty="0" smtClean="0"/>
              <a:t>o </a:t>
            </a:r>
            <a:r>
              <a:rPr lang="es-MX" sz="2000" b="1" dirty="0" err="1" smtClean="0"/>
              <a:t>strokeStyle</a:t>
            </a:r>
            <a:r>
              <a:rPr lang="es-MX" sz="2000" dirty="0" smtClean="0"/>
              <a:t>.</a:t>
            </a:r>
          </a:p>
          <a:p>
            <a:pPr marL="0" indent="0">
              <a:buNone/>
            </a:pPr>
            <a:r>
              <a:rPr lang="es-MX" sz="2000" dirty="0" smtClean="0"/>
              <a:t>Antes de empezar, abra el archivo </a:t>
            </a:r>
            <a:r>
              <a:rPr lang="es-MX" sz="2000" b="1" dirty="0" smtClean="0"/>
              <a:t>canvasBase.html </a:t>
            </a:r>
            <a:r>
              <a:rPr lang="es-MX" sz="2000" dirty="0" smtClean="0"/>
              <a:t>y guárdelo como </a:t>
            </a:r>
            <a:r>
              <a:rPr lang="es-MX" sz="2000" b="1" dirty="0" smtClean="0"/>
              <a:t>canvasBasico09.html</a:t>
            </a:r>
            <a:r>
              <a:rPr lang="es-MX" sz="2000" dirty="0" smtClean="0"/>
              <a:t>.</a:t>
            </a:r>
          </a:p>
          <a:p>
            <a:pPr marL="0" indent="0">
              <a:buNone/>
            </a:pPr>
            <a:endParaRPr lang="es-MX" sz="2000"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3284984"/>
            <a:ext cx="6840760" cy="2736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63830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85800"/>
            <a:ext cx="8229600" cy="1143000"/>
          </a:xfrm>
        </p:spPr>
        <p:txBody>
          <a:bodyPr>
            <a:normAutofit/>
          </a:bodyPr>
          <a:lstStyle/>
          <a:p>
            <a:r>
              <a:rPr lang="es-MX" sz="2800" dirty="0"/>
              <a:t>P</a:t>
            </a:r>
            <a:r>
              <a:rPr lang="es-MX" sz="2800" dirty="0" smtClean="0"/>
              <a:t>asos para conseguir un gradiente </a:t>
            </a:r>
            <a:br>
              <a:rPr lang="es-MX" sz="2800" dirty="0" smtClean="0"/>
            </a:br>
            <a:r>
              <a:rPr lang="es-MX" sz="2800" dirty="0" smtClean="0"/>
              <a:t>y aplicarlo a un rectángulo</a:t>
            </a:r>
            <a:endParaRPr lang="es-MX" sz="2800" dirty="0"/>
          </a:p>
        </p:txBody>
      </p:sp>
      <p:sp>
        <p:nvSpPr>
          <p:cNvPr id="3" name="2 Marcador de contenido"/>
          <p:cNvSpPr>
            <a:spLocks noGrp="1"/>
          </p:cNvSpPr>
          <p:nvPr>
            <p:ph idx="1"/>
          </p:nvPr>
        </p:nvSpPr>
        <p:spPr>
          <a:xfrm>
            <a:off x="457200" y="2071389"/>
            <a:ext cx="8229600" cy="4525963"/>
          </a:xfrm>
        </p:spPr>
        <p:txBody>
          <a:bodyPr>
            <a:normAutofit/>
          </a:bodyPr>
          <a:lstStyle/>
          <a:p>
            <a:pPr marL="0" indent="0" algn="just">
              <a:buNone/>
            </a:pPr>
            <a:r>
              <a:rPr lang="es-MX" sz="2000" dirty="0" smtClean="0"/>
              <a:t>1. Definimos la dirección del gradiente. En este caso imagine que estamos definiendo dos puntos en el método </a:t>
            </a:r>
            <a:r>
              <a:rPr lang="es-MX" sz="2000" b="1" dirty="0" err="1" smtClean="0"/>
              <a:t>createGradient</a:t>
            </a:r>
            <a:r>
              <a:rPr lang="es-MX" sz="2000" b="1" dirty="0" smtClean="0"/>
              <a:t>()</a:t>
            </a:r>
            <a:r>
              <a:rPr lang="es-MX" sz="2000" dirty="0" smtClean="0"/>
              <a:t>. La dirección de esa línea definirá la dirección del gradiente.</a:t>
            </a:r>
          </a:p>
          <a:p>
            <a:pPr marL="0" indent="0" algn="just">
              <a:buNone/>
            </a:pPr>
            <a:r>
              <a:rPr lang="es-MX" sz="2000" dirty="0" smtClean="0"/>
              <a:t>2. Definimos los diferentes colores con el método </a:t>
            </a:r>
            <a:r>
              <a:rPr lang="es-MX" sz="2000" b="1" dirty="0" err="1" smtClean="0"/>
              <a:t>addColorStop</a:t>
            </a:r>
            <a:r>
              <a:rPr lang="es-MX" sz="2000" b="1" dirty="0" smtClean="0"/>
              <a:t>()</a:t>
            </a:r>
            <a:r>
              <a:rPr lang="es-MX" sz="2000" dirty="0" smtClean="0"/>
              <a:t>. El primer parámetro es la ubicación del color, donde cero es el inicio de la línea y 1 es el final. Los colores se mostrarán en forma perpendicular a la misma.</a:t>
            </a:r>
          </a:p>
          <a:p>
            <a:pPr marL="0" indent="0" algn="just">
              <a:buNone/>
            </a:pPr>
            <a:r>
              <a:rPr lang="es-MX" sz="2000" dirty="0" smtClean="0"/>
              <a:t>3. Aplica el objeto gradiente al </a:t>
            </a:r>
            <a:r>
              <a:rPr lang="es-MX" sz="2000" b="1" dirty="0" err="1" smtClean="0"/>
              <a:t>fillStyle</a:t>
            </a:r>
            <a:r>
              <a:rPr lang="es-MX" sz="2000" dirty="0" smtClean="0"/>
              <a:t> o </a:t>
            </a:r>
            <a:r>
              <a:rPr lang="es-MX" sz="2000" b="1" dirty="0" err="1" smtClean="0"/>
              <a:t>strokeStyle</a:t>
            </a:r>
            <a:r>
              <a:rPr lang="es-MX" sz="2000" dirty="0" smtClean="0"/>
              <a:t>.</a:t>
            </a:r>
          </a:p>
          <a:p>
            <a:pPr marL="0" indent="0" algn="just">
              <a:buNone/>
            </a:pPr>
            <a:r>
              <a:rPr lang="es-MX" sz="2000" dirty="0" smtClean="0"/>
              <a:t>4. Se ejecuta la figura o texto con el gradiente.</a:t>
            </a:r>
          </a:p>
          <a:p>
            <a:pPr marL="0" indent="0" algn="just">
              <a:buNone/>
            </a:pPr>
            <a:r>
              <a:rPr lang="es-MX" sz="2000" dirty="0" smtClean="0"/>
              <a:t>Guarde su archivo y visualícelo en un navegador. Verá un rectángulo con gradientes.</a:t>
            </a:r>
            <a:endParaRPr lang="es-MX" sz="2000" dirty="0"/>
          </a:p>
        </p:txBody>
      </p:sp>
    </p:spTree>
    <p:extLst>
      <p:ext uri="{BB962C8B-B14F-4D97-AF65-F5344CB8AC3E}">
        <p14:creationId xmlns:p14="http://schemas.microsoft.com/office/powerpoint/2010/main" val="35507918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557808"/>
            <a:ext cx="8229600" cy="1143000"/>
          </a:xfrm>
        </p:spPr>
        <p:txBody>
          <a:bodyPr>
            <a:normAutofit/>
          </a:bodyPr>
          <a:lstStyle/>
          <a:p>
            <a:r>
              <a:rPr lang="es-MX" sz="2800" dirty="0" smtClean="0"/>
              <a:t>7.10 Diferentes direcciones del gradiente en el </a:t>
            </a:r>
            <a:r>
              <a:rPr lang="es-MX" sz="2800" dirty="0" err="1" smtClean="0"/>
              <a:t>canvas</a:t>
            </a:r>
            <a:endParaRPr lang="es-MX" sz="2800" dirty="0"/>
          </a:p>
        </p:txBody>
      </p:sp>
      <p:sp>
        <p:nvSpPr>
          <p:cNvPr id="3" name="2 Marcador de contenido"/>
          <p:cNvSpPr>
            <a:spLocks noGrp="1"/>
          </p:cNvSpPr>
          <p:nvPr>
            <p:ph idx="1"/>
          </p:nvPr>
        </p:nvSpPr>
        <p:spPr/>
        <p:txBody>
          <a:bodyPr>
            <a:normAutofit/>
          </a:bodyPr>
          <a:lstStyle/>
          <a:p>
            <a:pPr marL="0" indent="0">
              <a:buNone/>
            </a:pPr>
            <a:r>
              <a:rPr lang="es-MX" sz="2000" dirty="0" smtClean="0"/>
              <a:t>Guarde el archivo de la sección anterior como </a:t>
            </a:r>
            <a:r>
              <a:rPr lang="es-MX" sz="2000" b="1" dirty="0" smtClean="0"/>
              <a:t>canvasBasico10.html.</a:t>
            </a:r>
            <a:r>
              <a:rPr lang="es-MX" sz="2000" dirty="0" smtClean="0"/>
              <a:t> Para hacer otras variaciones de los gradientes lineales, simplemente tiene que modificar la dirección de la línea, como se muestra a continuación. También podemos tener gradientes diagonales, si es que definimos en el método </a:t>
            </a:r>
            <a:r>
              <a:rPr lang="es-MX" sz="2000" b="1" dirty="0" err="1" smtClean="0"/>
              <a:t>createGradient</a:t>
            </a:r>
            <a:r>
              <a:rPr lang="es-MX" sz="2000" b="1" dirty="0" smtClean="0"/>
              <a:t>()</a:t>
            </a:r>
            <a:r>
              <a:rPr lang="es-MX" sz="2000" dirty="0" smtClean="0"/>
              <a:t> dos puntos diagonales. Guarde su archivo y visualícelo en un navegador. Verá los gradientes lineales dibujados en los diferentes cuadros del </a:t>
            </a:r>
            <a:r>
              <a:rPr lang="es-MX" sz="2000" dirty="0" err="1" smtClean="0"/>
              <a:t>canvas</a:t>
            </a:r>
            <a:r>
              <a:rPr lang="es-MX" sz="2000" dirty="0" smtClean="0"/>
              <a:t>.</a:t>
            </a:r>
          </a:p>
          <a:p>
            <a:pPr marL="0" indent="0" algn="ctr">
              <a:buNone/>
            </a:pPr>
            <a:r>
              <a:rPr lang="es-MX" sz="2800" b="1" dirty="0" smtClean="0"/>
              <a:t>7.11 </a:t>
            </a:r>
            <a:r>
              <a:rPr lang="es-MX" sz="2800" b="1" dirty="0"/>
              <a:t>Gradientes </a:t>
            </a:r>
            <a:r>
              <a:rPr lang="es-MX" sz="2800" b="1" dirty="0" smtClean="0"/>
              <a:t>radiales</a:t>
            </a:r>
          </a:p>
          <a:p>
            <a:pPr marL="0" indent="0" algn="just">
              <a:buNone/>
            </a:pPr>
            <a:r>
              <a:rPr lang="es-MX" sz="2000" dirty="0" smtClean="0"/>
              <a:t>Se pueden hacer gradientes radiales en </a:t>
            </a:r>
            <a:r>
              <a:rPr lang="es-MX" sz="2000" dirty="0" err="1" smtClean="0"/>
              <a:t>canvas</a:t>
            </a:r>
            <a:r>
              <a:rPr lang="es-MX" sz="2000" dirty="0" smtClean="0"/>
              <a:t> de HTML5 dibujando un par de círculos y desplazando los mismos. También podemos aplicarlos a textos, arcos, líneas, etc. Utilizaremos el método </a:t>
            </a:r>
            <a:r>
              <a:rPr lang="es-MX" sz="2000" b="1" dirty="0" err="1" smtClean="0"/>
              <a:t>createRadialGradient</a:t>
            </a:r>
            <a:r>
              <a:rPr lang="es-MX" sz="2000" b="1" dirty="0" smtClean="0"/>
              <a:t>() </a:t>
            </a:r>
            <a:r>
              <a:rPr lang="es-MX" sz="2000" dirty="0" smtClean="0"/>
              <a:t>para crear nuestro gradiente radial y luego seguimos los pasos que habíamos definido en la sección de los gradientes lineales.</a:t>
            </a:r>
            <a:endParaRPr lang="es-MX" sz="2000" dirty="0"/>
          </a:p>
        </p:txBody>
      </p:sp>
    </p:spTree>
    <p:extLst>
      <p:ext uri="{BB962C8B-B14F-4D97-AF65-F5344CB8AC3E}">
        <p14:creationId xmlns:p14="http://schemas.microsoft.com/office/powerpoint/2010/main" val="33709889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7.12 Patrones en dibujo</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En </a:t>
            </a:r>
            <a:r>
              <a:rPr lang="es-MX" sz="2000" dirty="0" err="1" smtClean="0"/>
              <a:t>canvas</a:t>
            </a:r>
            <a:r>
              <a:rPr lang="es-MX" sz="2000" dirty="0" smtClean="0"/>
              <a:t> de HTML5 podemos cargar patrones para visualizarlos en un rectángulo, círculo, línea y texto. Para ello, debemos de cargar una imagen de tipo </a:t>
            </a:r>
            <a:r>
              <a:rPr lang="es-MX" sz="2000" b="1" dirty="0" err="1" smtClean="0"/>
              <a:t>jpg</a:t>
            </a:r>
            <a:r>
              <a:rPr lang="es-MX" sz="2000" dirty="0" smtClean="0"/>
              <a:t>, </a:t>
            </a:r>
            <a:r>
              <a:rPr lang="es-MX" sz="2000" b="1" dirty="0" err="1" smtClean="0"/>
              <a:t>png</a:t>
            </a:r>
            <a:r>
              <a:rPr lang="es-MX" sz="2000" b="1" dirty="0" smtClean="0"/>
              <a:t> </a:t>
            </a:r>
            <a:r>
              <a:rPr lang="es-MX" sz="2000" dirty="0" smtClean="0"/>
              <a:t>o </a:t>
            </a:r>
            <a:r>
              <a:rPr lang="es-MX" sz="2000" b="1" dirty="0" err="1" smtClean="0"/>
              <a:t>gif</a:t>
            </a:r>
            <a:r>
              <a:rPr lang="es-MX" sz="2000" dirty="0" smtClean="0"/>
              <a:t> en un objeto de tipo imagen y después los podemos repetir en forma vertical, horizontal o ambas, similar </a:t>
            </a:r>
            <a:r>
              <a:rPr lang="es-MX" sz="2000" dirty="0" err="1" smtClean="0"/>
              <a:t>ac</a:t>
            </a:r>
            <a:r>
              <a:rPr lang="es-MX" sz="2000" dirty="0" smtClean="0"/>
              <a:t> </a:t>
            </a:r>
            <a:r>
              <a:rPr lang="es-MX" sz="2000" dirty="0" err="1" smtClean="0"/>
              <a:t>omo</a:t>
            </a:r>
            <a:r>
              <a:rPr lang="es-MX" sz="2000" dirty="0" smtClean="0"/>
              <a:t> lo hacemos con los estilos en cascada.</a:t>
            </a:r>
          </a:p>
          <a:p>
            <a:pPr marL="0" indent="0" algn="just">
              <a:buNone/>
            </a:pPr>
            <a:r>
              <a:rPr lang="es-MX" sz="2000" dirty="0" smtClean="0"/>
              <a:t>Antes de empezar, abra el archivo </a:t>
            </a:r>
            <a:r>
              <a:rPr lang="es-MX" sz="2000" b="1" dirty="0" smtClean="0"/>
              <a:t>canvasBase.html </a:t>
            </a:r>
            <a:r>
              <a:rPr lang="es-MX" sz="2000" dirty="0" smtClean="0"/>
              <a:t>y guárdelo como </a:t>
            </a:r>
            <a:r>
              <a:rPr lang="es-MX" sz="2000" b="1" dirty="0" smtClean="0"/>
              <a:t>canvasBasico12.html</a:t>
            </a:r>
            <a:r>
              <a:rPr lang="es-MX" sz="2000" dirty="0" smtClean="0"/>
              <a:t>.</a:t>
            </a:r>
            <a:endParaRPr lang="es-MX" sz="2000" dirty="0"/>
          </a:p>
        </p:txBody>
      </p:sp>
    </p:spTree>
    <p:extLst>
      <p:ext uri="{BB962C8B-B14F-4D97-AF65-F5344CB8AC3E}">
        <p14:creationId xmlns:p14="http://schemas.microsoft.com/office/powerpoint/2010/main" val="2034292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91877"/>
            <a:ext cx="8229600" cy="5289451"/>
          </a:xfrm>
        </p:spPr>
        <p:txBody>
          <a:bodyPr>
            <a:normAutofit/>
          </a:bodyPr>
          <a:lstStyle/>
          <a:p>
            <a:pPr marL="0" indent="0" algn="just">
              <a:buNone/>
            </a:pPr>
            <a:r>
              <a:rPr lang="es-MX" sz="2000" dirty="0" smtClean="0"/>
              <a:t>El </a:t>
            </a:r>
            <a:r>
              <a:rPr lang="es-MX" sz="2000" dirty="0" err="1" smtClean="0"/>
              <a:t>Canvas</a:t>
            </a:r>
            <a:r>
              <a:rPr lang="es-MX" sz="2000" dirty="0" smtClean="0"/>
              <a:t> de HTML5 es una de las características más populares de esta tecnología, ya que nos permitirá dibujar, importar imágenes y videos, desplegar texto y hacer animaciones.</a:t>
            </a:r>
          </a:p>
          <a:p>
            <a:pPr marL="0" indent="0" algn="just">
              <a:buNone/>
            </a:pPr>
            <a:r>
              <a:rPr lang="es-MX" sz="2000" dirty="0" smtClean="0"/>
              <a:t>Afortunadamente </a:t>
            </a:r>
            <a:r>
              <a:rPr lang="es-MX" sz="2000" dirty="0"/>
              <a:t>esta tecnología es la más aceptada en los </a:t>
            </a:r>
            <a:r>
              <a:rPr lang="es-MX" sz="2000" dirty="0" smtClean="0"/>
              <a:t>cinco navegadores </a:t>
            </a:r>
            <a:r>
              <a:rPr lang="es-MX" sz="2000" dirty="0"/>
              <a:t>más populares para computadora, y prácticamente se acepta </a:t>
            </a:r>
            <a:r>
              <a:rPr lang="es-MX" sz="2000" dirty="0" smtClean="0"/>
              <a:t>en todos </a:t>
            </a:r>
            <a:r>
              <a:rPr lang="es-MX" sz="2000" dirty="0"/>
              <a:t>los navegadores para dispositivos móviles. En la página </a:t>
            </a:r>
            <a:r>
              <a:rPr lang="es-MX" sz="2000" dirty="0" smtClean="0"/>
              <a:t>de </a:t>
            </a:r>
            <a:r>
              <a:rPr lang="es-MX" sz="2000" u="sng" dirty="0" smtClean="0"/>
              <a:t>http</a:t>
            </a:r>
            <a:r>
              <a:rPr lang="es-MX" sz="2000" u="sng" dirty="0"/>
              <a:t>://www.caniuse.com </a:t>
            </a:r>
            <a:r>
              <a:rPr lang="es-MX" sz="2000" dirty="0"/>
              <a:t>podemos confirmar este punto</a:t>
            </a:r>
            <a:r>
              <a:rPr lang="es-MX" sz="2000" dirty="0" smtClean="0"/>
              <a:t>.</a:t>
            </a:r>
          </a:p>
          <a:p>
            <a:pPr marL="0" indent="0" algn="just">
              <a:buNone/>
            </a:pPr>
            <a:endParaRPr lang="es-MX" sz="2000" dirty="0" smtClean="0"/>
          </a:p>
          <a:p>
            <a:pPr marL="0" indent="0" algn="just">
              <a:buNone/>
            </a:pPr>
            <a:endParaRPr lang="es-MX"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3933056"/>
            <a:ext cx="5184576" cy="1773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71798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7.13 Manejo de texto en </a:t>
            </a:r>
            <a:r>
              <a:rPr lang="es-MX" sz="2800" dirty="0" err="1" smtClean="0"/>
              <a:t>canvas</a:t>
            </a:r>
            <a:endParaRPr lang="es-MX" sz="2800" dirty="0"/>
          </a:p>
        </p:txBody>
      </p:sp>
      <p:sp>
        <p:nvSpPr>
          <p:cNvPr id="3" name="2 Marcador de contenido"/>
          <p:cNvSpPr>
            <a:spLocks noGrp="1"/>
          </p:cNvSpPr>
          <p:nvPr>
            <p:ph idx="1"/>
          </p:nvPr>
        </p:nvSpPr>
        <p:spPr>
          <a:xfrm>
            <a:off x="457200" y="1268760"/>
            <a:ext cx="8229600" cy="4857403"/>
          </a:xfrm>
        </p:spPr>
        <p:txBody>
          <a:bodyPr>
            <a:normAutofit/>
          </a:bodyPr>
          <a:lstStyle/>
          <a:p>
            <a:pPr marL="0" indent="0" algn="just">
              <a:buNone/>
            </a:pPr>
            <a:r>
              <a:rPr lang="es-MX" sz="2000" dirty="0" smtClean="0"/>
              <a:t>El </a:t>
            </a:r>
            <a:r>
              <a:rPr lang="es-MX" sz="2000" dirty="0" err="1" smtClean="0"/>
              <a:t>canvas</a:t>
            </a:r>
            <a:r>
              <a:rPr lang="es-MX" sz="2000" dirty="0" smtClean="0"/>
              <a:t> de HTML5 también permite manejar texto, incluso podemos usar fuentes externas Web. Antes de iniciar, abra el archivo </a:t>
            </a:r>
            <a:r>
              <a:rPr lang="es-MX" sz="2000" b="1" dirty="0" smtClean="0"/>
              <a:t>canvasBase.html</a:t>
            </a:r>
            <a:r>
              <a:rPr lang="es-MX" sz="2000" dirty="0" smtClean="0"/>
              <a:t> y guárdelo como </a:t>
            </a:r>
            <a:r>
              <a:rPr lang="es-MX" sz="2000" b="1" dirty="0" smtClean="0"/>
              <a:t>canvasBasico13.html</a:t>
            </a:r>
            <a:r>
              <a:rPr lang="es-MX" sz="2000" dirty="0" smtClean="0"/>
              <a:t>. </a:t>
            </a:r>
          </a:p>
          <a:p>
            <a:pPr marL="0" indent="0" algn="just">
              <a:buNone/>
            </a:pPr>
            <a:r>
              <a:rPr lang="es-MX" sz="2000" dirty="0" smtClean="0"/>
              <a:t>Por medio de las propiedades </a:t>
            </a:r>
            <a:r>
              <a:rPr lang="es-MX" sz="2000" b="1" dirty="0" err="1" smtClean="0"/>
              <a:t>shadow</a:t>
            </a:r>
            <a:r>
              <a:rPr lang="es-MX" sz="2000" dirty="0" smtClean="0"/>
              <a:t>, podemos crear sombras en los textos y otras figuras. Con la función </a:t>
            </a:r>
            <a:r>
              <a:rPr lang="es-MX" sz="2000" b="1" dirty="0" err="1" smtClean="0"/>
              <a:t>fillText</a:t>
            </a:r>
            <a:r>
              <a:rPr lang="es-MX" sz="2000" dirty="0" smtClean="0"/>
              <a:t> mandamos el texto y con </a:t>
            </a:r>
            <a:r>
              <a:rPr lang="es-MX" sz="2000" b="1" dirty="0" err="1" smtClean="0"/>
              <a:t>strokeText</a:t>
            </a:r>
            <a:r>
              <a:rPr lang="es-MX" sz="2000" dirty="0" smtClean="0"/>
              <a:t> los contornos del mismo. Guarde su archivo y visualícelo en un navegador. Podrá observar el texto con su contorno y sombra.</a:t>
            </a:r>
          </a:p>
          <a:p>
            <a:pPr marL="0" indent="0" algn="ctr">
              <a:buNone/>
            </a:pPr>
            <a:r>
              <a:rPr lang="es-MX" sz="2000" b="1" dirty="0" smtClean="0"/>
              <a:t>7.14 El manejo de eventos del ratón</a:t>
            </a:r>
          </a:p>
          <a:p>
            <a:pPr marL="0" indent="0" algn="just">
              <a:buNone/>
            </a:pPr>
            <a:r>
              <a:rPr lang="es-MX" sz="2000" dirty="0" smtClean="0"/>
              <a:t>El último punto básico que vamos a revisar son los eventos. Vamos a tener toda la ayuda de JavaScript. Antes de iniciar, abra el archivo </a:t>
            </a:r>
            <a:r>
              <a:rPr lang="es-MX" sz="2000" b="1" dirty="0" smtClean="0"/>
              <a:t>canvasBase.html</a:t>
            </a:r>
            <a:r>
              <a:rPr lang="es-MX" sz="2000" dirty="0" smtClean="0"/>
              <a:t> y guárdelo como </a:t>
            </a:r>
            <a:r>
              <a:rPr lang="es-MX" sz="2000" b="1" dirty="0" smtClean="0"/>
              <a:t>canvasBasico14.html</a:t>
            </a:r>
            <a:r>
              <a:rPr lang="es-MX" sz="2000" dirty="0" smtClean="0"/>
              <a:t>.</a:t>
            </a:r>
          </a:p>
          <a:p>
            <a:pPr marL="0" indent="0" algn="just">
              <a:buNone/>
            </a:pPr>
            <a:r>
              <a:rPr lang="es-MX" sz="2000" dirty="0" smtClean="0"/>
              <a:t>Grabe </a:t>
            </a:r>
            <a:r>
              <a:rPr lang="es-MX" sz="2000" dirty="0"/>
              <a:t>el archivo y ejecútelo. Pulse sobre el </a:t>
            </a:r>
            <a:r>
              <a:rPr lang="es-MX" sz="2000" dirty="0" err="1"/>
              <a:t>canvas</a:t>
            </a:r>
            <a:r>
              <a:rPr lang="es-MX" sz="2000" dirty="0"/>
              <a:t> y aparecerán los datos del evento. Ahora cambie el evento por </a:t>
            </a:r>
            <a:r>
              <a:rPr lang="es-MX" sz="2000" b="1" dirty="0" err="1"/>
              <a:t>onmouseup</a:t>
            </a:r>
            <a:r>
              <a:rPr lang="es-MX" sz="2000" b="1" dirty="0"/>
              <a:t> </a:t>
            </a:r>
            <a:r>
              <a:rPr lang="es-MX" sz="2000" dirty="0"/>
              <a:t>y el evento se disparará cuando pulse el </a:t>
            </a:r>
            <a:r>
              <a:rPr lang="es-MX" sz="2000" dirty="0" err="1"/>
              <a:t>canvas</a:t>
            </a:r>
            <a:r>
              <a:rPr lang="es-MX" sz="2000" dirty="0"/>
              <a:t> y levante el botón del ratón. </a:t>
            </a:r>
          </a:p>
        </p:txBody>
      </p:sp>
    </p:spTree>
    <p:extLst>
      <p:ext uri="{BB962C8B-B14F-4D97-AF65-F5344CB8AC3E}">
        <p14:creationId xmlns:p14="http://schemas.microsoft.com/office/powerpoint/2010/main" val="4015443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299789"/>
            <a:ext cx="8229600" cy="5865515"/>
          </a:xfrm>
        </p:spPr>
        <p:txBody>
          <a:bodyPr>
            <a:normAutofit/>
          </a:bodyPr>
          <a:lstStyle/>
          <a:p>
            <a:pPr marL="0" indent="0">
              <a:buNone/>
            </a:pPr>
            <a:endParaRPr lang="es-MX" sz="2000" dirty="0" smtClean="0"/>
          </a:p>
          <a:p>
            <a:pPr marL="0" indent="0">
              <a:buNone/>
            </a:pPr>
            <a:r>
              <a:rPr lang="es-MX" sz="2000" dirty="0" smtClean="0"/>
              <a:t>Para crear el </a:t>
            </a:r>
            <a:r>
              <a:rPr lang="es-MX" sz="2000" dirty="0" err="1"/>
              <a:t>C</a:t>
            </a:r>
            <a:r>
              <a:rPr lang="es-MX" sz="2000" dirty="0" err="1" smtClean="0"/>
              <a:t>anvas</a:t>
            </a:r>
            <a:r>
              <a:rPr lang="es-MX" sz="2000" dirty="0" smtClean="0"/>
              <a:t> necesitamos primero hacer una página básica de HTML5 como se muestra a continuación:</a:t>
            </a:r>
          </a:p>
          <a:p>
            <a:pPr marL="0" indent="0">
              <a:buNone/>
            </a:pPr>
            <a:endParaRPr lang="es-MX" sz="2000" dirty="0"/>
          </a:p>
          <a:p>
            <a:pPr marL="0" indent="0">
              <a:buNone/>
            </a:pPr>
            <a:endParaRPr lang="es-MX" sz="2000" dirty="0" smtClean="0"/>
          </a:p>
          <a:p>
            <a:pPr marL="0" indent="0">
              <a:buNone/>
            </a:pPr>
            <a:endParaRPr lang="es-MX" sz="2000" dirty="0"/>
          </a:p>
          <a:p>
            <a:pPr marL="0" indent="0">
              <a:buNone/>
            </a:pPr>
            <a:endParaRPr lang="es-MX" sz="2000" dirty="0" smtClean="0"/>
          </a:p>
          <a:p>
            <a:pPr marL="0" indent="0">
              <a:buNone/>
            </a:pPr>
            <a:endParaRPr lang="es-MX" sz="2000" dirty="0"/>
          </a:p>
          <a:p>
            <a:pPr marL="0" indent="0">
              <a:buNone/>
            </a:pPr>
            <a:endParaRPr lang="es-MX" sz="2000" dirty="0" smtClean="0"/>
          </a:p>
          <a:p>
            <a:pPr marL="0" indent="0">
              <a:buNone/>
            </a:pPr>
            <a:endParaRPr lang="es-MX" sz="2000" dirty="0"/>
          </a:p>
          <a:p>
            <a:pPr marL="0" indent="0">
              <a:buNone/>
            </a:pPr>
            <a:endParaRPr lang="es-MX" sz="2000" dirty="0" smtClean="0"/>
          </a:p>
          <a:p>
            <a:pPr marL="0" indent="0">
              <a:buNone/>
            </a:pPr>
            <a:endParaRPr lang="es-MX" sz="2000" dirty="0"/>
          </a:p>
          <a:p>
            <a:pPr marL="0" indent="0">
              <a:buNone/>
            </a:pPr>
            <a:endParaRPr lang="es-MX" sz="2000" dirty="0" smtClean="0"/>
          </a:p>
          <a:p>
            <a:pPr marL="0" indent="0">
              <a:buNone/>
            </a:pPr>
            <a:endParaRPr lang="es-MX" sz="2000" dirty="0"/>
          </a:p>
          <a:p>
            <a:pPr marL="0" indent="0">
              <a:buNone/>
            </a:pPr>
            <a:endParaRPr lang="es-MX" sz="2000" dirty="0" smtClean="0"/>
          </a:p>
          <a:p>
            <a:pPr marL="0" indent="0">
              <a:buNone/>
            </a:pPr>
            <a:endParaRPr lang="es-MX" sz="2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1379340"/>
            <a:ext cx="4608512" cy="1795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3627864"/>
            <a:ext cx="4873799" cy="2290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4173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803845"/>
            <a:ext cx="8229600" cy="5649491"/>
          </a:xfrm>
        </p:spPr>
        <p:txBody>
          <a:bodyPr>
            <a:normAutofit/>
          </a:bodyPr>
          <a:lstStyle/>
          <a:p>
            <a:pPr marL="0" indent="0" algn="just">
              <a:buNone/>
            </a:pPr>
            <a:r>
              <a:rPr lang="es-MX" sz="2000" dirty="0" smtClean="0"/>
              <a:t>Ahora, dentro de la etiqueta </a:t>
            </a:r>
            <a:r>
              <a:rPr lang="es-MX" sz="2000" b="1" dirty="0" smtClean="0"/>
              <a:t>&lt;</a:t>
            </a:r>
            <a:r>
              <a:rPr lang="es-MX" sz="2000" b="1" dirty="0" err="1" smtClean="0"/>
              <a:t>body</a:t>
            </a:r>
            <a:r>
              <a:rPr lang="es-MX" sz="2000" b="1" dirty="0" smtClean="0"/>
              <a:t>&gt;, </a:t>
            </a:r>
            <a:r>
              <a:rPr lang="es-MX" sz="2000" dirty="0" smtClean="0"/>
              <a:t>escribiremos la etiqueta </a:t>
            </a:r>
            <a:r>
              <a:rPr lang="es-MX" sz="2000" b="1" dirty="0" smtClean="0"/>
              <a:t>&lt;</a:t>
            </a:r>
            <a:r>
              <a:rPr lang="es-MX" sz="2000" b="1" dirty="0" err="1" smtClean="0"/>
              <a:t>canvas</a:t>
            </a:r>
            <a:r>
              <a:rPr lang="es-MX" sz="2000" b="1" dirty="0" smtClean="0"/>
              <a:t>&gt; </a:t>
            </a:r>
            <a:r>
              <a:rPr lang="es-MX" sz="2000" dirty="0" smtClean="0"/>
              <a:t>y su respectiva etiqueta de cierre </a:t>
            </a:r>
            <a:r>
              <a:rPr lang="es-MX" sz="2000" b="1" dirty="0" smtClean="0"/>
              <a:t>&lt;/</a:t>
            </a:r>
            <a:r>
              <a:rPr lang="es-MX" sz="2000" b="1" dirty="0" err="1" smtClean="0"/>
              <a:t>canvas</a:t>
            </a:r>
            <a:r>
              <a:rPr lang="es-MX" sz="2000" b="1" dirty="0" smtClean="0"/>
              <a:t>&gt;. </a:t>
            </a:r>
            <a:r>
              <a:rPr lang="es-MX" sz="2000" dirty="0" smtClean="0"/>
              <a:t>Como atributo de estas etiquetas debemos de definir su ancho y su largo.</a:t>
            </a:r>
          </a:p>
          <a:p>
            <a:pPr marL="0" indent="0" algn="just">
              <a:buNone/>
            </a:pPr>
            <a:r>
              <a:rPr lang="es-MX" sz="2000" dirty="0" smtClean="0"/>
              <a:t>Dentro de ambas etiquetas podemos escribir una sentencia que se mostrará en caso de que el navegador no soporte HTML5.</a:t>
            </a:r>
          </a:p>
          <a:p>
            <a:pPr marL="0" indent="0" algn="just">
              <a:buNone/>
            </a:pPr>
            <a:r>
              <a:rPr lang="es-MX" sz="2000" dirty="0"/>
              <a:t>T</a:t>
            </a:r>
            <a:r>
              <a:rPr lang="es-MX" sz="2000" dirty="0" smtClean="0"/>
              <a:t>ambién </a:t>
            </a:r>
            <a:r>
              <a:rPr lang="es-MX" sz="2000" dirty="0"/>
              <a:t>definimos un identificador y colocamos una etiqueta </a:t>
            </a:r>
            <a:r>
              <a:rPr lang="es-MX" sz="2000" b="1" dirty="0"/>
              <a:t>&lt;h1&gt; </a:t>
            </a:r>
            <a:r>
              <a:rPr lang="es-MX" sz="2000" dirty="0" smtClean="0"/>
              <a:t>para simplemente </a:t>
            </a:r>
            <a:r>
              <a:rPr lang="es-MX" sz="2000" dirty="0"/>
              <a:t>tener título en la página. </a:t>
            </a:r>
          </a:p>
          <a:p>
            <a:pPr marL="0" indent="0" algn="just">
              <a:buNone/>
            </a:pPr>
            <a:r>
              <a:rPr lang="es-MX" sz="2000" dirty="0"/>
              <a:t>Grabe el archivo y pruébelo en algún navegador. En su monitor sólo deberá aparecer la leyenda de </a:t>
            </a:r>
            <a:r>
              <a:rPr lang="es-MX" sz="2000" b="1" dirty="0"/>
              <a:t>Conceptos básicos de </a:t>
            </a:r>
            <a:r>
              <a:rPr lang="es-MX" sz="2000" b="1" dirty="0" err="1"/>
              <a:t>canvas</a:t>
            </a:r>
            <a:r>
              <a:rPr lang="es-MX" sz="2000" dirty="0"/>
              <a:t>, ya que el </a:t>
            </a:r>
            <a:r>
              <a:rPr lang="es-MX" sz="2000" dirty="0" err="1"/>
              <a:t>canvas</a:t>
            </a:r>
            <a:r>
              <a:rPr lang="es-MX" sz="2000" dirty="0"/>
              <a:t>, por omisión, es transparente. </a:t>
            </a:r>
            <a:endParaRPr lang="es-MX" sz="2000" dirty="0" smtClean="0"/>
          </a:p>
          <a:p>
            <a:pPr marL="0" indent="0" algn="just">
              <a:buNone/>
            </a:pPr>
            <a:r>
              <a:rPr lang="es-MX" sz="2000" dirty="0" smtClean="0"/>
              <a:t>Para poder darle color al </a:t>
            </a:r>
            <a:r>
              <a:rPr lang="es-MX" sz="2000" dirty="0" err="1" smtClean="0"/>
              <a:t>canvas</a:t>
            </a:r>
            <a:r>
              <a:rPr lang="es-MX" sz="2000" dirty="0" smtClean="0"/>
              <a:t>, si así lo desea, debemos hacerlo por medio de los estilos en cascada. De hecho el </a:t>
            </a:r>
            <a:r>
              <a:rPr lang="es-MX" sz="2000" dirty="0" err="1" smtClean="0"/>
              <a:t>canvas</a:t>
            </a:r>
            <a:r>
              <a:rPr lang="es-MX" sz="2000" dirty="0" smtClean="0"/>
              <a:t> es una etiqueta con modelo de caja, es decir, tiene márgenes, bordes y todo lo que tenemos en las demás etiquetas de tipo </a:t>
            </a:r>
            <a:r>
              <a:rPr lang="es-MX" sz="2000" i="1" dirty="0" smtClean="0"/>
              <a:t>box </a:t>
            </a:r>
            <a:r>
              <a:rPr lang="es-MX" sz="2000" i="1" dirty="0" err="1" smtClean="0"/>
              <a:t>model</a:t>
            </a:r>
            <a:r>
              <a:rPr lang="es-MX" sz="2000" dirty="0" smtClean="0"/>
              <a:t>.</a:t>
            </a:r>
          </a:p>
          <a:p>
            <a:pPr marL="0" indent="0" algn="just">
              <a:buNone/>
            </a:pPr>
            <a:r>
              <a:rPr lang="es-MX" sz="2000" dirty="0" smtClean="0"/>
              <a:t>Escriba en el mismo archivo los estilos en cascada dentro de la etiqueta </a:t>
            </a:r>
            <a:r>
              <a:rPr lang="es-MX" sz="2000" b="1" dirty="0" smtClean="0"/>
              <a:t>&lt;head&gt;.</a:t>
            </a:r>
            <a:endParaRPr lang="es-MX" sz="2000" b="1" dirty="0"/>
          </a:p>
        </p:txBody>
      </p:sp>
    </p:spTree>
    <p:extLst>
      <p:ext uri="{BB962C8B-B14F-4D97-AF65-F5344CB8AC3E}">
        <p14:creationId xmlns:p14="http://schemas.microsoft.com/office/powerpoint/2010/main" val="1337025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7.1 Detectar el </a:t>
            </a:r>
            <a:r>
              <a:rPr lang="es-MX" sz="2800" dirty="0" err="1" smtClean="0"/>
              <a:t>canvas</a:t>
            </a:r>
            <a:r>
              <a:rPr lang="es-MX" sz="2800" dirty="0" smtClean="0"/>
              <a:t> con JavaScript</a:t>
            </a:r>
            <a:endParaRPr lang="es-MX" sz="2800" dirty="0"/>
          </a:p>
        </p:txBody>
      </p:sp>
      <p:sp>
        <p:nvSpPr>
          <p:cNvPr id="3" name="2 Marcador de contenido"/>
          <p:cNvSpPr>
            <a:spLocks noGrp="1"/>
          </p:cNvSpPr>
          <p:nvPr>
            <p:ph idx="1"/>
          </p:nvPr>
        </p:nvSpPr>
        <p:spPr/>
        <p:txBody>
          <a:bodyPr>
            <a:normAutofit/>
          </a:bodyPr>
          <a:lstStyle/>
          <a:p>
            <a:pPr marL="0" indent="0">
              <a:buNone/>
            </a:pPr>
            <a:r>
              <a:rPr lang="es-MX" sz="2000" dirty="0"/>
              <a:t>D</a:t>
            </a:r>
            <a:r>
              <a:rPr lang="es-MX" sz="2000" dirty="0" smtClean="0"/>
              <a:t>ebemos de esperar a que todos los elementos del HTML hayan sido creados antes de ser utilizados, para que podamos utilizar el código de JavaScript. </a:t>
            </a:r>
          </a:p>
          <a:p>
            <a:pPr marL="0" indent="0">
              <a:buNone/>
            </a:pPr>
            <a:r>
              <a:rPr lang="es-MX" sz="2000" dirty="0"/>
              <a:t>T</a:t>
            </a:r>
            <a:r>
              <a:rPr lang="es-MX" sz="2000" dirty="0" smtClean="0"/>
              <a:t>enemos dos opciones: colocar la etiqueta </a:t>
            </a:r>
            <a:r>
              <a:rPr lang="es-MX" sz="2000" b="1" dirty="0" smtClean="0"/>
              <a:t>&lt;script&gt; </a:t>
            </a:r>
            <a:r>
              <a:rPr lang="es-MX" sz="2000" dirty="0" smtClean="0"/>
              <a:t>en la parte inferior de la página HTML, o utilizar un detector de eventos que nos indique cuando los elementos visuales han sido creados. En este libro optaremos por esta segunda alternativa.</a:t>
            </a:r>
          </a:p>
          <a:p>
            <a:pPr marL="0" indent="0" algn="just">
              <a:buNone/>
            </a:pPr>
            <a:r>
              <a:rPr lang="es-MX" sz="2000" dirty="0" smtClean="0"/>
              <a:t>Para llamarlo con el evento </a:t>
            </a:r>
            <a:r>
              <a:rPr lang="es-MX" sz="2000" b="1" i="1" dirty="0" err="1" smtClean="0"/>
              <a:t>onload</a:t>
            </a:r>
            <a:r>
              <a:rPr lang="es-MX" sz="2000" b="1" dirty="0" smtClean="0"/>
              <a:t> </a:t>
            </a:r>
            <a:r>
              <a:rPr lang="es-MX" sz="2000" dirty="0" smtClean="0"/>
              <a:t>podemos hacerlo desde la etiqueta </a:t>
            </a:r>
            <a:r>
              <a:rPr lang="es-MX" sz="2000" b="1" dirty="0" err="1" smtClean="0"/>
              <a:t>body</a:t>
            </a:r>
            <a:r>
              <a:rPr lang="es-MX" sz="2000" dirty="0" smtClean="0"/>
              <a:t> o desde la etiqueta </a:t>
            </a:r>
            <a:r>
              <a:rPr lang="es-MX" sz="2000" b="1" dirty="0" smtClean="0"/>
              <a:t>&lt;script&gt;. </a:t>
            </a:r>
            <a:r>
              <a:rPr lang="es-MX" sz="2000" dirty="0" smtClean="0"/>
              <a:t>Aquí lo realizaremos desde la etiqueta </a:t>
            </a:r>
            <a:r>
              <a:rPr lang="es-MX" sz="2000" b="1" dirty="0" smtClean="0"/>
              <a:t>&lt;script&gt;, </a:t>
            </a:r>
            <a:r>
              <a:rPr lang="es-MX" sz="2000" dirty="0" smtClean="0"/>
              <a:t>pero podrá ver algunos listados en libros o páginas de Internet que lo hacen de manera diferente. No se preocupe, es exactamente igual. De hecho, la forma correcta de trabajar con JavaScript y también con los estilos en cascada, es tenerlos en archivos independientes y llamarlos desde el HTML.</a:t>
            </a:r>
            <a:endParaRPr lang="es-MX" sz="2000" dirty="0"/>
          </a:p>
        </p:txBody>
      </p:sp>
    </p:spTree>
    <p:extLst>
      <p:ext uri="{BB962C8B-B14F-4D97-AF65-F5344CB8AC3E}">
        <p14:creationId xmlns:p14="http://schemas.microsoft.com/office/powerpoint/2010/main" val="3799481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7.2 Dibujar rectángulos en el </a:t>
            </a:r>
            <a:r>
              <a:rPr lang="es-MX" sz="2800" dirty="0" err="1" smtClean="0"/>
              <a:t>canvas</a:t>
            </a:r>
            <a:endParaRPr lang="es-MX" sz="2800" dirty="0"/>
          </a:p>
        </p:txBody>
      </p:sp>
      <p:sp>
        <p:nvSpPr>
          <p:cNvPr id="3" name="2 Marcador de contenido"/>
          <p:cNvSpPr>
            <a:spLocks noGrp="1"/>
          </p:cNvSpPr>
          <p:nvPr>
            <p:ph idx="1"/>
          </p:nvPr>
        </p:nvSpPr>
        <p:spPr>
          <a:xfrm>
            <a:off x="395536" y="1556792"/>
            <a:ext cx="8229600" cy="4525963"/>
          </a:xfrm>
        </p:spPr>
        <p:txBody>
          <a:bodyPr>
            <a:normAutofit fontScale="92500" lnSpcReduction="10000"/>
          </a:bodyPr>
          <a:lstStyle/>
          <a:p>
            <a:pPr marL="0" indent="0" algn="just">
              <a:buNone/>
            </a:pPr>
            <a:r>
              <a:rPr lang="es-MX" sz="2000" dirty="0" smtClean="0"/>
              <a:t>Una de las características fundamentales del </a:t>
            </a:r>
            <a:r>
              <a:rPr lang="es-MX" sz="2000" dirty="0" err="1" smtClean="0"/>
              <a:t>canvas</a:t>
            </a:r>
            <a:r>
              <a:rPr lang="es-MX" sz="2000" dirty="0" smtClean="0"/>
              <a:t> es que podemos dibujar en él. Pero antes de iniciar a dibujar en el </a:t>
            </a:r>
            <a:r>
              <a:rPr lang="es-MX" sz="2000" dirty="0" err="1" smtClean="0"/>
              <a:t>canvas</a:t>
            </a:r>
            <a:r>
              <a:rPr lang="es-MX" sz="2000" dirty="0" smtClean="0"/>
              <a:t>, borremos la sentencia </a:t>
            </a:r>
            <a:r>
              <a:rPr lang="es-MX" sz="2000" b="1" dirty="0" err="1" smtClean="0"/>
              <a:t>alert</a:t>
            </a:r>
            <a:r>
              <a:rPr lang="es-MX" sz="2000" dirty="0" smtClean="0"/>
              <a:t> del archivo de la sección anterior y guárdelo como </a:t>
            </a:r>
            <a:r>
              <a:rPr lang="es-MX" sz="2000" b="1" dirty="0" smtClean="0"/>
              <a:t>canvasBase.html</a:t>
            </a:r>
            <a:r>
              <a:rPr lang="es-MX" sz="2000" dirty="0" smtClean="0"/>
              <a:t>, el cual utilizaremos para no tener que reescribir el mismo código.</a:t>
            </a:r>
          </a:p>
          <a:p>
            <a:pPr marL="0" indent="0" algn="just">
              <a:buNone/>
            </a:pPr>
            <a:r>
              <a:rPr lang="es-MX" sz="2000" dirty="0" smtClean="0"/>
              <a:t>Abra el archivo </a:t>
            </a:r>
            <a:r>
              <a:rPr lang="es-MX" sz="2000" b="1" dirty="0" smtClean="0"/>
              <a:t>canvasBase.html</a:t>
            </a:r>
            <a:r>
              <a:rPr lang="es-MX" sz="2000" dirty="0" smtClean="0"/>
              <a:t> y guárdelo como </a:t>
            </a:r>
            <a:r>
              <a:rPr lang="es-MX" sz="2000" b="1" dirty="0" smtClean="0"/>
              <a:t>canvasBase02.html.</a:t>
            </a:r>
            <a:r>
              <a:rPr lang="es-MX" sz="2000" dirty="0" smtClean="0"/>
              <a:t> </a:t>
            </a:r>
          </a:p>
          <a:p>
            <a:pPr marL="0" indent="0" algn="just">
              <a:buNone/>
            </a:pPr>
            <a:r>
              <a:rPr lang="es-MX" sz="2000" dirty="0" smtClean="0"/>
              <a:t>Con la propiedad </a:t>
            </a:r>
            <a:r>
              <a:rPr lang="es-MX" sz="2000" b="1" dirty="0" err="1" smtClean="0"/>
              <a:t>lineWidth</a:t>
            </a:r>
            <a:r>
              <a:rPr lang="es-MX" sz="2000" dirty="0" smtClean="0"/>
              <a:t> definimos el ancho de la línea en pixeles. En la parte inferior utilizamos la sentencia </a:t>
            </a:r>
            <a:r>
              <a:rPr lang="es-MX" sz="2000" b="1" dirty="0" err="1" smtClean="0"/>
              <a:t>fillRect</a:t>
            </a:r>
            <a:r>
              <a:rPr lang="es-MX" sz="2000" dirty="0" smtClean="0"/>
              <a:t> para dibujar un rectángulo del color que hayamos definido en </a:t>
            </a:r>
            <a:r>
              <a:rPr lang="es-MX" sz="2000" b="1" dirty="0" err="1" smtClean="0"/>
              <a:t>fillStyle</a:t>
            </a:r>
            <a:r>
              <a:rPr lang="es-MX" sz="2000" dirty="0" smtClean="0"/>
              <a:t>. La sentencia </a:t>
            </a:r>
            <a:r>
              <a:rPr lang="es-MX" sz="2000" b="1" dirty="0" err="1" smtClean="0"/>
              <a:t>stockeRect</a:t>
            </a:r>
            <a:r>
              <a:rPr lang="es-MX" sz="2000" dirty="0" smtClean="0"/>
              <a:t> dibuja el contorno de un rectángulo, tomando el ancho de la sentencia </a:t>
            </a:r>
            <a:r>
              <a:rPr lang="es-MX" sz="2000" b="1" dirty="0" err="1" smtClean="0"/>
              <a:t>lineWidth</a:t>
            </a:r>
            <a:r>
              <a:rPr lang="es-MX" sz="2000" dirty="0" smtClean="0"/>
              <a:t> y el color de </a:t>
            </a:r>
            <a:r>
              <a:rPr lang="es-MX" sz="2000" b="1" dirty="0" err="1" smtClean="0"/>
              <a:t>strokeStyle</a:t>
            </a:r>
            <a:r>
              <a:rPr lang="es-MX" sz="2000" dirty="0" smtClean="0"/>
              <a:t>.</a:t>
            </a:r>
          </a:p>
          <a:p>
            <a:pPr marL="0" indent="0" algn="just">
              <a:buNone/>
            </a:pPr>
            <a:r>
              <a:rPr lang="es-MX" sz="2000" dirty="0" smtClean="0"/>
              <a:t>Los parámetros de ambas funciones son: los dos primeros son las coordenadas en relación al </a:t>
            </a:r>
            <a:r>
              <a:rPr lang="es-MX" sz="2000" dirty="0" err="1" smtClean="0"/>
              <a:t>canvas</a:t>
            </a:r>
            <a:r>
              <a:rPr lang="es-MX" sz="2000" dirty="0" smtClean="0"/>
              <a:t> de donde se va a iniciar el rectángulo, el resto indica el ancho y largo correspondiente.</a:t>
            </a:r>
          </a:p>
          <a:p>
            <a:pPr marL="0" indent="0" algn="just">
              <a:buNone/>
            </a:pPr>
            <a:r>
              <a:rPr lang="es-MX" sz="2000" dirty="0" smtClean="0"/>
              <a:t>En las siguientes líneas de nuestro código cambiamos el color del relleno con una función </a:t>
            </a:r>
            <a:r>
              <a:rPr lang="es-MX" sz="2000" b="1" dirty="0" err="1" smtClean="0"/>
              <a:t>rgba</a:t>
            </a:r>
            <a:r>
              <a:rPr lang="es-MX" sz="2000" b="1" dirty="0" smtClean="0"/>
              <a:t>(), </a:t>
            </a:r>
            <a:r>
              <a:rPr lang="es-MX" sz="2000" dirty="0" smtClean="0"/>
              <a:t>propia del CSS3, que nos permite manejar la transparencia y volvemos a dibujar otro rectángulo (en este caso son cuadrados).</a:t>
            </a:r>
            <a:endParaRPr lang="es-MX" sz="2000" dirty="0"/>
          </a:p>
        </p:txBody>
      </p:sp>
    </p:spTree>
    <p:extLst>
      <p:ext uri="{BB962C8B-B14F-4D97-AF65-F5344CB8AC3E}">
        <p14:creationId xmlns:p14="http://schemas.microsoft.com/office/powerpoint/2010/main" val="1593565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Dibujo de rectángulos</a:t>
            </a:r>
            <a:endParaRPr lang="es-MX" sz="2800" dirty="0"/>
          </a:p>
        </p:txBody>
      </p:sp>
      <p:sp>
        <p:nvSpPr>
          <p:cNvPr id="3" name="2 Marcador de contenido"/>
          <p:cNvSpPr>
            <a:spLocks noGrp="1"/>
          </p:cNvSpPr>
          <p:nvPr>
            <p:ph idx="1"/>
          </p:nvPr>
        </p:nvSpPr>
        <p:spPr>
          <a:xfrm>
            <a:off x="457200" y="1600201"/>
            <a:ext cx="8229600" cy="3701008"/>
          </a:xfrm>
        </p:spPr>
        <p:txBody>
          <a:bodyPr>
            <a:normAutofit/>
          </a:bodyPr>
          <a:lstStyle/>
          <a:p>
            <a:pPr marL="0" indent="0">
              <a:buNone/>
            </a:pPr>
            <a:endParaRPr lang="es-MX" sz="20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844824"/>
            <a:ext cx="7128792" cy="870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2715468"/>
            <a:ext cx="6984776" cy="2009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566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7.3 Dibujar líneas en el </a:t>
            </a:r>
            <a:r>
              <a:rPr lang="es-MX" sz="2800" dirty="0" err="1" smtClean="0"/>
              <a:t>canvas</a:t>
            </a:r>
            <a:endParaRPr lang="es-MX" sz="2800" dirty="0"/>
          </a:p>
        </p:txBody>
      </p:sp>
      <p:sp>
        <p:nvSpPr>
          <p:cNvPr id="3" name="2 Marcador de contenido"/>
          <p:cNvSpPr>
            <a:spLocks noGrp="1"/>
          </p:cNvSpPr>
          <p:nvPr>
            <p:ph idx="1"/>
          </p:nvPr>
        </p:nvSpPr>
        <p:spPr/>
        <p:txBody>
          <a:bodyPr>
            <a:normAutofit/>
          </a:bodyPr>
          <a:lstStyle/>
          <a:p>
            <a:pPr marL="0" indent="0">
              <a:buNone/>
            </a:pPr>
            <a:r>
              <a:rPr lang="es-MX" sz="2000" dirty="0" smtClean="0"/>
              <a:t>Además de dibujar rectángulos, podemos hacer líneas. Si usted llegó a utilizar el API (</a:t>
            </a:r>
            <a:r>
              <a:rPr lang="es-MX" sz="2000" dirty="0" err="1"/>
              <a:t>A</a:t>
            </a:r>
            <a:r>
              <a:rPr lang="es-MX" sz="2000" dirty="0" err="1" smtClean="0"/>
              <a:t>pplication</a:t>
            </a:r>
            <a:r>
              <a:rPr lang="es-MX" sz="2000" dirty="0" smtClean="0"/>
              <a:t> </a:t>
            </a:r>
            <a:r>
              <a:rPr lang="es-MX" sz="2000" dirty="0" err="1"/>
              <a:t>P</a:t>
            </a:r>
            <a:r>
              <a:rPr lang="es-MX" sz="2000" dirty="0" err="1" smtClean="0"/>
              <a:t>rogramming</a:t>
            </a:r>
            <a:r>
              <a:rPr lang="es-MX" sz="2000" dirty="0" smtClean="0"/>
              <a:t> Interface) de dibujo de Flash, encontrará muchas similitudes. Abra el archivo </a:t>
            </a:r>
            <a:r>
              <a:rPr lang="es-MX" sz="2000" b="1" dirty="0" smtClean="0"/>
              <a:t>canvasBase.html </a:t>
            </a:r>
            <a:r>
              <a:rPr lang="es-MX" sz="2000" dirty="0" smtClean="0"/>
              <a:t>y guárdelo como </a:t>
            </a:r>
            <a:r>
              <a:rPr lang="es-MX" sz="2000" b="1" dirty="0" smtClean="0"/>
              <a:t>canvasBasico03.html.</a:t>
            </a:r>
          </a:p>
          <a:p>
            <a:pPr marL="0" indent="0">
              <a:buNone/>
            </a:pPr>
            <a:r>
              <a:rPr lang="es-MX" sz="2000" dirty="0" smtClean="0"/>
              <a:t>Dentro de la verificación del contexto, escriba las siguientes instrucciones:</a:t>
            </a:r>
          </a:p>
          <a:p>
            <a:pPr marL="0" indent="0">
              <a:buNone/>
            </a:pPr>
            <a:endParaRPr lang="es-MX" sz="20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3287712"/>
            <a:ext cx="6552728" cy="490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3749819"/>
            <a:ext cx="6552728" cy="2369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7218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endParaRPr lang="es-MX" sz="2800" dirty="0"/>
          </a:p>
        </p:txBody>
      </p:sp>
      <p:sp>
        <p:nvSpPr>
          <p:cNvPr id="3" name="2 Marcador de contenido"/>
          <p:cNvSpPr>
            <a:spLocks noGrp="1"/>
          </p:cNvSpPr>
          <p:nvPr>
            <p:ph idx="1"/>
          </p:nvPr>
        </p:nvSpPr>
        <p:spPr/>
        <p:txBody>
          <a:bodyPr>
            <a:normAutofit/>
          </a:bodyPr>
          <a:lstStyle/>
          <a:p>
            <a:pPr marL="0" indent="0">
              <a:buNone/>
            </a:pPr>
            <a:r>
              <a:rPr lang="es-MX" sz="2000" dirty="0"/>
              <a:t>S</a:t>
            </a:r>
            <a:r>
              <a:rPr lang="es-MX" sz="2000" dirty="0" smtClean="0"/>
              <a:t>i deseamos una terminación redonda, podemos escribir el siguiente código en la parte inferior del listado anterior:</a:t>
            </a:r>
          </a:p>
          <a:p>
            <a:pPr marL="0" indent="0">
              <a:buNone/>
            </a:pPr>
            <a:endParaRPr lang="es-MX" sz="2000" dirty="0"/>
          </a:p>
          <a:p>
            <a:pPr marL="0" indent="0">
              <a:buNone/>
            </a:pPr>
            <a:endParaRPr lang="es-MX" sz="2000" dirty="0" smtClean="0"/>
          </a:p>
          <a:p>
            <a:pPr marL="0" indent="0">
              <a:buNone/>
            </a:pPr>
            <a:endParaRPr lang="es-MX" sz="2000" dirty="0"/>
          </a:p>
          <a:p>
            <a:pPr marL="0" indent="0">
              <a:buNone/>
            </a:pPr>
            <a:endParaRPr lang="es-MX" sz="2000" dirty="0" smtClean="0"/>
          </a:p>
          <a:p>
            <a:pPr marL="0" indent="0">
              <a:buNone/>
            </a:pPr>
            <a:endParaRPr lang="es-MX" sz="2000" dirty="0"/>
          </a:p>
          <a:p>
            <a:pPr marL="0" indent="0">
              <a:buNone/>
            </a:pPr>
            <a:endParaRPr lang="es-MX" sz="2000" dirty="0" smtClean="0"/>
          </a:p>
          <a:p>
            <a:pPr marL="0" indent="0">
              <a:buNone/>
            </a:pPr>
            <a:r>
              <a:rPr lang="es-MX" sz="2000" dirty="0" smtClean="0"/>
              <a:t>Con </a:t>
            </a:r>
            <a:r>
              <a:rPr lang="es-MX" sz="2000" b="1" dirty="0" err="1" smtClean="0"/>
              <a:t>square</a:t>
            </a:r>
            <a:r>
              <a:rPr lang="es-MX" sz="2000" dirty="0" smtClean="0"/>
              <a:t> la terminación será cuadrada y con </a:t>
            </a:r>
            <a:r>
              <a:rPr lang="es-MX" sz="2000" b="1" dirty="0" err="1" smtClean="0"/>
              <a:t>butt</a:t>
            </a:r>
            <a:r>
              <a:rPr lang="es-MX" sz="2000" b="1" dirty="0" smtClean="0"/>
              <a:t> </a:t>
            </a:r>
            <a:r>
              <a:rPr lang="es-MX" sz="2000" dirty="0" smtClean="0"/>
              <a:t>la eliminamos.</a:t>
            </a:r>
            <a:endParaRPr lang="es-MX" sz="20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2276873"/>
            <a:ext cx="6768752" cy="2016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76078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2037</Words>
  <Application>Microsoft Office PowerPoint</Application>
  <PresentationFormat>Presentación en pantalla (4:3)</PresentationFormat>
  <Paragraphs>103</Paragraphs>
  <Slides>20</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20</vt:i4>
      </vt:variant>
    </vt:vector>
  </HeadingPairs>
  <TitlesOfParts>
    <vt:vector size="23" baseType="lpstr">
      <vt:lpstr>Arial</vt:lpstr>
      <vt:lpstr>Calibri</vt:lpstr>
      <vt:lpstr>Tema de Office</vt:lpstr>
      <vt:lpstr>Capítulo 7 La API del CANVAS </vt:lpstr>
      <vt:lpstr>Presentación de PowerPoint</vt:lpstr>
      <vt:lpstr>Presentación de PowerPoint</vt:lpstr>
      <vt:lpstr>Presentación de PowerPoint</vt:lpstr>
      <vt:lpstr>7.1 Detectar el canvas con JavaScript</vt:lpstr>
      <vt:lpstr>7.2 Dibujar rectángulos en el canvas</vt:lpstr>
      <vt:lpstr>Dibujo de rectángulos</vt:lpstr>
      <vt:lpstr>7.3 Dibujar líneas en el canvas</vt:lpstr>
      <vt:lpstr>Presentación de PowerPoint</vt:lpstr>
      <vt:lpstr>7.4 Las esquinas entre líneas</vt:lpstr>
      <vt:lpstr>7.5 El manejo de estados en el canvas</vt:lpstr>
      <vt:lpstr>7.6 Creación de path en canvas</vt:lpstr>
      <vt:lpstr>El método fill(), archivo canvasBaico06.html</vt:lpstr>
      <vt:lpstr>7.7 Dibujar arcos con canvas</vt:lpstr>
      <vt:lpstr>7.8 Las curvas Bézier</vt:lpstr>
      <vt:lpstr>7.9 Los gradientes lineales en el canvas </vt:lpstr>
      <vt:lpstr>Pasos para conseguir un gradiente  y aplicarlo a un rectángulo</vt:lpstr>
      <vt:lpstr>7.10 Diferentes direcciones del gradiente en el canvas</vt:lpstr>
      <vt:lpstr>7.12 Patrones en dibujo</vt:lpstr>
      <vt:lpstr>7.13 Manejo de texto en canvas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Capítulo 7 La API del CANVAS</dc:title>
  <dc:creator>user</dc:creator>
  <cp:lastModifiedBy>hvela</cp:lastModifiedBy>
  <cp:revision>10</cp:revision>
  <dcterms:created xsi:type="dcterms:W3CDTF">2016-10-04T22:06:11Z</dcterms:created>
  <dcterms:modified xsi:type="dcterms:W3CDTF">2016-11-03T17:38:19Z</dcterms:modified>
</cp:coreProperties>
</file>