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custDataLst>
    <p:tags r:id="rId21"/>
  </p:custData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8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.wmf"/><Relationship Id="rId1" Type="http://schemas.openxmlformats.org/officeDocument/2006/relationships/image" Target="../media/image16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BCBA-ECE0-4018-8800-FE0741889622}" type="datetimeFigureOut">
              <a:rPr lang="es-MX" smtClean="0"/>
              <a:pPr/>
              <a:t>09/09/2016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1B86-0E39-4554-AD98-E40DA20144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BCBA-ECE0-4018-8800-FE0741889622}" type="datetimeFigureOut">
              <a:rPr lang="es-MX" smtClean="0"/>
              <a:pPr/>
              <a:t>09/09/2016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1B86-0E39-4554-AD98-E40DA20144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BCBA-ECE0-4018-8800-FE0741889622}" type="datetimeFigureOut">
              <a:rPr lang="es-MX" smtClean="0"/>
              <a:pPr/>
              <a:t>09/09/2016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1B86-0E39-4554-AD98-E40DA20144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BCBA-ECE0-4018-8800-FE0741889622}" type="datetimeFigureOut">
              <a:rPr lang="es-MX" smtClean="0"/>
              <a:pPr/>
              <a:t>09/09/2016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1B86-0E39-4554-AD98-E40DA20144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BCBA-ECE0-4018-8800-FE0741889622}" type="datetimeFigureOut">
              <a:rPr lang="es-MX" smtClean="0"/>
              <a:pPr/>
              <a:t>09/09/2016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1B86-0E39-4554-AD98-E40DA20144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BCBA-ECE0-4018-8800-FE0741889622}" type="datetimeFigureOut">
              <a:rPr lang="es-MX" smtClean="0"/>
              <a:pPr/>
              <a:t>09/09/2016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1B86-0E39-4554-AD98-E40DA20144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BCBA-ECE0-4018-8800-FE0741889622}" type="datetimeFigureOut">
              <a:rPr lang="es-MX" smtClean="0"/>
              <a:pPr/>
              <a:t>09/09/2016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1B86-0E39-4554-AD98-E40DA20144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BCBA-ECE0-4018-8800-FE0741889622}" type="datetimeFigureOut">
              <a:rPr lang="es-MX" smtClean="0"/>
              <a:pPr/>
              <a:t>09/09/2016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1B86-0E39-4554-AD98-E40DA20144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BCBA-ECE0-4018-8800-FE0741889622}" type="datetimeFigureOut">
              <a:rPr lang="es-MX" smtClean="0"/>
              <a:pPr/>
              <a:t>09/09/2016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1B86-0E39-4554-AD98-E40DA20144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BCBA-ECE0-4018-8800-FE0741889622}" type="datetimeFigureOut">
              <a:rPr lang="es-MX" smtClean="0"/>
              <a:pPr/>
              <a:t>09/09/2016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1B86-0E39-4554-AD98-E40DA20144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BCBA-ECE0-4018-8800-FE0741889622}" type="datetimeFigureOut">
              <a:rPr lang="es-MX" smtClean="0"/>
              <a:pPr/>
              <a:t>09/09/2016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1B86-0E39-4554-AD98-E40DA20144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CBCBA-ECE0-4018-8800-FE0741889622}" type="datetimeFigureOut">
              <a:rPr lang="es-MX" smtClean="0"/>
              <a:pPr/>
              <a:t>09/09/2016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E1B86-0E39-4554-AD98-E40DA20144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8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1249883"/>
            <a:ext cx="8229600" cy="1143000"/>
          </a:xfrm>
        </p:spPr>
        <p:txBody>
          <a:bodyPr/>
          <a:lstStyle/>
          <a:p>
            <a:r>
              <a:rPr lang="es-MX" dirty="0" smtClean="0"/>
              <a:t>Vibraciones en sistemas físicos 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2575445"/>
            <a:ext cx="8229600" cy="4525963"/>
          </a:xfrm>
        </p:spPr>
        <p:txBody>
          <a:bodyPr/>
          <a:lstStyle/>
          <a:p>
            <a:r>
              <a:rPr lang="es-MX" sz="4800" dirty="0" smtClean="0"/>
              <a:t>Autor: Tadeusz </a:t>
            </a:r>
            <a:r>
              <a:rPr lang="es-MX" sz="4800" dirty="0" err="1" smtClean="0"/>
              <a:t>Majewski</a:t>
            </a:r>
            <a:endParaRPr lang="es-MX" sz="4800" dirty="0" smtClean="0"/>
          </a:p>
          <a:p>
            <a:pPr marL="0" indent="0">
              <a:buNone/>
            </a:pPr>
            <a:endParaRPr lang="es-MX" dirty="0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/>
        </p:nvGraphicFramePr>
        <p:xfrm>
          <a:off x="4114800" y="333375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cuación" r:id="rId3" imgW="914400" imgH="190440" progId="Equation.3">
                  <p:embed/>
                </p:oleObj>
              </mc:Choice>
              <mc:Fallback>
                <p:oleObj name="Ecuación" r:id="rId3" imgW="914400" imgH="1904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3375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II. La serie de Fourier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MX" sz="2400" dirty="0" smtClean="0"/>
              <a:t>El valor </a:t>
            </a:r>
            <a:r>
              <a:rPr lang="es-MX" sz="2400" i="1" dirty="0" smtClean="0"/>
              <a:t>a</a:t>
            </a:r>
            <a:r>
              <a:rPr lang="es-MX" sz="1600" baseline="-25000" dirty="0" smtClean="0"/>
              <a:t>0</a:t>
            </a:r>
            <a:r>
              <a:rPr lang="es-MX" sz="2400" dirty="0" smtClean="0"/>
              <a:t>/2 equivale al valor promedio de la función </a:t>
            </a:r>
            <a:r>
              <a:rPr lang="es-MX" sz="2400" i="1" dirty="0" smtClean="0"/>
              <a:t>x</a:t>
            </a:r>
            <a:r>
              <a:rPr lang="es-MX" sz="2400" dirty="0" smtClean="0"/>
              <a:t>(</a:t>
            </a:r>
            <a:r>
              <a:rPr lang="es-MX" sz="2400" i="1" dirty="0" smtClean="0"/>
              <a:t>t</a:t>
            </a:r>
            <a:r>
              <a:rPr lang="es-MX" sz="2400" dirty="0" smtClean="0"/>
              <a:t>).</a:t>
            </a:r>
          </a:p>
          <a:p>
            <a:pPr>
              <a:buNone/>
            </a:pPr>
            <a:r>
              <a:rPr lang="es-MX" sz="2400" dirty="0" smtClean="0"/>
              <a:t>Los coeficientes </a:t>
            </a:r>
            <a:r>
              <a:rPr lang="es-MX" sz="2400" i="1" dirty="0" err="1" smtClean="0"/>
              <a:t>a</a:t>
            </a:r>
            <a:r>
              <a:rPr lang="es-MX" sz="1600" i="1" baseline="-25000" dirty="0" err="1" smtClean="0"/>
              <a:t>i</a:t>
            </a:r>
            <a:r>
              <a:rPr lang="es-MX" sz="1600" dirty="0" smtClean="0"/>
              <a:t> </a:t>
            </a:r>
            <a:r>
              <a:rPr lang="es-MX" sz="2400" dirty="0" smtClean="0"/>
              <a:t>y </a:t>
            </a:r>
            <a:r>
              <a:rPr lang="es-MX" sz="2400" i="1" dirty="0" smtClean="0"/>
              <a:t>b</a:t>
            </a:r>
            <a:r>
              <a:rPr lang="es-MX" sz="1600" i="1" baseline="-25000" dirty="0" smtClean="0"/>
              <a:t>i</a:t>
            </a:r>
            <a:r>
              <a:rPr lang="es-MX" sz="2400" dirty="0" smtClean="0"/>
              <a:t> se calculan como sigue:</a:t>
            </a:r>
          </a:p>
          <a:p>
            <a:pPr algn="ctr">
              <a:buNone/>
            </a:pPr>
            <a:r>
              <a:rPr lang="es-MX" sz="2400" dirty="0" smtClean="0"/>
              <a:t> </a:t>
            </a:r>
            <a:endParaRPr lang="es-MX" sz="2400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3943350" y="3257550"/>
          <a:ext cx="1257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6" name="Ecuación" r:id="rId3" imgW="1257120" imgH="342720" progId="Equation.3">
                  <p:embed/>
                </p:oleObj>
              </mc:Choice>
              <mc:Fallback>
                <p:oleObj name="Ecuación" r:id="rId3" imgW="1257120" imgH="342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257550"/>
                        <a:ext cx="12573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3943350" y="3257550"/>
          <a:ext cx="1257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7" name="Ecuación" r:id="rId5" imgW="1257120" imgH="342720" progId="Equation.3">
                  <p:embed/>
                </p:oleObj>
              </mc:Choice>
              <mc:Fallback>
                <p:oleObj name="Ecuación" r:id="rId5" imgW="1257120" imgH="342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257550"/>
                        <a:ext cx="1257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3929058" y="3857628"/>
          <a:ext cx="1244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8" name="Ecuación" r:id="rId7" imgW="1244520" imgH="342720" progId="Equation.3">
                  <p:embed/>
                </p:oleObj>
              </mc:Choice>
              <mc:Fallback>
                <p:oleObj name="Ecuación" r:id="rId7" imgW="1244520" imgH="3427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3857628"/>
                        <a:ext cx="1244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3714744" y="4714884"/>
          <a:ext cx="171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9" name="Ecuación" r:id="rId9" imgW="1714320" imgH="380880" progId="Equation.3">
                  <p:embed/>
                </p:oleObj>
              </mc:Choice>
              <mc:Fallback>
                <p:oleObj name="Ecuación" r:id="rId9" imgW="1714320" imgH="3808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4714884"/>
                        <a:ext cx="171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II. La serie de Fourier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La función </a:t>
            </a:r>
            <a:r>
              <a:rPr lang="es-MX" i="1" dirty="0" smtClean="0"/>
              <a:t>x</a:t>
            </a:r>
            <a:r>
              <a:rPr lang="es-MX" sz="2000" i="1" baseline="-25000" dirty="0" smtClean="0"/>
              <a:t>i</a:t>
            </a:r>
            <a:r>
              <a:rPr lang="es-MX" dirty="0" smtClean="0"/>
              <a:t>(</a:t>
            </a:r>
            <a:r>
              <a:rPr lang="es-MX" i="1" dirty="0" smtClean="0"/>
              <a:t>t</a:t>
            </a:r>
            <a:r>
              <a:rPr lang="es-MX" dirty="0" smtClean="0"/>
              <a:t>) = </a:t>
            </a:r>
            <a:r>
              <a:rPr lang="es-MX" i="1" dirty="0" err="1" smtClean="0"/>
              <a:t>a</a:t>
            </a:r>
            <a:r>
              <a:rPr lang="es-MX" sz="2000" i="1" baseline="-25000" dirty="0" err="1" smtClean="0"/>
              <a:t>i</a:t>
            </a:r>
            <a:r>
              <a:rPr lang="es-MX" dirty="0" err="1" smtClean="0"/>
              <a:t>cos</a:t>
            </a:r>
            <a:r>
              <a:rPr lang="es-MX" dirty="0" smtClean="0"/>
              <a:t>(i</a:t>
            </a:r>
            <a:r>
              <a:rPr lang="el-GR" dirty="0" smtClean="0"/>
              <a:t>ω</a:t>
            </a:r>
            <a:r>
              <a:rPr lang="es-MX" dirty="0" smtClean="0"/>
              <a:t>t)+</a:t>
            </a:r>
            <a:r>
              <a:rPr lang="es-MX" i="1" dirty="0" smtClean="0"/>
              <a:t>b</a:t>
            </a:r>
            <a:r>
              <a:rPr lang="es-MX" sz="2000" i="1" baseline="-25000" dirty="0" smtClean="0"/>
              <a:t>i</a:t>
            </a:r>
            <a:r>
              <a:rPr lang="es-MX" dirty="0" smtClean="0"/>
              <a:t>sen(i</a:t>
            </a:r>
            <a:r>
              <a:rPr lang="el-GR" dirty="0" smtClean="0"/>
              <a:t>ω</a:t>
            </a:r>
            <a:r>
              <a:rPr lang="es-MX" dirty="0" smtClean="0"/>
              <a:t>t)] = </a:t>
            </a:r>
            <a:r>
              <a:rPr lang="es-MX" i="1" dirty="0" err="1" smtClean="0"/>
              <a:t>A</a:t>
            </a:r>
            <a:r>
              <a:rPr lang="es-MX" sz="2000" i="1" baseline="-25000" dirty="0" err="1" smtClean="0"/>
              <a:t>i</a:t>
            </a:r>
            <a:r>
              <a:rPr lang="es-MX" dirty="0" err="1" smtClean="0"/>
              <a:t>cos</a:t>
            </a:r>
            <a:r>
              <a:rPr lang="es-MX" dirty="0" smtClean="0"/>
              <a:t>(i</a:t>
            </a:r>
            <a:r>
              <a:rPr lang="el-GR" dirty="0" smtClean="0"/>
              <a:t>ω</a:t>
            </a:r>
            <a:r>
              <a:rPr lang="es-MX" dirty="0" smtClean="0"/>
              <a:t>t−</a:t>
            </a:r>
            <a:r>
              <a:rPr lang="el-GR" dirty="0" smtClean="0"/>
              <a:t>ψ</a:t>
            </a:r>
            <a:r>
              <a:rPr lang="es-MX" sz="2400" dirty="0" smtClean="0"/>
              <a:t>i</a:t>
            </a:r>
            <a:r>
              <a:rPr lang="es-MX" dirty="0" smtClean="0"/>
              <a:t>) se llama la armónica de orden </a:t>
            </a:r>
            <a:r>
              <a:rPr lang="es-MX" i="1" dirty="0" smtClean="0"/>
              <a:t>i</a:t>
            </a:r>
            <a:r>
              <a:rPr lang="es-MX" dirty="0" smtClean="0"/>
              <a:t> y su frecuencia es </a:t>
            </a:r>
            <a:r>
              <a:rPr lang="el-GR" dirty="0" smtClean="0"/>
              <a:t>ω</a:t>
            </a:r>
            <a:r>
              <a:rPr lang="es-MX" sz="2000" dirty="0" smtClean="0"/>
              <a:t>i</a:t>
            </a:r>
            <a:r>
              <a:rPr lang="es-MX" dirty="0" smtClean="0"/>
              <a:t> = i</a:t>
            </a:r>
            <a:r>
              <a:rPr lang="el-GR" dirty="0" smtClean="0"/>
              <a:t>ω</a:t>
            </a:r>
            <a:r>
              <a:rPr lang="es-MX" dirty="0" smtClean="0"/>
              <a:t> donde </a:t>
            </a:r>
            <a:r>
              <a:rPr lang="es-MX" i="1" dirty="0" smtClean="0"/>
              <a:t>i</a:t>
            </a:r>
            <a:r>
              <a:rPr lang="es-MX" dirty="0" smtClean="0"/>
              <a:t> es más grande que la frecuencia fundamental </a:t>
            </a:r>
            <a:r>
              <a:rPr lang="el-GR" dirty="0" smtClean="0"/>
              <a:t>ω</a:t>
            </a:r>
            <a:r>
              <a:rPr lang="es-MX" dirty="0" smtClean="0"/>
              <a:t>= 2</a:t>
            </a:r>
            <a:r>
              <a:rPr lang="el-GR" dirty="0" smtClean="0"/>
              <a:t>π</a:t>
            </a:r>
            <a:r>
              <a:rPr lang="es-MX" dirty="0" smtClean="0"/>
              <a:t>/</a:t>
            </a:r>
            <a:r>
              <a:rPr lang="es-MX" i="1" dirty="0" smtClean="0"/>
              <a:t>T.</a:t>
            </a:r>
            <a:endParaRPr lang="es-MX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s-MX" dirty="0" smtClean="0"/>
              <a:t>Ejemplo de una función periódica</a:t>
            </a:r>
            <a:endParaRPr lang="es-MX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8229600" cy="366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III. Análisis discreto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dirty="0" smtClean="0"/>
              <a:t>En los estudios experimentales se utilizan acelerómetros o transductores de fuerza que proporcionan una señal analógica </a:t>
            </a:r>
            <a:r>
              <a:rPr lang="es-MX" i="1" dirty="0" smtClean="0"/>
              <a:t>x</a:t>
            </a:r>
            <a:r>
              <a:rPr lang="es-MX" dirty="0" smtClean="0"/>
              <a:t>(</a:t>
            </a:r>
            <a:r>
              <a:rPr lang="es-MX" i="1" dirty="0" smtClean="0"/>
              <a:t>t</a:t>
            </a:r>
            <a:r>
              <a:rPr lang="es-MX" dirty="0" smtClean="0"/>
              <a:t>), la cual se convierte en una señal digital y se obtienen los valores discretos {</a:t>
            </a:r>
            <a:r>
              <a:rPr lang="es-MX" i="1" dirty="0" smtClean="0"/>
              <a:t>x</a:t>
            </a:r>
            <a:r>
              <a:rPr lang="es-MX" dirty="0" smtClean="0"/>
              <a:t>(</a:t>
            </a:r>
            <a:r>
              <a:rPr lang="es-MX" i="1" dirty="0" err="1" smtClean="0"/>
              <a:t>t</a:t>
            </a:r>
            <a:r>
              <a:rPr lang="es-MX" sz="1900" i="1" dirty="0" err="1" smtClean="0"/>
              <a:t>j</a:t>
            </a:r>
            <a:r>
              <a:rPr lang="es-MX" dirty="0" smtClean="0"/>
              <a:t>)} para </a:t>
            </a:r>
            <a:r>
              <a:rPr lang="es-MX" i="1" dirty="0" smtClean="0"/>
              <a:t>j</a:t>
            </a:r>
            <a:r>
              <a:rPr lang="es-MX" dirty="0" smtClean="0"/>
              <a:t> = 1, 2, 3, . . . ,N. </a:t>
            </a:r>
            <a:r>
              <a:rPr lang="es-MX" dirty="0"/>
              <a:t>D</a:t>
            </a:r>
            <a:r>
              <a:rPr lang="es-MX" dirty="0" smtClean="0"/>
              <a:t>onde N es el número de las muestras. </a:t>
            </a:r>
          </a:p>
          <a:p>
            <a:r>
              <a:rPr lang="es-MX" dirty="0" smtClean="0"/>
              <a:t>Esta operación es realizada por un convertidor analógico-discreto (A/D) con periodos de tiempo cortos (</a:t>
            </a:r>
            <a:r>
              <a:rPr lang="es-MX" i="1" dirty="0" smtClean="0"/>
              <a:t>t</a:t>
            </a:r>
            <a:r>
              <a:rPr lang="es-MX" dirty="0" smtClean="0"/>
              <a:t>) entre muestras. La frecuencia de muestreo </a:t>
            </a:r>
            <a:r>
              <a:rPr lang="es-MX" i="1" dirty="0" err="1" smtClean="0"/>
              <a:t>f</a:t>
            </a:r>
            <a:r>
              <a:rPr lang="es-MX" sz="1900" i="1" dirty="0" err="1" smtClean="0"/>
              <a:t>S</a:t>
            </a:r>
            <a:r>
              <a:rPr lang="es-MX" dirty="0" smtClean="0"/>
              <a:t> = 1/</a:t>
            </a:r>
            <a:r>
              <a:rPr lang="el-GR" dirty="0" smtClean="0"/>
              <a:t>Δ</a:t>
            </a:r>
            <a:r>
              <a:rPr lang="es-MX" dirty="0" smtClean="0"/>
              <a:t>t (la frecuencia de Nyquist) es por lo menos dos veces más grande que la frecuencia máxima de la señal.</a:t>
            </a:r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 de discretización</a:t>
            </a:r>
            <a:endParaRPr lang="es-MX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87218"/>
            <a:ext cx="8229600" cy="355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III. Análisis discreto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Los coeficientes </a:t>
            </a:r>
            <a:r>
              <a:rPr lang="es-MX" i="1" dirty="0" smtClean="0"/>
              <a:t>a</a:t>
            </a:r>
            <a:r>
              <a:rPr lang="es-MX" sz="1800" baseline="-25000" dirty="0" smtClean="0"/>
              <a:t>0</a:t>
            </a:r>
            <a:r>
              <a:rPr lang="es-MX" dirty="0" smtClean="0"/>
              <a:t>, </a:t>
            </a:r>
            <a:r>
              <a:rPr lang="es-MX" i="1" dirty="0" err="1" smtClean="0"/>
              <a:t>a</a:t>
            </a:r>
            <a:r>
              <a:rPr lang="es-MX" sz="1800" i="1" baseline="-25000" dirty="0" err="1" smtClean="0"/>
              <a:t>i</a:t>
            </a:r>
            <a:r>
              <a:rPr lang="es-MX" dirty="0" smtClean="0"/>
              <a:t>, </a:t>
            </a:r>
            <a:r>
              <a:rPr lang="es-MX" i="1" dirty="0" smtClean="0"/>
              <a:t>b</a:t>
            </a:r>
            <a:r>
              <a:rPr lang="es-MX" sz="1800" i="1" baseline="-25000" dirty="0" smtClean="0"/>
              <a:t>i</a:t>
            </a:r>
            <a:r>
              <a:rPr lang="es-MX" dirty="0" smtClean="0"/>
              <a:t> de la función </a:t>
            </a:r>
            <a:r>
              <a:rPr lang="es-MX" i="1" dirty="0" smtClean="0"/>
              <a:t>x</a:t>
            </a:r>
            <a:r>
              <a:rPr lang="es-MX" dirty="0" smtClean="0"/>
              <a:t>(</a:t>
            </a:r>
            <a:r>
              <a:rPr lang="es-MX" i="1" dirty="0" smtClean="0"/>
              <a:t>t</a:t>
            </a:r>
            <a:r>
              <a:rPr lang="es-MX" dirty="0" smtClean="0"/>
              <a:t>) se obtienen mediante el siguiente cálculo:</a:t>
            </a:r>
          </a:p>
          <a:p>
            <a:pPr algn="ctr"/>
            <a:endParaRPr lang="es-MX" dirty="0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929058" y="2928934"/>
          <a:ext cx="1181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8" name="Ecuación" r:id="rId3" imgW="1180800" imgH="457200" progId="Equation.3">
                  <p:embed/>
                </p:oleObj>
              </mc:Choice>
              <mc:Fallback>
                <p:oleObj name="Ecuación" r:id="rId3" imgW="11808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2928934"/>
                        <a:ext cx="11811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/>
        </p:nvGraphicFramePr>
        <p:xfrm>
          <a:off x="4143372" y="3714752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9" name="Ecuación" r:id="rId5" imgW="914400" imgH="190440" progId="Equation.3">
                  <p:embed/>
                </p:oleObj>
              </mc:Choice>
              <mc:Fallback>
                <p:oleObj name="Ecuación" r:id="rId5" imgW="914400" imgH="1904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3714752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4000496" y="3643314"/>
          <a:ext cx="116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0" name="Ecuación" r:id="rId7" imgW="1168200" imgH="457200" progId="Equation.3">
                  <p:embed/>
                </p:oleObj>
              </mc:Choice>
              <mc:Fallback>
                <p:oleObj name="Ecuación" r:id="rId7" imgW="116820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3643314"/>
                        <a:ext cx="1168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/>
        </p:nvGraphicFramePr>
        <p:xfrm>
          <a:off x="4387850" y="3263900"/>
          <a:ext cx="368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1" name="Ecuación" r:id="rId9" imgW="368280" imgH="330120" progId="Equation.3">
                  <p:embed/>
                </p:oleObj>
              </mc:Choice>
              <mc:Fallback>
                <p:oleObj name="Ecuación" r:id="rId9" imgW="368280" imgH="3301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3263900"/>
                        <a:ext cx="3683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4000496" y="4429132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2" name="Ecuación" r:id="rId11" imgW="1143000" imgH="457200" progId="Equation.3">
                  <p:embed/>
                </p:oleObj>
              </mc:Choice>
              <mc:Fallback>
                <p:oleObj name="Ecuación" r:id="rId11" imgW="1143000" imgH="457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4429132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III. Análisis discreto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r>
              <a:rPr lang="es-MX" dirty="0" smtClean="0"/>
              <a:t>La potencia promedio de la señal periódica es:</a:t>
            </a:r>
          </a:p>
          <a:p>
            <a:pPr algn="ctr"/>
            <a:endParaRPr lang="es-MX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143372" y="2643182"/>
          <a:ext cx="901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8" name="Ecuación" r:id="rId3" imgW="901440" imgH="342720" progId="Equation.3">
                  <p:embed/>
                </p:oleObj>
              </mc:Choice>
              <mc:Fallback>
                <p:oleObj name="Ecuación" r:id="rId3" imgW="901440" imgH="342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2643182"/>
                        <a:ext cx="901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/>
        </p:nvSpPr>
        <p:spPr>
          <a:xfrm>
            <a:off x="642910" y="3105835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Una señal armónica </a:t>
            </a:r>
            <a:r>
              <a:rPr lang="es-MX" i="1" dirty="0" smtClean="0"/>
              <a:t>x</a:t>
            </a:r>
            <a:r>
              <a:rPr lang="es-MX" sz="1100" i="1" dirty="0" smtClean="0"/>
              <a:t>1</a:t>
            </a:r>
            <a:r>
              <a:rPr lang="es-MX" dirty="0" smtClean="0"/>
              <a:t> = </a:t>
            </a:r>
            <a:r>
              <a:rPr lang="es-MX" i="1" dirty="0" err="1" smtClean="0"/>
              <a:t>A</a:t>
            </a:r>
            <a:r>
              <a:rPr lang="es-MX" sz="1200" i="1" dirty="0" err="1" smtClean="0"/>
              <a:t>i</a:t>
            </a:r>
            <a:r>
              <a:rPr lang="es-MX" dirty="0" err="1" smtClean="0"/>
              <a:t>cos</a:t>
            </a:r>
            <a:r>
              <a:rPr lang="es-MX" dirty="0" smtClean="0"/>
              <a:t>(</a:t>
            </a:r>
            <a:r>
              <a:rPr lang="el-GR" dirty="0" smtClean="0"/>
              <a:t>ω</a:t>
            </a:r>
            <a:r>
              <a:rPr lang="es-MX" sz="1200" dirty="0" err="1" smtClean="0"/>
              <a:t>i</a:t>
            </a:r>
            <a:r>
              <a:rPr lang="es-MX" dirty="0" err="1" smtClean="0"/>
              <a:t>t</a:t>
            </a:r>
            <a:r>
              <a:rPr lang="es-MX" dirty="0" smtClean="0"/>
              <a:t> +  </a:t>
            </a:r>
            <a:r>
              <a:rPr lang="el-GR" dirty="0" smtClean="0"/>
              <a:t>ψ</a:t>
            </a:r>
            <a:r>
              <a:rPr lang="es-MX" sz="1200" dirty="0" smtClean="0"/>
              <a:t>i</a:t>
            </a:r>
            <a:r>
              <a:rPr lang="es-MX" dirty="0" smtClean="0"/>
              <a:t>) tiene una potencia promedio:</a:t>
            </a:r>
            <a:endParaRPr lang="es-MX" dirty="0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393793"/>
              </p:ext>
            </p:extLst>
          </p:nvPr>
        </p:nvGraphicFramePr>
        <p:xfrm>
          <a:off x="4211960" y="3877632"/>
          <a:ext cx="571828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9" name="Ecuación" r:id="rId5" imgW="342720" imgH="215640" progId="Equation.3">
                  <p:embed/>
                </p:oleObj>
              </mc:Choice>
              <mc:Fallback>
                <p:oleObj name="Ecuación" r:id="rId5" imgW="3427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877632"/>
                        <a:ext cx="571828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IV. SignalCalc </a:t>
            </a:r>
            <a:r>
              <a:rPr lang="es-MX" dirty="0" err="1" smtClean="0"/>
              <a:t>Ace</a:t>
            </a:r>
            <a:r>
              <a:rPr lang="es-MX" dirty="0" smtClean="0"/>
              <a:t> </a:t>
            </a:r>
            <a:r>
              <a:rPr lang="es-MX" dirty="0" err="1" smtClean="0"/>
              <a:t>Dynamic</a:t>
            </a:r>
            <a:r>
              <a:rPr lang="es-MX" dirty="0" smtClean="0"/>
              <a:t> </a:t>
            </a:r>
            <a:r>
              <a:rPr lang="es-MX" dirty="0" err="1" smtClean="0"/>
              <a:t>Signal</a:t>
            </a:r>
            <a:r>
              <a:rPr lang="es-MX" dirty="0" smtClean="0"/>
              <a:t> </a:t>
            </a:r>
            <a:r>
              <a:rPr lang="es-MX" dirty="0" err="1" smtClean="0"/>
              <a:t>Analyzer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Actualmente, todos estos cálculos se llevan a cabo mediante el uso de computadoras que emplean un software específico para este tipo de operaciones.</a:t>
            </a:r>
          </a:p>
          <a:p>
            <a:r>
              <a:rPr lang="es-MX" dirty="0" smtClean="0"/>
              <a:t> Existen algunas compañías especializadas en este tipo de análisis.</a:t>
            </a:r>
          </a:p>
          <a:p>
            <a:r>
              <a:rPr lang="es-MX" dirty="0" smtClean="0"/>
              <a:t>Un ejemplo de software es el SIGNALCALC ACE DYNAMIC SIGNAL ANALYZER de la compañía Data </a:t>
            </a:r>
            <a:r>
              <a:rPr lang="es-MX" dirty="0" err="1" smtClean="0"/>
              <a:t>Physics</a:t>
            </a:r>
            <a:r>
              <a:rPr lang="es-MX" dirty="0" smtClean="0"/>
              <a:t>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IV. SignalCalc </a:t>
            </a:r>
            <a:r>
              <a:rPr lang="es-MX" sz="3600" dirty="0" err="1" smtClean="0"/>
              <a:t>Ace</a:t>
            </a:r>
            <a:r>
              <a:rPr lang="es-MX" sz="3600" dirty="0" smtClean="0"/>
              <a:t> </a:t>
            </a:r>
            <a:r>
              <a:rPr lang="es-MX" sz="3600" dirty="0" err="1" smtClean="0"/>
              <a:t>Dynamic</a:t>
            </a:r>
            <a:r>
              <a:rPr lang="es-MX" sz="3600" dirty="0" smtClean="0"/>
              <a:t> </a:t>
            </a:r>
            <a:r>
              <a:rPr lang="es-MX" sz="3600" dirty="0" err="1" smtClean="0"/>
              <a:t>Signal</a:t>
            </a:r>
            <a:r>
              <a:rPr lang="es-MX" sz="3600" dirty="0" smtClean="0"/>
              <a:t> </a:t>
            </a:r>
            <a:r>
              <a:rPr lang="es-MX" sz="3600" dirty="0" err="1" smtClean="0"/>
              <a:t>Analyzer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sz="3600" dirty="0" smtClean="0"/>
              <a:t>Menú principal del software</a:t>
            </a:r>
            <a:endParaRPr lang="es-MX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87089"/>
            <a:ext cx="8229600" cy="95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143000"/>
          </a:xfrm>
        </p:spPr>
        <p:txBody>
          <a:bodyPr>
            <a:noAutofit/>
          </a:bodyPr>
          <a:lstStyle/>
          <a:p>
            <a:r>
              <a:rPr lang="es-MX" sz="3600" dirty="0" smtClean="0"/>
              <a:t>IV. SignalCalc </a:t>
            </a:r>
            <a:r>
              <a:rPr lang="es-MX" sz="3600" dirty="0" err="1" smtClean="0"/>
              <a:t>Ace</a:t>
            </a:r>
            <a:r>
              <a:rPr lang="es-MX" sz="3600" dirty="0" smtClean="0"/>
              <a:t> </a:t>
            </a:r>
            <a:r>
              <a:rPr lang="es-MX" sz="3600" dirty="0" err="1" smtClean="0"/>
              <a:t>Dynamic</a:t>
            </a:r>
            <a:r>
              <a:rPr lang="es-MX" sz="3600" dirty="0" smtClean="0"/>
              <a:t> </a:t>
            </a:r>
            <a:r>
              <a:rPr lang="es-MX" sz="3600" dirty="0" err="1" smtClean="0"/>
              <a:t>Signal</a:t>
            </a:r>
            <a:r>
              <a:rPr lang="es-MX" sz="3600" dirty="0" smtClean="0"/>
              <a:t> </a:t>
            </a:r>
            <a:r>
              <a:rPr lang="es-MX" sz="3600" dirty="0" err="1" smtClean="0"/>
              <a:t>Analyzer</a:t>
            </a: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 smtClean="0"/>
              <a:t>Tipos de análisis</a:t>
            </a:r>
            <a:endParaRPr lang="es-MX" sz="3600" dirty="0"/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7229"/>
            <a:ext cx="8229600" cy="437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8000" dirty="0" smtClean="0"/>
              <a:t>Capítulo 2</a:t>
            </a:r>
            <a:endParaRPr lang="es-MX" sz="80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4400" dirty="0" smtClean="0"/>
              <a:t>Análisis armónico de vibraciones</a:t>
            </a:r>
            <a:endParaRPr lang="es-MX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TEMARIO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UcPeriod"/>
            </a:pPr>
            <a:r>
              <a:rPr lang="es-MX" dirty="0" smtClean="0"/>
              <a:t>Introducción</a:t>
            </a:r>
          </a:p>
          <a:p>
            <a:pPr marL="571500" indent="-571500">
              <a:buAutoNum type="romanUcPeriod"/>
            </a:pPr>
            <a:r>
              <a:rPr lang="es-MX" dirty="0" smtClean="0"/>
              <a:t>La serie de Fourier</a:t>
            </a:r>
          </a:p>
          <a:p>
            <a:pPr marL="571500" indent="-571500">
              <a:buAutoNum type="romanUcPeriod"/>
            </a:pPr>
            <a:r>
              <a:rPr lang="es-MX" dirty="0" smtClean="0"/>
              <a:t>Análisis discreto</a:t>
            </a:r>
          </a:p>
          <a:p>
            <a:pPr marL="571500" indent="-571500">
              <a:buAutoNum type="romanUcPeriod"/>
            </a:pPr>
            <a:r>
              <a:rPr lang="es-MX" dirty="0" smtClean="0"/>
              <a:t>SignalCalc </a:t>
            </a:r>
            <a:r>
              <a:rPr lang="es-MX" dirty="0" err="1" smtClean="0"/>
              <a:t>Ace</a:t>
            </a:r>
            <a:r>
              <a:rPr lang="es-MX" dirty="0" smtClean="0"/>
              <a:t> </a:t>
            </a:r>
            <a:r>
              <a:rPr lang="es-MX" dirty="0" err="1" smtClean="0"/>
              <a:t>Dynamic</a:t>
            </a:r>
            <a:r>
              <a:rPr lang="es-MX" dirty="0" smtClean="0"/>
              <a:t> </a:t>
            </a:r>
            <a:r>
              <a:rPr lang="es-MX" dirty="0" err="1" smtClean="0"/>
              <a:t>Signal</a:t>
            </a:r>
            <a:r>
              <a:rPr lang="es-MX" dirty="0" smtClean="0"/>
              <a:t> </a:t>
            </a:r>
            <a:r>
              <a:rPr lang="es-MX" dirty="0" err="1" smtClean="0"/>
              <a:t>Analyzer</a:t>
            </a:r>
            <a:endParaRPr lang="es-MX" dirty="0" smtClean="0"/>
          </a:p>
          <a:p>
            <a:pPr marL="571500" indent="-571500">
              <a:buAutoNum type="romanUcPeriod"/>
            </a:pPr>
            <a:r>
              <a:rPr lang="es-MX" dirty="0" smtClean="0"/>
              <a:t>Problemas 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Objetivos del Capítulo 2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dirty="0" smtClean="0"/>
              <a:t>a) Presentar las </a:t>
            </a:r>
            <a:r>
              <a:rPr lang="es-MX" dirty="0"/>
              <a:t>series de Fourier, </a:t>
            </a:r>
            <a:r>
              <a:rPr lang="es-MX" dirty="0" smtClean="0"/>
              <a:t>utilizadas para </a:t>
            </a:r>
            <a:r>
              <a:rPr lang="es-MX" dirty="0"/>
              <a:t>representar las señales periódicas como una suma de </a:t>
            </a:r>
            <a:r>
              <a:rPr lang="es-MX" dirty="0" smtClean="0"/>
              <a:t>señales armónicas </a:t>
            </a:r>
            <a:r>
              <a:rPr lang="es-MX" dirty="0"/>
              <a:t>en el dominio de la </a:t>
            </a:r>
            <a:r>
              <a:rPr lang="es-MX" dirty="0" smtClean="0"/>
              <a:t>frecuencia. </a:t>
            </a:r>
          </a:p>
          <a:p>
            <a:r>
              <a:rPr lang="es-MX" dirty="0" smtClean="0"/>
              <a:t>b) Para </a:t>
            </a:r>
            <a:r>
              <a:rPr lang="es-MX" dirty="0"/>
              <a:t>cada componente </a:t>
            </a:r>
            <a:r>
              <a:rPr lang="es-MX" dirty="0" smtClean="0"/>
              <a:t>armónico se definen la amplitud y la fase. </a:t>
            </a:r>
          </a:p>
          <a:p>
            <a:r>
              <a:rPr lang="es-MX" dirty="0" smtClean="0"/>
              <a:t>c) </a:t>
            </a:r>
            <a:r>
              <a:rPr lang="es-MX" dirty="0"/>
              <a:t>Se presenta el procedimiento de </a:t>
            </a:r>
            <a:r>
              <a:rPr lang="es-MX" dirty="0" smtClean="0"/>
              <a:t>cálculo para cambiar de </a:t>
            </a:r>
            <a:r>
              <a:rPr lang="es-MX" dirty="0"/>
              <a:t>señal analógica a discreta, debido a que el software que se </a:t>
            </a:r>
            <a:r>
              <a:rPr lang="es-MX" dirty="0" smtClean="0"/>
              <a:t>usará sólo </a:t>
            </a:r>
            <a:r>
              <a:rPr lang="es-MX" dirty="0"/>
              <a:t>admite señales de este </a:t>
            </a:r>
            <a:r>
              <a:rPr lang="es-MX" dirty="0" smtClean="0"/>
              <a:t>tipo.</a:t>
            </a:r>
          </a:p>
          <a:p>
            <a:r>
              <a:rPr lang="es-MX" dirty="0" smtClean="0"/>
              <a:t>d) </a:t>
            </a:r>
            <a:r>
              <a:rPr lang="es-MX" dirty="0"/>
              <a:t>Se presenta el software que se </a:t>
            </a:r>
            <a:r>
              <a:rPr lang="es-MX" dirty="0" smtClean="0"/>
              <a:t>usa para </a:t>
            </a:r>
            <a:r>
              <a:rPr lang="es-MX" dirty="0"/>
              <a:t>obtener el espectro de potencia de </a:t>
            </a:r>
            <a:r>
              <a:rPr lang="es-MX" dirty="0" smtClean="0"/>
              <a:t>la señal, obteniéndose sus características y </a:t>
            </a:r>
            <a:r>
              <a:rPr lang="es-MX" dirty="0"/>
              <a:t>sus componentes </a:t>
            </a:r>
            <a:r>
              <a:rPr lang="es-MX" dirty="0" smtClean="0"/>
              <a:t>armónicos.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I. Introducción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El tipo de movimiento más simple es el movimiento armónico, el cual puede utilizarse para describir movimientos más complejos empleando funciones armónicas. </a:t>
            </a:r>
          </a:p>
          <a:p>
            <a:r>
              <a:rPr lang="es-MX" dirty="0" smtClean="0"/>
              <a:t>Muchos movimientos son periódicos o se les considera como tal para un intervalo de tiempo definido.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II. La serie de Fourier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Cualquier función periódica puede describirse con la serie de Fourier, que es una suma infinita de combinaciones de senos y cosenos; de este modo, una señal se puede presentar en el dominio del tiempo o de la frecuencia. </a:t>
            </a:r>
          </a:p>
          <a:p>
            <a:r>
              <a:rPr lang="es-MX" dirty="0" smtClean="0"/>
              <a:t>También puede obtenerse su anti transformada y volver al dominio temporal.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II. La serie de Fourier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800" dirty="0" smtClean="0"/>
              <a:t>Una función periódica con periodo </a:t>
            </a:r>
            <a:r>
              <a:rPr lang="es-MX" sz="2800" i="1" dirty="0" smtClean="0"/>
              <a:t>T</a:t>
            </a:r>
            <a:r>
              <a:rPr lang="es-MX" sz="2800" dirty="0" smtClean="0"/>
              <a:t>[</a:t>
            </a:r>
            <a:r>
              <a:rPr lang="es-MX" sz="2800" i="1" dirty="0" smtClean="0"/>
              <a:t>s</a:t>
            </a:r>
            <a:r>
              <a:rPr lang="es-MX" sz="2800" dirty="0" smtClean="0"/>
              <a:t>], </a:t>
            </a:r>
          </a:p>
          <a:p>
            <a:pPr algn="ctr">
              <a:buNone/>
            </a:pPr>
            <a:r>
              <a:rPr lang="es-MX" sz="2800" i="1" dirty="0" smtClean="0"/>
              <a:t>x</a:t>
            </a:r>
            <a:r>
              <a:rPr lang="es-MX" sz="2800" dirty="0" smtClean="0"/>
              <a:t>(</a:t>
            </a:r>
            <a:r>
              <a:rPr lang="es-MX" sz="2800" i="1" dirty="0" smtClean="0"/>
              <a:t>t</a:t>
            </a:r>
            <a:r>
              <a:rPr lang="es-MX" sz="2800" dirty="0" smtClean="0"/>
              <a:t> + </a:t>
            </a:r>
            <a:r>
              <a:rPr lang="es-MX" sz="2800" i="1" dirty="0" smtClean="0"/>
              <a:t>T</a:t>
            </a:r>
            <a:r>
              <a:rPr lang="es-MX" sz="2800" dirty="0" smtClean="0"/>
              <a:t>) = </a:t>
            </a:r>
            <a:r>
              <a:rPr lang="es-MX" sz="2800" i="1" dirty="0" smtClean="0"/>
              <a:t>x</a:t>
            </a:r>
            <a:r>
              <a:rPr lang="es-MX" sz="2800" dirty="0" smtClean="0"/>
              <a:t>(</a:t>
            </a:r>
            <a:r>
              <a:rPr lang="es-MX" sz="2800" i="1" dirty="0" smtClean="0"/>
              <a:t>t</a:t>
            </a:r>
            <a:r>
              <a:rPr lang="es-MX" sz="2800" dirty="0" smtClean="0"/>
              <a:t>), se expresa como:</a:t>
            </a:r>
          </a:p>
          <a:p>
            <a:pPr algn="ctr">
              <a:buNone/>
            </a:pPr>
            <a:endParaRPr lang="es-MX" dirty="0" smtClean="0"/>
          </a:p>
          <a:p>
            <a:pPr algn="ctr">
              <a:buNone/>
            </a:pPr>
            <a:endParaRPr lang="es-MX" dirty="0" smtClean="0"/>
          </a:p>
          <a:p>
            <a:pPr>
              <a:buNone/>
            </a:pPr>
            <a:endParaRPr lang="es-MX" sz="2800" dirty="0" smtClean="0"/>
          </a:p>
          <a:p>
            <a:pPr>
              <a:buNone/>
            </a:pPr>
            <a:r>
              <a:rPr lang="es-MX" sz="2800" dirty="0" smtClean="0"/>
              <a:t>donde la frecuencia fundamental es  </a:t>
            </a:r>
            <a:r>
              <a:rPr lang="el-GR" sz="2800" dirty="0" smtClean="0"/>
              <a:t>ω</a:t>
            </a:r>
            <a:r>
              <a:rPr lang="es-MX" sz="2800" dirty="0" smtClean="0"/>
              <a:t> = 2</a:t>
            </a:r>
            <a:r>
              <a:rPr lang="el-GR" sz="2800" dirty="0" smtClean="0"/>
              <a:t>π</a:t>
            </a:r>
            <a:r>
              <a:rPr lang="es-MX" sz="2800" dirty="0" smtClean="0"/>
              <a:t>/T rad/s  </a:t>
            </a:r>
            <a:endParaRPr lang="es-MX" sz="2800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4521200" y="3333750"/>
          <a:ext cx="1016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Ecuación" r:id="rId3" imgW="914400" imgH="190440" progId="Equation.3">
                  <p:embed/>
                </p:oleObj>
              </mc:Choice>
              <mc:Fallback>
                <p:oleObj name="Ecuación" r:id="rId3" imgW="914400" imgH="190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33750"/>
                        <a:ext cx="1016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3525838" y="2976563"/>
          <a:ext cx="20701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Ecuación" r:id="rId5" imgW="2070000" imgH="812520" progId="Equation.3">
                  <p:embed/>
                </p:oleObj>
              </mc:Choice>
              <mc:Fallback>
                <p:oleObj name="Ecuación" r:id="rId5" imgW="2070000" imgH="8125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2976563"/>
                        <a:ext cx="20701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/>
        </p:nvGraphicFramePr>
        <p:xfrm>
          <a:off x="3857620" y="3571876"/>
          <a:ext cx="1612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cuación" r:id="rId7" imgW="1612800" imgH="622080" progId="Equation.3">
                  <p:embed/>
                </p:oleObj>
              </mc:Choice>
              <mc:Fallback>
                <p:oleObj name="Ecuación" r:id="rId7" imgW="1612800" imgH="6220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3571876"/>
                        <a:ext cx="16129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II. La serie de Fourier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3600" dirty="0" smtClean="0"/>
              <a:t>Los coeficientes </a:t>
            </a:r>
            <a:r>
              <a:rPr lang="es-MX" sz="3600" i="1" dirty="0" err="1" smtClean="0"/>
              <a:t>a</a:t>
            </a:r>
            <a:r>
              <a:rPr lang="es-MX" sz="3600" i="1" baseline="-25000" dirty="0" err="1" smtClean="0"/>
              <a:t>i</a:t>
            </a:r>
            <a:r>
              <a:rPr lang="es-MX" sz="3600" dirty="0" smtClean="0"/>
              <a:t> y</a:t>
            </a:r>
            <a:r>
              <a:rPr lang="es-MX" sz="3600" i="1" dirty="0" smtClean="0"/>
              <a:t> b</a:t>
            </a:r>
            <a:r>
              <a:rPr lang="es-MX" sz="3600" i="1" baseline="-25000" dirty="0" smtClean="0"/>
              <a:t>i</a:t>
            </a:r>
            <a:r>
              <a:rPr lang="es-MX" sz="3600" i="1" dirty="0" smtClean="0"/>
              <a:t> </a:t>
            </a:r>
            <a:r>
              <a:rPr lang="es-MX" sz="3600" dirty="0" smtClean="0"/>
              <a:t>se encuentran mediante integración directa de la función </a:t>
            </a:r>
            <a:r>
              <a:rPr lang="es-MX" sz="3600" i="1" dirty="0" smtClean="0"/>
              <a:t>x</a:t>
            </a:r>
            <a:r>
              <a:rPr lang="es-MX" sz="3600" dirty="0" smtClean="0"/>
              <a:t>(</a:t>
            </a:r>
            <a:r>
              <a:rPr lang="es-MX" sz="3600" i="1" dirty="0" smtClean="0"/>
              <a:t>t</a:t>
            </a:r>
            <a:r>
              <a:rPr lang="es-MX" sz="3600" dirty="0" smtClean="0"/>
              <a:t>) para el periodo 0 a </a:t>
            </a:r>
            <a:r>
              <a:rPr lang="es-MX" sz="3600" i="1" dirty="0" smtClean="0"/>
              <a:t>T</a:t>
            </a:r>
            <a:r>
              <a:rPr lang="es-MX" sz="3600" dirty="0" smtClean="0"/>
              <a:t>. Se tiene entonces:</a:t>
            </a:r>
          </a:p>
          <a:p>
            <a:pPr algn="ctr">
              <a:buNone/>
            </a:pPr>
            <a:endParaRPr lang="es-MX" dirty="0" smtClean="0"/>
          </a:p>
          <a:p>
            <a:pPr algn="ctr">
              <a:buNone/>
            </a:pPr>
            <a:r>
              <a:rPr lang="es-MX" dirty="0" smtClean="0"/>
              <a:t>   </a:t>
            </a:r>
            <a:endParaRPr lang="es-MX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4114800" y="333375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5" name="Ecuación" r:id="rId3" imgW="914400" imgH="190440" progId="Equation.3">
                  <p:embed/>
                </p:oleObj>
              </mc:Choice>
              <mc:Fallback>
                <p:oleObj name="Ecuación" r:id="rId3" imgW="914400" imgH="190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3375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3857620" y="4143380"/>
          <a:ext cx="1257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6" name="Ecuación" r:id="rId5" imgW="1257120" imgH="342720" progId="Equation.3">
                  <p:embed/>
                </p:oleObj>
              </mc:Choice>
              <mc:Fallback>
                <p:oleObj name="Ecuación" r:id="rId5" imgW="1257120" imgH="342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4143380"/>
                        <a:ext cx="1257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/>
        </p:nvGraphicFramePr>
        <p:xfrm>
          <a:off x="3929058" y="5143512"/>
          <a:ext cx="1244600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7" name="Ecuación" r:id="rId7" imgW="1244520" imgH="342720" progId="Equation.3">
                  <p:embed/>
                </p:oleObj>
              </mc:Choice>
              <mc:Fallback>
                <p:oleObj name="Ecuación" r:id="rId7" imgW="1244520" imgH="342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5143512"/>
                        <a:ext cx="1244600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II. La serie de Fourier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sz="2800" dirty="0" smtClean="0"/>
              <a:t>Para </a:t>
            </a:r>
            <a:r>
              <a:rPr lang="es-MX" sz="2800" i="1" dirty="0" smtClean="0"/>
              <a:t>x</a:t>
            </a:r>
            <a:r>
              <a:rPr lang="es-MX" sz="2800" dirty="0" smtClean="0"/>
              <a:t>(</a:t>
            </a:r>
            <a:r>
              <a:rPr lang="es-MX" sz="2800" i="1" dirty="0" smtClean="0"/>
              <a:t>t</a:t>
            </a:r>
            <a:r>
              <a:rPr lang="es-MX" sz="2800" dirty="0" smtClean="0"/>
              <a:t>) = </a:t>
            </a:r>
            <a:r>
              <a:rPr lang="es-MX" sz="2800" i="1" dirty="0" smtClean="0"/>
              <a:t>a</a:t>
            </a:r>
            <a:r>
              <a:rPr lang="es-MX" sz="1800" baseline="-25000" dirty="0" smtClean="0"/>
              <a:t>0</a:t>
            </a:r>
            <a:r>
              <a:rPr lang="es-MX" sz="2800" dirty="0" smtClean="0"/>
              <a:t>/2, se tiene </a:t>
            </a:r>
            <a:r>
              <a:rPr lang="es-MX" sz="2800" i="1" dirty="0" smtClean="0"/>
              <a:t>a</a:t>
            </a:r>
            <a:r>
              <a:rPr lang="es-MX" sz="1800" baseline="-25000" dirty="0" smtClean="0"/>
              <a:t>0</a:t>
            </a:r>
            <a:r>
              <a:rPr lang="es-MX" sz="2800" dirty="0" smtClean="0"/>
              <a:t> = 2</a:t>
            </a:r>
            <a:r>
              <a:rPr lang="es-MX" sz="2800" i="1" dirty="0" smtClean="0"/>
              <a:t>x</a:t>
            </a:r>
            <a:r>
              <a:rPr lang="es-MX" sz="2800" dirty="0" smtClean="0"/>
              <a:t>(</a:t>
            </a:r>
            <a:r>
              <a:rPr lang="es-MX" sz="2800" i="1" dirty="0" smtClean="0"/>
              <a:t>t</a:t>
            </a:r>
            <a:r>
              <a:rPr lang="es-MX" sz="2800" dirty="0" smtClean="0"/>
              <a:t>); integrando entre 0 y </a:t>
            </a:r>
            <a:r>
              <a:rPr lang="es-MX" sz="2800" i="1" dirty="0" smtClean="0"/>
              <a:t>T </a:t>
            </a:r>
          </a:p>
          <a:p>
            <a:endParaRPr lang="es-MX" dirty="0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071934" y="2285992"/>
          <a:ext cx="1028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1" name="Ecuación" r:id="rId3" imgW="1028520" imgH="342720" progId="Equation.3">
                  <p:embed/>
                </p:oleObj>
              </mc:Choice>
              <mc:Fallback>
                <p:oleObj name="Ecuación" r:id="rId3" imgW="1028520" imgH="342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2285992"/>
                        <a:ext cx="1028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4143372" y="3214686"/>
          <a:ext cx="850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2" name="Ecuación" r:id="rId5" imgW="850680" imgH="342720" progId="Equation.3">
                  <p:embed/>
                </p:oleObj>
              </mc:Choice>
              <mc:Fallback>
                <p:oleObj name="Ecuación" r:id="rId5" imgW="850680" imgH="3427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3214686"/>
                        <a:ext cx="850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/>
        </p:nvGraphicFramePr>
        <p:xfrm>
          <a:off x="4286248" y="3929066"/>
          <a:ext cx="838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3" name="Ecuación" r:id="rId7" imgW="838080" imgH="342720" progId="Equation.3">
                  <p:embed/>
                </p:oleObj>
              </mc:Choice>
              <mc:Fallback>
                <p:oleObj name="Ecuación" r:id="rId7" imgW="838080" imgH="3427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48" y="3929066"/>
                        <a:ext cx="8382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030c9d9e71e3ba56d30bdb5f1e5c2c749167980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664</Words>
  <Application>Microsoft Office PowerPoint</Application>
  <PresentationFormat>Presentación en pantalla (4:3)</PresentationFormat>
  <Paragraphs>58</Paragraphs>
  <Slides>19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Tema de Office</vt:lpstr>
      <vt:lpstr>Ecuación</vt:lpstr>
      <vt:lpstr>Vibraciones en sistemas físicos </vt:lpstr>
      <vt:lpstr>Capítulo 2</vt:lpstr>
      <vt:lpstr>TEMARIO</vt:lpstr>
      <vt:lpstr>Objetivos del Capítulo 2</vt:lpstr>
      <vt:lpstr>I. Introducción </vt:lpstr>
      <vt:lpstr>II. La serie de Fourier</vt:lpstr>
      <vt:lpstr>II. La serie de Fourier</vt:lpstr>
      <vt:lpstr>II. La serie de Fourier</vt:lpstr>
      <vt:lpstr>II. La serie de Fourier</vt:lpstr>
      <vt:lpstr>II. La serie de Fourier</vt:lpstr>
      <vt:lpstr>II. La serie de Fourier</vt:lpstr>
      <vt:lpstr>Ejemplo de una función periódica</vt:lpstr>
      <vt:lpstr>III. Análisis discreto</vt:lpstr>
      <vt:lpstr>Ejemplo de discretización</vt:lpstr>
      <vt:lpstr>III. Análisis discreto</vt:lpstr>
      <vt:lpstr>III. Análisis discreto</vt:lpstr>
      <vt:lpstr>IV. SignalCalc Ace Dynamic Signal Analyzer</vt:lpstr>
      <vt:lpstr>IV. SignalCalc Ace Dynamic Signal Analyzer Menú principal del software</vt:lpstr>
      <vt:lpstr>IV. SignalCalc Ace Dynamic Signal Analyzer Tipos de análisis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Vibraciones en sistemas físicos </dc:title>
  <dc:creator>Raul</dc:creator>
  <cp:lastModifiedBy>hvela</cp:lastModifiedBy>
  <cp:revision>55</cp:revision>
  <dcterms:created xsi:type="dcterms:W3CDTF">2016-08-03T03:04:40Z</dcterms:created>
  <dcterms:modified xsi:type="dcterms:W3CDTF">2016-09-09T14:58:54Z</dcterms:modified>
</cp:coreProperties>
</file>