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59"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86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C42D23E5-5C28-47F7-BD63-B478EFB0FB60}" type="datetimeFigureOut">
              <a:rPr lang="es-MX" smtClean="0"/>
              <a:t>16/11/2016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1EFB86B-8495-4BE7-A41A-0DB6741FDA21}" type="slidenum">
              <a:rPr lang="es-MX" smtClean="0"/>
              <a:t>‹Nº›</a:t>
            </a:fld>
            <a:endParaRPr lang="es-MX"/>
          </a:p>
        </p:txBody>
      </p:sp>
    </p:spTree>
    <p:extLst>
      <p:ext uri="{BB962C8B-B14F-4D97-AF65-F5344CB8AC3E}">
        <p14:creationId xmlns:p14="http://schemas.microsoft.com/office/powerpoint/2010/main" val="1556238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42D23E5-5C28-47F7-BD63-B478EFB0FB60}" type="datetimeFigureOut">
              <a:rPr lang="es-MX" smtClean="0"/>
              <a:t>16/11/2016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1EFB86B-8495-4BE7-A41A-0DB6741FDA21}" type="slidenum">
              <a:rPr lang="es-MX" smtClean="0"/>
              <a:t>‹Nº›</a:t>
            </a:fld>
            <a:endParaRPr lang="es-MX"/>
          </a:p>
        </p:txBody>
      </p:sp>
    </p:spTree>
    <p:extLst>
      <p:ext uri="{BB962C8B-B14F-4D97-AF65-F5344CB8AC3E}">
        <p14:creationId xmlns:p14="http://schemas.microsoft.com/office/powerpoint/2010/main" val="3324585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42D23E5-5C28-47F7-BD63-B478EFB0FB60}" type="datetimeFigureOut">
              <a:rPr lang="es-MX" smtClean="0"/>
              <a:t>16/11/2016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1EFB86B-8495-4BE7-A41A-0DB6741FDA21}" type="slidenum">
              <a:rPr lang="es-MX" smtClean="0"/>
              <a:t>‹Nº›</a:t>
            </a:fld>
            <a:endParaRPr lang="es-MX"/>
          </a:p>
        </p:txBody>
      </p:sp>
    </p:spTree>
    <p:extLst>
      <p:ext uri="{BB962C8B-B14F-4D97-AF65-F5344CB8AC3E}">
        <p14:creationId xmlns:p14="http://schemas.microsoft.com/office/powerpoint/2010/main" val="2857437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42D23E5-5C28-47F7-BD63-B478EFB0FB60}" type="datetimeFigureOut">
              <a:rPr lang="es-MX" smtClean="0"/>
              <a:t>16/11/2016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1EFB86B-8495-4BE7-A41A-0DB6741FDA21}" type="slidenum">
              <a:rPr lang="es-MX" smtClean="0"/>
              <a:t>‹Nº›</a:t>
            </a:fld>
            <a:endParaRPr lang="es-MX"/>
          </a:p>
        </p:txBody>
      </p:sp>
    </p:spTree>
    <p:extLst>
      <p:ext uri="{BB962C8B-B14F-4D97-AF65-F5344CB8AC3E}">
        <p14:creationId xmlns:p14="http://schemas.microsoft.com/office/powerpoint/2010/main" val="2416445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42D23E5-5C28-47F7-BD63-B478EFB0FB60}" type="datetimeFigureOut">
              <a:rPr lang="es-MX" smtClean="0"/>
              <a:t>16/11/2016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1EFB86B-8495-4BE7-A41A-0DB6741FDA21}" type="slidenum">
              <a:rPr lang="es-MX" smtClean="0"/>
              <a:t>‹Nº›</a:t>
            </a:fld>
            <a:endParaRPr lang="es-MX"/>
          </a:p>
        </p:txBody>
      </p:sp>
    </p:spTree>
    <p:extLst>
      <p:ext uri="{BB962C8B-B14F-4D97-AF65-F5344CB8AC3E}">
        <p14:creationId xmlns:p14="http://schemas.microsoft.com/office/powerpoint/2010/main" val="3717802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C42D23E5-5C28-47F7-BD63-B478EFB0FB60}" type="datetimeFigureOut">
              <a:rPr lang="es-MX" smtClean="0"/>
              <a:t>16/11/2016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1EFB86B-8495-4BE7-A41A-0DB6741FDA21}" type="slidenum">
              <a:rPr lang="es-MX" smtClean="0"/>
              <a:t>‹Nº›</a:t>
            </a:fld>
            <a:endParaRPr lang="es-MX"/>
          </a:p>
        </p:txBody>
      </p:sp>
    </p:spTree>
    <p:extLst>
      <p:ext uri="{BB962C8B-B14F-4D97-AF65-F5344CB8AC3E}">
        <p14:creationId xmlns:p14="http://schemas.microsoft.com/office/powerpoint/2010/main" val="152899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C42D23E5-5C28-47F7-BD63-B478EFB0FB60}" type="datetimeFigureOut">
              <a:rPr lang="es-MX" smtClean="0"/>
              <a:t>16/11/2016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31EFB86B-8495-4BE7-A41A-0DB6741FDA21}" type="slidenum">
              <a:rPr lang="es-MX" smtClean="0"/>
              <a:t>‹Nº›</a:t>
            </a:fld>
            <a:endParaRPr lang="es-MX"/>
          </a:p>
        </p:txBody>
      </p:sp>
    </p:spTree>
    <p:extLst>
      <p:ext uri="{BB962C8B-B14F-4D97-AF65-F5344CB8AC3E}">
        <p14:creationId xmlns:p14="http://schemas.microsoft.com/office/powerpoint/2010/main" val="23615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C42D23E5-5C28-47F7-BD63-B478EFB0FB60}" type="datetimeFigureOut">
              <a:rPr lang="es-MX" smtClean="0"/>
              <a:t>16/11/2016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31EFB86B-8495-4BE7-A41A-0DB6741FDA21}" type="slidenum">
              <a:rPr lang="es-MX" smtClean="0"/>
              <a:t>‹Nº›</a:t>
            </a:fld>
            <a:endParaRPr lang="es-MX"/>
          </a:p>
        </p:txBody>
      </p:sp>
    </p:spTree>
    <p:extLst>
      <p:ext uri="{BB962C8B-B14F-4D97-AF65-F5344CB8AC3E}">
        <p14:creationId xmlns:p14="http://schemas.microsoft.com/office/powerpoint/2010/main" val="104112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42D23E5-5C28-47F7-BD63-B478EFB0FB60}" type="datetimeFigureOut">
              <a:rPr lang="es-MX" smtClean="0"/>
              <a:t>16/11/2016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31EFB86B-8495-4BE7-A41A-0DB6741FDA21}" type="slidenum">
              <a:rPr lang="es-MX" smtClean="0"/>
              <a:t>‹Nº›</a:t>
            </a:fld>
            <a:endParaRPr lang="es-MX"/>
          </a:p>
        </p:txBody>
      </p:sp>
    </p:spTree>
    <p:extLst>
      <p:ext uri="{BB962C8B-B14F-4D97-AF65-F5344CB8AC3E}">
        <p14:creationId xmlns:p14="http://schemas.microsoft.com/office/powerpoint/2010/main" val="4211493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42D23E5-5C28-47F7-BD63-B478EFB0FB60}" type="datetimeFigureOut">
              <a:rPr lang="es-MX" smtClean="0"/>
              <a:t>16/11/2016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1EFB86B-8495-4BE7-A41A-0DB6741FDA21}" type="slidenum">
              <a:rPr lang="es-MX" smtClean="0"/>
              <a:t>‹Nº›</a:t>
            </a:fld>
            <a:endParaRPr lang="es-MX"/>
          </a:p>
        </p:txBody>
      </p:sp>
    </p:spTree>
    <p:extLst>
      <p:ext uri="{BB962C8B-B14F-4D97-AF65-F5344CB8AC3E}">
        <p14:creationId xmlns:p14="http://schemas.microsoft.com/office/powerpoint/2010/main" val="696863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42D23E5-5C28-47F7-BD63-B478EFB0FB60}" type="datetimeFigureOut">
              <a:rPr lang="es-MX" smtClean="0"/>
              <a:t>16/11/2016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1EFB86B-8495-4BE7-A41A-0DB6741FDA21}" type="slidenum">
              <a:rPr lang="es-MX" smtClean="0"/>
              <a:t>‹Nº›</a:t>
            </a:fld>
            <a:endParaRPr lang="es-MX"/>
          </a:p>
        </p:txBody>
      </p:sp>
    </p:spTree>
    <p:extLst>
      <p:ext uri="{BB962C8B-B14F-4D97-AF65-F5344CB8AC3E}">
        <p14:creationId xmlns:p14="http://schemas.microsoft.com/office/powerpoint/2010/main" val="2744578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2D23E5-5C28-47F7-BD63-B478EFB0FB60}" type="datetimeFigureOut">
              <a:rPr lang="es-MX" smtClean="0"/>
              <a:t>16/11/2016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EFB86B-8495-4BE7-A41A-0DB6741FDA21}" type="slidenum">
              <a:rPr lang="es-MX" smtClean="0"/>
              <a:t>‹Nº›</a:t>
            </a:fld>
            <a:endParaRPr lang="es-MX"/>
          </a:p>
        </p:txBody>
      </p:sp>
    </p:spTree>
    <p:extLst>
      <p:ext uri="{BB962C8B-B14F-4D97-AF65-F5344CB8AC3E}">
        <p14:creationId xmlns:p14="http://schemas.microsoft.com/office/powerpoint/2010/main" val="13351026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MX" sz="4000" dirty="0" smtClean="0"/>
              <a:t>INTRODUCCIÓN A LA INGENIERÍA</a:t>
            </a:r>
            <a:endParaRPr lang="es-MX" sz="4000" dirty="0"/>
          </a:p>
        </p:txBody>
      </p:sp>
      <p:sp>
        <p:nvSpPr>
          <p:cNvPr id="3" name="2 Subtítulo"/>
          <p:cNvSpPr>
            <a:spLocks noGrp="1"/>
          </p:cNvSpPr>
          <p:nvPr>
            <p:ph type="subTitle" idx="1"/>
          </p:nvPr>
        </p:nvSpPr>
        <p:spPr>
          <a:xfrm>
            <a:off x="1403648" y="3356992"/>
            <a:ext cx="6400800" cy="1752600"/>
          </a:xfrm>
        </p:spPr>
        <p:txBody>
          <a:bodyPr>
            <a:normAutofit/>
          </a:bodyPr>
          <a:lstStyle/>
          <a:p>
            <a:r>
              <a:rPr lang="es-MX" dirty="0" smtClean="0"/>
              <a:t>DAVID MOISÉS TERÁN PÉREZ </a:t>
            </a:r>
          </a:p>
        </p:txBody>
      </p:sp>
    </p:spTree>
    <p:extLst>
      <p:ext uri="{BB962C8B-B14F-4D97-AF65-F5344CB8AC3E}">
        <p14:creationId xmlns:p14="http://schemas.microsoft.com/office/powerpoint/2010/main" val="3718491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1.5 DEFINICIÓN DE TECNOLOGÍA</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La tecnología es el conjunto de conocimientos técnicos, científicamente ordenados, que permiten diseñar y crear bienes y servicios que facilitan la adaptación al medio ambiente y satisfacer tanto las necesidades esenciales, como los deseos de la humanidad. Es una palabra de origen griego, </a:t>
            </a:r>
            <a:r>
              <a:rPr lang="es-MX" sz="2000" dirty="0" err="1" smtClean="0"/>
              <a:t>τεχνολογί</a:t>
            </a:r>
            <a:r>
              <a:rPr lang="es-MX" sz="2000" dirty="0" smtClean="0"/>
              <a:t>α, formada por téchnē (τέχνη, arte, técnica u oficio, que puede ser traducido como destreza) y logía (λογία, el estudio de algo). </a:t>
            </a:r>
          </a:p>
          <a:p>
            <a:pPr marL="0" indent="0" algn="just">
              <a:buNone/>
            </a:pPr>
            <a:endParaRPr lang="es-MX" sz="2000" dirty="0"/>
          </a:p>
          <a:p>
            <a:pPr marL="0" indent="0" algn="just">
              <a:buNone/>
            </a:pPr>
            <a:r>
              <a:rPr lang="es-MX" sz="2000" dirty="0" smtClean="0"/>
              <a:t>Aunque hay muchas tecnologías diferentes muchas veces entre sí, es frecuente usar el término en singular para referirse a una de ellas, o al conjunto de todas. Cuando se lo escribe con mayúscula, Tecnología, puede referirse tanto a la disciplina teórica que estudia los saberes comunes a todas las tecnologías, como la educación tecnológica, la disciplina escolar abocada a la familiarización con las tecnologías más importantes (ver la figura 1.4).</a:t>
            </a:r>
            <a:endParaRPr lang="es-MX" sz="2000" dirty="0"/>
          </a:p>
        </p:txBody>
      </p:sp>
    </p:spTree>
    <p:extLst>
      <p:ext uri="{BB962C8B-B14F-4D97-AF65-F5344CB8AC3E}">
        <p14:creationId xmlns:p14="http://schemas.microsoft.com/office/powerpoint/2010/main" val="1178265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18654"/>
            <a:ext cx="3322712" cy="1138138"/>
          </a:xfrm>
        </p:spPr>
        <p:txBody>
          <a:bodyPr>
            <a:normAutofit/>
          </a:bodyPr>
          <a:lstStyle/>
          <a:p>
            <a:r>
              <a:rPr lang="es-MX" sz="2800" dirty="0" smtClean="0"/>
              <a:t>La tecnología </a:t>
            </a:r>
            <a:br>
              <a:rPr lang="es-MX" sz="2800" dirty="0" smtClean="0"/>
            </a:br>
            <a:r>
              <a:rPr lang="es-MX" sz="2800" dirty="0" smtClean="0"/>
              <a:t>y el progreso</a:t>
            </a:r>
            <a:endParaRPr lang="es-MX" sz="2800"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1412776"/>
            <a:ext cx="3508650" cy="37439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3851920" y="620688"/>
            <a:ext cx="4572000" cy="6186309"/>
          </a:xfrm>
          <a:prstGeom prst="rect">
            <a:avLst/>
          </a:prstGeom>
        </p:spPr>
        <p:txBody>
          <a:bodyPr>
            <a:spAutoFit/>
          </a:bodyPr>
          <a:lstStyle/>
          <a:p>
            <a:pPr algn="just"/>
            <a:r>
              <a:rPr lang="es-MX" dirty="0" smtClean="0"/>
              <a:t>La actividad tecnológica influye en el progreso social y económico, pero su carácter abrumadoramente comercial hace que esté más orientada a satisfacer los deseos de los más prósperos (consumismo), que para satisfacer las necesidades esenciales de los menos favorecidos económicamente hablando; lo que tiende además a hacer un uso no sostenible del medio ambiente. Sin embargo, la tecnología también puede ser usada para proteger el medio ambiente y evitar que las crecientes necesidades provoquen un agotamiento o degradación de los recursos materiales y energéticos del planeta, o que aumenten las desigualdades sociales.</a:t>
            </a:r>
          </a:p>
          <a:p>
            <a:endParaRPr lang="es-MX" dirty="0"/>
          </a:p>
          <a:p>
            <a:endParaRPr lang="es-MX" dirty="0" smtClean="0"/>
          </a:p>
          <a:p>
            <a:endParaRPr lang="es-MX" dirty="0"/>
          </a:p>
          <a:p>
            <a:endParaRPr lang="es-MX" dirty="0" smtClean="0"/>
          </a:p>
          <a:p>
            <a:endParaRPr lang="es-MX" dirty="0"/>
          </a:p>
          <a:p>
            <a:endParaRPr lang="es-MX" dirty="0"/>
          </a:p>
        </p:txBody>
      </p:sp>
    </p:spTree>
    <p:extLst>
      <p:ext uri="{BB962C8B-B14F-4D97-AF65-F5344CB8AC3E}">
        <p14:creationId xmlns:p14="http://schemas.microsoft.com/office/powerpoint/2010/main" val="909248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err="1" smtClean="0"/>
              <a:t>McLuhan</a:t>
            </a:r>
            <a:r>
              <a:rPr lang="es-MX" sz="2800" dirty="0" smtClean="0"/>
              <a:t> (1994)</a:t>
            </a:r>
            <a:endParaRPr lang="es-MX" sz="2800" dirty="0"/>
          </a:p>
        </p:txBody>
      </p:sp>
      <p:sp>
        <p:nvSpPr>
          <p:cNvPr id="3" name="2 Marcador de contenido"/>
          <p:cNvSpPr>
            <a:spLocks noGrp="1"/>
          </p:cNvSpPr>
          <p:nvPr>
            <p:ph idx="1"/>
          </p:nvPr>
        </p:nvSpPr>
        <p:spPr/>
        <p:txBody>
          <a:bodyPr>
            <a:normAutofit/>
          </a:bodyPr>
          <a:lstStyle/>
          <a:p>
            <a:pPr marL="0" indent="0">
              <a:buNone/>
            </a:pPr>
            <a:r>
              <a:rPr lang="es-MX" sz="2000" dirty="0" err="1" smtClean="0"/>
              <a:t>McLuhan</a:t>
            </a:r>
            <a:r>
              <a:rPr lang="es-MX" sz="2000" dirty="0" smtClean="0"/>
              <a:t> planteó las siguientes cuatro preguntas a contestar sobre cada tecnología particular:</a:t>
            </a:r>
          </a:p>
          <a:p>
            <a:endParaRPr lang="es-MX" sz="2000" dirty="0"/>
          </a:p>
          <a:p>
            <a:r>
              <a:rPr lang="es-MX" sz="2000" dirty="0" smtClean="0"/>
              <a:t>¿</a:t>
            </a:r>
            <a:r>
              <a:rPr lang="es-MX" sz="2000" dirty="0"/>
              <a:t>Qué genera, crea o posibilita? </a:t>
            </a:r>
          </a:p>
          <a:p>
            <a:r>
              <a:rPr lang="es-MX" sz="2000" dirty="0" smtClean="0"/>
              <a:t>¿</a:t>
            </a:r>
            <a:r>
              <a:rPr lang="es-MX" sz="2000" dirty="0"/>
              <a:t>Qué preserva o aumenta? </a:t>
            </a:r>
          </a:p>
          <a:p>
            <a:r>
              <a:rPr lang="es-MX" sz="2000" dirty="0" smtClean="0"/>
              <a:t>¿</a:t>
            </a:r>
            <a:r>
              <a:rPr lang="es-MX" sz="2000" dirty="0"/>
              <a:t>Qué recupera o revaloriza? </a:t>
            </a:r>
          </a:p>
          <a:p>
            <a:r>
              <a:rPr lang="es-MX" sz="2000" dirty="0" smtClean="0"/>
              <a:t>¿</a:t>
            </a:r>
            <a:r>
              <a:rPr lang="es-MX" sz="2000" dirty="0"/>
              <a:t>Qué reemplaza o deja obsoleto? </a:t>
            </a:r>
          </a:p>
          <a:p>
            <a:pPr marL="0" indent="0">
              <a:buNone/>
            </a:pPr>
            <a:endParaRPr lang="es-MX" sz="2000" dirty="0"/>
          </a:p>
        </p:txBody>
      </p:sp>
    </p:spTree>
    <p:extLst>
      <p:ext uri="{BB962C8B-B14F-4D97-AF65-F5344CB8AC3E}">
        <p14:creationId xmlns:p14="http://schemas.microsoft.com/office/powerpoint/2010/main" val="269162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85800"/>
            <a:ext cx="8229600" cy="1143000"/>
          </a:xfrm>
        </p:spPr>
        <p:txBody>
          <a:bodyPr>
            <a:normAutofit/>
          </a:bodyPr>
          <a:lstStyle/>
          <a:p>
            <a:r>
              <a:rPr lang="es-MX" sz="2800" dirty="0" smtClean="0"/>
              <a:t>Cuestionario sobre </a:t>
            </a:r>
            <a:br>
              <a:rPr lang="es-MX" sz="2800" dirty="0" smtClean="0"/>
            </a:br>
            <a:r>
              <a:rPr lang="es-MX" sz="2800" dirty="0" smtClean="0"/>
              <a:t>impactos positivos o negativos</a:t>
            </a:r>
            <a:endParaRPr lang="es-MX" sz="2800" dirty="0"/>
          </a:p>
        </p:txBody>
      </p:sp>
      <p:sp>
        <p:nvSpPr>
          <p:cNvPr id="3" name="2 Marcador de contenido"/>
          <p:cNvSpPr>
            <a:spLocks noGrp="1"/>
          </p:cNvSpPr>
          <p:nvPr>
            <p:ph idx="1"/>
          </p:nvPr>
        </p:nvSpPr>
        <p:spPr/>
        <p:txBody>
          <a:bodyPr>
            <a:normAutofit lnSpcReduction="10000"/>
          </a:bodyPr>
          <a:lstStyle/>
          <a:p>
            <a:pPr marL="0" indent="0">
              <a:buNone/>
            </a:pPr>
            <a:r>
              <a:rPr lang="es-MX" sz="2000" b="1" dirty="0" smtClean="0"/>
              <a:t>Impacto práctico</a:t>
            </a:r>
            <a:r>
              <a:rPr lang="es-MX" sz="2000" dirty="0" smtClean="0"/>
              <a:t>: ¿para qué sirve?, ¿qué permite hacer que sin ella sería imposible?, ¿qué facilita?</a:t>
            </a:r>
          </a:p>
          <a:p>
            <a:pPr marL="0" indent="0">
              <a:buNone/>
            </a:pPr>
            <a:r>
              <a:rPr lang="es-MX" sz="2000" b="1" dirty="0" smtClean="0"/>
              <a:t>Impacto simbólico</a:t>
            </a:r>
            <a:r>
              <a:rPr lang="es-MX" sz="2000" dirty="0" smtClean="0"/>
              <a:t>: ¿qué simboliza o representa?, ¿qué connota?</a:t>
            </a:r>
          </a:p>
          <a:p>
            <a:pPr marL="0" indent="0">
              <a:buNone/>
            </a:pPr>
            <a:r>
              <a:rPr lang="es-MX" sz="2000" b="1" dirty="0" smtClean="0"/>
              <a:t>Impacto tecnológico</a:t>
            </a:r>
            <a:r>
              <a:rPr lang="es-MX" sz="2000" dirty="0" smtClean="0"/>
              <a:t>: ¿qué objetos o saberes técnicos preexistentes lo hacen posible?, ¿qué reemplaza o deja obsoleto?, ¿qué disminuye o hace menos probable?, ¿qué recupera o revaloriza?, ¿qué obstáculos al desarrollo de otras tecnologías elimina?</a:t>
            </a:r>
          </a:p>
          <a:p>
            <a:pPr marL="0" indent="0">
              <a:buNone/>
            </a:pPr>
            <a:r>
              <a:rPr lang="es-MX" sz="2000" b="1" dirty="0" smtClean="0"/>
              <a:t>Impacto ambiental</a:t>
            </a:r>
            <a:r>
              <a:rPr lang="es-MX" sz="2000" dirty="0" smtClean="0"/>
              <a:t>: ¿el uso de qué recursos aumenta, disminuye o reemplaza?, ¿qué residuos o emanaciones produce?, ¿qué efectos tiene sobre la vida animal y vegetal?</a:t>
            </a:r>
          </a:p>
          <a:p>
            <a:pPr marL="0" indent="0">
              <a:buNone/>
            </a:pPr>
            <a:r>
              <a:rPr lang="es-MX" sz="2000" b="1" dirty="0" smtClean="0"/>
              <a:t>Impacto ético</a:t>
            </a:r>
            <a:r>
              <a:rPr lang="es-MX" sz="2000" dirty="0" smtClean="0"/>
              <a:t>: ¿qué necesidad humana básica permite satisfacer mejor?, ¿qué deseos genera o potencia?, ¿qué daños reversibles o irreversibles causa?, ¿qué alternativas más beneficiosas existen?</a:t>
            </a:r>
          </a:p>
          <a:p>
            <a:pPr marL="0" indent="0">
              <a:buNone/>
            </a:pPr>
            <a:r>
              <a:rPr lang="es-MX" sz="2000" b="1" dirty="0" smtClean="0"/>
              <a:t>Impacto epistemológico</a:t>
            </a:r>
            <a:r>
              <a:rPr lang="es-MX" sz="2000" dirty="0" smtClean="0"/>
              <a:t>: ¿qué conocimientos previos cuestiona?, ¿qué nuevos campos de conocimiento abre o potencia?</a:t>
            </a:r>
            <a:endParaRPr lang="es-MX" sz="2000" dirty="0"/>
          </a:p>
        </p:txBody>
      </p:sp>
    </p:spTree>
    <p:extLst>
      <p:ext uri="{BB962C8B-B14F-4D97-AF65-F5344CB8AC3E}">
        <p14:creationId xmlns:p14="http://schemas.microsoft.com/office/powerpoint/2010/main" val="4850547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85800"/>
            <a:ext cx="8229600" cy="1143000"/>
          </a:xfrm>
        </p:spPr>
        <p:txBody>
          <a:bodyPr>
            <a:normAutofit/>
          </a:bodyPr>
          <a:lstStyle/>
          <a:p>
            <a:r>
              <a:rPr lang="es-MX" sz="2800" dirty="0" smtClean="0"/>
              <a:t>1.6 DIFERENCIA ENTRE CIENCIA, INGENIERÍA</a:t>
            </a:r>
            <a:br>
              <a:rPr lang="es-MX" sz="2800" dirty="0" smtClean="0"/>
            </a:br>
            <a:r>
              <a:rPr lang="es-MX" sz="2800" dirty="0" smtClean="0"/>
              <a:t>Y TECNOLOGÍA</a:t>
            </a:r>
            <a:endParaRPr lang="es-MX" sz="2800"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00675" y="1628800"/>
            <a:ext cx="5542650" cy="41888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0482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La diferencia entre científico e ingeniero</a:t>
            </a:r>
            <a:endParaRPr lang="es-MX" sz="2800" dirty="0"/>
          </a:p>
        </p:txBody>
      </p:sp>
      <p:sp>
        <p:nvSpPr>
          <p:cNvPr id="3" name="2 Marcador de contenido"/>
          <p:cNvSpPr>
            <a:spLocks noGrp="1"/>
          </p:cNvSpPr>
          <p:nvPr>
            <p:ph idx="1"/>
          </p:nvPr>
        </p:nvSpPr>
        <p:spPr/>
        <p:txBody>
          <a:bodyPr>
            <a:normAutofit/>
          </a:bodyPr>
          <a:lstStyle/>
          <a:p>
            <a:pPr marL="0" indent="0">
              <a:buNone/>
            </a:pPr>
            <a:r>
              <a:rPr lang="es-MX" sz="2000" dirty="0"/>
              <a:t>L</a:t>
            </a:r>
            <a:r>
              <a:rPr lang="es-MX" sz="2000" dirty="0" smtClean="0"/>
              <a:t>a diferencia sustancial entre ambas formaciones, es que el ingeniero utiliza sus conocimientos para el diseño y el desarrollo de procesos prácticos y utilizables; mientras que el científico, básicamente emplea sus conocimientos para adquirir nuevos conocimientos; en concreto:</a:t>
            </a:r>
          </a:p>
          <a:p>
            <a:pPr marL="0" indent="0">
              <a:buNone/>
            </a:pPr>
            <a:r>
              <a:rPr lang="es-MX" sz="2000" u="sng" dirty="0" smtClean="0"/>
              <a:t>El científico busca conocer</a:t>
            </a:r>
            <a:r>
              <a:rPr lang="es-MX" sz="2000" dirty="0" smtClean="0"/>
              <a:t>. Aplicar sus conocimientos para incrementar ese mismo conocimiento.</a:t>
            </a:r>
          </a:p>
          <a:p>
            <a:pPr marL="0" indent="0">
              <a:buNone/>
            </a:pPr>
            <a:r>
              <a:rPr lang="es-MX" sz="2000" u="sng" dirty="0" smtClean="0"/>
              <a:t>El ingeniero busca realizar</a:t>
            </a:r>
            <a:r>
              <a:rPr lang="es-MX" sz="2000" dirty="0" smtClean="0"/>
              <a:t>. Aplicar el conocimiento que tiene y que le proporciona el científico, para realizar diseños y proyectos que tengan un uso práctico.</a:t>
            </a:r>
            <a:endParaRPr lang="es-MX" sz="2000" dirty="0"/>
          </a:p>
        </p:txBody>
      </p:sp>
    </p:spTree>
    <p:extLst>
      <p:ext uri="{BB962C8B-B14F-4D97-AF65-F5344CB8AC3E}">
        <p14:creationId xmlns:p14="http://schemas.microsoft.com/office/powerpoint/2010/main" val="278921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Valores de un ingeniero</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El producto final del trabajo del ingeniero usualmente es un sistema, dispositivo o aparato físico, una estructura o un proceso. Es decir, el ingeniero desarrolla obras mediante el proceso que se conoce como diseño. Los valores a considerar por un ingeniero son los siguientes:</a:t>
            </a:r>
          </a:p>
          <a:p>
            <a:pPr marL="0" indent="0" algn="just">
              <a:buNone/>
            </a:pPr>
            <a:endParaRPr lang="es-MX" sz="2000" dirty="0" smtClean="0"/>
          </a:p>
          <a:p>
            <a:pPr>
              <a:buFont typeface="Wingdings" pitchFamily="2" charset="2"/>
              <a:buChar char="Ø"/>
            </a:pPr>
            <a:r>
              <a:rPr lang="es-MX" sz="2000" dirty="0" smtClean="0"/>
              <a:t>Factibilidad económica.</a:t>
            </a:r>
          </a:p>
          <a:p>
            <a:pPr>
              <a:buFont typeface="Wingdings" pitchFamily="2" charset="2"/>
              <a:buChar char="Ø"/>
            </a:pPr>
            <a:r>
              <a:rPr lang="es-MX" sz="2000" dirty="0" smtClean="0"/>
              <a:t>Seguridad para la vida en todas sus acepciones.</a:t>
            </a:r>
          </a:p>
          <a:p>
            <a:pPr>
              <a:buFont typeface="Wingdings" pitchFamily="2" charset="2"/>
              <a:buChar char="Ø"/>
            </a:pPr>
            <a:r>
              <a:rPr lang="es-MX" sz="2000" dirty="0" smtClean="0"/>
              <a:t>Aceptación del público.</a:t>
            </a:r>
          </a:p>
          <a:p>
            <a:pPr>
              <a:buFont typeface="Wingdings" pitchFamily="2" charset="2"/>
              <a:buChar char="Ø"/>
            </a:pPr>
            <a:r>
              <a:rPr lang="es-MX" sz="2000" dirty="0" smtClean="0"/>
              <a:t>Manufactura de/para sus obras.</a:t>
            </a:r>
            <a:endParaRPr lang="es-MX" sz="2000" dirty="0"/>
          </a:p>
        </p:txBody>
      </p:sp>
    </p:spTree>
    <p:extLst>
      <p:ext uri="{BB962C8B-B14F-4D97-AF65-F5344CB8AC3E}">
        <p14:creationId xmlns:p14="http://schemas.microsoft.com/office/powerpoint/2010/main" val="3059293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Las diferencias entre ingeniería, ciencia y tecnologías</a:t>
            </a:r>
            <a:endParaRPr lang="es-MX" sz="2800" dirty="0"/>
          </a:p>
        </p:txBody>
      </p:sp>
      <p:sp>
        <p:nvSpPr>
          <p:cNvPr id="3" name="2 Marcador de contenido"/>
          <p:cNvSpPr>
            <a:spLocks noGrp="1"/>
          </p:cNvSpPr>
          <p:nvPr>
            <p:ph idx="1"/>
          </p:nvPr>
        </p:nvSpPr>
        <p:spPr/>
        <p:txBody>
          <a:bodyPr>
            <a:normAutofit/>
          </a:bodyPr>
          <a:lstStyle/>
          <a:p>
            <a:pPr marL="0" indent="0">
              <a:buNone/>
            </a:pPr>
            <a:r>
              <a:rPr lang="es-MX" sz="2000" dirty="0"/>
              <a:t>S</a:t>
            </a:r>
            <a:r>
              <a:rPr lang="es-MX" sz="2000" dirty="0" smtClean="0"/>
              <a:t>e resumen a continuación:</a:t>
            </a:r>
          </a:p>
          <a:p>
            <a:pPr>
              <a:buFont typeface="Wingdings" pitchFamily="2" charset="2"/>
              <a:buChar char="§"/>
            </a:pPr>
            <a:r>
              <a:rPr lang="es-MX" sz="2000" dirty="0" smtClean="0"/>
              <a:t>Una de las diferencias más notables entre la tecnología, la ciencia, la técnica y la ingeniería es su finalidad.</a:t>
            </a:r>
          </a:p>
          <a:p>
            <a:pPr>
              <a:buFont typeface="Wingdings" pitchFamily="2" charset="2"/>
              <a:buChar char="§"/>
            </a:pPr>
            <a:r>
              <a:rPr lang="es-MX" sz="2000" dirty="0" smtClean="0"/>
              <a:t>La finalidad de tecnología es que busca satisfacer las necesidades humanas, por lo que mayormente sus productos son funcionales.</a:t>
            </a:r>
          </a:p>
          <a:p>
            <a:pPr>
              <a:buFont typeface="Wingdings" pitchFamily="2" charset="2"/>
              <a:buChar char="§"/>
            </a:pPr>
            <a:r>
              <a:rPr lang="es-MX" sz="2000" dirty="0" smtClean="0"/>
              <a:t>La finalidad de la ciencia es que busca entender de una forma lógica y racional el entorno.</a:t>
            </a:r>
          </a:p>
          <a:p>
            <a:pPr>
              <a:buFont typeface="Wingdings" pitchFamily="2" charset="2"/>
              <a:buChar char="§"/>
            </a:pPr>
            <a:r>
              <a:rPr lang="es-MX" sz="2000" dirty="0" smtClean="0"/>
              <a:t>La finalidad de la técnica que es la manera en que se realiza algo para llegar a un fin determinado.</a:t>
            </a:r>
          </a:p>
          <a:p>
            <a:pPr>
              <a:buFont typeface="Wingdings" pitchFamily="2" charset="2"/>
              <a:buChar char="§"/>
            </a:pPr>
            <a:r>
              <a:rPr lang="es-MX" sz="2000" dirty="0" smtClean="0"/>
              <a:t>Y la finalidad de la ingeniería, es que ésta, se ocupa de la forma en que se va a realizar la actividad determinada para satisfacer una necesidad humana específica.</a:t>
            </a:r>
            <a:endParaRPr lang="es-MX" sz="2000" dirty="0"/>
          </a:p>
        </p:txBody>
      </p:sp>
    </p:spTree>
    <p:extLst>
      <p:ext uri="{BB962C8B-B14F-4D97-AF65-F5344CB8AC3E}">
        <p14:creationId xmlns:p14="http://schemas.microsoft.com/office/powerpoint/2010/main" val="7731565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1.7 EL ORIGEN DE LA INGENIERÍA</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La ingeniería apareció con el primer ser humano. Se puede hablar de ingeniería desde el primer momento en que se dio forma a una piedra para convertirla en una herramienta, o cuando los primeros humanos usaron la energía de forma consciente al encender una hoguera. Desde entonces, el desarrollo de la ingeniería ha ido parejo con el de la Humanidad.</a:t>
            </a:r>
          </a:p>
          <a:p>
            <a:pPr marL="0" indent="0" algn="just">
              <a:buNone/>
            </a:pPr>
            <a:r>
              <a:rPr lang="es-MX" sz="2000" dirty="0" smtClean="0"/>
              <a:t>El </a:t>
            </a:r>
            <a:r>
              <a:rPr lang="es-MX" sz="2000" dirty="0"/>
              <a:t>ejemplo más evidente sea el hecho de que casi todos los métodos modernos de generación de energía estén basados en el </a:t>
            </a:r>
            <a:r>
              <a:rPr lang="es-MX" sz="2000" dirty="0" smtClean="0"/>
              <a:t>fuego.</a:t>
            </a:r>
          </a:p>
          <a:p>
            <a:pPr marL="0" indent="0" algn="just">
              <a:buNone/>
            </a:pPr>
            <a:r>
              <a:rPr lang="es-MX" sz="2000" dirty="0"/>
              <a:t>O</a:t>
            </a:r>
            <a:r>
              <a:rPr lang="es-MX" sz="2000" dirty="0" smtClean="0"/>
              <a:t>tros </a:t>
            </a:r>
            <a:r>
              <a:rPr lang="es-MX" sz="2000" dirty="0"/>
              <a:t>ejemplos de elementos esenciales para el desarrollo actual de la tecnología, tales como: la rueda, la palanca, la polea y los métodos para la fundición de metales, que se han venido usando durante miles de </a:t>
            </a:r>
            <a:r>
              <a:rPr lang="es-MX" sz="2000" dirty="0" smtClean="0"/>
              <a:t>años. </a:t>
            </a:r>
            <a:endParaRPr lang="es-MX" sz="2000" dirty="0"/>
          </a:p>
        </p:txBody>
      </p:sp>
    </p:spTree>
    <p:extLst>
      <p:ext uri="{BB962C8B-B14F-4D97-AF65-F5344CB8AC3E}">
        <p14:creationId xmlns:p14="http://schemas.microsoft.com/office/powerpoint/2010/main" val="4288448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Construcción con piedra</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El trabajo con la piedra conoció un alto grado de desarrollo en la antigüedad, como lo demuestran las gigantescas estructuras de Mesopotamia, de Egipto y en América Central, que todavía existen hoy. Así, por ejemplo, la más grande de las pirámides, la Gran Pirámide de Keops, tenía originalmente una altura similar a la de un edificio de 48 pisos, y su construcción se puede fijar aproximadamente entre los años 4 235 y 2 450 a.C. Se trata de un monumento a las capacidades de los hombres, que ha resistido el paso de casi 6 000 años aproximadamente.</a:t>
            </a:r>
            <a:endParaRPr lang="es-MX" sz="2000" dirty="0"/>
          </a:p>
        </p:txBody>
      </p:sp>
    </p:spTree>
    <p:extLst>
      <p:ext uri="{BB962C8B-B14F-4D97-AF65-F5344CB8AC3E}">
        <p14:creationId xmlns:p14="http://schemas.microsoft.com/office/powerpoint/2010/main" val="2879510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96752"/>
            <a:ext cx="8229600" cy="4234482"/>
          </a:xfrm>
        </p:spPr>
        <p:txBody>
          <a:bodyPr>
            <a:normAutofit/>
          </a:bodyPr>
          <a:lstStyle/>
          <a:p>
            <a:r>
              <a:rPr lang="es-MX" sz="2800" dirty="0" smtClean="0"/>
              <a:t>CAPÍTULO 1</a:t>
            </a:r>
            <a:br>
              <a:rPr lang="es-MX" sz="2800" dirty="0" smtClean="0"/>
            </a:br>
            <a:r>
              <a:rPr lang="es-MX" sz="2800" dirty="0" smtClean="0"/>
              <a:t>La ingeniería y su historia</a:t>
            </a:r>
            <a:endParaRPr lang="es-MX" sz="2800" dirty="0"/>
          </a:p>
        </p:txBody>
      </p:sp>
    </p:spTree>
    <p:extLst>
      <p:ext uri="{BB962C8B-B14F-4D97-AF65-F5344CB8AC3E}">
        <p14:creationId xmlns:p14="http://schemas.microsoft.com/office/powerpoint/2010/main" val="31631356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Canales y acueductos</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Hubo otros logros en la antigüedad, quizá no tan espectaculares como las pirámides, pero con un mayor impacto en el desarrollo de la Humanidad, como la construcción de canales y acueductos, que hicieron posible la aparición de grandes ciudades, y la expansión de la agricultura. Mucho antes del año 3 000 a.C., los sumerios habían drenado las marismas del Golfo Pérsico y construido canales para irrigación. Del mismo modo, la sustitución de la energía humana por otros tipos de energía, o el desarrollo de estas nuevas fuentes, han supuesto igualmente hitos fundamentales en el desarrollo de la técnica. El uso de bueyes, y posteriormente con la aparición del arado, de caballos (más rápidos y eficientes que los bueyes), permitió al hombre disponer de nuevas fuentes motrices.</a:t>
            </a:r>
            <a:endParaRPr lang="es-MX" sz="2000" dirty="0"/>
          </a:p>
        </p:txBody>
      </p:sp>
    </p:spTree>
    <p:extLst>
      <p:ext uri="{BB962C8B-B14F-4D97-AF65-F5344CB8AC3E}">
        <p14:creationId xmlns:p14="http://schemas.microsoft.com/office/powerpoint/2010/main" val="719199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1.2 INTRODUCCIÓN</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La ingeniería se define como: La creación, modificación y utilización de la tecnología en complemento con el estudio de todas las ciencias básicas de la vida, para satisfacer todas las necesidades humanas, haciendo así que la ingeniería sea importante en todas las profesiones existentes. Teniendo en cuenta esto, se ve claramente como ésta se convierte en una disciplina capaz de ayudar y resolver los problemas actuales de la sociedad, ya que en estos momentos el mundo es realmente tecnológico.</a:t>
            </a:r>
            <a:endParaRPr lang="es-MX" sz="2000" dirty="0"/>
          </a:p>
        </p:txBody>
      </p:sp>
    </p:spTree>
    <p:extLst>
      <p:ext uri="{BB962C8B-B14F-4D97-AF65-F5344CB8AC3E}">
        <p14:creationId xmlns:p14="http://schemas.microsoft.com/office/powerpoint/2010/main" val="2131586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Ramas de la Ingeniería</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La ingeniería es una profesión muy amplia, por lo que se divide en distintas ramas, para la facilidad de su estudio. Dentro de estas ramas se encuentran las siguientes ingenierías: </a:t>
            </a:r>
            <a:r>
              <a:rPr lang="es-MX" sz="2000" b="1" dirty="0" smtClean="0"/>
              <a:t>naval</a:t>
            </a:r>
            <a:r>
              <a:rPr lang="es-MX" sz="2000" dirty="0" smtClean="0"/>
              <a:t>, referente a la construcción y planificación de los materiales flotantes; de</a:t>
            </a:r>
            <a:r>
              <a:rPr lang="es-MX" sz="2000" b="1" dirty="0" smtClean="0"/>
              <a:t> sistemas</a:t>
            </a:r>
            <a:r>
              <a:rPr lang="es-MX" sz="2000" dirty="0" smtClean="0"/>
              <a:t>, que se trata de la aplicación de conceptos matemáticos y físicos para crear programas y sistemas que permitan resolver problemas a la humanidad; </a:t>
            </a:r>
            <a:r>
              <a:rPr lang="es-MX" sz="2000" b="1" dirty="0" smtClean="0"/>
              <a:t>agrícola</a:t>
            </a:r>
            <a:r>
              <a:rPr lang="es-MX" sz="2000" dirty="0" smtClean="0"/>
              <a:t>, basada en el estudio, desarrollo, supervisión, tecnificación de todo el sector agrícola, para su mayor rendimiento a la hora de producir; </a:t>
            </a:r>
            <a:r>
              <a:rPr lang="es-MX" sz="2000" b="1" dirty="0" smtClean="0"/>
              <a:t>civil</a:t>
            </a:r>
            <a:r>
              <a:rPr lang="es-MX" sz="2000" dirty="0" smtClean="0"/>
              <a:t>, encargada del mantenimiento y control de lo que se ha construido; </a:t>
            </a:r>
            <a:r>
              <a:rPr lang="es-MX" sz="2000" b="1" dirty="0" smtClean="0"/>
              <a:t>industrial</a:t>
            </a:r>
            <a:r>
              <a:rPr lang="es-MX" sz="2000" dirty="0" smtClean="0"/>
              <a:t>; </a:t>
            </a:r>
            <a:r>
              <a:rPr lang="es-MX" sz="2000" b="1" dirty="0" smtClean="0"/>
              <a:t>eléctrica</a:t>
            </a:r>
            <a:r>
              <a:rPr lang="es-MX" sz="2000" dirty="0" smtClean="0"/>
              <a:t>, etcétera. </a:t>
            </a:r>
            <a:endParaRPr lang="es-MX" sz="2000" dirty="0"/>
          </a:p>
        </p:txBody>
      </p:sp>
    </p:spTree>
    <p:extLst>
      <p:ext uri="{BB962C8B-B14F-4D97-AF65-F5344CB8AC3E}">
        <p14:creationId xmlns:p14="http://schemas.microsoft.com/office/powerpoint/2010/main" val="969170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1.3 DEFINICIONES DE INGENIERÍA</a:t>
            </a:r>
            <a:endParaRPr lang="es-MX" sz="2800" dirty="0"/>
          </a:p>
        </p:txBody>
      </p:sp>
      <p:sp>
        <p:nvSpPr>
          <p:cNvPr id="3" name="2 Marcador de contenido"/>
          <p:cNvSpPr>
            <a:spLocks noGrp="1"/>
          </p:cNvSpPr>
          <p:nvPr>
            <p:ph idx="1"/>
          </p:nvPr>
        </p:nvSpPr>
        <p:spPr/>
        <p:txBody>
          <a:bodyPr>
            <a:normAutofit/>
          </a:bodyPr>
          <a:lstStyle/>
          <a:p>
            <a:pPr algn="just">
              <a:buFont typeface="Wingdings" pitchFamily="2" charset="2"/>
              <a:buChar char="v"/>
            </a:pPr>
            <a:r>
              <a:rPr lang="es-MX" sz="2000" dirty="0" smtClean="0"/>
              <a:t>La ingeniería como aspecto de la actividad social. La ingeniería es la creación, la modificación y la utilización de las tecnologías articuladas por medio del conocimiento científico.</a:t>
            </a:r>
          </a:p>
          <a:p>
            <a:pPr marL="0" indent="0" algn="just">
              <a:buNone/>
            </a:pPr>
            <a:endParaRPr lang="es-MX" sz="2000" dirty="0" smtClean="0"/>
          </a:p>
          <a:p>
            <a:pPr algn="just">
              <a:buFont typeface="Wingdings" pitchFamily="2" charset="2"/>
              <a:buChar char="v"/>
            </a:pPr>
            <a:r>
              <a:rPr lang="es-MX" sz="2000" dirty="0" smtClean="0"/>
              <a:t>La ingeniería como relación con el conocimiento y los objetivos sociales. En este enfoque, la ingeniería es la síntesis de conocimientos de varias ciencias y disciplinas, que sirven para realizar modelos matemáticos de secciones definidas de la realidad, la cual en conjunto con conocimientos más o menos empíricos y no sistematizados de diversas técnicas y prácticas sociales, tiene el objetivo de resolver problemas de la sociedad y sus individuos, minimizando el esfuerzo y los costos de todo tipo.</a:t>
            </a:r>
          </a:p>
        </p:txBody>
      </p:sp>
    </p:spTree>
    <p:extLst>
      <p:ext uri="{BB962C8B-B14F-4D97-AF65-F5344CB8AC3E}">
        <p14:creationId xmlns:p14="http://schemas.microsoft.com/office/powerpoint/2010/main" val="911546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1124744"/>
            <a:ext cx="8229600" cy="4320480"/>
          </a:xfrm>
        </p:spPr>
        <p:txBody>
          <a:bodyPr>
            <a:normAutofit/>
          </a:bodyPr>
          <a:lstStyle/>
          <a:p>
            <a:pPr algn="just">
              <a:buFont typeface="Wingdings" pitchFamily="2" charset="2"/>
              <a:buChar char="v"/>
            </a:pPr>
            <a:r>
              <a:rPr lang="es-MX" sz="2000" dirty="0" smtClean="0"/>
              <a:t>La ingeniería como profesión. La ingeniería es la profesión encargada de estar al frente del </a:t>
            </a:r>
            <a:r>
              <a:rPr lang="es-MX" sz="2000" u="sng" dirty="0" smtClean="0"/>
              <a:t>desarrollo tecnológico</a:t>
            </a:r>
            <a:r>
              <a:rPr lang="es-MX" sz="2000" dirty="0" smtClean="0"/>
              <a:t>; también se le visualiza desde el enfoque de las </a:t>
            </a:r>
            <a:r>
              <a:rPr lang="es-MX" sz="2000" u="sng" dirty="0" smtClean="0"/>
              <a:t>actividades</a:t>
            </a:r>
            <a:r>
              <a:rPr lang="es-MX" sz="2000" dirty="0" smtClean="0"/>
              <a:t>, y finalmente desde la perspectiva de la creación, de la modificación y de la utilización de tecnologías, articuladas por medio de </a:t>
            </a:r>
            <a:r>
              <a:rPr lang="es-MX" sz="2000" u="sng" dirty="0" smtClean="0"/>
              <a:t>ciencias</a:t>
            </a:r>
            <a:r>
              <a:rPr lang="es-MX" sz="2000" dirty="0" smtClean="0"/>
              <a:t>. </a:t>
            </a:r>
          </a:p>
          <a:p>
            <a:pPr marL="0" indent="0" algn="just">
              <a:buNone/>
            </a:pPr>
            <a:endParaRPr lang="es-MX" sz="2000" dirty="0"/>
          </a:p>
          <a:p>
            <a:pPr algn="just"/>
            <a:r>
              <a:rPr lang="es-MX" sz="2000" dirty="0" smtClean="0"/>
              <a:t>El desarrollo tecnológico incluye el desarrollo de artefactos simples (plomada, herramientas básicas, aparatos básicos de medición), dispositivos más complejos (motor, avión, robot), obras de ingeniería (vías, edificaciones, represas), operaciones y sistemas complejos (operaciones y sistemas de transporte, de energía, de información, entre muchas otras).</a:t>
            </a:r>
          </a:p>
          <a:p>
            <a:pPr marL="0" indent="0" algn="just">
              <a:buNone/>
            </a:pPr>
            <a:endParaRPr lang="es-MX" sz="2000" dirty="0" smtClean="0"/>
          </a:p>
          <a:p>
            <a:pPr marL="0" indent="0">
              <a:buNone/>
            </a:pPr>
            <a:endParaRPr lang="es-MX" sz="2000" dirty="0"/>
          </a:p>
        </p:txBody>
      </p:sp>
    </p:spTree>
    <p:extLst>
      <p:ext uri="{BB962C8B-B14F-4D97-AF65-F5344CB8AC3E}">
        <p14:creationId xmlns:p14="http://schemas.microsoft.com/office/powerpoint/2010/main" val="275792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24744"/>
            <a:ext cx="8229600" cy="5001419"/>
          </a:xfrm>
        </p:spPr>
        <p:txBody>
          <a:bodyPr>
            <a:normAutofit/>
          </a:bodyPr>
          <a:lstStyle/>
          <a:p>
            <a:pPr algn="just"/>
            <a:r>
              <a:rPr lang="es-MX" sz="2000" dirty="0" smtClean="0"/>
              <a:t>Las principales actividades tecnológicas relacionadas con artefactos, dispositivos, obras, operaciones y sistemas; incluyen el diseño, la fabricación, la construcción, el montaje, la operación, el mantenimiento, la intervención, la planeación, la normalización, los ensayos, las pruebas, el control, la puesta en operación, la investigación, la innovación, la transmisión y la gestión del conocimiento; así como la comercialización, la administración de empresas y de proyectos; la creación, la modificación e implementación de políticas y legislación tecnológicas; los estudios de ingeniería (ambientales, económicos, de optimización, de seguridad, de riesgo, etcétera).</a:t>
            </a:r>
          </a:p>
          <a:p>
            <a:pPr algn="just"/>
            <a:r>
              <a:rPr lang="es-MX" sz="2000" dirty="0" smtClean="0"/>
              <a:t> Si un profesional de la ingeniería usa las ciencias en menor grado que el ingeniero, puede tratarse de un artesano, de un técnico, de un jefe de cuadrilla, de un capataz o de un maestro (constructor, fabricante, operador).</a:t>
            </a:r>
          </a:p>
          <a:p>
            <a:pPr marL="0" indent="0">
              <a:buNone/>
            </a:pPr>
            <a:endParaRPr lang="es-MX" sz="2000" dirty="0"/>
          </a:p>
        </p:txBody>
      </p:sp>
    </p:spTree>
    <p:extLst>
      <p:ext uri="{BB962C8B-B14F-4D97-AF65-F5344CB8AC3E}">
        <p14:creationId xmlns:p14="http://schemas.microsoft.com/office/powerpoint/2010/main" val="2721228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Definición de Ingeniería</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La profesión que haciendo uso de las ciencias exactas y de las ciencias físicas de cada especialidad, busca resolver problemáticas sociales con la mejor relación costo/beneficio, preservando el medio ambiente.</a:t>
            </a:r>
          </a:p>
          <a:p>
            <a:pPr marL="0" indent="0" algn="ctr">
              <a:buNone/>
            </a:pPr>
            <a:endParaRPr lang="es-MX" sz="2800" dirty="0" smtClean="0"/>
          </a:p>
          <a:p>
            <a:pPr marL="0" indent="0" algn="ctr">
              <a:buNone/>
            </a:pPr>
            <a:r>
              <a:rPr lang="es-MX" sz="2800" dirty="0" smtClean="0"/>
              <a:t>1.4 DEFINICIÓN DE CIENCIA</a:t>
            </a:r>
          </a:p>
          <a:p>
            <a:pPr marL="0" indent="0" algn="just">
              <a:buNone/>
            </a:pPr>
            <a:r>
              <a:rPr lang="es-MX" sz="2000" dirty="0" smtClean="0"/>
              <a:t>La ciencia (del latín </a:t>
            </a:r>
            <a:r>
              <a:rPr lang="es-MX" sz="2000" dirty="0" err="1" smtClean="0"/>
              <a:t>scientĭa</a:t>
            </a:r>
            <a:r>
              <a:rPr lang="es-MX" sz="2000" dirty="0" smtClean="0"/>
              <a:t> “conocimiento”) es el conjunto de conocimientos estructurados sistemáticamente. La ciencia es el conocimiento obtenido mediante la observación de patrones regulares, de razonamientos y de experimentación en ámbitos específicos, a partir de los cuales se generan preguntas, se construyen hipótesis, se deducen principios y se elaboran leyes generales y sistemas organizados por medio de un método científico.</a:t>
            </a:r>
            <a:endParaRPr lang="es-MX" sz="2000" dirty="0"/>
          </a:p>
          <a:p>
            <a:pPr marL="0" indent="0" algn="just">
              <a:buNone/>
            </a:pPr>
            <a:endParaRPr lang="es-MX" sz="2000" dirty="0"/>
          </a:p>
        </p:txBody>
      </p:sp>
    </p:spTree>
    <p:extLst>
      <p:ext uri="{BB962C8B-B14F-4D97-AF65-F5344CB8AC3E}">
        <p14:creationId xmlns:p14="http://schemas.microsoft.com/office/powerpoint/2010/main" val="1806559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La CIENCIA</a:t>
            </a:r>
            <a:endParaRPr lang="es-MX" sz="28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592" y="1916832"/>
            <a:ext cx="7488832" cy="3958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479481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1908</Words>
  <Application>Microsoft Office PowerPoint</Application>
  <PresentationFormat>Presentación en pantalla (4:3)</PresentationFormat>
  <Paragraphs>73</Paragraphs>
  <Slides>20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20</vt:i4>
      </vt:variant>
    </vt:vector>
  </HeadingPairs>
  <TitlesOfParts>
    <vt:vector size="24" baseType="lpstr">
      <vt:lpstr>Arial</vt:lpstr>
      <vt:lpstr>Calibri</vt:lpstr>
      <vt:lpstr>Wingdings</vt:lpstr>
      <vt:lpstr>Tema de Office</vt:lpstr>
      <vt:lpstr>INTRODUCCIÓN A LA INGENIERÍA</vt:lpstr>
      <vt:lpstr>CAPÍTULO 1 La ingeniería y su historia</vt:lpstr>
      <vt:lpstr>1.2 INTRODUCCIÓN</vt:lpstr>
      <vt:lpstr>Ramas de la Ingeniería</vt:lpstr>
      <vt:lpstr>1.3 DEFINICIONES DE INGENIERÍA</vt:lpstr>
      <vt:lpstr>Presentación de PowerPoint</vt:lpstr>
      <vt:lpstr>Presentación de PowerPoint</vt:lpstr>
      <vt:lpstr>Definición de Ingeniería</vt:lpstr>
      <vt:lpstr>La CIENCIA</vt:lpstr>
      <vt:lpstr>1.5 DEFINICIÓN DE TECNOLOGÍA</vt:lpstr>
      <vt:lpstr>La tecnología  y el progreso</vt:lpstr>
      <vt:lpstr>McLuhan (1994)</vt:lpstr>
      <vt:lpstr>Cuestionario sobre  impactos positivos o negativos</vt:lpstr>
      <vt:lpstr>1.6 DIFERENCIA ENTRE CIENCIA, INGENIERÍA Y TECNOLOGÍA</vt:lpstr>
      <vt:lpstr>La diferencia entre científico e ingeniero</vt:lpstr>
      <vt:lpstr>Valores de un ingeniero</vt:lpstr>
      <vt:lpstr>Las diferencias entre ingeniería, ciencia y tecnologías</vt:lpstr>
      <vt:lpstr>1.7 EL ORIGEN DE LA INGENIERÍA</vt:lpstr>
      <vt:lpstr>Construcción con piedra</vt:lpstr>
      <vt:lpstr>Canales y acueductos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dc:creator>
  <cp:lastModifiedBy>hvela</cp:lastModifiedBy>
  <cp:revision>9</cp:revision>
  <dcterms:created xsi:type="dcterms:W3CDTF">2016-10-19T01:48:11Z</dcterms:created>
  <dcterms:modified xsi:type="dcterms:W3CDTF">2016-11-16T22:11:24Z</dcterms:modified>
</cp:coreProperties>
</file>