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427371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626864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19165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238225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283236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214569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216864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130197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426940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287032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146421-0EC5-4D83-8908-F2B119D1464A}"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FA0344A-8DAC-4666-BFA2-033589860F2B}" type="slidenum">
              <a:rPr lang="es-MX" smtClean="0"/>
              <a:t>‹Nº›</a:t>
            </a:fld>
            <a:endParaRPr lang="es-MX"/>
          </a:p>
        </p:txBody>
      </p:sp>
    </p:spTree>
    <p:extLst>
      <p:ext uri="{BB962C8B-B14F-4D97-AF65-F5344CB8AC3E}">
        <p14:creationId xmlns:p14="http://schemas.microsoft.com/office/powerpoint/2010/main" val="121289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46421-0EC5-4D83-8908-F2B119D1464A}" type="datetimeFigureOut">
              <a:rPr lang="es-MX" smtClean="0"/>
              <a:t>16/11/2016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0344A-8DAC-4666-BFA2-033589860F2B}" type="slidenum">
              <a:rPr lang="es-MX" smtClean="0"/>
              <a:t>‹Nº›</a:t>
            </a:fld>
            <a:endParaRPr lang="es-MX"/>
          </a:p>
        </p:txBody>
      </p:sp>
    </p:spTree>
    <p:extLst>
      <p:ext uri="{BB962C8B-B14F-4D97-AF65-F5344CB8AC3E}">
        <p14:creationId xmlns:p14="http://schemas.microsoft.com/office/powerpoint/2010/main" val="3262668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348880"/>
            <a:ext cx="7772400" cy="1470025"/>
          </a:xfrm>
        </p:spPr>
        <p:txBody>
          <a:bodyPr>
            <a:noAutofit/>
          </a:bodyPr>
          <a:lstStyle/>
          <a:p>
            <a:r>
              <a:rPr lang="es-MX" sz="4000" dirty="0" smtClean="0"/>
              <a:t>CAPÍTULO 4</a:t>
            </a:r>
            <a:br>
              <a:rPr lang="es-MX" sz="4000" dirty="0" smtClean="0"/>
            </a:br>
            <a:r>
              <a:rPr lang="es-MX" sz="4000" dirty="0" smtClean="0"/>
              <a:t>La ingeniería y la sociedad</a:t>
            </a:r>
            <a:endParaRPr lang="es-MX" sz="4000" dirty="0"/>
          </a:p>
        </p:txBody>
      </p:sp>
    </p:spTree>
    <p:extLst>
      <p:ext uri="{BB962C8B-B14F-4D97-AF65-F5344CB8AC3E}">
        <p14:creationId xmlns:p14="http://schemas.microsoft.com/office/powerpoint/2010/main" val="1768808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ciencia y la ingeniería al servicio del desarrollo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L</a:t>
            </a:r>
            <a:r>
              <a:rPr lang="es-MX" sz="2000" dirty="0" smtClean="0"/>
              <a:t>a ciencia y sus aplicaciones a través de las ingenierías son indispensables para el desarrollo. Mediante los apropiados programas de educación e investigación-acción, las autoridades, sea cual fuere su ámbito de competencia, y el sector privado, deben prestar más apoyo a la construcción de una capacidad científica y tecnológica adecuada y distribuida de manera equitativa, fundamento indispensable de un desarrollo económico, social, cultural y ambiental racional.</a:t>
            </a:r>
            <a:endParaRPr lang="es-MX" sz="2000" dirty="0"/>
          </a:p>
        </p:txBody>
      </p:sp>
    </p:spTree>
    <p:extLst>
      <p:ext uri="{BB962C8B-B14F-4D97-AF65-F5344CB8AC3E}">
        <p14:creationId xmlns:p14="http://schemas.microsoft.com/office/powerpoint/2010/main" val="1271660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ciencia y la ingeniería en y para la sociedad</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práctica de la investigación científica e ingenieril, y la utilización del saber derivado de esa investigación, deberían estar siempre encaminadas a lograr el bienestar de la humanidad, y en particular la reducción de la pobreza, respetar la dignidad y los derechos de los seres humanos, así como el medio ambiente del planeta, y tener plenamente en cuenta la responsabilidad que incumbe a la sociedad, con respecto a las generaciones presentes y futuras. Todas las partes interesadas deben asumir un nuevo compromiso con estos importantes principios. Hay que garantizar la libre circulación de la información sobre todas las utilizaciones y consecuencias posibles de los nuevos descubrimientos y tecnologías, a fin de que las cuestiones éticas se puedan debatir de modo apropiado. Todos los países deben adoptar medidas adecuadas en relación con los aspectos éticos de la práctica científica y de las ingenierías, así como del uso del conocimiento científico y sus aplicaciones.</a:t>
            </a:r>
            <a:endParaRPr lang="es-MX" sz="2000" dirty="0"/>
          </a:p>
        </p:txBody>
      </p:sp>
    </p:spTree>
    <p:extLst>
      <p:ext uri="{BB962C8B-B14F-4D97-AF65-F5344CB8AC3E}">
        <p14:creationId xmlns:p14="http://schemas.microsoft.com/office/powerpoint/2010/main" val="1690170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4.3 LA INGENIERÍA Y LA VIDA COTIDIANA</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Al ser el ingenio una facultad que tienen todos los seres humanos, para inventar e innovar con prontitud y facilidad, se buscan en la ingeniería, estos elementos aplicados para solucionar todos los problemas, y para fomentar organizaciones basadas en proyectos sistemáticos.</a:t>
            </a:r>
          </a:p>
          <a:p>
            <a:pPr marL="0" indent="0">
              <a:buNone/>
            </a:pPr>
            <a:r>
              <a:rPr lang="es-MX" sz="2000" dirty="0"/>
              <a:t>La ingeniería facilita el poder crear con perfección todo aquello que brinda un mejor vivir como lo son las máquinas automáticas y semiautomáticas capaces de producir con muy poca ayuda de la humanidad, una gran cantidad de bienes como lo son: La producción masiva de excelentes alimentos de consumo generalizado, los automóviles y los electrodomésticos, entre muchos otros. </a:t>
            </a:r>
          </a:p>
        </p:txBody>
      </p:sp>
    </p:spTree>
    <p:extLst>
      <p:ext uri="{BB962C8B-B14F-4D97-AF65-F5344CB8AC3E}">
        <p14:creationId xmlns:p14="http://schemas.microsoft.com/office/powerpoint/2010/main" val="1612421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Obsolescencia </a:t>
            </a:r>
            <a:r>
              <a:rPr lang="es-MX" sz="2800" dirty="0"/>
              <a:t>programada </a:t>
            </a:r>
          </a:p>
        </p:txBody>
      </p:sp>
      <p:sp>
        <p:nvSpPr>
          <p:cNvPr id="3" name="2 Marcador de contenido"/>
          <p:cNvSpPr>
            <a:spLocks noGrp="1"/>
          </p:cNvSpPr>
          <p:nvPr>
            <p:ph idx="1"/>
          </p:nvPr>
        </p:nvSpPr>
        <p:spPr>
          <a:xfrm>
            <a:off x="457200" y="1412776"/>
            <a:ext cx="8229600" cy="4713387"/>
          </a:xfrm>
        </p:spPr>
        <p:txBody>
          <a:bodyPr>
            <a:normAutofit fontScale="92500" lnSpcReduction="10000"/>
          </a:bodyPr>
          <a:lstStyle/>
          <a:p>
            <a:pPr marL="0" indent="0" algn="just">
              <a:buNone/>
            </a:pPr>
            <a:r>
              <a:rPr lang="es-MX" sz="2000" dirty="0"/>
              <a:t>E</a:t>
            </a:r>
            <a:r>
              <a:rPr lang="es-MX" sz="2000" dirty="0" smtClean="0"/>
              <a:t>stá presente en la mayoría de los productos, bienes y servicios que se ofertan actualmente en el mercado a los consumidores, y cuyo objetivo es incluir una fecha de caducidad cercana, de tal forma, que el consumidor, debe comprar un nuevo producto cada dos o tres años aproximadamente, en el mejo de los casos. El problema es que todos los residuos tecnológicos no siempre se </a:t>
            </a:r>
            <a:r>
              <a:rPr lang="es-MX" sz="2000" dirty="0" err="1" smtClean="0"/>
              <a:t>reusan</a:t>
            </a:r>
            <a:r>
              <a:rPr lang="es-MX" sz="2000" dirty="0" smtClean="0"/>
              <a:t> y se reciclan, y muchas ocasiones acaban en basureros al aire libre. Tal es el caso de Ghana, en África, donde </a:t>
            </a:r>
            <a:r>
              <a:rPr lang="es-MX" sz="2000" dirty="0" err="1" smtClean="0"/>
              <a:t>Cossima</a:t>
            </a:r>
            <a:r>
              <a:rPr lang="es-MX" sz="2000" dirty="0" smtClean="0"/>
              <a:t> </a:t>
            </a:r>
            <a:r>
              <a:rPr lang="es-MX" sz="2000" dirty="0" err="1" smtClean="0"/>
              <a:t>Dannoritzer</a:t>
            </a:r>
            <a:r>
              <a:rPr lang="es-MX" sz="2000" dirty="0" smtClean="0"/>
              <a:t> (2010) muestra en el documental llamado “Obsolescencia programada”, que a ese país africano se envía toda la basura informática de los países desarrollados, sin que exista de por medio ninguna sanción. </a:t>
            </a:r>
          </a:p>
          <a:p>
            <a:pPr marL="0" indent="0" algn="just">
              <a:buNone/>
            </a:pPr>
            <a:r>
              <a:rPr lang="es-MX" sz="2000" dirty="0" smtClean="0"/>
              <a:t>La obsolescencia programada consiste en hacer descartable lo que por su esencia no lo es. Se trata de una estafa de ciertos sectores deshonestos de la industria (específicamente de la tecnología digital), que en la actualidad hacen deliberadamente perecederos los productos que podrían ser duraderos, con el objetivo de que el usuario los descarte y compre otros nuevos que también durarán un tiempo limitado, y así se pase la vida, comprando, usando y descartando.</a:t>
            </a:r>
            <a:endParaRPr lang="es-MX" sz="2000" dirty="0"/>
          </a:p>
        </p:txBody>
      </p:sp>
    </p:spTree>
    <p:extLst>
      <p:ext uri="{BB962C8B-B14F-4D97-AF65-F5344CB8AC3E}">
        <p14:creationId xmlns:p14="http://schemas.microsoft.com/office/powerpoint/2010/main" val="679981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T</a:t>
            </a:r>
            <a:r>
              <a:rPr lang="es-MX" sz="2800" dirty="0" smtClean="0"/>
              <a:t>ipos de obsolescencia programada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u="sng" dirty="0" smtClean="0"/>
              <a:t>Obsolescencia de función</a:t>
            </a:r>
            <a:r>
              <a:rPr lang="es-MX" sz="2000" dirty="0" smtClean="0"/>
              <a:t>: Se da cuando un producto sustituye a otro por su funcionalidad superior.</a:t>
            </a:r>
          </a:p>
          <a:p>
            <a:pPr marL="0" indent="0" algn="just">
              <a:buNone/>
            </a:pPr>
            <a:r>
              <a:rPr lang="es-MX" sz="2000" u="sng" dirty="0" smtClean="0"/>
              <a:t>Obsolescencia de calidad</a:t>
            </a:r>
            <a:r>
              <a:rPr lang="es-MX" sz="2000" dirty="0" smtClean="0"/>
              <a:t>: Se da cuando el producto se vuelve obsoleto por un mal funcionamiento programado.</a:t>
            </a:r>
          </a:p>
          <a:p>
            <a:pPr marL="0" indent="0" algn="just">
              <a:buNone/>
            </a:pPr>
            <a:r>
              <a:rPr lang="es-MX" sz="2000" u="sng" dirty="0" smtClean="0"/>
              <a:t>Obsolescencia de deseo</a:t>
            </a:r>
            <a:r>
              <a:rPr lang="es-MX" sz="2000" dirty="0" smtClean="0"/>
              <a:t>: Ocurre cuando el producto, aun siendo completamente funcional y no habiendo sustituto mejor, deja de ser deseado por cuestiones de moda o de estilo, y se le asignan valores peyorativos que disminuyen su deseo de compra, y animan a su sustitución.</a:t>
            </a:r>
          </a:p>
          <a:p>
            <a:pPr marL="0" indent="0" algn="just">
              <a:buNone/>
            </a:pPr>
            <a:r>
              <a:rPr lang="es-MX" sz="2000" u="sng" dirty="0" smtClean="0"/>
              <a:t>Obsolescencia incorporada</a:t>
            </a:r>
            <a:r>
              <a:rPr lang="es-MX" sz="2000" dirty="0" smtClean="0"/>
              <a:t>: Ésta podría fácilmente ser considerada como un delito, ya que provoca un perjuicio económico a los usuarios que adquieren el producto con expectativas de duración y de disponibilidad. Es fuente de controversia, y es la forma más tratada en todas las fuentes de información.</a:t>
            </a:r>
            <a:endParaRPr lang="es-MX" sz="2000" dirty="0"/>
          </a:p>
        </p:txBody>
      </p:sp>
    </p:spTree>
    <p:extLst>
      <p:ext uri="{BB962C8B-B14F-4D97-AF65-F5344CB8AC3E}">
        <p14:creationId xmlns:p14="http://schemas.microsoft.com/office/powerpoint/2010/main" val="1738233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MX" sz="2000" u="sng" dirty="0" smtClean="0"/>
              <a:t>Obsolescencia psicológica</a:t>
            </a:r>
            <a:r>
              <a:rPr lang="es-MX" sz="2000" dirty="0" smtClean="0"/>
              <a:t>: Un gran número de electrodomésticos, especialmente los que se conocen como PAE (Pequeño Aparato Electrodoméstico), no duran tanto como en el pasado, y casi todas las personas tienen experiencias recientes a este respecto. Además, los fabricantes promueven nuevos productos en función de la moda y el lujo, haciendo que los modelos anteriores no sean ya atractivos. La obsolescencia psicológica es común en la industria de la moda, y cada vez más en la los bienes de consumo.</a:t>
            </a:r>
          </a:p>
          <a:p>
            <a:pPr marL="0" indent="0" algn="just">
              <a:buNone/>
            </a:pPr>
            <a:r>
              <a:rPr lang="es-MX" sz="2000" u="sng" dirty="0" smtClean="0"/>
              <a:t>Obsolescencia tecnológica</a:t>
            </a:r>
            <a:r>
              <a:rPr lang="es-MX" sz="2000" dirty="0" smtClean="0"/>
              <a:t>: Otra forma de obsolescencia programada es la actualización continua y rápida de productos como computadoras, artículos para el entretenimiento y/o la telefonía móvil.</a:t>
            </a:r>
            <a:endParaRPr lang="es-MX" sz="2000" dirty="0"/>
          </a:p>
        </p:txBody>
      </p:sp>
    </p:spTree>
    <p:extLst>
      <p:ext uri="{BB962C8B-B14F-4D97-AF65-F5344CB8AC3E}">
        <p14:creationId xmlns:p14="http://schemas.microsoft.com/office/powerpoint/2010/main" val="1899727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4857403"/>
          </a:xfrm>
        </p:spPr>
        <p:txBody>
          <a:bodyPr>
            <a:normAutofit/>
          </a:bodyPr>
          <a:lstStyle/>
          <a:p>
            <a:pPr marL="0" indent="0">
              <a:buNone/>
            </a:pPr>
            <a:r>
              <a:rPr lang="es-MX" sz="2000" dirty="0" smtClean="0"/>
              <a:t>La obsolescencia programada genera compras de sustitución e ingresos para las compañías. Este fenómeno es parte de la lógica del esquema extraer-fabricar-eliminar de las sociedades de consumo del siglo XX y comienzos del XXI.</a:t>
            </a:r>
            <a:endParaRPr lang="es-MX"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636912"/>
            <a:ext cx="39243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9831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1143000"/>
          </a:xfrm>
        </p:spPr>
        <p:txBody>
          <a:bodyPr>
            <a:normAutofit/>
          </a:bodyPr>
          <a:lstStyle/>
          <a:p>
            <a:r>
              <a:rPr lang="es-MX" sz="2800" dirty="0" smtClean="0"/>
              <a:t>4.4 EL INGENIERO DENTRO DEL PROCESO</a:t>
            </a:r>
            <a:br>
              <a:rPr lang="es-MX" sz="2800" dirty="0" smtClean="0"/>
            </a:br>
            <a:r>
              <a:rPr lang="es-MX" sz="2800" dirty="0" smtClean="0"/>
              <a:t>DE DESARROLLO Y DE GLOBALIZACIÓN</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El proceso de formación de profesionales de la ingeniería en el contexto de la globalización de la sociedad moderna, debe buscar básicamente elevar su calidad en los siguientes aspectos:</a:t>
            </a:r>
          </a:p>
          <a:p>
            <a:pPr algn="just"/>
            <a:r>
              <a:rPr lang="es-MX" sz="2000" dirty="0" smtClean="0"/>
              <a:t>La formación académica de los futuros ingenieros debe considerar el desarrollo de la capacidad de estos profesionales, para resolver los problemas que traerán consigo los desafíos de una sociedad en la ardua competencia a la que la obligará el avance y la consolidación del proceso de globalización, especialmente en el área de la tecnología y de la ingeniería.</a:t>
            </a:r>
            <a:endParaRPr lang="es-MX" sz="2000" dirty="0"/>
          </a:p>
        </p:txBody>
      </p:sp>
    </p:spTree>
    <p:extLst>
      <p:ext uri="{BB962C8B-B14F-4D97-AF65-F5344CB8AC3E}">
        <p14:creationId xmlns:p14="http://schemas.microsoft.com/office/powerpoint/2010/main" val="1154868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692696"/>
            <a:ext cx="8229600" cy="5184576"/>
          </a:xfrm>
        </p:spPr>
        <p:txBody>
          <a:bodyPr>
            <a:normAutofit/>
          </a:bodyPr>
          <a:lstStyle/>
          <a:p>
            <a:pPr marL="0" indent="0">
              <a:buNone/>
            </a:pPr>
            <a:r>
              <a:rPr lang="es-MX" sz="2000" dirty="0"/>
              <a:t>D</a:t>
            </a:r>
            <a:r>
              <a:rPr lang="es-MX" sz="2000" dirty="0" smtClean="0"/>
              <a:t>iez aspectos que pueden contribuir a elevar la calidad de la formación de los profesionales de la ingeniería en el momento de transición y de cambios que vive la sociedad mexicana en este siglo XXI:</a:t>
            </a:r>
          </a:p>
          <a:p>
            <a:r>
              <a:rPr lang="es-MX" sz="2000" dirty="0" smtClean="0"/>
              <a:t>Educación polivalente,</a:t>
            </a:r>
          </a:p>
          <a:p>
            <a:r>
              <a:rPr lang="es-MX" sz="2000" dirty="0" smtClean="0"/>
              <a:t>Formación integral,</a:t>
            </a:r>
            <a:endParaRPr lang="es-MX" sz="2000" dirty="0"/>
          </a:p>
          <a:p>
            <a:r>
              <a:rPr lang="es-MX" sz="2000" dirty="0" smtClean="0"/>
              <a:t>Computación como herramienta fundamental,</a:t>
            </a:r>
          </a:p>
          <a:p>
            <a:r>
              <a:rPr lang="es-MX" sz="2000" dirty="0" smtClean="0"/>
              <a:t>Actualización </a:t>
            </a:r>
            <a:r>
              <a:rPr lang="es-MX" sz="2000" dirty="0"/>
              <a:t>y transformación de los </a:t>
            </a:r>
            <a:r>
              <a:rPr lang="es-MX" sz="2000" dirty="0" smtClean="0"/>
              <a:t>laboratorios,</a:t>
            </a:r>
          </a:p>
          <a:p>
            <a:r>
              <a:rPr lang="es-MX" sz="2000" dirty="0" smtClean="0"/>
              <a:t>Actualización </a:t>
            </a:r>
            <a:r>
              <a:rPr lang="es-MX" sz="2000" dirty="0"/>
              <a:t>y transformación de bibliotecas y de centros </a:t>
            </a:r>
            <a:r>
              <a:rPr lang="es-MX" sz="2000" dirty="0" smtClean="0"/>
              <a:t>de documentación, </a:t>
            </a:r>
          </a:p>
          <a:p>
            <a:r>
              <a:rPr lang="es-MX" sz="2000" dirty="0" smtClean="0"/>
              <a:t>Fomento </a:t>
            </a:r>
            <a:r>
              <a:rPr lang="es-MX" sz="2000" dirty="0"/>
              <a:t>de una actitud </a:t>
            </a:r>
            <a:r>
              <a:rPr lang="es-MX" sz="2000" dirty="0" smtClean="0"/>
              <a:t>emprendedora,</a:t>
            </a:r>
            <a:endParaRPr lang="es-MX" sz="2000" dirty="0"/>
          </a:p>
          <a:p>
            <a:r>
              <a:rPr lang="es-MX" sz="2000" dirty="0" smtClean="0"/>
              <a:t>Impulso a la educación continua y a cursos de actualización,</a:t>
            </a:r>
            <a:endParaRPr lang="es-MX" sz="2000" dirty="0"/>
          </a:p>
          <a:p>
            <a:r>
              <a:rPr lang="es-MX" sz="2000" dirty="0" smtClean="0"/>
              <a:t>Impulso al postgrado,</a:t>
            </a:r>
            <a:endParaRPr lang="es-MX" sz="2000" dirty="0"/>
          </a:p>
          <a:p>
            <a:r>
              <a:rPr lang="es-MX" sz="2000" dirty="0" smtClean="0"/>
              <a:t>Impulso a la investigación, principalmente ligada al sector productivo,</a:t>
            </a:r>
          </a:p>
          <a:p>
            <a:r>
              <a:rPr lang="es-MX" sz="2000" dirty="0" smtClean="0"/>
              <a:t>Planeación </a:t>
            </a:r>
            <a:r>
              <a:rPr lang="es-MX" sz="2000" dirty="0"/>
              <a:t>y evaluación en la formación </a:t>
            </a:r>
            <a:r>
              <a:rPr lang="es-MX" sz="2000" dirty="0" smtClean="0"/>
              <a:t>profesional.</a:t>
            </a:r>
          </a:p>
          <a:p>
            <a:pPr marL="0" indent="0">
              <a:buNone/>
            </a:pPr>
            <a:endParaRPr lang="es-MX" sz="2000" dirty="0" smtClean="0"/>
          </a:p>
          <a:p>
            <a:pPr marL="0" indent="0">
              <a:buNone/>
            </a:pPr>
            <a:endParaRPr lang="es-MX" sz="2000" dirty="0"/>
          </a:p>
        </p:txBody>
      </p:sp>
    </p:spTree>
    <p:extLst>
      <p:ext uri="{BB962C8B-B14F-4D97-AF65-F5344CB8AC3E}">
        <p14:creationId xmlns:p14="http://schemas.microsoft.com/office/powerpoint/2010/main" val="2885413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Conclusiones </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Los procesos de modernización y de globalización del contexto mexicano constituyen piezas básicas para las transformaciones que deben ocurrir en la educación superior y particularmente en la enseñanza de la ingeniería. Estas transformaciones deben centrarse en elevar la calidad de la formación del ingeniero. Para mejorar el nivel actual en la enseñanza de la ingeniería es imprescindible que la educación se oriente hacia la polivalencia; se enfaticen los conocimientos básicos de las diversas áreas de especialidad de la ingeniería, pero subrayando la importancia de complementarlos con otros muy importantes conocimientos de las ciencias sociales, de las humanidades y de las ciencias económico-administrativas.</a:t>
            </a:r>
            <a:endParaRPr lang="es-MX" sz="2000" dirty="0"/>
          </a:p>
        </p:txBody>
      </p:sp>
    </p:spTree>
    <p:extLst>
      <p:ext uri="{BB962C8B-B14F-4D97-AF65-F5344CB8AC3E}">
        <p14:creationId xmlns:p14="http://schemas.microsoft.com/office/powerpoint/2010/main" val="87223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4.1 EL PAPEL DE LA INGENIERÍA</a:t>
            </a:r>
            <a:br>
              <a:rPr lang="es-MX" sz="2800" dirty="0" smtClean="0"/>
            </a:br>
            <a:r>
              <a:rPr lang="es-MX" sz="2800" dirty="0" smtClean="0"/>
              <a:t>EN EL DESARROLLO DE LA SOCIEDAD</a:t>
            </a:r>
            <a:endParaRPr lang="es-MX" sz="2800" dirty="0"/>
          </a:p>
        </p:txBody>
      </p:sp>
      <p:sp>
        <p:nvSpPr>
          <p:cNvPr id="3" name="2 Marcador de contenido"/>
          <p:cNvSpPr>
            <a:spLocks noGrp="1"/>
          </p:cNvSpPr>
          <p:nvPr>
            <p:ph idx="1"/>
          </p:nvPr>
        </p:nvSpPr>
        <p:spPr/>
        <p:txBody>
          <a:bodyPr>
            <a:normAutofit lnSpcReduction="10000"/>
          </a:bodyPr>
          <a:lstStyle/>
          <a:p>
            <a:pPr marL="0" indent="0" algn="just">
              <a:buNone/>
            </a:pPr>
            <a:r>
              <a:rPr lang="es-MX" sz="2000" dirty="0"/>
              <a:t>C</a:t>
            </a:r>
            <a:r>
              <a:rPr lang="es-MX" sz="2000" dirty="0" smtClean="0"/>
              <a:t>ada nuevo invento o descubrimiento tecnológico ha transformado la organización del trabajo de todo un grupo humano y de cada época, de tal manera que la historia de las organizaciones humanas, es inseparable de la historia de la tecnología y de la ciencia. La ciencia es una actividad que produce un conjunto de conocimientos. Los científicos intentan explicar los cambios o fenómenos que ocurren en la naturaleza, así como también en la sociedad, para lo cual formulan hipótesis acerca de por qué acontecen de este modo y no de otro. Todo conocimiento científico adquirido genera nuevas preguntas y nuevos problemas. Este renovado e incesante actuar de los científicos en la búsqueda de nuevas ideas y nuevas respuestas es otro aspecto de la ciencia: la investigación científica. Las técnicas son procedimientos específicos a través de los que se actúa sobre la naturaleza, transformándola y haciéndola servir a las necesidades del hombre. Las técnicas actuales están basadas en conocimientos científicos; su desarrollo y la producción de nuevos productos; es decir, la tecnología, ha permitido obtener poderosos recursos para dominar el medio en que vive el hombre.</a:t>
            </a:r>
            <a:endParaRPr lang="es-MX" sz="2000" dirty="0"/>
          </a:p>
        </p:txBody>
      </p:sp>
    </p:spTree>
    <p:extLst>
      <p:ext uri="{BB962C8B-B14F-4D97-AF65-F5344CB8AC3E}">
        <p14:creationId xmlns:p14="http://schemas.microsoft.com/office/powerpoint/2010/main" val="327724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Conclusiones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Es importante, asimismo, privilegiar el uso de la computación como herramienta de trabajo con el fin de aprovechar al máximo las potencialidades de sistematización y de generación de conocimientos. Igualmente importante, es la actualización y la transformación del uso de las bibliotecas, de los centros de documentación y de bases de conocimientos, acordes con los cambios tecnológicos que en materia de acceso a la información, han venido ocurriendo.</a:t>
            </a:r>
            <a:endParaRPr lang="es-MX" sz="2000" dirty="0"/>
          </a:p>
        </p:txBody>
      </p:sp>
    </p:spTree>
    <p:extLst>
      <p:ext uri="{BB962C8B-B14F-4D97-AF65-F5344CB8AC3E}">
        <p14:creationId xmlns:p14="http://schemas.microsoft.com/office/powerpoint/2010/main" val="1825375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normAutofit/>
          </a:bodyPr>
          <a:lstStyle/>
          <a:p>
            <a:r>
              <a:rPr lang="es-MX" sz="2800" dirty="0"/>
              <a:t>L</a:t>
            </a:r>
            <a:r>
              <a:rPr lang="es-MX" sz="2800" dirty="0" smtClean="0"/>
              <a:t>os factores que pudieran impedir </a:t>
            </a:r>
            <a:br>
              <a:rPr lang="es-MX" sz="2800" dirty="0" smtClean="0"/>
            </a:br>
            <a:r>
              <a:rPr lang="es-MX" sz="2800" dirty="0" smtClean="0"/>
              <a:t>el correcto desarrollo de la ingeniería</a:t>
            </a:r>
            <a:endParaRPr lang="es-MX" sz="2800" dirty="0"/>
          </a:p>
        </p:txBody>
      </p:sp>
      <p:sp>
        <p:nvSpPr>
          <p:cNvPr id="3" name="2 Marcador de contenido"/>
          <p:cNvSpPr>
            <a:spLocks noGrp="1"/>
          </p:cNvSpPr>
          <p:nvPr>
            <p:ph idx="1"/>
          </p:nvPr>
        </p:nvSpPr>
        <p:spPr>
          <a:xfrm>
            <a:off x="457200" y="1484784"/>
            <a:ext cx="8229600" cy="4968552"/>
          </a:xfrm>
        </p:spPr>
        <p:txBody>
          <a:bodyPr>
            <a:noAutofit/>
          </a:bodyPr>
          <a:lstStyle/>
          <a:p>
            <a:r>
              <a:rPr lang="es-MX" sz="1800" dirty="0" smtClean="0"/>
              <a:t>Situación de una crisis económica y financiera de carácter global, con una notable restricción de las inversiones.</a:t>
            </a:r>
          </a:p>
          <a:p>
            <a:r>
              <a:rPr lang="es-MX" sz="1800" dirty="0" smtClean="0"/>
              <a:t>Falta de visibilidad de su papel trascendente en el desarrollo económico y el bienestar social, tanto en el ámbito político como en el civil.</a:t>
            </a:r>
          </a:p>
          <a:p>
            <a:r>
              <a:rPr lang="es-MX" sz="1800" dirty="0" smtClean="0"/>
              <a:t>Desconocimiento de su capacidad para contribuir eficazmente a la solución de los grandes retos de desigualdad (más de 1 500 millones de seres humanos mueren anualmente de hambre en el siglo XXI, el cual es considerado como el siglo de los grandes avances tecnológicos, de la sociedad del conocimiento y de la globalización económica); de un relativo desarrollo responsable, y de una endeble sostenibilidad, que afectan al mundo.</a:t>
            </a:r>
          </a:p>
          <a:p>
            <a:r>
              <a:rPr lang="es-MX" sz="1800" dirty="0" smtClean="0"/>
              <a:t>Defectuosos, incompletos y aleatorios marcos legales y regulatorios de la contratación.</a:t>
            </a:r>
          </a:p>
          <a:p>
            <a:r>
              <a:rPr lang="es-MX" sz="1800" dirty="0" smtClean="0"/>
              <a:t>Escasa aplicación de los criterios de selección por la calidad, frente a los criterios erróneos de selección por el costo.</a:t>
            </a:r>
          </a:p>
          <a:p>
            <a:r>
              <a:rPr lang="es-MX" sz="1800" dirty="0" smtClean="0"/>
              <a:t>Modelos de retribución económica de los servicios de la ingeniería insuficientes.</a:t>
            </a:r>
          </a:p>
          <a:p>
            <a:r>
              <a:rPr lang="es-MX" sz="1800" dirty="0" smtClean="0"/>
              <a:t>Dificultades para el reconocimiento internacional de las titulaciones universitarias.</a:t>
            </a:r>
            <a:endParaRPr lang="es-MX" sz="1800" dirty="0"/>
          </a:p>
        </p:txBody>
      </p:sp>
    </p:spTree>
    <p:extLst>
      <p:ext uri="{BB962C8B-B14F-4D97-AF65-F5344CB8AC3E}">
        <p14:creationId xmlns:p14="http://schemas.microsoft.com/office/powerpoint/2010/main" val="64478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4525963"/>
          </a:xfrm>
        </p:spPr>
        <p:txBody>
          <a:bodyPr>
            <a:normAutofit/>
          </a:bodyPr>
          <a:lstStyle/>
          <a:p>
            <a:r>
              <a:rPr lang="es-MX" sz="2000" dirty="0" smtClean="0"/>
              <a:t>Inexistencia de transparencia en los presupuestos generales de los Estados, en los capítulos dedicados a la ingeniería y a la consultoría.</a:t>
            </a:r>
          </a:p>
          <a:p>
            <a:r>
              <a:rPr lang="es-MX" sz="2000" dirty="0" smtClean="0"/>
              <a:t>Escasez de inversión y apoyo a los procesos de </a:t>
            </a:r>
            <a:r>
              <a:rPr lang="es-MX" sz="2000" dirty="0" err="1" smtClean="0"/>
              <a:t>I+D+i</a:t>
            </a:r>
            <a:r>
              <a:rPr lang="es-MX" sz="2000" dirty="0" smtClean="0"/>
              <a:t> (Investigación, Desarrollo, innovación), en los desarrollos tecnológicos afectos a sus especialidades.</a:t>
            </a:r>
          </a:p>
          <a:p>
            <a:r>
              <a:rPr lang="es-MX" sz="2000" dirty="0" smtClean="0"/>
              <a:t>Deficiente capitalización de las empresas de ingeniería y de consultoría.</a:t>
            </a:r>
          </a:p>
          <a:p>
            <a:r>
              <a:rPr lang="es-MX" sz="2000" dirty="0" smtClean="0"/>
              <a:t>Barreras a la internacionalización.</a:t>
            </a:r>
          </a:p>
          <a:p>
            <a:r>
              <a:rPr lang="es-MX" sz="2000" dirty="0" smtClean="0"/>
              <a:t>Competencia desleal.</a:t>
            </a:r>
          </a:p>
          <a:p>
            <a:r>
              <a:rPr lang="es-MX" sz="2000" dirty="0" smtClean="0"/>
              <a:t>Corrupción avasallante.</a:t>
            </a:r>
          </a:p>
          <a:p>
            <a:r>
              <a:rPr lang="es-MX" sz="2000" dirty="0" smtClean="0"/>
              <a:t>Una cuestionada ética profesional.</a:t>
            </a:r>
          </a:p>
          <a:p>
            <a:r>
              <a:rPr lang="es-MX" sz="2000" dirty="0" smtClean="0"/>
              <a:t>Y un largo etcétera, que pone en riesgo el futuro de un sector que ha supuesto más de un siglo de esfuerzos e inversiones.</a:t>
            </a:r>
            <a:endParaRPr lang="es-MX" sz="2000" dirty="0"/>
          </a:p>
        </p:txBody>
      </p:sp>
    </p:spTree>
    <p:extLst>
      <p:ext uri="{BB962C8B-B14F-4D97-AF65-F5344CB8AC3E}">
        <p14:creationId xmlns:p14="http://schemas.microsoft.com/office/powerpoint/2010/main" val="155899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4.2 LA ATENCIÓN AL BIENESTAR DE </a:t>
            </a:r>
            <a:br>
              <a:rPr lang="es-MX" sz="2800" dirty="0" smtClean="0"/>
            </a:br>
            <a:r>
              <a:rPr lang="es-MX" sz="2800" dirty="0" smtClean="0"/>
              <a:t>LA SOCIEDAD MUNDIAL</a:t>
            </a:r>
            <a:endParaRPr lang="es-MX" sz="2800" dirty="0"/>
          </a:p>
        </p:txBody>
      </p:sp>
      <p:sp>
        <p:nvSpPr>
          <p:cNvPr id="3" name="2 Marcador de contenido"/>
          <p:cNvSpPr>
            <a:spLocks noGrp="1"/>
          </p:cNvSpPr>
          <p:nvPr>
            <p:ph idx="1"/>
          </p:nvPr>
        </p:nvSpPr>
        <p:spPr/>
        <p:txBody>
          <a:bodyPr>
            <a:normAutofit lnSpcReduction="10000"/>
          </a:bodyPr>
          <a:lstStyle/>
          <a:p>
            <a:pPr marL="0" indent="0">
              <a:buNone/>
            </a:pPr>
            <a:r>
              <a:rPr lang="es-MX" sz="2000" dirty="0" smtClean="0"/>
              <a:t>La primera consecuencia del llamado progreso industrial fue (y ha sido) el desempleo. La mecanización incontrolada de los medios de producción lanzó (y sigue lanzando) a la calle a millones de desempleados en el mundo. Sin embargo, a las personas que continúan empleadas, el progreso las ha vuelto absoluta y totalmente prescindibles, fácilmente sustituibles tanto en los procesos productivos como en los administrativos; por lo que se ha venido abaratando considerablemente la mano de obra. Otra de las consecuencias fueron (y siguen siendo) los riesgos a/en la salud, y en la vida de aquellos primeros asalariados de la industria: los hombres, las mujeres y los(as) niños(as), de lo cual hablaron los economistas y críticos de la sociedad, sin que se pusiera verdaderamente remedio a sus precarias condiciones de trabajo. Nuevamente, en este siglo XXI, se ha vuelto a cuestionar (es decir, se ha puesto en entredicho) la ya famosa idea del progreso; y esto ocurrió cuando el aire, el agua, el suelo, el subsuelo, el clima, el ecosistema, y el planeta mismo, se ha puesto en peligro.</a:t>
            </a:r>
            <a:endParaRPr lang="es-MX" sz="2000" dirty="0"/>
          </a:p>
        </p:txBody>
      </p:sp>
    </p:spTree>
    <p:extLst>
      <p:ext uri="{BB962C8B-B14F-4D97-AF65-F5344CB8AC3E}">
        <p14:creationId xmlns:p14="http://schemas.microsoft.com/office/powerpoint/2010/main" val="3046740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MX" sz="2000" dirty="0" smtClean="0"/>
              <a:t>Los países, los científicos y los ingenieros de todo el mundo, deben tener conciencia de la necesidad apremiante de utilizar responsablemente el saber de todos los campos de la ciencia y de la ingeniería, para satisfacer las necesidades y aspiraciones del ser humano, sin emplear ese saber de manera incorrecta. Se trata de recabar la colaboración activa de todos los campos del quehacer científico y de las ingenierías, las ciencias naturales, las ciencias físicas, las biológicas y las de la Tierra, las ciencias biomédicas y de la ingeniería, y las ciencias sociales y humanas.</a:t>
            </a:r>
          </a:p>
          <a:p>
            <a:pPr marL="0" indent="0" algn="just">
              <a:buNone/>
            </a:pPr>
            <a:r>
              <a:rPr lang="es-MX" sz="2000" dirty="0"/>
              <a:t>Las ciencias y las ingenierías deben estar al servicio del conjunto de la humanidad, y contribuir a dotar a todas las personas de una comprensión más profunda de la </a:t>
            </a:r>
            <a:r>
              <a:rPr lang="es-MX" sz="2000" dirty="0" smtClean="0"/>
              <a:t>naturaleza y de la sociedad, una mejor calidad de vida, y un medio ambiente sano y sostenible para las generaciones presentes y futuras.</a:t>
            </a:r>
            <a:endParaRPr lang="es-MX" sz="2000" dirty="0"/>
          </a:p>
        </p:txBody>
      </p:sp>
    </p:spTree>
    <p:extLst>
      <p:ext uri="{BB962C8B-B14F-4D97-AF65-F5344CB8AC3E}">
        <p14:creationId xmlns:p14="http://schemas.microsoft.com/office/powerpoint/2010/main" val="375842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a:bodyPr>
          <a:lstStyle/>
          <a:p>
            <a:r>
              <a:rPr lang="es-MX" sz="2800" dirty="0" smtClean="0"/>
              <a:t>Innovaciones sumamente beneficiosas</a:t>
            </a:r>
            <a:br>
              <a:rPr lang="es-MX" sz="2800" dirty="0" smtClean="0"/>
            </a:br>
            <a:r>
              <a:rPr lang="es-MX" sz="2800" dirty="0" smtClean="0"/>
              <a:t> para la humanidad</a:t>
            </a:r>
            <a:endParaRPr lang="es-MX" sz="2800" dirty="0"/>
          </a:p>
        </p:txBody>
      </p:sp>
      <p:sp>
        <p:nvSpPr>
          <p:cNvPr id="3" name="2 Marcador de contenido"/>
          <p:cNvSpPr>
            <a:spLocks noGrp="1"/>
          </p:cNvSpPr>
          <p:nvPr>
            <p:ph idx="1"/>
          </p:nvPr>
        </p:nvSpPr>
        <p:spPr/>
        <p:txBody>
          <a:bodyPr>
            <a:normAutofit/>
          </a:bodyPr>
          <a:lstStyle/>
          <a:p>
            <a:pPr algn="just">
              <a:buFont typeface="Wingdings" pitchFamily="2" charset="2"/>
              <a:buChar char="v"/>
            </a:pPr>
            <a:endParaRPr lang="es-MX" sz="2000" dirty="0" smtClean="0"/>
          </a:p>
          <a:p>
            <a:pPr algn="just">
              <a:buFont typeface="Wingdings" pitchFamily="2" charset="2"/>
              <a:buChar char="v"/>
            </a:pPr>
            <a:r>
              <a:rPr lang="es-MX" sz="2000" dirty="0" smtClean="0"/>
              <a:t>La esperanza de vida ha aumentado de manera considerable, y se han descubierto tratamientos para muchas enfermedades que hasta hace algunos años eran mortales; no obstante, otras enfermedades como el cáncer, el SIDA y la diabetes, entre muchas otras, aún hoy en día, siguen cobrando muchas vidas.</a:t>
            </a:r>
          </a:p>
          <a:p>
            <a:pPr algn="just">
              <a:buFont typeface="Wingdings" pitchFamily="2" charset="2"/>
              <a:buChar char="v"/>
            </a:pPr>
            <a:r>
              <a:rPr lang="es-MX" sz="2000" dirty="0" smtClean="0"/>
              <a:t>La producción agrícola se ha incrementado enormemente en muchos lugares del mundo para atender las crecientes necesidades de la población.</a:t>
            </a:r>
            <a:endParaRPr lang="es-MX" sz="2000" dirty="0"/>
          </a:p>
        </p:txBody>
      </p:sp>
    </p:spTree>
    <p:extLst>
      <p:ext uri="{BB962C8B-B14F-4D97-AF65-F5344CB8AC3E}">
        <p14:creationId xmlns:p14="http://schemas.microsoft.com/office/powerpoint/2010/main" val="268469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85800"/>
            <a:ext cx="8229600" cy="1143000"/>
          </a:xfrm>
        </p:spPr>
        <p:txBody>
          <a:bodyPr>
            <a:normAutofit/>
          </a:bodyPr>
          <a:lstStyle/>
          <a:p>
            <a:r>
              <a:rPr lang="es-MX" sz="2800" dirty="0" smtClean="0"/>
              <a:t>La ciencia y la ingeniería al servicio del conocimiento; el conocimiento al servicio del progreso mundial</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función inherente al quehacer científico consiste en estudiar de manera sistemática y profunda la naturaleza y la sociedad para obtener nuevos conocimientos. Estos nuevos conocimientos, fuente de enriquecimiento educativo, cultural e intelectual, generan avances tecnológicos y beneficios económicos. La promoción de la investigación básica y orientada hacia la solución de los problemas, es esencial para alcanzar un desarrollo y un progreso endógenos (interno). Mediante políticas nacionales de ciencia y de tecnología, y como catalizadores que facilitan la interacción y la comunicación entre las partes interesadas, los gobiernos deben reconocer la función esencial que desempeña la investigación científica y tecnológica, en la adquisición del saber, la formación de científicos y de ingenieros, así como la educación de los ciudadanos en general.</a:t>
            </a:r>
            <a:endParaRPr lang="es-MX" sz="2000" dirty="0"/>
          </a:p>
        </p:txBody>
      </p:sp>
    </p:spTree>
    <p:extLst>
      <p:ext uri="{BB962C8B-B14F-4D97-AF65-F5344CB8AC3E}">
        <p14:creationId xmlns:p14="http://schemas.microsoft.com/office/powerpoint/2010/main" val="1236614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13792"/>
            <a:ext cx="8229600" cy="1143000"/>
          </a:xfrm>
        </p:spPr>
        <p:txBody>
          <a:bodyPr>
            <a:normAutofit/>
          </a:bodyPr>
          <a:lstStyle/>
          <a:p>
            <a:r>
              <a:rPr lang="es-MX" sz="2800" dirty="0" smtClean="0"/>
              <a:t>La ciencia y la ingeniería al servicio de la paz mundial</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La ciencia y la ingeniería se basan en una reflexión crítica y libre, fundamental en un mundo democrático. La comunidad científica, que desde hace largo tiempo comparte una tradición que trasciende las naciones, las religiones y las etnias, tiene el deber de promover la “solidaridad intelectual y moral de la humanidad”, base de una cultura de paz (UNESCO, 2012). La cooperación entre los investigadores e ingenieros de todo el mundo, aporta una contribución valiosa y constructiva a la seguridad mundial y al establecimiento de relaciones pacíficas entre las diferentes naciones, sociedades y culturas, y puede fomentar la adopción de nuevas medidas en pro del desarme, comprendido el desarme nuclear.</a:t>
            </a:r>
            <a:endParaRPr lang="es-MX" sz="2000" dirty="0"/>
          </a:p>
        </p:txBody>
      </p:sp>
    </p:spTree>
    <p:extLst>
      <p:ext uri="{BB962C8B-B14F-4D97-AF65-F5344CB8AC3E}">
        <p14:creationId xmlns:p14="http://schemas.microsoft.com/office/powerpoint/2010/main" val="25237624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2516</Words>
  <Application>Microsoft Office PowerPoint</Application>
  <PresentationFormat>Presentación en pantalla (4:3)</PresentationFormat>
  <Paragraphs>67</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Wingdings</vt:lpstr>
      <vt:lpstr>Tema de Office</vt:lpstr>
      <vt:lpstr>CAPÍTULO 4 La ingeniería y la sociedad</vt:lpstr>
      <vt:lpstr>4.1 EL PAPEL DE LA INGENIERÍA EN EL DESARROLLO DE LA SOCIEDAD</vt:lpstr>
      <vt:lpstr>Los factores que pudieran impedir  el correcto desarrollo de la ingeniería</vt:lpstr>
      <vt:lpstr>Presentación de PowerPoint</vt:lpstr>
      <vt:lpstr>4.2 LA ATENCIÓN AL BIENESTAR DE  LA SOCIEDAD MUNDIAL</vt:lpstr>
      <vt:lpstr>Presentación de PowerPoint</vt:lpstr>
      <vt:lpstr>Innovaciones sumamente beneficiosas  para la humanidad</vt:lpstr>
      <vt:lpstr>La ciencia y la ingeniería al servicio del conocimiento; el conocimiento al servicio del progreso mundial</vt:lpstr>
      <vt:lpstr>La ciencia y la ingeniería al servicio de la paz mundial</vt:lpstr>
      <vt:lpstr>La ciencia y la ingeniería al servicio del desarrollo</vt:lpstr>
      <vt:lpstr>La ciencia y la ingeniería en y para la sociedad</vt:lpstr>
      <vt:lpstr>4.3 LA INGENIERÍA Y LA VIDA COTIDIANA</vt:lpstr>
      <vt:lpstr>Obsolescencia programada </vt:lpstr>
      <vt:lpstr>Tipos de obsolescencia programada</vt:lpstr>
      <vt:lpstr>Presentación de PowerPoint</vt:lpstr>
      <vt:lpstr>Presentación de PowerPoint</vt:lpstr>
      <vt:lpstr>4.4 EL INGENIERO DENTRO DEL PROCESO DE DESARROLLO Y DE GLOBALIZACIÓN</vt:lpstr>
      <vt:lpstr>Presentación de PowerPoint</vt:lpstr>
      <vt:lpstr>Conclusiones </vt:lpstr>
      <vt:lpstr>Conclusiones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4 La ingeniería y la sociedad</dc:title>
  <dc:creator>user</dc:creator>
  <cp:lastModifiedBy>hvela</cp:lastModifiedBy>
  <cp:revision>11</cp:revision>
  <dcterms:created xsi:type="dcterms:W3CDTF">2016-10-19T04:52:40Z</dcterms:created>
  <dcterms:modified xsi:type="dcterms:W3CDTF">2016-11-16T22:25:59Z</dcterms:modified>
</cp:coreProperties>
</file>