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8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3D9812C-F0EC-49CA-BE1A-33050D93851E}" type="datetimeFigureOut">
              <a:rPr lang="es-MX" smtClean="0"/>
              <a:t>16/11/2016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C35833C-7B25-4B84-A8BE-BCB6914E9678}" type="slidenum">
              <a:rPr lang="es-MX" smtClean="0"/>
              <a:t>‹Nº›</a:t>
            </a:fld>
            <a:endParaRPr lang="es-MX"/>
          </a:p>
        </p:txBody>
      </p:sp>
    </p:spTree>
    <p:extLst>
      <p:ext uri="{BB962C8B-B14F-4D97-AF65-F5344CB8AC3E}">
        <p14:creationId xmlns:p14="http://schemas.microsoft.com/office/powerpoint/2010/main" val="292927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3D9812C-F0EC-49CA-BE1A-33050D93851E}" type="datetimeFigureOut">
              <a:rPr lang="es-MX" smtClean="0"/>
              <a:t>16/11/2016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C35833C-7B25-4B84-A8BE-BCB6914E9678}" type="slidenum">
              <a:rPr lang="es-MX" smtClean="0"/>
              <a:t>‹Nº›</a:t>
            </a:fld>
            <a:endParaRPr lang="es-MX"/>
          </a:p>
        </p:txBody>
      </p:sp>
    </p:spTree>
    <p:extLst>
      <p:ext uri="{BB962C8B-B14F-4D97-AF65-F5344CB8AC3E}">
        <p14:creationId xmlns:p14="http://schemas.microsoft.com/office/powerpoint/2010/main" val="1155205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3D9812C-F0EC-49CA-BE1A-33050D93851E}" type="datetimeFigureOut">
              <a:rPr lang="es-MX" smtClean="0"/>
              <a:t>16/11/2016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C35833C-7B25-4B84-A8BE-BCB6914E9678}" type="slidenum">
              <a:rPr lang="es-MX" smtClean="0"/>
              <a:t>‹Nº›</a:t>
            </a:fld>
            <a:endParaRPr lang="es-MX"/>
          </a:p>
        </p:txBody>
      </p:sp>
    </p:spTree>
    <p:extLst>
      <p:ext uri="{BB962C8B-B14F-4D97-AF65-F5344CB8AC3E}">
        <p14:creationId xmlns:p14="http://schemas.microsoft.com/office/powerpoint/2010/main" val="2755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3D9812C-F0EC-49CA-BE1A-33050D93851E}" type="datetimeFigureOut">
              <a:rPr lang="es-MX" smtClean="0"/>
              <a:t>16/11/2016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C35833C-7B25-4B84-A8BE-BCB6914E9678}" type="slidenum">
              <a:rPr lang="es-MX" smtClean="0"/>
              <a:t>‹Nº›</a:t>
            </a:fld>
            <a:endParaRPr lang="es-MX"/>
          </a:p>
        </p:txBody>
      </p:sp>
    </p:spTree>
    <p:extLst>
      <p:ext uri="{BB962C8B-B14F-4D97-AF65-F5344CB8AC3E}">
        <p14:creationId xmlns:p14="http://schemas.microsoft.com/office/powerpoint/2010/main" val="390904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3D9812C-F0EC-49CA-BE1A-33050D93851E}" type="datetimeFigureOut">
              <a:rPr lang="es-MX" smtClean="0"/>
              <a:t>16/11/2016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C35833C-7B25-4B84-A8BE-BCB6914E9678}" type="slidenum">
              <a:rPr lang="es-MX" smtClean="0"/>
              <a:t>‹Nº›</a:t>
            </a:fld>
            <a:endParaRPr lang="es-MX"/>
          </a:p>
        </p:txBody>
      </p:sp>
    </p:spTree>
    <p:extLst>
      <p:ext uri="{BB962C8B-B14F-4D97-AF65-F5344CB8AC3E}">
        <p14:creationId xmlns:p14="http://schemas.microsoft.com/office/powerpoint/2010/main" val="4006119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3D9812C-F0EC-49CA-BE1A-33050D93851E}" type="datetimeFigureOut">
              <a:rPr lang="es-MX" smtClean="0"/>
              <a:t>16/11/2016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C35833C-7B25-4B84-A8BE-BCB6914E9678}" type="slidenum">
              <a:rPr lang="es-MX" smtClean="0"/>
              <a:t>‹Nº›</a:t>
            </a:fld>
            <a:endParaRPr lang="es-MX"/>
          </a:p>
        </p:txBody>
      </p:sp>
    </p:spTree>
    <p:extLst>
      <p:ext uri="{BB962C8B-B14F-4D97-AF65-F5344CB8AC3E}">
        <p14:creationId xmlns:p14="http://schemas.microsoft.com/office/powerpoint/2010/main" val="328841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3D9812C-F0EC-49CA-BE1A-33050D93851E}" type="datetimeFigureOut">
              <a:rPr lang="es-MX" smtClean="0"/>
              <a:t>16/11/2016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C35833C-7B25-4B84-A8BE-BCB6914E9678}" type="slidenum">
              <a:rPr lang="es-MX" smtClean="0"/>
              <a:t>‹Nº›</a:t>
            </a:fld>
            <a:endParaRPr lang="es-MX"/>
          </a:p>
        </p:txBody>
      </p:sp>
    </p:spTree>
    <p:extLst>
      <p:ext uri="{BB962C8B-B14F-4D97-AF65-F5344CB8AC3E}">
        <p14:creationId xmlns:p14="http://schemas.microsoft.com/office/powerpoint/2010/main" val="167543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3D9812C-F0EC-49CA-BE1A-33050D93851E}" type="datetimeFigureOut">
              <a:rPr lang="es-MX" smtClean="0"/>
              <a:t>16/11/2016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C35833C-7B25-4B84-A8BE-BCB6914E9678}" type="slidenum">
              <a:rPr lang="es-MX" smtClean="0"/>
              <a:t>‹Nº›</a:t>
            </a:fld>
            <a:endParaRPr lang="es-MX"/>
          </a:p>
        </p:txBody>
      </p:sp>
    </p:spTree>
    <p:extLst>
      <p:ext uri="{BB962C8B-B14F-4D97-AF65-F5344CB8AC3E}">
        <p14:creationId xmlns:p14="http://schemas.microsoft.com/office/powerpoint/2010/main" val="50220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3D9812C-F0EC-49CA-BE1A-33050D93851E}" type="datetimeFigureOut">
              <a:rPr lang="es-MX" smtClean="0"/>
              <a:t>16/11/2016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C35833C-7B25-4B84-A8BE-BCB6914E9678}" type="slidenum">
              <a:rPr lang="es-MX" smtClean="0"/>
              <a:t>‹Nº›</a:t>
            </a:fld>
            <a:endParaRPr lang="es-MX"/>
          </a:p>
        </p:txBody>
      </p:sp>
    </p:spTree>
    <p:extLst>
      <p:ext uri="{BB962C8B-B14F-4D97-AF65-F5344CB8AC3E}">
        <p14:creationId xmlns:p14="http://schemas.microsoft.com/office/powerpoint/2010/main" val="4017169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3D9812C-F0EC-49CA-BE1A-33050D93851E}" type="datetimeFigureOut">
              <a:rPr lang="es-MX" smtClean="0"/>
              <a:t>16/11/2016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C35833C-7B25-4B84-A8BE-BCB6914E9678}" type="slidenum">
              <a:rPr lang="es-MX" smtClean="0"/>
              <a:t>‹Nº›</a:t>
            </a:fld>
            <a:endParaRPr lang="es-MX"/>
          </a:p>
        </p:txBody>
      </p:sp>
    </p:spTree>
    <p:extLst>
      <p:ext uri="{BB962C8B-B14F-4D97-AF65-F5344CB8AC3E}">
        <p14:creationId xmlns:p14="http://schemas.microsoft.com/office/powerpoint/2010/main" val="412018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3D9812C-F0EC-49CA-BE1A-33050D93851E}" type="datetimeFigureOut">
              <a:rPr lang="es-MX" smtClean="0"/>
              <a:t>16/11/2016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C35833C-7B25-4B84-A8BE-BCB6914E9678}" type="slidenum">
              <a:rPr lang="es-MX" smtClean="0"/>
              <a:t>‹Nº›</a:t>
            </a:fld>
            <a:endParaRPr lang="es-MX"/>
          </a:p>
        </p:txBody>
      </p:sp>
    </p:spTree>
    <p:extLst>
      <p:ext uri="{BB962C8B-B14F-4D97-AF65-F5344CB8AC3E}">
        <p14:creationId xmlns:p14="http://schemas.microsoft.com/office/powerpoint/2010/main" val="2459597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9812C-F0EC-49CA-BE1A-33050D93851E}" type="datetimeFigureOut">
              <a:rPr lang="es-MX" smtClean="0"/>
              <a:t>16/11/2016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5833C-7B25-4B84-A8BE-BCB6914E9678}" type="slidenum">
              <a:rPr lang="es-MX" smtClean="0"/>
              <a:t>‹Nº›</a:t>
            </a:fld>
            <a:endParaRPr lang="es-MX"/>
          </a:p>
        </p:txBody>
      </p:sp>
    </p:spTree>
    <p:extLst>
      <p:ext uri="{BB962C8B-B14F-4D97-AF65-F5344CB8AC3E}">
        <p14:creationId xmlns:p14="http://schemas.microsoft.com/office/powerpoint/2010/main" val="640906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628800"/>
            <a:ext cx="7772400" cy="2376264"/>
          </a:xfrm>
        </p:spPr>
        <p:txBody>
          <a:bodyPr>
            <a:noAutofit/>
          </a:bodyPr>
          <a:lstStyle/>
          <a:p>
            <a:r>
              <a:rPr lang="es-MX" sz="4000" dirty="0" smtClean="0"/>
              <a:t/>
            </a:r>
            <a:br>
              <a:rPr lang="es-MX" sz="4000" dirty="0" smtClean="0"/>
            </a:br>
            <a:r>
              <a:rPr lang="es-MX" sz="4000" dirty="0" smtClean="0"/>
              <a:t>CAPÍTULO 6</a:t>
            </a:r>
            <a:br>
              <a:rPr lang="es-MX" sz="4000" dirty="0" smtClean="0"/>
            </a:br>
            <a:r>
              <a:rPr lang="es-MX" sz="4000" dirty="0" smtClean="0"/>
              <a:t>Problemas actuales</a:t>
            </a:r>
            <a:br>
              <a:rPr lang="es-MX" sz="4000" dirty="0" smtClean="0"/>
            </a:br>
            <a:r>
              <a:rPr lang="es-MX" sz="4000" dirty="0" smtClean="0"/>
              <a:t>de la ingeniería</a:t>
            </a:r>
            <a:endParaRPr lang="es-MX" sz="4000" dirty="0"/>
          </a:p>
        </p:txBody>
      </p:sp>
    </p:spTree>
    <p:extLst>
      <p:ext uri="{BB962C8B-B14F-4D97-AF65-F5344CB8AC3E}">
        <p14:creationId xmlns:p14="http://schemas.microsoft.com/office/powerpoint/2010/main" val="2452614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8229600" cy="1143000"/>
          </a:xfrm>
        </p:spPr>
        <p:txBody>
          <a:bodyPr>
            <a:normAutofit/>
          </a:bodyPr>
          <a:lstStyle/>
          <a:p>
            <a:r>
              <a:rPr lang="es-MX" sz="2800" dirty="0" smtClean="0"/>
              <a:t>El </a:t>
            </a:r>
            <a:r>
              <a:rPr lang="es-MX" sz="2800" dirty="0" err="1" smtClean="0"/>
              <a:t>Burj</a:t>
            </a:r>
            <a:r>
              <a:rPr lang="es-MX" sz="2800" dirty="0" smtClean="0"/>
              <a:t> </a:t>
            </a:r>
            <a:r>
              <a:rPr lang="es-MX" sz="2800" dirty="0" err="1" smtClean="0"/>
              <a:t>Khalifa</a:t>
            </a:r>
            <a:r>
              <a:rPr lang="es-MX" sz="2800" dirty="0" smtClean="0"/>
              <a:t> en </a:t>
            </a:r>
            <a:r>
              <a:rPr lang="es-MX" sz="2800" dirty="0" err="1" smtClean="0"/>
              <a:t>Dubai</a:t>
            </a:r>
            <a:r>
              <a:rPr lang="es-MX" sz="2800" dirty="0" smtClean="0"/>
              <a:t> </a:t>
            </a:r>
            <a:br>
              <a:rPr lang="es-MX" sz="2800" dirty="0" smtClean="0"/>
            </a:br>
            <a:r>
              <a:rPr lang="es-MX" sz="2800" dirty="0" smtClean="0"/>
              <a:t>en los Emiratos Árabes Unidos</a:t>
            </a:r>
            <a:endParaRPr lang="es-MX" sz="2800" dirty="0"/>
          </a:p>
        </p:txBody>
      </p:sp>
      <p:sp>
        <p:nvSpPr>
          <p:cNvPr id="3" name="2 Marcador de contenido"/>
          <p:cNvSpPr>
            <a:spLocks noGrp="1"/>
          </p:cNvSpPr>
          <p:nvPr>
            <p:ph idx="1"/>
          </p:nvPr>
        </p:nvSpPr>
        <p:spPr/>
        <p:txBody>
          <a:bodyPr>
            <a:normAutofit/>
          </a:bodyPr>
          <a:lstStyle/>
          <a:p>
            <a:pPr marL="0" indent="0" algn="just">
              <a:buNone/>
            </a:pPr>
            <a:r>
              <a:rPr lang="es-MX" sz="2000" dirty="0" smtClean="0"/>
              <a:t>El </a:t>
            </a:r>
            <a:r>
              <a:rPr lang="es-MX" sz="2000" dirty="0" err="1" smtClean="0"/>
              <a:t>Burj</a:t>
            </a:r>
            <a:r>
              <a:rPr lang="es-MX" sz="2000" dirty="0" smtClean="0"/>
              <a:t> </a:t>
            </a:r>
            <a:r>
              <a:rPr lang="es-MX" sz="2000" dirty="0" err="1" smtClean="0"/>
              <a:t>Khalifa</a:t>
            </a:r>
            <a:r>
              <a:rPr lang="es-MX" sz="2000" dirty="0" smtClean="0"/>
              <a:t>, conocido durante su construcción como </a:t>
            </a:r>
            <a:r>
              <a:rPr lang="es-MX" sz="2000" dirty="0" err="1" smtClean="0"/>
              <a:t>Burj</a:t>
            </a:r>
            <a:r>
              <a:rPr lang="es-MX" sz="2000" dirty="0" smtClean="0"/>
              <a:t> </a:t>
            </a:r>
            <a:r>
              <a:rPr lang="es-MX" sz="2000" dirty="0" err="1" smtClean="0"/>
              <a:t>Dubai</a:t>
            </a:r>
            <a:r>
              <a:rPr lang="es-MX" sz="2000" dirty="0" smtClean="0"/>
              <a:t>, es un rascacielos que se encuentra situado en el distrito </a:t>
            </a:r>
            <a:r>
              <a:rPr lang="es-MX" sz="2000" dirty="0" err="1" smtClean="0"/>
              <a:t>Downtown</a:t>
            </a:r>
            <a:r>
              <a:rPr lang="es-MX" sz="2000" dirty="0" smtClean="0"/>
              <a:t> </a:t>
            </a:r>
            <a:r>
              <a:rPr lang="es-MX" sz="2000" dirty="0" err="1" smtClean="0"/>
              <a:t>Burj</a:t>
            </a:r>
            <a:r>
              <a:rPr lang="es-MX" sz="2000" dirty="0" smtClean="0"/>
              <a:t> </a:t>
            </a:r>
            <a:r>
              <a:rPr lang="es-MX" sz="2000" dirty="0" err="1" smtClean="0"/>
              <a:t>Khalifa</a:t>
            </a:r>
            <a:r>
              <a:rPr lang="es-MX" sz="2000" dirty="0" smtClean="0"/>
              <a:t> de la ciudad de </a:t>
            </a:r>
            <a:r>
              <a:rPr lang="es-MX" sz="2000" dirty="0" err="1" smtClean="0"/>
              <a:t>Dubai</a:t>
            </a:r>
            <a:r>
              <a:rPr lang="es-MX" sz="2000" dirty="0" smtClean="0"/>
              <a:t>, en los Emiratos Árabes Unidos, y es la estructura más alta construida por el hombre, con 832 metros de altura. La construcción comenzó el 21 de septiembre del 2004, y su inauguración oficial fue el 4 de enero de 2010. El </a:t>
            </a:r>
            <a:r>
              <a:rPr lang="es-MX" sz="2000" dirty="0" err="1" smtClean="0"/>
              <a:t>Burj</a:t>
            </a:r>
            <a:r>
              <a:rPr lang="es-MX" sz="2000" dirty="0" smtClean="0"/>
              <a:t> </a:t>
            </a:r>
            <a:r>
              <a:rPr lang="es-MX" sz="2000" dirty="0" err="1" smtClean="0"/>
              <a:t>Khalifa</a:t>
            </a:r>
            <a:r>
              <a:rPr lang="es-MX" sz="2000" dirty="0" smtClean="0"/>
              <a:t> es la parte central del desarrollo conocido con el nombre de </a:t>
            </a:r>
            <a:r>
              <a:rPr lang="es-MX" sz="2000" dirty="0" err="1" smtClean="0"/>
              <a:t>Downtown</a:t>
            </a:r>
            <a:r>
              <a:rPr lang="es-MX" sz="2000" dirty="0" smtClean="0"/>
              <a:t> </a:t>
            </a:r>
            <a:r>
              <a:rPr lang="es-MX" sz="2000" dirty="0" err="1" smtClean="0"/>
              <a:t>Burj</a:t>
            </a:r>
            <a:r>
              <a:rPr lang="es-MX" sz="2000" dirty="0" smtClean="0"/>
              <a:t> </a:t>
            </a:r>
            <a:r>
              <a:rPr lang="es-MX" sz="2000" dirty="0" err="1" smtClean="0"/>
              <a:t>Khalifa</a:t>
            </a:r>
            <a:r>
              <a:rPr lang="es-MX" sz="2000" dirty="0" smtClean="0"/>
              <a:t> (previamente </a:t>
            </a:r>
            <a:r>
              <a:rPr lang="es-MX" sz="2000" dirty="0" err="1" smtClean="0"/>
              <a:t>Downtown</a:t>
            </a:r>
            <a:r>
              <a:rPr lang="es-MX" sz="2000" dirty="0" smtClean="0"/>
              <a:t> </a:t>
            </a:r>
            <a:r>
              <a:rPr lang="es-MX" sz="2000" dirty="0" err="1" smtClean="0"/>
              <a:t>Burj</a:t>
            </a:r>
            <a:r>
              <a:rPr lang="es-MX" sz="2000" dirty="0" smtClean="0"/>
              <a:t> </a:t>
            </a:r>
            <a:r>
              <a:rPr lang="es-MX" sz="2000" dirty="0" err="1" smtClean="0"/>
              <a:t>Dubai</a:t>
            </a:r>
            <a:r>
              <a:rPr lang="es-MX" sz="2000" dirty="0" smtClean="0"/>
              <a:t>, "Centro </a:t>
            </a:r>
            <a:r>
              <a:rPr lang="es-MX" sz="2000" dirty="0" err="1" smtClean="0"/>
              <a:t>Burj</a:t>
            </a:r>
            <a:r>
              <a:rPr lang="es-MX" sz="2000" dirty="0" smtClean="0"/>
              <a:t> </a:t>
            </a:r>
            <a:r>
              <a:rPr lang="es-MX" sz="2000" dirty="0" err="1" smtClean="0"/>
              <a:t>Dubai</a:t>
            </a:r>
            <a:r>
              <a:rPr lang="es-MX" sz="2000" dirty="0" smtClean="0"/>
              <a:t>"), un complejo de 2 km2 situado junto a la avenida Jeque </a:t>
            </a:r>
            <a:r>
              <a:rPr lang="es-MX" sz="2000" dirty="0" err="1" smtClean="0"/>
              <a:t>Zayed</a:t>
            </a:r>
            <a:r>
              <a:rPr lang="es-MX" sz="2000" dirty="0" smtClean="0"/>
              <a:t>, que atraviesa la ciudad de forma transversal. El arquitecto redactor principal del proyecto es </a:t>
            </a:r>
            <a:r>
              <a:rPr lang="es-MX" sz="2000" dirty="0" err="1" smtClean="0"/>
              <a:t>Adrian</a:t>
            </a:r>
            <a:r>
              <a:rPr lang="es-MX" sz="2000" dirty="0" smtClean="0"/>
              <a:t> Smith, que trabajó junto a la firma </a:t>
            </a:r>
            <a:r>
              <a:rPr lang="es-MX" sz="2000" dirty="0" err="1" smtClean="0"/>
              <a:t>Skidmore</a:t>
            </a:r>
            <a:r>
              <a:rPr lang="es-MX" sz="2000" dirty="0" smtClean="0"/>
              <a:t>, </a:t>
            </a:r>
            <a:r>
              <a:rPr lang="es-MX" sz="2000" dirty="0" err="1" smtClean="0"/>
              <a:t>Owings</a:t>
            </a:r>
            <a:r>
              <a:rPr lang="es-MX" sz="2000" dirty="0" smtClean="0"/>
              <a:t> and Merrill (SOM) hasta 2006. </a:t>
            </a:r>
            <a:endParaRPr lang="es-MX" sz="2000" dirty="0"/>
          </a:p>
        </p:txBody>
      </p:sp>
    </p:spTree>
    <p:extLst>
      <p:ext uri="{BB962C8B-B14F-4D97-AF65-F5344CB8AC3E}">
        <p14:creationId xmlns:p14="http://schemas.microsoft.com/office/powerpoint/2010/main" val="3818184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8229600" cy="1143000"/>
          </a:xfrm>
        </p:spPr>
        <p:txBody>
          <a:bodyPr>
            <a:normAutofit/>
          </a:bodyPr>
          <a:lstStyle/>
          <a:p>
            <a:r>
              <a:rPr lang="es-MX" sz="2800" dirty="0" smtClean="0"/>
              <a:t>El </a:t>
            </a:r>
            <a:r>
              <a:rPr lang="es-MX" sz="2800" dirty="0" err="1" smtClean="0"/>
              <a:t>Burj</a:t>
            </a:r>
            <a:r>
              <a:rPr lang="es-MX" sz="2800" dirty="0" smtClean="0"/>
              <a:t> </a:t>
            </a:r>
            <a:r>
              <a:rPr lang="es-MX" sz="2800" dirty="0" err="1" smtClean="0"/>
              <a:t>Khalifa</a:t>
            </a:r>
            <a:r>
              <a:rPr lang="es-MX" sz="2800" dirty="0" smtClean="0"/>
              <a:t> en </a:t>
            </a:r>
            <a:r>
              <a:rPr lang="es-MX" sz="2800" dirty="0" err="1" smtClean="0"/>
              <a:t>Dubai</a:t>
            </a:r>
            <a:r>
              <a:rPr lang="es-MX" sz="2800" dirty="0" smtClean="0"/>
              <a:t> </a:t>
            </a:r>
            <a:br>
              <a:rPr lang="es-MX" sz="2800" dirty="0" smtClean="0"/>
            </a:br>
            <a:r>
              <a:rPr lang="es-MX" sz="2800" dirty="0" smtClean="0"/>
              <a:t>en los Emiratos Árabes Unidos</a:t>
            </a:r>
            <a:endParaRPr lang="es-MX" sz="28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770908"/>
            <a:ext cx="4176464" cy="410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572000" y="1916832"/>
            <a:ext cx="4139952" cy="3416320"/>
          </a:xfrm>
          <a:prstGeom prst="rect">
            <a:avLst/>
          </a:prstGeom>
        </p:spPr>
        <p:txBody>
          <a:bodyPr wrap="square">
            <a:spAutoFit/>
          </a:bodyPr>
          <a:lstStyle/>
          <a:p>
            <a:pPr algn="just"/>
            <a:r>
              <a:rPr lang="es-MX" dirty="0" smtClean="0"/>
              <a:t>La construcción del </a:t>
            </a:r>
            <a:r>
              <a:rPr lang="es-MX" dirty="0" err="1" smtClean="0"/>
              <a:t>Burj</a:t>
            </a:r>
            <a:r>
              <a:rPr lang="es-MX" dirty="0" smtClean="0"/>
              <a:t> </a:t>
            </a:r>
            <a:r>
              <a:rPr lang="es-MX" dirty="0" err="1" smtClean="0"/>
              <a:t>Khalifa</a:t>
            </a:r>
            <a:r>
              <a:rPr lang="es-MX" dirty="0" smtClean="0"/>
              <a:t> contó con un presupuesto estimado de más de 4 000 millones de dólares, que se incrementó hasta los 20 000 millones para el desarrollo completo del </a:t>
            </a:r>
            <a:r>
              <a:rPr lang="es-MX" dirty="0" err="1" smtClean="0"/>
              <a:t>Downtown</a:t>
            </a:r>
            <a:r>
              <a:rPr lang="es-MX" dirty="0" smtClean="0"/>
              <a:t> </a:t>
            </a:r>
            <a:r>
              <a:rPr lang="es-MX" dirty="0" err="1" smtClean="0"/>
              <a:t>Burj</a:t>
            </a:r>
            <a:r>
              <a:rPr lang="es-MX" dirty="0" smtClean="0"/>
              <a:t> </a:t>
            </a:r>
            <a:r>
              <a:rPr lang="es-MX" dirty="0" err="1" smtClean="0"/>
              <a:t>Khalifa</a:t>
            </a:r>
            <a:r>
              <a:rPr lang="es-MX" dirty="0" smtClean="0"/>
              <a:t>, la cuarta parte del coste del edificio fue financiado por la familia del Emir Mohammed </a:t>
            </a:r>
            <a:r>
              <a:rPr lang="es-MX" dirty="0" err="1" smtClean="0"/>
              <a:t>Bin</a:t>
            </a:r>
            <a:r>
              <a:rPr lang="es-MX" dirty="0" smtClean="0"/>
              <a:t> </a:t>
            </a:r>
            <a:r>
              <a:rPr lang="es-MX" dirty="0" err="1" smtClean="0"/>
              <a:t>Rashid</a:t>
            </a:r>
            <a:r>
              <a:rPr lang="es-MX" dirty="0" smtClean="0"/>
              <a:t> Al </a:t>
            </a:r>
            <a:r>
              <a:rPr lang="es-MX" dirty="0" err="1" smtClean="0"/>
              <a:t>Maktoum</a:t>
            </a:r>
            <a:r>
              <a:rPr lang="es-MX" dirty="0" smtClean="0"/>
              <a:t>, entre los que destaca su sobrina </a:t>
            </a:r>
            <a:r>
              <a:rPr lang="es-MX" dirty="0" err="1" smtClean="0"/>
              <a:t>Fuad</a:t>
            </a:r>
            <a:r>
              <a:rPr lang="es-MX" dirty="0" smtClean="0"/>
              <a:t> </a:t>
            </a:r>
            <a:r>
              <a:rPr lang="es-MX" dirty="0" err="1" smtClean="0"/>
              <a:t>Bin</a:t>
            </a:r>
            <a:r>
              <a:rPr lang="es-MX" dirty="0" smtClean="0"/>
              <a:t> </a:t>
            </a:r>
            <a:r>
              <a:rPr lang="es-MX" dirty="0" err="1" smtClean="0"/>
              <a:t>Rashid</a:t>
            </a:r>
            <a:r>
              <a:rPr lang="es-MX" dirty="0" smtClean="0"/>
              <a:t> Al </a:t>
            </a:r>
            <a:r>
              <a:rPr lang="es-MX" dirty="0" err="1" smtClean="0"/>
              <a:t>Maktoum</a:t>
            </a:r>
            <a:r>
              <a:rPr lang="es-MX" dirty="0" smtClean="0"/>
              <a:t> y Álvarez de tan solo 20 años, que financió 25 millones de dólares del proyecto.</a:t>
            </a:r>
            <a:endParaRPr lang="es-MX" dirty="0"/>
          </a:p>
        </p:txBody>
      </p:sp>
    </p:spTree>
    <p:extLst>
      <p:ext uri="{BB962C8B-B14F-4D97-AF65-F5344CB8AC3E}">
        <p14:creationId xmlns:p14="http://schemas.microsoft.com/office/powerpoint/2010/main" val="166262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smtClean="0"/>
              <a:t>El Aeropuerto Internacional de </a:t>
            </a:r>
            <a:r>
              <a:rPr lang="es-MX" sz="2800" dirty="0" err="1" smtClean="0"/>
              <a:t>Kansai</a:t>
            </a:r>
            <a:endParaRPr lang="es-MX" sz="28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9677" y="1600200"/>
            <a:ext cx="604464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994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052736"/>
            <a:ext cx="8229600" cy="5472608"/>
          </a:xfrm>
        </p:spPr>
        <p:txBody>
          <a:bodyPr>
            <a:normAutofit/>
          </a:bodyPr>
          <a:lstStyle/>
          <a:p>
            <a:pPr marL="0" indent="0" algn="just">
              <a:buNone/>
            </a:pPr>
            <a:r>
              <a:rPr lang="es-MX" sz="2000" dirty="0" smtClean="0"/>
              <a:t>El Aeropuerto Internacional de </a:t>
            </a:r>
            <a:r>
              <a:rPr lang="es-MX" sz="2000" dirty="0" err="1" smtClean="0"/>
              <a:t>Kansai</a:t>
            </a:r>
            <a:r>
              <a:rPr lang="es-MX" sz="2000" dirty="0" smtClean="0"/>
              <a:t>, en la Bahía de Osaka en Japón. Está localizado sobre una isla artificial, construida por el hombre, que tiene 4 [km] de largo por 1 km de ancho. Los ingenieros lo diseñaron considerando los posibles terremotos y tifones frecuentes en la región. Su construcción fue iniciada en el año de 1987, siendo terminada la muralla protectora a fines de 1989. Aproximadamente 21 millones de m3 de bloques de cemento fueron utilizados de relleno, excavados de tres montañas. La obra tuvo una mano de obra de aproximadamente 10 000 trabajadores, y 10 millones de horas de trabajo a lo largo de 3 años, el uso de 80 barcos para completar la capa de 30 m de grosor ubicada en la plataforma submarina. En 1990 se completó el puente de 3 km de largo que conecta la isla artificial con la Prefectura de Osaka, cuyo costo fue de 1 000 millones de dólares. Para ese momento, la isla se había hundido 8 m, más de lo previsto, y el proyecto se transformó en el trabajo de ingeniería civil más caro de la historia moderna, luego de 20 años de planificación, 3 años de construcción, y miles de millones de dólares invertidos.</a:t>
            </a:r>
            <a:endParaRPr lang="es-MX" sz="2000" dirty="0"/>
          </a:p>
        </p:txBody>
      </p:sp>
    </p:spTree>
    <p:extLst>
      <p:ext uri="{BB962C8B-B14F-4D97-AF65-F5344CB8AC3E}">
        <p14:creationId xmlns:p14="http://schemas.microsoft.com/office/powerpoint/2010/main" val="939196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9776"/>
            <a:ext cx="8229600" cy="1143000"/>
          </a:xfrm>
        </p:spPr>
        <p:txBody>
          <a:bodyPr>
            <a:normAutofit/>
          </a:bodyPr>
          <a:lstStyle/>
          <a:p>
            <a:r>
              <a:rPr lang="es-MX" sz="2000" dirty="0" smtClean="0"/>
              <a:t>El Viaducto de </a:t>
            </a:r>
            <a:r>
              <a:rPr lang="es-MX" sz="2000" dirty="0" err="1" smtClean="0"/>
              <a:t>Millau</a:t>
            </a:r>
            <a:r>
              <a:rPr lang="es-MX" sz="2000" dirty="0" smtClean="0"/>
              <a:t> </a:t>
            </a:r>
            <a:br>
              <a:rPr lang="es-MX" sz="2000" dirty="0" smtClean="0"/>
            </a:br>
            <a:r>
              <a:rPr lang="es-MX" sz="2000" dirty="0" smtClean="0"/>
              <a:t>en Aveyron, Francia</a:t>
            </a:r>
            <a:endParaRPr lang="es-MX" sz="20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5763" y="2780928"/>
            <a:ext cx="6804481" cy="346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71600" y="1268760"/>
            <a:ext cx="7416824" cy="1569660"/>
          </a:xfrm>
          <a:prstGeom prst="rect">
            <a:avLst/>
          </a:prstGeom>
        </p:spPr>
        <p:txBody>
          <a:bodyPr wrap="square">
            <a:spAutoFit/>
          </a:bodyPr>
          <a:lstStyle/>
          <a:p>
            <a:pPr algn="just"/>
            <a:r>
              <a:rPr lang="es-MX" sz="1600" dirty="0"/>
              <a:t>E</a:t>
            </a:r>
            <a:r>
              <a:rPr lang="es-MX" sz="1600" dirty="0" smtClean="0"/>
              <a:t>s el puente más alto del mundo. Inaugurado el 14 de diciembre de 2004 tras 36 meses de trabajos de construcción, la estructura alcanza una altura máxima de 343 metros (incluso más alto que la Torre Eiffel) sobre el río Tarn, y una longitud de 2 460 m, entre el </a:t>
            </a:r>
            <a:r>
              <a:rPr lang="es-MX" sz="1600" dirty="0" err="1" smtClean="0"/>
              <a:t>Causse</a:t>
            </a:r>
            <a:r>
              <a:rPr lang="es-MX" sz="1600" dirty="0" smtClean="0"/>
              <a:t> du </a:t>
            </a:r>
            <a:r>
              <a:rPr lang="es-MX" sz="1600" dirty="0" err="1" smtClean="0"/>
              <a:t>Larzac</a:t>
            </a:r>
            <a:r>
              <a:rPr lang="es-MX" sz="1600" dirty="0" smtClean="0"/>
              <a:t> y el </a:t>
            </a:r>
            <a:r>
              <a:rPr lang="es-MX" sz="1600" dirty="0" err="1" smtClean="0"/>
              <a:t>Causse</a:t>
            </a:r>
            <a:r>
              <a:rPr lang="es-MX" sz="1600" dirty="0" smtClean="0"/>
              <a:t> Rouge; tiene 7 pilares de hormigón, y el tablero tiene una anchura de 32 m. Cerca de 3 000 personas trabajaron en este proyecto, que costó casi 400 millones de euros.</a:t>
            </a:r>
            <a:endParaRPr lang="es-MX" sz="1600" dirty="0"/>
          </a:p>
        </p:txBody>
      </p:sp>
    </p:spTree>
    <p:extLst>
      <p:ext uri="{BB962C8B-B14F-4D97-AF65-F5344CB8AC3E}">
        <p14:creationId xmlns:p14="http://schemas.microsoft.com/office/powerpoint/2010/main" val="61133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62670"/>
            <a:ext cx="8229600" cy="778098"/>
          </a:xfrm>
        </p:spPr>
        <p:txBody>
          <a:bodyPr>
            <a:normAutofit/>
          </a:bodyPr>
          <a:lstStyle/>
          <a:p>
            <a:r>
              <a:rPr lang="es-MX" sz="2800" dirty="0" smtClean="0"/>
              <a:t>El </a:t>
            </a:r>
            <a:r>
              <a:rPr lang="es-MX" sz="2800" dirty="0" err="1" smtClean="0"/>
              <a:t>Eurotúnel</a:t>
            </a:r>
            <a:endParaRPr lang="es-MX" sz="28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540415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6084168" y="1556792"/>
            <a:ext cx="2880320" cy="4524315"/>
          </a:xfrm>
          <a:prstGeom prst="rect">
            <a:avLst/>
          </a:prstGeom>
        </p:spPr>
        <p:txBody>
          <a:bodyPr wrap="square">
            <a:spAutoFit/>
          </a:bodyPr>
          <a:lstStyle/>
          <a:p>
            <a:r>
              <a:rPr lang="es-MX" dirty="0" smtClean="0"/>
              <a:t>Es el túnel que cruza el Canal de la Mancha, uniendo Francia con Inglaterra. </a:t>
            </a:r>
          </a:p>
          <a:p>
            <a:r>
              <a:rPr lang="es-MX" dirty="0" smtClean="0"/>
              <a:t>Fue abierto el 6 de mayo de 1994. Su travesía dura aproximadamente</a:t>
            </a:r>
          </a:p>
          <a:p>
            <a:r>
              <a:rPr lang="es-MX" dirty="0" smtClean="0"/>
              <a:t>35 minutos entre Calais/</a:t>
            </a:r>
            <a:r>
              <a:rPr lang="es-MX" dirty="0" err="1" smtClean="0"/>
              <a:t>Coquelles</a:t>
            </a:r>
            <a:r>
              <a:rPr lang="es-MX" dirty="0" smtClean="0"/>
              <a:t> (Francia) y </a:t>
            </a:r>
            <a:r>
              <a:rPr lang="es-MX" dirty="0" err="1" smtClean="0"/>
              <a:t>Folkestone</a:t>
            </a:r>
            <a:r>
              <a:rPr lang="es-MX" dirty="0" smtClean="0"/>
              <a:t> (Inglaterra).</a:t>
            </a:r>
          </a:p>
          <a:p>
            <a:r>
              <a:rPr lang="es-MX" dirty="0" smtClean="0"/>
              <a:t>Tiene una longitud de 50 km, 39 de ellos son totalmente submarinos, siendo así el túnel submarino más largo del mundo, con una profundidad media de 40 m.</a:t>
            </a:r>
            <a:endParaRPr lang="es-MX" dirty="0"/>
          </a:p>
        </p:txBody>
      </p:sp>
    </p:spTree>
    <p:extLst>
      <p:ext uri="{BB962C8B-B14F-4D97-AF65-F5344CB8AC3E}">
        <p14:creationId xmlns:p14="http://schemas.microsoft.com/office/powerpoint/2010/main" val="3155781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13792"/>
            <a:ext cx="8229600" cy="1143000"/>
          </a:xfrm>
        </p:spPr>
        <p:txBody>
          <a:bodyPr>
            <a:normAutofit/>
          </a:bodyPr>
          <a:lstStyle/>
          <a:p>
            <a:r>
              <a:rPr lang="es-MX" sz="2800" dirty="0" smtClean="0"/>
              <a:t>El Gran </a:t>
            </a:r>
            <a:r>
              <a:rPr lang="es-MX" sz="2800" dirty="0" err="1" smtClean="0"/>
              <a:t>Colisionador</a:t>
            </a:r>
            <a:r>
              <a:rPr lang="es-MX" sz="2800" dirty="0" smtClean="0"/>
              <a:t> de Hadrones </a:t>
            </a:r>
            <a:br>
              <a:rPr lang="es-MX" sz="2800" dirty="0" smtClean="0"/>
            </a:br>
            <a:r>
              <a:rPr lang="es-MX" sz="2800" dirty="0" smtClean="0"/>
              <a:t>(LHC: </a:t>
            </a:r>
            <a:r>
              <a:rPr lang="es-MX" sz="2800" dirty="0" err="1" smtClean="0"/>
              <a:t>Large</a:t>
            </a:r>
            <a:r>
              <a:rPr lang="es-MX" sz="2800" dirty="0" smtClean="0"/>
              <a:t> </a:t>
            </a:r>
            <a:r>
              <a:rPr lang="es-MX" sz="2800" dirty="0" err="1" smtClean="0"/>
              <a:t>Hadron</a:t>
            </a:r>
            <a:r>
              <a:rPr lang="es-MX" sz="2800" dirty="0" smtClean="0"/>
              <a:t> </a:t>
            </a:r>
            <a:r>
              <a:rPr lang="es-MX" sz="2800" dirty="0" err="1" smtClean="0"/>
              <a:t>Collider</a:t>
            </a:r>
            <a:r>
              <a:rPr lang="es-MX" sz="2800" dirty="0" smtClean="0"/>
              <a:t>)</a:t>
            </a:r>
            <a:endParaRPr lang="es-MX" sz="28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4483879" cy="370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860032" y="1484784"/>
            <a:ext cx="4032448" cy="4770537"/>
          </a:xfrm>
          <a:prstGeom prst="rect">
            <a:avLst/>
          </a:prstGeom>
        </p:spPr>
        <p:txBody>
          <a:bodyPr wrap="square">
            <a:spAutoFit/>
          </a:bodyPr>
          <a:lstStyle/>
          <a:p>
            <a:r>
              <a:rPr lang="es-MX" sz="1600" dirty="0"/>
              <a:t>E</a:t>
            </a:r>
            <a:r>
              <a:rPr lang="es-MX" sz="1600" dirty="0" smtClean="0"/>
              <a:t>s un acelerador y </a:t>
            </a:r>
            <a:r>
              <a:rPr lang="es-MX" sz="1600" dirty="0" err="1" smtClean="0"/>
              <a:t>colisionador</a:t>
            </a:r>
            <a:r>
              <a:rPr lang="es-MX" sz="1600" dirty="0" smtClean="0"/>
              <a:t> de partículas ubicado en la Organización Europea para la Investigación Nuclear (CERN: </a:t>
            </a:r>
            <a:r>
              <a:rPr lang="es-MX" sz="1600" dirty="0" err="1" smtClean="0"/>
              <a:t>Conseil</a:t>
            </a:r>
            <a:r>
              <a:rPr lang="es-MX" sz="1600" dirty="0" smtClean="0"/>
              <a:t> </a:t>
            </a:r>
            <a:r>
              <a:rPr lang="es-MX" sz="1600" dirty="0" err="1" smtClean="0"/>
              <a:t>Européen</a:t>
            </a:r>
            <a:r>
              <a:rPr lang="es-MX" sz="1600" dirty="0" smtClean="0"/>
              <a:t> </a:t>
            </a:r>
            <a:r>
              <a:rPr lang="es-MX" sz="1600" dirty="0" err="1" smtClean="0"/>
              <a:t>pour</a:t>
            </a:r>
            <a:r>
              <a:rPr lang="es-MX" sz="1600" dirty="0" smtClean="0"/>
              <a:t> la </a:t>
            </a:r>
            <a:r>
              <a:rPr lang="es-MX" sz="1600" dirty="0" err="1" smtClean="0"/>
              <a:t>Recherche</a:t>
            </a:r>
            <a:r>
              <a:rPr lang="es-MX" sz="1600" dirty="0" smtClean="0"/>
              <a:t> </a:t>
            </a:r>
            <a:r>
              <a:rPr lang="es-MX" sz="1600" dirty="0" err="1" smtClean="0"/>
              <a:t>Nucléaire</a:t>
            </a:r>
            <a:r>
              <a:rPr lang="es-MX" sz="1600" dirty="0" smtClean="0"/>
              <a:t>), cerca de Ginebra, en la frontera franco-suiza. </a:t>
            </a:r>
          </a:p>
          <a:p>
            <a:r>
              <a:rPr lang="es-MX" sz="1600" dirty="0" smtClean="0"/>
              <a:t>Fue diseñado para colisionar haces de hadrones, más exactamente de protones, de hasta 7 [</a:t>
            </a:r>
            <a:r>
              <a:rPr lang="es-MX" sz="1600" dirty="0" err="1" smtClean="0"/>
              <a:t>TeV</a:t>
            </a:r>
            <a:r>
              <a:rPr lang="es-MX" sz="1600" dirty="0" smtClean="0"/>
              <a:t>] de energía, siendo su propósito principal examinar la validez y límites del Modelo Estándar, el cual es actualmente el marco teórico de la física de partículas, del que se conoce su ruptura a niveles de energía altos. El LHC es el acelerador de partículas más grande y energético del mundo. Usa un túnel de 27 km de circunferencia creado para el Gran </a:t>
            </a:r>
            <a:r>
              <a:rPr lang="es-MX" sz="1600" dirty="0" err="1" smtClean="0"/>
              <a:t>Colisionador</a:t>
            </a:r>
            <a:r>
              <a:rPr lang="es-MX" sz="1600" dirty="0" smtClean="0"/>
              <a:t> de Electrones y Positrones (LEP) y más de 2 000 físicos de 34 países y cientos de universidades y laboratorios han participado en su construcción.</a:t>
            </a:r>
            <a:endParaRPr lang="es-MX" sz="1600" dirty="0"/>
          </a:p>
        </p:txBody>
      </p:sp>
    </p:spTree>
    <p:extLst>
      <p:ext uri="{BB962C8B-B14F-4D97-AF65-F5344CB8AC3E}">
        <p14:creationId xmlns:p14="http://schemas.microsoft.com/office/powerpoint/2010/main" val="159137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8229600" cy="1143000"/>
          </a:xfrm>
        </p:spPr>
        <p:txBody>
          <a:bodyPr>
            <a:normAutofit/>
          </a:bodyPr>
          <a:lstStyle/>
          <a:p>
            <a:r>
              <a:rPr lang="es-MX" sz="2800" dirty="0" smtClean="0"/>
              <a:t>6.4 LA INGENIERÍA MODERNA EN LA SOLUCIÓN</a:t>
            </a:r>
            <a:br>
              <a:rPr lang="es-MX" sz="2800" dirty="0" smtClean="0"/>
            </a:br>
            <a:r>
              <a:rPr lang="es-MX" sz="2800" dirty="0" smtClean="0"/>
              <a:t>DE LAS PROBLEMÁTICAS DEL SIGLO XXI</a:t>
            </a:r>
            <a:endParaRPr lang="es-MX" sz="2800" dirty="0"/>
          </a:p>
        </p:txBody>
      </p:sp>
      <p:sp>
        <p:nvSpPr>
          <p:cNvPr id="3" name="2 Marcador de contenido"/>
          <p:cNvSpPr>
            <a:spLocks noGrp="1"/>
          </p:cNvSpPr>
          <p:nvPr>
            <p:ph idx="1"/>
          </p:nvPr>
        </p:nvSpPr>
        <p:spPr/>
        <p:txBody>
          <a:bodyPr>
            <a:normAutofit/>
          </a:bodyPr>
          <a:lstStyle/>
          <a:p>
            <a:pPr marL="0" indent="0" algn="just">
              <a:buNone/>
            </a:pPr>
            <a:r>
              <a:rPr lang="es-MX" sz="2000" dirty="0" smtClean="0"/>
              <a:t>Las ciencias experimentales necesitan equipos y sistemas técnicos para avanzar, la ciencia más teórica necesita datos experimentales de partida o como comparación de sus hipótesis y desarrollos, y a su vez, la ingeniería avanza más rápido y con mayor solidez si se apoya en un mejor conocimiento de la leyes de la naturaleza. No obstante, hay diferencias evidentes; por ejemplo, la ciencia no se convierte en ingeniería por el mero hecho de utilizar tecnología, ni la ingeniería en ciencia por aplicar eventualmente el método científico; los ámbitos de cada una son necesarios y diferentes, las profesiones y sus misiones en la sociedad también deben serlo.</a:t>
            </a:r>
            <a:endParaRPr lang="es-MX" sz="2000" dirty="0"/>
          </a:p>
        </p:txBody>
      </p:sp>
    </p:spTree>
    <p:extLst>
      <p:ext uri="{BB962C8B-B14F-4D97-AF65-F5344CB8AC3E}">
        <p14:creationId xmlns:p14="http://schemas.microsoft.com/office/powerpoint/2010/main" val="3179520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smtClean="0"/>
              <a:t>Diferencias entre Ciencia e Ingeniería</a:t>
            </a:r>
            <a:endParaRPr lang="es-MX" sz="2800" dirty="0"/>
          </a:p>
        </p:txBody>
      </p:sp>
      <p:sp>
        <p:nvSpPr>
          <p:cNvPr id="3" name="2 Marcador de contenido"/>
          <p:cNvSpPr>
            <a:spLocks noGrp="1"/>
          </p:cNvSpPr>
          <p:nvPr>
            <p:ph idx="1"/>
          </p:nvPr>
        </p:nvSpPr>
        <p:spPr/>
        <p:txBody>
          <a:bodyPr>
            <a:normAutofit/>
          </a:bodyPr>
          <a:lstStyle/>
          <a:p>
            <a:pPr marL="0" indent="0">
              <a:buNone/>
            </a:pPr>
            <a:r>
              <a:rPr lang="es-MX" sz="2000" dirty="0" smtClean="0"/>
              <a:t>Utilizar las palabras ciencia e ingeniería como sinónimos (algo que sucede con frecuencia en los medios de comunicación y una parte de la mediocre, inculta e insulsa clase política mexicana), conduce a opiniones erróneas y a esfuerzos y recursos mal dirigidos, ya que eso lleva a considerar todas las actividades de investigación, desarrollo tecnológico, e incluso de ingeniería avanzada, dentro de un mismo grupo.</a:t>
            </a:r>
          </a:p>
          <a:p>
            <a:pPr marL="0" indent="0">
              <a:buNone/>
            </a:pPr>
            <a:r>
              <a:rPr lang="es-MX" sz="2000" dirty="0"/>
              <a:t>La investigación científica es muy importante, y tiene influencia sobre todo en el largo o muy largo plazo, y debido a que es generalmente muy costosa y sus resultados inciertos, como no puede ser de otra manera, su rendimiento económico es muy bajo. Sin embargo, son los esfuerzos e inversiones en ingeniería los que resuelven las problemáticas sociales del día a día, y hacen avanzar a las sociedades y a los países. </a:t>
            </a:r>
            <a:endParaRPr lang="es-MX" sz="2000" i="1" dirty="0"/>
          </a:p>
        </p:txBody>
      </p:sp>
    </p:spTree>
    <p:extLst>
      <p:ext uri="{BB962C8B-B14F-4D97-AF65-F5344CB8AC3E}">
        <p14:creationId xmlns:p14="http://schemas.microsoft.com/office/powerpoint/2010/main" val="525757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smtClean="0"/>
              <a:t>Diferencias entre Ciencia e Ingeniería</a:t>
            </a:r>
            <a:endParaRPr lang="es-MX" sz="2800" dirty="0"/>
          </a:p>
        </p:txBody>
      </p:sp>
      <p:sp>
        <p:nvSpPr>
          <p:cNvPr id="3" name="2 Marcador de contenido"/>
          <p:cNvSpPr>
            <a:spLocks noGrp="1"/>
          </p:cNvSpPr>
          <p:nvPr>
            <p:ph idx="1"/>
          </p:nvPr>
        </p:nvSpPr>
        <p:spPr/>
        <p:txBody>
          <a:bodyPr>
            <a:normAutofit/>
          </a:bodyPr>
          <a:lstStyle/>
          <a:p>
            <a:pPr marL="0" indent="0" algn="just">
              <a:buNone/>
            </a:pPr>
            <a:r>
              <a:rPr lang="es-MX" sz="2000" dirty="0" smtClean="0"/>
              <a:t>En la práctica, no hay ninguna pugna conceptual entre la ciencia y la ingeniería, ambas son partes imprescindibles del conocimiento y de la actividad humana, y por supuesto que la ingeniería aprovecha, siempre que es conveniente y posible, los avances científicos que se producen a lo largo del tiempo, pero no se queda parada esperando a que éstos aparezcan, sino que va y los busca, debido a que las demandas sociales cada vez son más y requieren de soluciones innovadoras, creativas, amigables con el entorno y sobre todo, económicas. Obsérvese que las consideraciones de tipo económico son de importancia creciente, según se avanza en la secuencia ciencia-tecnología-ingeniería-técnica.</a:t>
            </a:r>
            <a:endParaRPr lang="es-MX" sz="2000" dirty="0"/>
          </a:p>
        </p:txBody>
      </p:sp>
    </p:spTree>
    <p:extLst>
      <p:ext uri="{BB962C8B-B14F-4D97-AF65-F5344CB8AC3E}">
        <p14:creationId xmlns:p14="http://schemas.microsoft.com/office/powerpoint/2010/main" val="105246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smtClean="0"/>
              <a:t>Catorce retos de la ingeniería</a:t>
            </a:r>
            <a:endParaRPr lang="es-MX" sz="2800" dirty="0"/>
          </a:p>
        </p:txBody>
      </p:sp>
      <p:sp>
        <p:nvSpPr>
          <p:cNvPr id="3" name="2 Marcador de contenido"/>
          <p:cNvSpPr>
            <a:spLocks noGrp="1"/>
          </p:cNvSpPr>
          <p:nvPr>
            <p:ph idx="1"/>
          </p:nvPr>
        </p:nvSpPr>
        <p:spPr/>
        <p:txBody>
          <a:bodyPr>
            <a:normAutofit/>
          </a:bodyPr>
          <a:lstStyle/>
          <a:p>
            <a:pPr marL="0" indent="0">
              <a:buNone/>
            </a:pPr>
            <a:r>
              <a:rPr lang="es-MX" sz="2000" dirty="0" smtClean="0"/>
              <a:t>La </a:t>
            </a:r>
            <a:r>
              <a:rPr lang="es-MX" sz="2000" dirty="0" err="1" smtClean="0"/>
              <a:t>National</a:t>
            </a:r>
            <a:r>
              <a:rPr lang="es-MX" sz="2000" dirty="0" smtClean="0"/>
              <a:t> </a:t>
            </a:r>
            <a:r>
              <a:rPr lang="es-MX" sz="2000" dirty="0" err="1" smtClean="0"/>
              <a:t>Academy</a:t>
            </a:r>
            <a:r>
              <a:rPr lang="es-MX" sz="2000" dirty="0" smtClean="0"/>
              <a:t> of </a:t>
            </a:r>
            <a:r>
              <a:rPr lang="es-MX" sz="2000" dirty="0" err="1" smtClean="0"/>
              <a:t>Engineering</a:t>
            </a:r>
            <a:r>
              <a:rPr lang="es-MX" sz="2000" dirty="0" smtClean="0"/>
              <a:t> (NAE), de los Estados Unidos de América, ha hecho pública una lista de los que serían los principales desafíos de la ingeniería en el siglo XXI. Elaborada por un equipo de expertos de todo el mundo, convocados a petición de la </a:t>
            </a:r>
            <a:r>
              <a:rPr lang="es-MX" sz="2000" dirty="0" err="1" smtClean="0"/>
              <a:t>National</a:t>
            </a:r>
            <a:r>
              <a:rPr lang="es-MX" sz="2000" dirty="0" smtClean="0"/>
              <a:t> </a:t>
            </a:r>
            <a:r>
              <a:rPr lang="es-MX" sz="2000" dirty="0" err="1" smtClean="0"/>
              <a:t>Science</a:t>
            </a:r>
            <a:r>
              <a:rPr lang="es-MX" sz="2000" dirty="0" smtClean="0"/>
              <a:t> </a:t>
            </a:r>
            <a:r>
              <a:rPr lang="es-MX" sz="2000" dirty="0" err="1" smtClean="0"/>
              <a:t>Foundation</a:t>
            </a:r>
            <a:r>
              <a:rPr lang="es-MX" sz="2000" dirty="0" smtClean="0"/>
              <a:t> (NSF), reúne un total de 14 retos que, de alcanzarse, podrían mejorar el actual modo de vida. Según se publica en la </a:t>
            </a:r>
            <a:r>
              <a:rPr lang="es-MX" sz="2000" dirty="0" err="1" smtClean="0"/>
              <a:t>National</a:t>
            </a:r>
            <a:r>
              <a:rPr lang="es-MX" sz="2000" dirty="0" smtClean="0"/>
              <a:t> </a:t>
            </a:r>
            <a:r>
              <a:rPr lang="es-MX" sz="2000" dirty="0" err="1" smtClean="0"/>
              <a:t>Academy</a:t>
            </a:r>
            <a:r>
              <a:rPr lang="es-MX" sz="2000" dirty="0" smtClean="0"/>
              <a:t> of </a:t>
            </a:r>
            <a:r>
              <a:rPr lang="es-MX" sz="2000" dirty="0" err="1" smtClean="0"/>
              <a:t>Science</a:t>
            </a:r>
            <a:r>
              <a:rPr lang="es-MX" sz="2000" dirty="0" smtClean="0"/>
              <a:t> (NAS) en un comunicado, estos expertos, considerados los más exitosos ingenieros y científicos de su generación, se han reunido en diversas ocasiones desde el año 2006 para discutir y concretar dicha lista.</a:t>
            </a:r>
          </a:p>
          <a:p>
            <a:pPr marL="0" indent="0">
              <a:buNone/>
            </a:pPr>
            <a:r>
              <a:rPr lang="es-MX" sz="2000" dirty="0"/>
              <a:t>El objetivo es identificar las necesidades actuales para ayudar a las personas y al planeta a prosperar. Los desafíos para el siglo XXI, según los ingenieros y los científicos, serán los siguientes: </a:t>
            </a:r>
          </a:p>
        </p:txBody>
      </p:sp>
    </p:spTree>
    <p:extLst>
      <p:ext uri="{BB962C8B-B14F-4D97-AF65-F5344CB8AC3E}">
        <p14:creationId xmlns:p14="http://schemas.microsoft.com/office/powerpoint/2010/main" val="1026372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smtClean="0"/>
              <a:t>Diferencias éticas entre Ciencia e Ingeniería</a:t>
            </a:r>
            <a:endParaRPr lang="es-MX" sz="2800" dirty="0"/>
          </a:p>
        </p:txBody>
      </p:sp>
      <p:sp>
        <p:nvSpPr>
          <p:cNvPr id="3" name="2 Marcador de contenido"/>
          <p:cNvSpPr>
            <a:spLocks noGrp="1"/>
          </p:cNvSpPr>
          <p:nvPr>
            <p:ph idx="1"/>
          </p:nvPr>
        </p:nvSpPr>
        <p:spPr>
          <a:xfrm>
            <a:off x="457200" y="1340768"/>
            <a:ext cx="8229600" cy="4785395"/>
          </a:xfrm>
        </p:spPr>
        <p:txBody>
          <a:bodyPr>
            <a:normAutofit fontScale="92500" lnSpcReduction="10000"/>
          </a:bodyPr>
          <a:lstStyle/>
          <a:p>
            <a:pPr marL="0" indent="0">
              <a:buNone/>
            </a:pPr>
            <a:r>
              <a:rPr lang="es-MX" sz="2000" dirty="0"/>
              <a:t>D</a:t>
            </a:r>
            <a:r>
              <a:rPr lang="es-MX" sz="2000" dirty="0" smtClean="0"/>
              <a:t>esde un punto de vista ético, la ciencia es neutra pues busca entender la naturaleza, mientras que la tecnología y aún más la ingeniería no lo son ya que buscan idear y construir cosas cuya valoración, o el de algunas de sus aplicaciones, es subjetiva y puede ser cuestionable en ocasiones.</a:t>
            </a:r>
          </a:p>
          <a:p>
            <a:pPr marL="0" indent="0" algn="ctr">
              <a:buNone/>
            </a:pPr>
            <a:r>
              <a:rPr lang="es-MX" sz="2800" dirty="0" smtClean="0"/>
              <a:t>Conclusiones</a:t>
            </a:r>
          </a:p>
          <a:p>
            <a:pPr marL="0" indent="0" algn="just">
              <a:buNone/>
            </a:pPr>
            <a:r>
              <a:rPr lang="es-MX" sz="2000" dirty="0" smtClean="0"/>
              <a:t>México cuenta con importantes recursos para sobresalir en el contexto internacional; entre esos recursos se encuentran los siguientes: Casi dos millones de kilómetros cuadrados de territorio, ciento veinte millones de habitantes, recursos de flora y fauna enormes (en algunos casos únicos), cincuenta millones de hectáreas cultivables, un bono poblacional joven que requiere educación, es la cuarta reserva mundial de hidrocarburos; además de tener una posición geográfica privilegiada y dos océanos bañando la parte occidental y oriental del territorio. Dados esos enormes recursos, el país requiere que se haga reingeniería educativa, que lleve a plantear un modelo que permita conocer, desarrollar y potenciar las ventajas competitivas del país, para poder resolver satisfactoriamente sus demandas y problemáticas.</a:t>
            </a:r>
          </a:p>
        </p:txBody>
      </p:sp>
    </p:spTree>
    <p:extLst>
      <p:ext uri="{BB962C8B-B14F-4D97-AF65-F5344CB8AC3E}">
        <p14:creationId xmlns:p14="http://schemas.microsoft.com/office/powerpoint/2010/main" val="257686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normAutofit/>
          </a:bodyPr>
          <a:lstStyle/>
          <a:p>
            <a:pPr marL="457200" indent="-457200">
              <a:buFont typeface="+mj-lt"/>
              <a:buAutoNum type="arabicPeriod"/>
            </a:pPr>
            <a:r>
              <a:rPr lang="es-MX" sz="2000" dirty="0" smtClean="0"/>
              <a:t>Conseguir que la energía solar sea accesible para toda la población del orbe.</a:t>
            </a:r>
          </a:p>
          <a:p>
            <a:pPr marL="457200" indent="-457200">
              <a:buFont typeface="+mj-lt"/>
              <a:buAutoNum type="arabicPeriod"/>
            </a:pPr>
            <a:r>
              <a:rPr lang="es-MX" sz="2000" dirty="0" smtClean="0"/>
              <a:t>Suministrar energía a partir de la fusión nuclear.</a:t>
            </a:r>
          </a:p>
          <a:p>
            <a:pPr marL="457200" indent="-457200">
              <a:buFont typeface="+mj-lt"/>
              <a:buAutoNum type="arabicPeriod"/>
            </a:pPr>
            <a:r>
              <a:rPr lang="es-MX" sz="2000" dirty="0" smtClean="0"/>
              <a:t>Desarrollar métodos de encapsulamiento del carbono.</a:t>
            </a:r>
          </a:p>
          <a:p>
            <a:pPr marL="457200" indent="-457200">
              <a:buFont typeface="+mj-lt"/>
              <a:buAutoNum type="arabicPeriod"/>
            </a:pPr>
            <a:r>
              <a:rPr lang="es-MX" sz="2000" dirty="0" smtClean="0"/>
              <a:t>Gestionar el ciclo del nitrógeno.</a:t>
            </a:r>
          </a:p>
          <a:p>
            <a:pPr marL="457200" indent="-457200">
              <a:buFont typeface="+mj-lt"/>
              <a:buAutoNum type="arabicPeriod"/>
            </a:pPr>
            <a:r>
              <a:rPr lang="es-MX" sz="2000" dirty="0" smtClean="0"/>
              <a:t>Suministrar acceso al agua potable.</a:t>
            </a:r>
          </a:p>
          <a:p>
            <a:pPr marL="457200" indent="-457200">
              <a:buFont typeface="+mj-lt"/>
              <a:buAutoNum type="arabicPeriod"/>
            </a:pPr>
            <a:r>
              <a:rPr lang="es-MX" sz="2000" dirty="0" smtClean="0"/>
              <a:t>Restaurar y mejorar las infraestructuras urbanas.</a:t>
            </a:r>
          </a:p>
          <a:p>
            <a:pPr marL="457200" indent="-457200">
              <a:buFont typeface="+mj-lt"/>
              <a:buAutoNum type="arabicPeriod"/>
            </a:pPr>
            <a:r>
              <a:rPr lang="es-MX" sz="2000" dirty="0" smtClean="0"/>
              <a:t>Avanzar en la informática para la sanidad.</a:t>
            </a:r>
          </a:p>
          <a:p>
            <a:pPr marL="457200" indent="-457200">
              <a:buFont typeface="+mj-lt"/>
              <a:buAutoNum type="arabicPeriod"/>
            </a:pPr>
            <a:r>
              <a:rPr lang="es-MX" sz="2000" dirty="0" smtClean="0"/>
              <a:t>Diseñar mejores medicamentos.</a:t>
            </a:r>
          </a:p>
          <a:p>
            <a:pPr marL="457200" indent="-457200">
              <a:buFont typeface="+mj-lt"/>
              <a:buAutoNum type="arabicPeriod"/>
            </a:pPr>
            <a:r>
              <a:rPr lang="es-MX" sz="2000" dirty="0" smtClean="0"/>
              <a:t>Hacer ingeniería inversa del cerebro.</a:t>
            </a:r>
          </a:p>
          <a:p>
            <a:pPr marL="457200" indent="-457200">
              <a:buFont typeface="+mj-lt"/>
              <a:buAutoNum type="arabicPeriod"/>
            </a:pPr>
            <a:r>
              <a:rPr lang="es-MX" sz="2000" dirty="0" smtClean="0"/>
              <a:t>Prevenir el terror nuclear.</a:t>
            </a:r>
          </a:p>
          <a:p>
            <a:pPr marL="0" indent="0">
              <a:buNone/>
            </a:pPr>
            <a:r>
              <a:rPr lang="es-MX" sz="2000" dirty="0" smtClean="0"/>
              <a:t>11.  Proteger el ciberespacio. </a:t>
            </a:r>
          </a:p>
          <a:p>
            <a:pPr marL="0" indent="0">
              <a:buNone/>
            </a:pPr>
            <a:r>
              <a:rPr lang="es-MX" sz="2000" dirty="0" smtClean="0"/>
              <a:t>12.  Enriquecer </a:t>
            </a:r>
            <a:r>
              <a:rPr lang="es-MX" sz="2000" dirty="0"/>
              <a:t>la realidad virtual. </a:t>
            </a:r>
            <a:endParaRPr lang="es-MX" sz="2000" dirty="0" smtClean="0"/>
          </a:p>
          <a:p>
            <a:pPr marL="0" indent="0">
              <a:buNone/>
            </a:pPr>
            <a:r>
              <a:rPr lang="es-MX" sz="2000" dirty="0" smtClean="0"/>
              <a:t>13.  Avanzar </a:t>
            </a:r>
            <a:r>
              <a:rPr lang="es-MX" sz="2000" dirty="0"/>
              <a:t>en el aprendizaje personalizado. </a:t>
            </a:r>
            <a:endParaRPr lang="es-MX" sz="2000" dirty="0" smtClean="0"/>
          </a:p>
          <a:p>
            <a:pPr marL="0" indent="0">
              <a:buNone/>
            </a:pPr>
            <a:r>
              <a:rPr lang="es-MX" sz="2000" dirty="0" smtClean="0"/>
              <a:t>14.  Diseñar </a:t>
            </a:r>
            <a:r>
              <a:rPr lang="es-MX" sz="2000" dirty="0"/>
              <a:t>herramientas para el descubrimiento científico. </a:t>
            </a:r>
          </a:p>
          <a:p>
            <a:pPr marL="0" indent="0">
              <a:buNone/>
            </a:pPr>
            <a:endParaRPr lang="es-MX" sz="2000" dirty="0"/>
          </a:p>
        </p:txBody>
      </p:sp>
    </p:spTree>
    <p:extLst>
      <p:ext uri="{BB962C8B-B14F-4D97-AF65-F5344CB8AC3E}">
        <p14:creationId xmlns:p14="http://schemas.microsoft.com/office/powerpoint/2010/main" val="102457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8229600" cy="1143000"/>
          </a:xfrm>
        </p:spPr>
        <p:txBody>
          <a:bodyPr>
            <a:normAutofit/>
          </a:bodyPr>
          <a:lstStyle/>
          <a:p>
            <a:r>
              <a:rPr lang="es-MX" sz="2800" dirty="0" smtClean="0"/>
              <a:t>Grandes desafíos del siglo XXI</a:t>
            </a:r>
            <a:br>
              <a:rPr lang="es-MX" sz="2800" dirty="0" smtClean="0"/>
            </a:br>
            <a:r>
              <a:rPr lang="es-MX" sz="2800" dirty="0" smtClean="0"/>
              <a:t>para los ingenieros</a:t>
            </a:r>
            <a:endParaRPr lang="es-MX" sz="2800" dirty="0"/>
          </a:p>
        </p:txBody>
      </p:sp>
      <p:sp>
        <p:nvSpPr>
          <p:cNvPr id="3" name="2 Marcador de contenido"/>
          <p:cNvSpPr>
            <a:spLocks noGrp="1"/>
          </p:cNvSpPr>
          <p:nvPr>
            <p:ph idx="1"/>
          </p:nvPr>
        </p:nvSpPr>
        <p:spPr>
          <a:xfrm>
            <a:off x="457200" y="1927373"/>
            <a:ext cx="8229600" cy="4525963"/>
          </a:xfrm>
        </p:spPr>
        <p:txBody>
          <a:bodyPr>
            <a:normAutofit lnSpcReduction="10000"/>
          </a:bodyPr>
          <a:lstStyle/>
          <a:p>
            <a:pPr marL="0" indent="0">
              <a:buNone/>
            </a:pPr>
            <a:r>
              <a:rPr lang="es-MX" sz="2000" dirty="0" smtClean="0"/>
              <a:t>Las </a:t>
            </a:r>
            <a:r>
              <a:rPr lang="es-MX" sz="2000" dirty="0"/>
              <a:t>diversas especialidades de la ingeniería tendrán que abordar </a:t>
            </a:r>
            <a:r>
              <a:rPr lang="es-MX" sz="2000" dirty="0" smtClean="0"/>
              <a:t> los siguientes desafíos:</a:t>
            </a:r>
          </a:p>
          <a:p>
            <a:pPr marL="0" indent="0">
              <a:buNone/>
            </a:pPr>
            <a:r>
              <a:rPr lang="es-MX" sz="2000" u="sng" dirty="0" smtClean="0"/>
              <a:t>Distribución del agua</a:t>
            </a:r>
            <a:r>
              <a:rPr lang="es-MX" sz="2000" dirty="0" smtClean="0"/>
              <a:t>: Un muy importante problema medioambiental es el del nitrógeno. El ciclo </a:t>
            </a:r>
            <a:r>
              <a:rPr lang="es-MX" sz="2000" dirty="0" err="1" smtClean="0"/>
              <a:t>bio</a:t>
            </a:r>
            <a:r>
              <a:rPr lang="es-MX" sz="2000" dirty="0" smtClean="0"/>
              <a:t>-geo-químico que extrae nitrógeno del aire para su incorporación a las plantas (el alimento de los humanos y de algunas especies animales), ha sido alterado por las actividades humanas. Con la expansión del uso de fertilizantes y la combustión industrial a altas temperaturas, los seres humanos han doblado la tasa a la que el nitrógeno era sustraído del aire en la época preindustrial, contribuyendo a la aparición de fenómenos como “la lluvia ácida” o “el calentamiento global”. Urge por lo tanto el diseño de contramedidas para los problemas del ciclo del nitrógeno. Asimismo, la calidad y la cantidad del agua resulta una cuestión esencial. Su escasez es muy grave ya en muchas regiones del mundo. El agua debe llegar a estar disponible y debe ser suministrada de manera sostenible para mantener la calidad de vida en la Tierra.</a:t>
            </a:r>
            <a:endParaRPr lang="es-MX" sz="2000" dirty="0"/>
          </a:p>
        </p:txBody>
      </p:sp>
    </p:spTree>
    <p:extLst>
      <p:ext uri="{BB962C8B-B14F-4D97-AF65-F5344CB8AC3E}">
        <p14:creationId xmlns:p14="http://schemas.microsoft.com/office/powerpoint/2010/main" val="466816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19869"/>
            <a:ext cx="8229600" cy="5649491"/>
          </a:xfrm>
        </p:spPr>
        <p:txBody>
          <a:bodyPr>
            <a:normAutofit/>
          </a:bodyPr>
          <a:lstStyle/>
          <a:p>
            <a:pPr marL="0" indent="0">
              <a:buNone/>
            </a:pPr>
            <a:r>
              <a:rPr lang="es-MX" sz="2000" u="sng" dirty="0" smtClean="0"/>
              <a:t>Inteligencia artificial y aprendizaje humano</a:t>
            </a:r>
            <a:r>
              <a:rPr lang="es-MX" sz="2000" dirty="0" smtClean="0"/>
              <a:t>: Por otro lado, la profundización en el funcionamiento del cerebro ayudará al desarrollo de la inteligencia artificial, al mismo tiempo que deberán desarrollarse nuevas medicinas que puedan curar la expansión de nuevos virus y peligros de origen terrorista. Asimismo, habrá que afrontar las consecuencias de los desastres naturales y renovar las infraestructuras de las ciudades y de sus servicios, preservando el frágil equilibrio ecológico. El aprendizaje y la enseñanza también son un desafío para los ingenieros: El estudio de la mente podría beneficiarse de los métodos mejorados de instrucción y de aprendizaje, como el de la realidad virtual. Los esfuerzos de los ingenieros deberán centrarse asimismo en enriquecer la exploración en las fronteras de la realidad y el conocimiento, aportando nuevas herramientas para la investigación del cosmos, y de la intrincada naturaleza de la vida y los átomos. Todo este esfuerzo, ha de hacerse afrontando grandes obstáculos políticos.</a:t>
            </a:r>
          </a:p>
          <a:p>
            <a:pPr marL="0" indent="0">
              <a:buNone/>
            </a:pPr>
            <a:r>
              <a:rPr lang="es-MX" sz="2000" dirty="0"/>
              <a:t>E</a:t>
            </a:r>
            <a:r>
              <a:rPr lang="es-MX" sz="2000" dirty="0" smtClean="0"/>
              <a:t>s preciso que los ingenieros se asocien con científicos, educadores y otros sectores, para promover la mejora de la ciencia, la tecnología y la ingeniería.</a:t>
            </a:r>
          </a:p>
          <a:p>
            <a:pPr marL="0" indent="0">
              <a:buNone/>
            </a:pPr>
            <a:endParaRPr lang="es-MX" sz="2000" u="sng" dirty="0"/>
          </a:p>
        </p:txBody>
      </p:sp>
    </p:spTree>
    <p:extLst>
      <p:ext uri="{BB962C8B-B14F-4D97-AF65-F5344CB8AC3E}">
        <p14:creationId xmlns:p14="http://schemas.microsoft.com/office/powerpoint/2010/main" val="4038421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r>
              <a:rPr lang="es-MX" sz="2000" u="sng" dirty="0" smtClean="0"/>
              <a:t>Necesidad de inversión</a:t>
            </a:r>
            <a:r>
              <a:rPr lang="es-MX" sz="2000" dirty="0" smtClean="0"/>
              <a:t>: En una entrevista publicada por la Escuela de Ingeniería y de Ciencias Aplicadas de la Universidad de Princeton, en los Estados Unidos, el profesor de ingeniería mecánica y aeroespacial de dicha universidad, Robert </a:t>
            </a:r>
            <a:r>
              <a:rPr lang="es-MX" sz="2000" dirty="0" err="1" smtClean="0"/>
              <a:t>Socolow</a:t>
            </a:r>
            <a:r>
              <a:rPr lang="es-MX" sz="2000" dirty="0" smtClean="0"/>
              <a:t> (2012), señaló que esta lista ha sido elaborada en parte para que el público la conociera y pudiese comprender hasta qué punto las inversiones en ciencia e ingeniería pueden mejorar la vida humana. </a:t>
            </a:r>
            <a:r>
              <a:rPr lang="es-MX" sz="2000" dirty="0" err="1" smtClean="0"/>
              <a:t>Socolow</a:t>
            </a:r>
            <a:r>
              <a:rPr lang="es-MX" sz="2000" dirty="0" smtClean="0"/>
              <a:t> (2012), que ha sido uno de los dieciocho pensadores independientes convocados por la NAE para señalar los principales desafíos de la ingeniería para este siglo, afirmó que sin las inversiones en investigación recibidas por generaciones anteriores de científicos y de ingenieros, no se disfrutará de las ventajas de la vida moderna, y que sin inversiones similares en la actualidad, se privará a las generaciones futuras de una calidad de vida que pudieran llegar a tener, haciendo la inversión correspondiente.</a:t>
            </a:r>
            <a:endParaRPr lang="es-MX" sz="2000" dirty="0"/>
          </a:p>
        </p:txBody>
      </p:sp>
    </p:spTree>
    <p:extLst>
      <p:ext uri="{BB962C8B-B14F-4D97-AF65-F5344CB8AC3E}">
        <p14:creationId xmlns:p14="http://schemas.microsoft.com/office/powerpoint/2010/main" val="4134940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8229600" cy="1143000"/>
          </a:xfrm>
        </p:spPr>
        <p:txBody>
          <a:bodyPr>
            <a:noAutofit/>
          </a:bodyPr>
          <a:lstStyle/>
          <a:p>
            <a:r>
              <a:rPr lang="es-MX" sz="2000" dirty="0" smtClean="0"/>
              <a:t>6.3 PROBLEMÁTICAS SOCIALES DE INVESTIGACIÓN</a:t>
            </a:r>
            <a:br>
              <a:rPr lang="es-MX" sz="2000" dirty="0" smtClean="0"/>
            </a:br>
            <a:r>
              <a:rPr lang="es-MX" sz="2000" dirty="0" smtClean="0"/>
              <a:t>Y DE RECREACIÓN RESUELTAS POR LA</a:t>
            </a:r>
            <a:br>
              <a:rPr lang="es-MX" sz="2000" dirty="0" smtClean="0"/>
            </a:br>
            <a:r>
              <a:rPr lang="es-MX" sz="2000" dirty="0" smtClean="0"/>
              <a:t>INGENIERÍA DEL SIGLO XXI</a:t>
            </a:r>
            <a:endParaRPr lang="es-MX" sz="2000" dirty="0"/>
          </a:p>
        </p:txBody>
      </p:sp>
      <p:sp>
        <p:nvSpPr>
          <p:cNvPr id="3" name="2 Marcador de contenido"/>
          <p:cNvSpPr>
            <a:spLocks noGrp="1"/>
          </p:cNvSpPr>
          <p:nvPr>
            <p:ph idx="1"/>
          </p:nvPr>
        </p:nvSpPr>
        <p:spPr>
          <a:xfrm>
            <a:off x="457200" y="1855365"/>
            <a:ext cx="4114800" cy="4525963"/>
          </a:xfrm>
        </p:spPr>
        <p:txBody>
          <a:bodyPr>
            <a:normAutofit fontScale="92500" lnSpcReduction="20000"/>
          </a:bodyPr>
          <a:lstStyle/>
          <a:p>
            <a:pPr marL="0" indent="0">
              <a:buNone/>
            </a:pPr>
            <a:r>
              <a:rPr lang="es-MX" sz="2000" dirty="0" smtClean="0"/>
              <a:t>«Maravillas de la Ingeniería», su función y su mercado meta:</a:t>
            </a:r>
          </a:p>
          <a:p>
            <a:pPr marL="0" indent="0">
              <a:buNone/>
            </a:pPr>
            <a:endParaRPr lang="es-MX" sz="2000" dirty="0" smtClean="0"/>
          </a:p>
          <a:p>
            <a:pPr marL="0" indent="0">
              <a:buNone/>
            </a:pPr>
            <a:r>
              <a:rPr lang="es-MX" sz="3000" dirty="0" smtClean="0"/>
              <a:t>PALM ISLAND </a:t>
            </a:r>
          </a:p>
          <a:p>
            <a:pPr marL="0" indent="0" algn="just">
              <a:buNone/>
            </a:pPr>
            <a:r>
              <a:rPr lang="es-MX" sz="2000" dirty="0"/>
              <a:t>S</a:t>
            </a:r>
            <a:r>
              <a:rPr lang="es-MX" sz="2000" dirty="0" smtClean="0"/>
              <a:t>on tres gigantescas islas artificiales, actualmente ya construida en su totalidad en la costa de la ciudad de </a:t>
            </a:r>
            <a:r>
              <a:rPr lang="es-MX" sz="2000" dirty="0" err="1" smtClean="0"/>
              <a:t>Dubai</a:t>
            </a:r>
            <a:r>
              <a:rPr lang="es-MX" sz="2000" dirty="0" smtClean="0"/>
              <a:t>, en los Emiratos Árabes Unidos. La construcción del proyecto tiene un volumen aproximado de 80 000 000 m³, la llevó a cabo la empresa holandesa Van </a:t>
            </a:r>
            <a:r>
              <a:rPr lang="es-MX" sz="2000" dirty="0" err="1" smtClean="0"/>
              <a:t>Oord</a:t>
            </a:r>
            <a:r>
              <a:rPr lang="es-MX" sz="2000" dirty="0" smtClean="0"/>
              <a:t> </a:t>
            </a:r>
            <a:r>
              <a:rPr lang="es-MX" sz="2000" dirty="0" err="1" smtClean="0"/>
              <a:t>Dredging</a:t>
            </a:r>
            <a:r>
              <a:rPr lang="es-MX" sz="2000" dirty="0" smtClean="0"/>
              <a:t>. Las islas cuentan con grandes zonas residenciales y hoteles de gran lujo. La construcción terminó en el año 2008. Los nombres de las islas son </a:t>
            </a:r>
            <a:r>
              <a:rPr lang="es-MX" sz="2000" dirty="0" err="1" smtClean="0"/>
              <a:t>Jumeirah</a:t>
            </a:r>
            <a:r>
              <a:rPr lang="es-MX" sz="2000" dirty="0" smtClean="0"/>
              <a:t>, </a:t>
            </a:r>
            <a:r>
              <a:rPr lang="es-MX" sz="2000" dirty="0" err="1" smtClean="0"/>
              <a:t>Jebel</a:t>
            </a:r>
            <a:r>
              <a:rPr lang="es-MX" sz="2000" dirty="0" smtClean="0"/>
              <a:t> </a:t>
            </a:r>
            <a:r>
              <a:rPr lang="es-MX" sz="2000" dirty="0" err="1" smtClean="0"/>
              <a:t>Alí</a:t>
            </a:r>
            <a:r>
              <a:rPr lang="es-MX" sz="2000" dirty="0" smtClean="0"/>
              <a:t> y </a:t>
            </a:r>
            <a:r>
              <a:rPr lang="es-MX" sz="2000" dirty="0" err="1" smtClean="0"/>
              <a:t>Deira</a:t>
            </a:r>
            <a:r>
              <a:rPr lang="es-MX" sz="2000" dirty="0" smtClean="0"/>
              <a:t>. </a:t>
            </a:r>
            <a:endParaRPr lang="es-MX"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132856"/>
            <a:ext cx="404653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786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smtClean="0"/>
              <a:t>Playa artificial de </a:t>
            </a:r>
            <a:r>
              <a:rPr lang="es-MX" sz="2800" dirty="0" err="1" smtClean="0"/>
              <a:t>Seagaia</a:t>
            </a:r>
            <a:endParaRPr lang="es-MX" sz="28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381642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355976" y="1916832"/>
            <a:ext cx="4104456" cy="2585323"/>
          </a:xfrm>
          <a:prstGeom prst="rect">
            <a:avLst/>
          </a:prstGeom>
        </p:spPr>
        <p:txBody>
          <a:bodyPr wrap="square">
            <a:spAutoFit/>
          </a:bodyPr>
          <a:lstStyle/>
          <a:p>
            <a:r>
              <a:rPr lang="es-MX" dirty="0"/>
              <a:t>E</a:t>
            </a:r>
            <a:r>
              <a:rPr lang="es-MX" dirty="0" smtClean="0"/>
              <a:t>s un complejo, situado en </a:t>
            </a:r>
            <a:r>
              <a:rPr lang="es-MX" dirty="0" err="1" smtClean="0"/>
              <a:t>Kyushu</a:t>
            </a:r>
            <a:r>
              <a:rPr lang="es-MX" dirty="0" smtClean="0"/>
              <a:t> Island, que contiene además de un hotel de lujo, spa, centro de conferencias y campo de golf, una espectacular playa artificial bajo un techo retráctil. La playa mide 300 metros de largo y 100 de ancho, produce olas para practicar el </a:t>
            </a:r>
            <a:r>
              <a:rPr lang="es-MX" dirty="0" err="1" smtClean="0"/>
              <a:t>surfing</a:t>
            </a:r>
            <a:r>
              <a:rPr lang="es-MX" dirty="0" smtClean="0"/>
              <a:t>, y mantiene una temperatura constante de alrededor de los 28 </a:t>
            </a:r>
            <a:r>
              <a:rPr lang="es-MX" dirty="0" err="1" smtClean="0"/>
              <a:t>ºC</a:t>
            </a:r>
            <a:r>
              <a:rPr lang="es-MX" dirty="0" smtClean="0"/>
              <a:t>. Simplemente espectacular.</a:t>
            </a:r>
            <a:endParaRPr lang="es-MX" dirty="0"/>
          </a:p>
        </p:txBody>
      </p:sp>
    </p:spTree>
    <p:extLst>
      <p:ext uri="{BB962C8B-B14F-4D97-AF65-F5344CB8AC3E}">
        <p14:creationId xmlns:p14="http://schemas.microsoft.com/office/powerpoint/2010/main" val="924066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smtClean="0"/>
              <a:t>La Estación Espacial Internacional (EEI)</a:t>
            </a:r>
            <a:endParaRPr lang="es-MX" sz="2800" dirty="0"/>
          </a:p>
        </p:txBody>
      </p:sp>
      <p:sp>
        <p:nvSpPr>
          <p:cNvPr id="3" name="2 Marcador de contenido"/>
          <p:cNvSpPr>
            <a:spLocks noGrp="1"/>
          </p:cNvSpPr>
          <p:nvPr>
            <p:ph idx="1"/>
          </p:nvPr>
        </p:nvSpPr>
        <p:spPr>
          <a:xfrm>
            <a:off x="179512" y="1556792"/>
            <a:ext cx="4474840" cy="4525963"/>
          </a:xfrm>
        </p:spPr>
        <p:txBody>
          <a:bodyPr>
            <a:normAutofit fontScale="85000" lnSpcReduction="20000"/>
          </a:bodyPr>
          <a:lstStyle/>
          <a:p>
            <a:pPr marL="0" indent="0" algn="just">
              <a:buNone/>
            </a:pPr>
            <a:r>
              <a:rPr lang="es-MX" sz="2000" dirty="0" smtClean="0"/>
              <a:t>[ISS: International </a:t>
            </a:r>
            <a:r>
              <a:rPr lang="es-MX" sz="2000" dirty="0" err="1" smtClean="0"/>
              <a:t>Space</a:t>
            </a:r>
            <a:r>
              <a:rPr lang="es-MX" sz="2000" dirty="0" smtClean="0"/>
              <a:t> </a:t>
            </a:r>
            <a:r>
              <a:rPr lang="es-MX" sz="2000" dirty="0" err="1" smtClean="0"/>
              <a:t>Station</a:t>
            </a:r>
            <a:r>
              <a:rPr lang="es-MX" sz="2000" dirty="0" smtClean="0"/>
              <a:t>], es un centro de investigación que se está construyendo en la órbita terrestre. En el proyecto participan cinco agencias del espacio: La NASA (Estados Unidos de América), la Agencia Espacial Federal Rusa (Rusia), la Agencia Japonesa de Exploración Espacial (Japón), la Agencia Espacial Canadiense (Canadá) y la Agencia Espacial Europea (ESA). Está considerada como uno de los logros más grandes de la ingeniería. La estación espacial está situada en órbita alrededor de la Tierra, a una altitud de aproximadamente 360 [kilómetros], un tipo de órbita terrestre baja. La altura real varía en un cierto plazo por varios kilómetros debido a la fricción atmosférica, y a las repetidas propulsiones. Realiza una órbita alrededor de la Tierra en un período de cerca de 92 [minutos]; antes de junio de 2005 había terminado más de 37 500 órbitas desde el lanzamiento del módulo </a:t>
            </a:r>
            <a:r>
              <a:rPr lang="es-MX" sz="2000" dirty="0" err="1" smtClean="0"/>
              <a:t>Zarya</a:t>
            </a:r>
            <a:r>
              <a:rPr lang="es-MX" sz="2000" dirty="0" smtClean="0"/>
              <a:t> el 20 de noviembre de 1998.</a:t>
            </a:r>
            <a:endParaRPr lang="es-MX"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916832"/>
            <a:ext cx="4076700"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027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2588</Words>
  <Application>Microsoft Office PowerPoint</Application>
  <PresentationFormat>Presentación en pantalla (4:3)</PresentationFormat>
  <Paragraphs>60</Paragraphs>
  <Slides>20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20</vt:i4>
      </vt:variant>
    </vt:vector>
  </HeadingPairs>
  <TitlesOfParts>
    <vt:vector size="23" baseType="lpstr">
      <vt:lpstr>Arial</vt:lpstr>
      <vt:lpstr>Calibri</vt:lpstr>
      <vt:lpstr>Tema de Office</vt:lpstr>
      <vt:lpstr> CAPÍTULO 6 Problemas actuales de la ingeniería</vt:lpstr>
      <vt:lpstr>Catorce retos de la ingeniería</vt:lpstr>
      <vt:lpstr>Presentación de PowerPoint</vt:lpstr>
      <vt:lpstr>Grandes desafíos del siglo XXI para los ingenieros</vt:lpstr>
      <vt:lpstr>Presentación de PowerPoint</vt:lpstr>
      <vt:lpstr>Presentación de PowerPoint</vt:lpstr>
      <vt:lpstr>6.3 PROBLEMÁTICAS SOCIALES DE INVESTIGACIÓN Y DE RECREACIÓN RESUELTAS POR LA INGENIERÍA DEL SIGLO XXI</vt:lpstr>
      <vt:lpstr>Playa artificial de Seagaia</vt:lpstr>
      <vt:lpstr>La Estación Espacial Internacional (EEI)</vt:lpstr>
      <vt:lpstr>El Burj Khalifa en Dubai  en los Emiratos Árabes Unidos</vt:lpstr>
      <vt:lpstr>El Burj Khalifa en Dubai  en los Emiratos Árabes Unidos</vt:lpstr>
      <vt:lpstr>El Aeropuerto Internacional de Kansai</vt:lpstr>
      <vt:lpstr>Presentación de PowerPoint</vt:lpstr>
      <vt:lpstr>El Viaducto de Millau  en Aveyron, Francia</vt:lpstr>
      <vt:lpstr>El Eurotúnel</vt:lpstr>
      <vt:lpstr>El Gran Colisionador de Hadrones  (LHC: Large Hadron Collider)</vt:lpstr>
      <vt:lpstr>6.4 LA INGENIERÍA MODERNA EN LA SOLUCIÓN DE LAS PROBLEMÁTICAS DEL SIGLO XXI</vt:lpstr>
      <vt:lpstr>Diferencias entre Ciencia e Ingeniería</vt:lpstr>
      <vt:lpstr>Diferencias entre Ciencia e Ingeniería</vt:lpstr>
      <vt:lpstr>Diferencias éticas entre Ciencia e Ingeniería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CAPÍTULO 6 Problemas actuales de la ingeniería</dc:title>
  <dc:creator>user</dc:creator>
  <cp:lastModifiedBy>hvela</cp:lastModifiedBy>
  <cp:revision>13</cp:revision>
  <dcterms:created xsi:type="dcterms:W3CDTF">2016-10-19T16:53:46Z</dcterms:created>
  <dcterms:modified xsi:type="dcterms:W3CDTF">2016-11-16T22:32:34Z</dcterms:modified>
</cp:coreProperties>
</file>