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77"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8" r:id="rId21"/>
  </p:sldIdLst>
  <p:sldSz cx="9144000" cy="6858000" type="screen4x3"/>
  <p:notesSz cx="6858000" cy="9144000"/>
  <p:custDataLst>
    <p:tags r:id="rId22"/>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8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6A5C15B2-3593-4A3A-9FDA-483F7AEC583E}" type="datetimeFigureOut">
              <a:rPr lang="es-MX" smtClean="0"/>
              <a:t>18/11/2016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C03CD20-69BD-4B6E-B79E-CE3A3D9CFB79}" type="slidenum">
              <a:rPr lang="es-MX" smtClean="0"/>
              <a:t>‹Nº›</a:t>
            </a:fld>
            <a:endParaRPr lang="es-MX"/>
          </a:p>
        </p:txBody>
      </p:sp>
    </p:spTree>
    <p:extLst>
      <p:ext uri="{BB962C8B-B14F-4D97-AF65-F5344CB8AC3E}">
        <p14:creationId xmlns:p14="http://schemas.microsoft.com/office/powerpoint/2010/main" val="2550328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A5C15B2-3593-4A3A-9FDA-483F7AEC583E}" type="datetimeFigureOut">
              <a:rPr lang="es-MX" smtClean="0"/>
              <a:t>18/11/2016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C03CD20-69BD-4B6E-B79E-CE3A3D9CFB79}" type="slidenum">
              <a:rPr lang="es-MX" smtClean="0"/>
              <a:t>‹Nº›</a:t>
            </a:fld>
            <a:endParaRPr lang="es-MX"/>
          </a:p>
        </p:txBody>
      </p:sp>
    </p:spTree>
    <p:extLst>
      <p:ext uri="{BB962C8B-B14F-4D97-AF65-F5344CB8AC3E}">
        <p14:creationId xmlns:p14="http://schemas.microsoft.com/office/powerpoint/2010/main" val="382625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A5C15B2-3593-4A3A-9FDA-483F7AEC583E}" type="datetimeFigureOut">
              <a:rPr lang="es-MX" smtClean="0"/>
              <a:t>18/11/2016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C03CD20-69BD-4B6E-B79E-CE3A3D9CFB79}" type="slidenum">
              <a:rPr lang="es-MX" smtClean="0"/>
              <a:t>‹Nº›</a:t>
            </a:fld>
            <a:endParaRPr lang="es-MX"/>
          </a:p>
        </p:txBody>
      </p:sp>
    </p:spTree>
    <p:extLst>
      <p:ext uri="{BB962C8B-B14F-4D97-AF65-F5344CB8AC3E}">
        <p14:creationId xmlns:p14="http://schemas.microsoft.com/office/powerpoint/2010/main" val="425683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A5C15B2-3593-4A3A-9FDA-483F7AEC583E}" type="datetimeFigureOut">
              <a:rPr lang="es-MX" smtClean="0"/>
              <a:t>18/11/2016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C03CD20-69BD-4B6E-B79E-CE3A3D9CFB79}" type="slidenum">
              <a:rPr lang="es-MX" smtClean="0"/>
              <a:t>‹Nº›</a:t>
            </a:fld>
            <a:endParaRPr lang="es-MX"/>
          </a:p>
        </p:txBody>
      </p:sp>
    </p:spTree>
    <p:extLst>
      <p:ext uri="{BB962C8B-B14F-4D97-AF65-F5344CB8AC3E}">
        <p14:creationId xmlns:p14="http://schemas.microsoft.com/office/powerpoint/2010/main" val="30813927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A5C15B2-3593-4A3A-9FDA-483F7AEC583E}" type="datetimeFigureOut">
              <a:rPr lang="es-MX" smtClean="0"/>
              <a:t>18/11/2016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C03CD20-69BD-4B6E-B79E-CE3A3D9CFB79}" type="slidenum">
              <a:rPr lang="es-MX" smtClean="0"/>
              <a:t>‹Nº›</a:t>
            </a:fld>
            <a:endParaRPr lang="es-MX"/>
          </a:p>
        </p:txBody>
      </p:sp>
    </p:spTree>
    <p:extLst>
      <p:ext uri="{BB962C8B-B14F-4D97-AF65-F5344CB8AC3E}">
        <p14:creationId xmlns:p14="http://schemas.microsoft.com/office/powerpoint/2010/main" val="2386039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6A5C15B2-3593-4A3A-9FDA-483F7AEC583E}" type="datetimeFigureOut">
              <a:rPr lang="es-MX" smtClean="0"/>
              <a:t>18/11/2016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C03CD20-69BD-4B6E-B79E-CE3A3D9CFB79}" type="slidenum">
              <a:rPr lang="es-MX" smtClean="0"/>
              <a:t>‹Nº›</a:t>
            </a:fld>
            <a:endParaRPr lang="es-MX"/>
          </a:p>
        </p:txBody>
      </p:sp>
    </p:spTree>
    <p:extLst>
      <p:ext uri="{BB962C8B-B14F-4D97-AF65-F5344CB8AC3E}">
        <p14:creationId xmlns:p14="http://schemas.microsoft.com/office/powerpoint/2010/main" val="1102037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6A5C15B2-3593-4A3A-9FDA-483F7AEC583E}" type="datetimeFigureOut">
              <a:rPr lang="es-MX" smtClean="0"/>
              <a:t>18/11/2016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9C03CD20-69BD-4B6E-B79E-CE3A3D9CFB79}" type="slidenum">
              <a:rPr lang="es-MX" smtClean="0"/>
              <a:t>‹Nº›</a:t>
            </a:fld>
            <a:endParaRPr lang="es-MX"/>
          </a:p>
        </p:txBody>
      </p:sp>
    </p:spTree>
    <p:extLst>
      <p:ext uri="{BB962C8B-B14F-4D97-AF65-F5344CB8AC3E}">
        <p14:creationId xmlns:p14="http://schemas.microsoft.com/office/powerpoint/2010/main" val="3333227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6A5C15B2-3593-4A3A-9FDA-483F7AEC583E}" type="datetimeFigureOut">
              <a:rPr lang="es-MX" smtClean="0"/>
              <a:t>18/11/2016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9C03CD20-69BD-4B6E-B79E-CE3A3D9CFB79}" type="slidenum">
              <a:rPr lang="es-MX" smtClean="0"/>
              <a:t>‹Nº›</a:t>
            </a:fld>
            <a:endParaRPr lang="es-MX"/>
          </a:p>
        </p:txBody>
      </p:sp>
    </p:spTree>
    <p:extLst>
      <p:ext uri="{BB962C8B-B14F-4D97-AF65-F5344CB8AC3E}">
        <p14:creationId xmlns:p14="http://schemas.microsoft.com/office/powerpoint/2010/main" val="2663498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A5C15B2-3593-4A3A-9FDA-483F7AEC583E}" type="datetimeFigureOut">
              <a:rPr lang="es-MX" smtClean="0"/>
              <a:t>18/11/2016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9C03CD20-69BD-4B6E-B79E-CE3A3D9CFB79}" type="slidenum">
              <a:rPr lang="es-MX" smtClean="0"/>
              <a:t>‹Nº›</a:t>
            </a:fld>
            <a:endParaRPr lang="es-MX"/>
          </a:p>
        </p:txBody>
      </p:sp>
    </p:spTree>
    <p:extLst>
      <p:ext uri="{BB962C8B-B14F-4D97-AF65-F5344CB8AC3E}">
        <p14:creationId xmlns:p14="http://schemas.microsoft.com/office/powerpoint/2010/main" val="3261940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A5C15B2-3593-4A3A-9FDA-483F7AEC583E}" type="datetimeFigureOut">
              <a:rPr lang="es-MX" smtClean="0"/>
              <a:t>18/11/2016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C03CD20-69BD-4B6E-B79E-CE3A3D9CFB79}" type="slidenum">
              <a:rPr lang="es-MX" smtClean="0"/>
              <a:t>‹Nº›</a:t>
            </a:fld>
            <a:endParaRPr lang="es-MX"/>
          </a:p>
        </p:txBody>
      </p:sp>
    </p:spTree>
    <p:extLst>
      <p:ext uri="{BB962C8B-B14F-4D97-AF65-F5344CB8AC3E}">
        <p14:creationId xmlns:p14="http://schemas.microsoft.com/office/powerpoint/2010/main" val="914177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A5C15B2-3593-4A3A-9FDA-483F7AEC583E}" type="datetimeFigureOut">
              <a:rPr lang="es-MX" smtClean="0"/>
              <a:t>18/11/2016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C03CD20-69BD-4B6E-B79E-CE3A3D9CFB79}" type="slidenum">
              <a:rPr lang="es-MX" smtClean="0"/>
              <a:t>‹Nº›</a:t>
            </a:fld>
            <a:endParaRPr lang="es-MX"/>
          </a:p>
        </p:txBody>
      </p:sp>
    </p:spTree>
    <p:extLst>
      <p:ext uri="{BB962C8B-B14F-4D97-AF65-F5344CB8AC3E}">
        <p14:creationId xmlns:p14="http://schemas.microsoft.com/office/powerpoint/2010/main" val="95412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5C15B2-3593-4A3A-9FDA-483F7AEC583E}" type="datetimeFigureOut">
              <a:rPr lang="es-MX" smtClean="0"/>
              <a:t>18/11/2016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3CD20-69BD-4B6E-B79E-CE3A3D9CFB79}" type="slidenum">
              <a:rPr lang="es-MX" smtClean="0"/>
              <a:t>‹Nº›</a:t>
            </a:fld>
            <a:endParaRPr lang="es-MX"/>
          </a:p>
        </p:txBody>
      </p:sp>
    </p:spTree>
    <p:extLst>
      <p:ext uri="{BB962C8B-B14F-4D97-AF65-F5344CB8AC3E}">
        <p14:creationId xmlns:p14="http://schemas.microsoft.com/office/powerpoint/2010/main" val="3235821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2420888"/>
            <a:ext cx="7869560" cy="936104"/>
          </a:xfrm>
        </p:spPr>
        <p:txBody>
          <a:bodyPr>
            <a:normAutofit/>
          </a:bodyPr>
          <a:lstStyle/>
          <a:p>
            <a:pPr algn="just"/>
            <a:r>
              <a:rPr lang="es-MX" sz="2000" dirty="0" smtClean="0"/>
              <a:t>La implementación de un sistema de información conlleva una serie de cambios sustanciales en la organización.</a:t>
            </a:r>
            <a:endParaRPr lang="es-MX" sz="2000" dirty="0"/>
          </a:p>
        </p:txBody>
      </p:sp>
      <p:sp>
        <p:nvSpPr>
          <p:cNvPr id="3" name="2 Marcador de contenido"/>
          <p:cNvSpPr>
            <a:spLocks noGrp="1"/>
          </p:cNvSpPr>
          <p:nvPr>
            <p:ph idx="1"/>
          </p:nvPr>
        </p:nvSpPr>
        <p:spPr>
          <a:xfrm>
            <a:off x="971600" y="3648654"/>
            <a:ext cx="7200800" cy="2516650"/>
          </a:xfrm>
        </p:spPr>
        <p:txBody>
          <a:bodyPr>
            <a:normAutofit/>
          </a:bodyPr>
          <a:lstStyle/>
          <a:p>
            <a:pPr marL="0" indent="0">
              <a:buNone/>
            </a:pPr>
            <a:r>
              <a:rPr lang="es-MX" sz="2000" dirty="0" smtClean="0"/>
              <a:t>Los esfuerzos organizacionales están enfocados a mejorar lo siguiente:</a:t>
            </a:r>
          </a:p>
          <a:p>
            <a:pPr>
              <a:buFont typeface="Wingdings" pitchFamily="2" charset="2"/>
              <a:buChar char="Ø"/>
            </a:pPr>
            <a:r>
              <a:rPr lang="es-MX" sz="2000" dirty="0" smtClean="0"/>
              <a:t>Sistemas empresariales</a:t>
            </a:r>
          </a:p>
          <a:p>
            <a:pPr algn="just">
              <a:buFont typeface="Wingdings" pitchFamily="2" charset="2"/>
              <a:buChar char="Ø"/>
            </a:pPr>
            <a:r>
              <a:rPr lang="es-MX" sz="2000" dirty="0" smtClean="0"/>
              <a:t>Sistemas para la administración del conocimiento</a:t>
            </a:r>
          </a:p>
          <a:p>
            <a:pPr algn="just">
              <a:buFont typeface="Wingdings" pitchFamily="2" charset="2"/>
              <a:buChar char="Ø"/>
            </a:pPr>
            <a:r>
              <a:rPr lang="es-MX" sz="2000" dirty="0" smtClean="0"/>
              <a:t>Sistemas para la administración de la cadena de suministros</a:t>
            </a:r>
          </a:p>
          <a:p>
            <a:pPr>
              <a:buFont typeface="Wingdings" pitchFamily="2" charset="2"/>
              <a:buChar char="Ø"/>
            </a:pPr>
            <a:r>
              <a:rPr lang="es-MX" sz="2000" dirty="0" smtClean="0"/>
              <a:t>Sistemas de administración de las relaciones con los clientes</a:t>
            </a:r>
            <a:endParaRPr lang="es-MX" sz="2000" dirty="0"/>
          </a:p>
        </p:txBody>
      </p:sp>
      <p:sp>
        <p:nvSpPr>
          <p:cNvPr id="4" name="Rectángulo 3"/>
          <p:cNvSpPr/>
          <p:nvPr/>
        </p:nvSpPr>
        <p:spPr>
          <a:xfrm>
            <a:off x="971600" y="635204"/>
            <a:ext cx="6696744" cy="1569660"/>
          </a:xfrm>
          <a:prstGeom prst="rect">
            <a:avLst/>
          </a:prstGeom>
        </p:spPr>
        <p:txBody>
          <a:bodyPr wrap="square">
            <a:spAutoFit/>
          </a:bodyPr>
          <a:lstStyle/>
          <a:p>
            <a:pPr algn="ctr"/>
            <a:r>
              <a:rPr lang="es-MX" sz="3200" dirty="0"/>
              <a:t>Capítulo 2</a:t>
            </a:r>
            <a:br>
              <a:rPr lang="es-MX" sz="3200" dirty="0"/>
            </a:br>
            <a:r>
              <a:rPr lang="es-MX" sz="3200" dirty="0"/>
              <a:t>Los sistemas en la</a:t>
            </a:r>
            <a:br>
              <a:rPr lang="es-MX" sz="3200" dirty="0"/>
            </a:br>
            <a:r>
              <a:rPr lang="es-MX" sz="3200" dirty="0"/>
              <a:t>organización</a:t>
            </a:r>
            <a:endParaRPr lang="es-ES" sz="3200" dirty="0"/>
          </a:p>
        </p:txBody>
      </p:sp>
    </p:spTree>
    <p:extLst>
      <p:ext uri="{BB962C8B-B14F-4D97-AF65-F5344CB8AC3E}">
        <p14:creationId xmlns:p14="http://schemas.microsoft.com/office/powerpoint/2010/main" val="2735411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normAutofit fontScale="90000"/>
          </a:bodyPr>
          <a:lstStyle/>
          <a:p>
            <a:r>
              <a:rPr lang="es-MX" sz="2800" dirty="0" smtClean="0"/>
              <a:t>2.2. Teoría General de Sistemas (TGS) en la organización;</a:t>
            </a:r>
            <a:br>
              <a:rPr lang="es-MX" sz="2800" dirty="0" smtClean="0"/>
            </a:br>
            <a:r>
              <a:rPr lang="es-MX" sz="2800" dirty="0" smtClean="0"/>
              <a:t>modelando con diagramas conceptuales</a:t>
            </a:r>
            <a:endParaRPr lang="es-MX" sz="2800" dirty="0"/>
          </a:p>
        </p:txBody>
      </p:sp>
      <p:sp>
        <p:nvSpPr>
          <p:cNvPr id="3" name="2 Marcador de contenido"/>
          <p:cNvSpPr>
            <a:spLocks noGrp="1"/>
          </p:cNvSpPr>
          <p:nvPr>
            <p:ph idx="1"/>
          </p:nvPr>
        </p:nvSpPr>
        <p:spPr>
          <a:xfrm>
            <a:off x="457200" y="1999381"/>
            <a:ext cx="8229600" cy="4525963"/>
          </a:xfrm>
        </p:spPr>
        <p:txBody>
          <a:bodyPr>
            <a:normAutofit/>
          </a:bodyPr>
          <a:lstStyle/>
          <a:p>
            <a:pPr marL="0" indent="0" algn="just">
              <a:buNone/>
            </a:pPr>
            <a:r>
              <a:rPr lang="es-MX" sz="2000" dirty="0" smtClean="0"/>
              <a:t>La TGS se basa en tres premisas básicas:</a:t>
            </a:r>
          </a:p>
          <a:p>
            <a:pPr marL="0" indent="0" algn="just">
              <a:buNone/>
            </a:pPr>
            <a:r>
              <a:rPr lang="es-MX" sz="2000" dirty="0" smtClean="0"/>
              <a:t>1. Los sistemas existen dentro de sistemas: cada sistema existe dentro de otro más grande.</a:t>
            </a:r>
          </a:p>
          <a:p>
            <a:pPr marL="0" indent="0" algn="just">
              <a:buNone/>
            </a:pPr>
            <a:r>
              <a:rPr lang="es-MX" sz="2000" dirty="0" smtClean="0"/>
              <a:t>2. Los sistemas son abiertos: se caracterizan por un proceso de cambio     cíclico con su entorno, que son los otros sistemas; cuando el intercambio cesa, el sistema se desintegra, esto es, pierde sus fuentes de energía.</a:t>
            </a:r>
          </a:p>
          <a:p>
            <a:pPr marL="0" indent="0" algn="just">
              <a:buNone/>
            </a:pPr>
            <a:r>
              <a:rPr lang="es-MX" sz="2000" dirty="0" smtClean="0"/>
              <a:t>3. Las funciones de un sistema dependen de su estructura: para los sistemas biológicos y mecánicos, esta afirmación es intuitiva.</a:t>
            </a:r>
            <a:endParaRPr lang="es-MX" sz="2000" dirty="0"/>
          </a:p>
        </p:txBody>
      </p:sp>
    </p:spTree>
    <p:extLst>
      <p:ext uri="{BB962C8B-B14F-4D97-AF65-F5344CB8AC3E}">
        <p14:creationId xmlns:p14="http://schemas.microsoft.com/office/powerpoint/2010/main" val="7670437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74638"/>
            <a:ext cx="8229600" cy="1143000"/>
          </a:xfrm>
        </p:spPr>
        <p:txBody>
          <a:bodyPr>
            <a:normAutofit/>
          </a:bodyPr>
          <a:lstStyle/>
          <a:p>
            <a:r>
              <a:rPr lang="es-MX" sz="2800" dirty="0" smtClean="0"/>
              <a:t>La organización como sistema abierto (de Chiavenato)</a:t>
            </a:r>
            <a:endParaRPr lang="es-MX" sz="2800"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1124744"/>
            <a:ext cx="6408711" cy="5097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79340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8229600" cy="1080120"/>
          </a:xfrm>
        </p:spPr>
        <p:txBody>
          <a:bodyPr>
            <a:normAutofit/>
          </a:bodyPr>
          <a:lstStyle/>
          <a:p>
            <a:r>
              <a:rPr lang="es-MX" sz="2400" dirty="0" smtClean="0"/>
              <a:t>Introducción a la Teoría General </a:t>
            </a:r>
            <a:br>
              <a:rPr lang="es-MX" sz="2400" dirty="0" smtClean="0"/>
            </a:br>
            <a:r>
              <a:rPr lang="es-MX" sz="2400" dirty="0" smtClean="0"/>
              <a:t>de Sistemas (de </a:t>
            </a:r>
            <a:r>
              <a:rPr lang="es-MX" sz="2400" dirty="0" err="1" smtClean="0"/>
              <a:t>Johansen</a:t>
            </a:r>
            <a:r>
              <a:rPr lang="es-MX" sz="2400" dirty="0" smtClean="0"/>
              <a:t>)</a:t>
            </a:r>
            <a:endParaRPr lang="es-MX" sz="2400" dirty="0"/>
          </a:p>
        </p:txBody>
      </p:sp>
      <p:sp>
        <p:nvSpPr>
          <p:cNvPr id="3" name="2 Marcador de contenido"/>
          <p:cNvSpPr>
            <a:spLocks noGrp="1"/>
          </p:cNvSpPr>
          <p:nvPr>
            <p:ph idx="1"/>
          </p:nvPr>
        </p:nvSpPr>
        <p:spPr>
          <a:xfrm>
            <a:off x="457200" y="1412776"/>
            <a:ext cx="8229600" cy="5040560"/>
          </a:xfrm>
        </p:spPr>
        <p:txBody>
          <a:bodyPr>
            <a:noAutofit/>
          </a:bodyPr>
          <a:lstStyle/>
          <a:p>
            <a:pPr marL="0" indent="0" algn="just">
              <a:buNone/>
            </a:pPr>
            <a:r>
              <a:rPr lang="es-MX" sz="1600" dirty="0"/>
              <a:t>L</a:t>
            </a:r>
            <a:r>
              <a:rPr lang="es-MX" sz="1600" dirty="0" smtClean="0"/>
              <a:t>ista de las diferentes disciplinas que han surgido a partir de los planteamientos de la TGS:</a:t>
            </a:r>
          </a:p>
          <a:p>
            <a:pPr algn="just"/>
            <a:r>
              <a:rPr lang="es-MX" sz="1600" b="1" dirty="0" smtClean="0"/>
              <a:t>Cibernética</a:t>
            </a:r>
            <a:r>
              <a:rPr lang="es-MX" sz="1600" dirty="0"/>
              <a:t>: explica los mecanismos de comunicación y control en máquinas y </a:t>
            </a:r>
            <a:r>
              <a:rPr lang="es-MX" sz="1600" dirty="0" smtClean="0"/>
              <a:t>seres vivos.</a:t>
            </a:r>
            <a:endParaRPr lang="es-MX" sz="1600" dirty="0"/>
          </a:p>
          <a:p>
            <a:pPr algn="just"/>
            <a:r>
              <a:rPr lang="es-MX" sz="1600" b="1" dirty="0" smtClean="0"/>
              <a:t>Teoría </a:t>
            </a:r>
            <a:r>
              <a:rPr lang="es-MX" sz="1600" b="1" dirty="0"/>
              <a:t>de la información</a:t>
            </a:r>
            <a:r>
              <a:rPr lang="es-MX" sz="1600" dirty="0"/>
              <a:t>: introduce el concepto de información como una </a:t>
            </a:r>
            <a:r>
              <a:rPr lang="es-MX" sz="1600" dirty="0" smtClean="0"/>
              <a:t>cantidad que </a:t>
            </a:r>
            <a:r>
              <a:rPr lang="es-MX" sz="1600" dirty="0"/>
              <a:t>puede ser </a:t>
            </a:r>
            <a:r>
              <a:rPr lang="es-MX" sz="1600" dirty="0" smtClean="0"/>
              <a:t>medida.</a:t>
            </a:r>
            <a:endParaRPr lang="es-MX" sz="1600" dirty="0"/>
          </a:p>
          <a:p>
            <a:pPr algn="just"/>
            <a:r>
              <a:rPr lang="es-MX" sz="1600" b="1" dirty="0" smtClean="0"/>
              <a:t>Teoría </a:t>
            </a:r>
            <a:r>
              <a:rPr lang="es-MX" sz="1600" b="1" dirty="0"/>
              <a:t>de juegos</a:t>
            </a:r>
            <a:r>
              <a:rPr lang="es-MX" sz="1600" dirty="0"/>
              <a:t>: trata de analizar a través de las matemáticas la competencia </a:t>
            </a:r>
            <a:r>
              <a:rPr lang="es-MX" sz="1600" dirty="0" smtClean="0"/>
              <a:t>entre sistemas </a:t>
            </a:r>
            <a:r>
              <a:rPr lang="es-MX" sz="1600" dirty="0"/>
              <a:t>racionales antagonistas y permite representar comportamiento de </a:t>
            </a:r>
            <a:r>
              <a:rPr lang="es-MX" sz="1600" dirty="0" smtClean="0"/>
              <a:t>sistemas en conflicto.</a:t>
            </a:r>
            <a:endParaRPr lang="es-MX" sz="1600" dirty="0"/>
          </a:p>
          <a:p>
            <a:pPr algn="just"/>
            <a:r>
              <a:rPr lang="es-MX" sz="1600" b="1" dirty="0" smtClean="0"/>
              <a:t>Teoría </a:t>
            </a:r>
            <a:r>
              <a:rPr lang="es-MX" sz="1600" b="1" dirty="0"/>
              <a:t>de la decisión</a:t>
            </a:r>
            <a:r>
              <a:rPr lang="es-MX" sz="1600" dirty="0"/>
              <a:t>: analiza tanto la selección racional de alternativas dentro </a:t>
            </a:r>
            <a:r>
              <a:rPr lang="es-MX" sz="1600" dirty="0" smtClean="0"/>
              <a:t>de las </a:t>
            </a:r>
            <a:r>
              <a:rPr lang="es-MX" sz="1600" dirty="0"/>
              <a:t>organizaciones como la conducta del sistema al desarrollar el proceso de toma </a:t>
            </a:r>
            <a:r>
              <a:rPr lang="es-MX" sz="1600" dirty="0" smtClean="0"/>
              <a:t>de decisiones.</a:t>
            </a:r>
            <a:endParaRPr lang="es-MX" sz="1600" dirty="0"/>
          </a:p>
          <a:p>
            <a:pPr algn="just"/>
            <a:r>
              <a:rPr lang="es-MX" sz="1600" b="1" dirty="0" smtClean="0"/>
              <a:t>Topología </a:t>
            </a:r>
            <a:r>
              <a:rPr lang="es-MX" sz="1600" b="1" dirty="0"/>
              <a:t>o matemática relacional</a:t>
            </a:r>
            <a:r>
              <a:rPr lang="es-MX" sz="1600" dirty="0"/>
              <a:t>: es una especie de geometría que se basa </a:t>
            </a:r>
            <a:r>
              <a:rPr lang="es-MX" sz="1600" dirty="0" smtClean="0"/>
              <a:t>en la </a:t>
            </a:r>
            <a:r>
              <a:rPr lang="es-MX" sz="1600" dirty="0"/>
              <a:t>prueba de la existencia de un teorema particular en campos como las redes, </a:t>
            </a:r>
            <a:r>
              <a:rPr lang="es-MX" sz="1600" dirty="0" smtClean="0"/>
              <a:t>los grafos </a:t>
            </a:r>
            <a:r>
              <a:rPr lang="es-MX" sz="1600" dirty="0"/>
              <a:t>y los conjuntos.</a:t>
            </a:r>
          </a:p>
          <a:p>
            <a:pPr algn="just"/>
            <a:r>
              <a:rPr lang="es-MX" sz="1600" b="1" dirty="0" smtClean="0"/>
              <a:t>Análisis </a:t>
            </a:r>
            <a:r>
              <a:rPr lang="es-MX" sz="1600" b="1" dirty="0"/>
              <a:t>factorial</a:t>
            </a:r>
            <a:r>
              <a:rPr lang="es-MX" sz="1600" dirty="0"/>
              <a:t>: tiene que ver con el aislamiento, por medio del análisis </a:t>
            </a:r>
            <a:r>
              <a:rPr lang="es-MX" sz="1600" dirty="0" smtClean="0"/>
              <a:t>matemático, de </a:t>
            </a:r>
            <a:r>
              <a:rPr lang="es-MX" sz="1600" dirty="0"/>
              <a:t>los factores en aquellos problemas caracterizados por ser </a:t>
            </a:r>
            <a:r>
              <a:rPr lang="es-MX" sz="1600" dirty="0" err="1"/>
              <a:t>multivariables</a:t>
            </a:r>
            <a:r>
              <a:rPr lang="es-MX" sz="1600" dirty="0"/>
              <a:t>; </a:t>
            </a:r>
            <a:r>
              <a:rPr lang="es-MX" sz="1600" dirty="0" smtClean="0"/>
              <a:t>se aplica </a:t>
            </a:r>
            <a:r>
              <a:rPr lang="es-MX" sz="1600" dirty="0"/>
              <a:t>en las ciencias </a:t>
            </a:r>
            <a:r>
              <a:rPr lang="es-MX" sz="1600" dirty="0" smtClean="0"/>
              <a:t>sociales.</a:t>
            </a:r>
            <a:endParaRPr lang="es-MX" sz="1600" dirty="0"/>
          </a:p>
          <a:p>
            <a:pPr algn="just"/>
            <a:r>
              <a:rPr lang="es-MX" sz="1600" b="1" dirty="0" smtClean="0"/>
              <a:t>Ingeniería </a:t>
            </a:r>
            <a:r>
              <a:rPr lang="es-MX" sz="1600" b="1" dirty="0"/>
              <a:t>de sistemas</a:t>
            </a:r>
            <a:r>
              <a:rPr lang="es-MX" sz="1600" dirty="0"/>
              <a:t>: planeación, diseño, evaluación y construcción </a:t>
            </a:r>
            <a:r>
              <a:rPr lang="es-MX" sz="1600" dirty="0" smtClean="0"/>
              <a:t>científica de </a:t>
            </a:r>
            <a:r>
              <a:rPr lang="es-MX" sz="1600" dirty="0"/>
              <a:t>sistemas en los que existe una relación </a:t>
            </a:r>
            <a:r>
              <a:rPr lang="es-MX" sz="1600" dirty="0" smtClean="0"/>
              <a:t>hombre-máquina.</a:t>
            </a:r>
            <a:endParaRPr lang="es-MX" sz="1600" dirty="0"/>
          </a:p>
          <a:p>
            <a:pPr algn="just"/>
            <a:r>
              <a:rPr lang="es-MX" sz="1600" b="1" dirty="0" smtClean="0"/>
              <a:t>Investigación </a:t>
            </a:r>
            <a:r>
              <a:rPr lang="es-MX" sz="1600" b="1" dirty="0"/>
              <a:t>de operaciones</a:t>
            </a:r>
            <a:r>
              <a:rPr lang="es-MX" sz="1600" dirty="0"/>
              <a:t>: busca el control de complejos problemas que </a:t>
            </a:r>
            <a:r>
              <a:rPr lang="es-MX" sz="1600" dirty="0" smtClean="0"/>
              <a:t>surgen de </a:t>
            </a:r>
            <a:r>
              <a:rPr lang="es-MX" sz="1600" dirty="0"/>
              <a:t>la dirección y administración de los grandes sistemas compuestos por </a:t>
            </a:r>
            <a:r>
              <a:rPr lang="es-MX" sz="1600" dirty="0" smtClean="0"/>
              <a:t>hombres, máquinas</a:t>
            </a:r>
            <a:r>
              <a:rPr lang="es-MX" sz="1600" dirty="0"/>
              <a:t>, materiales y dinero en la industria, el comercio, el gobierno y la </a:t>
            </a:r>
            <a:r>
              <a:rPr lang="es-MX" sz="1600" dirty="0" smtClean="0"/>
              <a:t>defensa.</a:t>
            </a:r>
            <a:endParaRPr lang="es-MX" sz="1600" dirty="0"/>
          </a:p>
        </p:txBody>
      </p:sp>
    </p:spTree>
    <p:extLst>
      <p:ext uri="{BB962C8B-B14F-4D97-AF65-F5344CB8AC3E}">
        <p14:creationId xmlns:p14="http://schemas.microsoft.com/office/powerpoint/2010/main" val="2721118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Modelando con diagramas conceptuales</a:t>
            </a:r>
            <a:endParaRPr lang="es-MX" sz="2800"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628800"/>
            <a:ext cx="8229600" cy="4342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3191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Clasificación de los modelos</a:t>
            </a:r>
            <a:endParaRPr lang="es-MX" sz="2800" dirty="0"/>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3648" y="1268760"/>
            <a:ext cx="6408712" cy="4893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28156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Clasificación de los modelos</a:t>
            </a:r>
            <a:endParaRPr lang="es-MX" sz="2800" dirty="0"/>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31125" y="1628800"/>
            <a:ext cx="7881750" cy="4176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29660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260648"/>
            <a:ext cx="8229600" cy="1143000"/>
          </a:xfrm>
        </p:spPr>
        <p:txBody>
          <a:bodyPr>
            <a:normAutofit/>
          </a:bodyPr>
          <a:lstStyle/>
          <a:p>
            <a:r>
              <a:rPr lang="es-MX" sz="2800" dirty="0" smtClean="0"/>
              <a:t>Herramientas de modelado</a:t>
            </a:r>
            <a:endParaRPr lang="es-MX" sz="2800" dirty="0"/>
          </a:p>
        </p:txBody>
      </p:sp>
      <p:sp>
        <p:nvSpPr>
          <p:cNvPr id="3" name="2 Marcador de contenido"/>
          <p:cNvSpPr>
            <a:spLocks noGrp="1"/>
          </p:cNvSpPr>
          <p:nvPr>
            <p:ph idx="1"/>
          </p:nvPr>
        </p:nvSpPr>
        <p:spPr>
          <a:xfrm>
            <a:off x="457200" y="1196752"/>
            <a:ext cx="8229600" cy="5328592"/>
          </a:xfrm>
        </p:spPr>
        <p:txBody>
          <a:bodyPr>
            <a:normAutofit fontScale="92500" lnSpcReduction="10000"/>
          </a:bodyPr>
          <a:lstStyle/>
          <a:p>
            <a:pPr marL="0" indent="0">
              <a:buNone/>
            </a:pPr>
            <a:r>
              <a:rPr lang="es-MX" sz="2000" b="1" dirty="0" smtClean="0"/>
              <a:t>Diagramas de flujo tradicionales</a:t>
            </a:r>
            <a:r>
              <a:rPr lang="es-MX" sz="2000" dirty="0" smtClean="0"/>
              <a:t>. Representación gráfica o simbólica de un algoritmo, en el que se muestran los pasos o procesos a seguir para alcanzar la solución de un problema.</a:t>
            </a:r>
          </a:p>
          <a:p>
            <a:pPr marL="0" indent="0">
              <a:buNone/>
            </a:pPr>
            <a:r>
              <a:rPr lang="es-MX" sz="2000" b="1" dirty="0" smtClean="0"/>
              <a:t>Diagramas de flujo de datos (DFD). </a:t>
            </a:r>
            <a:r>
              <a:rPr lang="es-MX" sz="2000" dirty="0" smtClean="0"/>
              <a:t>Permiten modelar una variedad de sistemas centrándose en las funciones que realiza, así como en los datos de entrada y en las salidas de esas funciones. Los componentes de los DFD son procesos (burbujas) que representan la parte del sistema que transforma las entradas en ciertas salidas.</a:t>
            </a:r>
          </a:p>
          <a:p>
            <a:pPr marL="0" indent="0">
              <a:buNone/>
            </a:pPr>
            <a:r>
              <a:rPr lang="es-MX" sz="2000" b="1" dirty="0" smtClean="0"/>
              <a:t>Diagramas de Entidad-Relación (E-R)</a:t>
            </a:r>
            <a:r>
              <a:rPr lang="es-MX" sz="2000" dirty="0" smtClean="0"/>
              <a:t>. Representa la realidad a través de un esquema gráfico empleando la terminología de entidades (objetos del mundo real sobre los cuales queremos almacenar información). </a:t>
            </a:r>
          </a:p>
          <a:p>
            <a:pPr marL="0" indent="0">
              <a:buNone/>
            </a:pPr>
            <a:r>
              <a:rPr lang="es-MX" sz="2000" dirty="0" smtClean="0"/>
              <a:t>Puede haber tres tipos de relación:</a:t>
            </a:r>
          </a:p>
          <a:p>
            <a:pPr>
              <a:buFont typeface="Wingdings" pitchFamily="2" charset="2"/>
              <a:buChar char="Ø"/>
            </a:pPr>
            <a:r>
              <a:rPr lang="es-MX" sz="2000" dirty="0" smtClean="0"/>
              <a:t>Relaciones 1:1 Las entidades que intervienen en la relación se asocian una a una.</a:t>
            </a:r>
          </a:p>
          <a:p>
            <a:pPr>
              <a:buFont typeface="Wingdings" pitchFamily="2" charset="2"/>
              <a:buChar char="Ø"/>
            </a:pPr>
            <a:r>
              <a:rPr lang="es-MX" sz="2000" dirty="0" smtClean="0"/>
              <a:t>Relaciones 1:N Una ocurrencia de una entidad está asociada con muchas (N) de otra.</a:t>
            </a:r>
          </a:p>
          <a:p>
            <a:pPr>
              <a:buFont typeface="Wingdings" pitchFamily="2" charset="2"/>
              <a:buChar char="Ø"/>
            </a:pPr>
            <a:r>
              <a:rPr lang="es-MX" sz="2000" dirty="0" smtClean="0"/>
              <a:t>Relaciones M:N Cada ocurrencia (N) en cualquiera de las dos entidades de la relación puede estar asociada con muchas (M) de la otra y viceversa.</a:t>
            </a:r>
          </a:p>
          <a:p>
            <a:pPr marL="0" indent="0">
              <a:buNone/>
            </a:pPr>
            <a:endParaRPr lang="es-MX" sz="2000" dirty="0"/>
          </a:p>
        </p:txBody>
      </p:sp>
    </p:spTree>
    <p:extLst>
      <p:ext uri="{BB962C8B-B14F-4D97-AF65-F5344CB8AC3E}">
        <p14:creationId xmlns:p14="http://schemas.microsoft.com/office/powerpoint/2010/main" val="23143342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1052736"/>
            <a:ext cx="8229600" cy="6120680"/>
          </a:xfrm>
        </p:spPr>
        <p:txBody>
          <a:bodyPr>
            <a:normAutofit/>
          </a:bodyPr>
          <a:lstStyle/>
          <a:p>
            <a:pPr marL="0" indent="0" algn="just">
              <a:buNone/>
            </a:pPr>
            <a:r>
              <a:rPr lang="es-MX" sz="2000" b="1" dirty="0" smtClean="0"/>
              <a:t>Diagrama de Transición de Estados (DTE). </a:t>
            </a:r>
            <a:r>
              <a:rPr lang="es-MX" sz="2000" dirty="0" smtClean="0"/>
              <a:t>Describe las distintas transiciones que pueden afectar a una entidad. El estado en que se encuentra una entidad es el resultado de todas las transiciones que suceden durante su vida.</a:t>
            </a:r>
          </a:p>
          <a:p>
            <a:pPr marL="0" indent="0" algn="just">
              <a:buNone/>
            </a:pPr>
            <a:endParaRPr lang="es-MX" sz="2000" b="1" dirty="0" smtClean="0"/>
          </a:p>
          <a:p>
            <a:pPr marL="0" indent="0" algn="just">
              <a:buNone/>
            </a:pPr>
            <a:r>
              <a:rPr lang="es-MX" sz="2000" b="1" dirty="0" smtClean="0"/>
              <a:t>Diagramas </a:t>
            </a:r>
            <a:r>
              <a:rPr lang="es-MX" sz="2000" b="1" dirty="0"/>
              <a:t>de </a:t>
            </a:r>
            <a:r>
              <a:rPr lang="es-MX" sz="2000" b="1" dirty="0" err="1"/>
              <a:t>Nassi-Shneiderman</a:t>
            </a:r>
            <a:r>
              <a:rPr lang="es-MX" sz="2000" b="1" dirty="0"/>
              <a:t>.</a:t>
            </a:r>
            <a:r>
              <a:rPr lang="es-MX" sz="2000" dirty="0"/>
              <a:t> Estos modelos desarrollados en 1972 por </a:t>
            </a:r>
            <a:r>
              <a:rPr lang="es-MX" sz="2000" dirty="0" smtClean="0"/>
              <a:t>Isaac </a:t>
            </a:r>
            <a:r>
              <a:rPr lang="es-MX" sz="2000" dirty="0" err="1" smtClean="0"/>
              <a:t>Nassi</a:t>
            </a:r>
            <a:r>
              <a:rPr lang="es-MX" sz="2000" dirty="0" smtClean="0"/>
              <a:t> </a:t>
            </a:r>
            <a:r>
              <a:rPr lang="es-MX" sz="2000" dirty="0"/>
              <a:t>y Ben </a:t>
            </a:r>
            <a:r>
              <a:rPr lang="es-MX" sz="2000" dirty="0" err="1"/>
              <a:t>Shneiderman</a:t>
            </a:r>
            <a:r>
              <a:rPr lang="es-MX" sz="2000" dirty="0"/>
              <a:t> también son conocidos como diagramas estructurados. Esta </a:t>
            </a:r>
            <a:r>
              <a:rPr lang="es-MX" sz="2000" dirty="0" smtClean="0"/>
              <a:t>técnica permite </a:t>
            </a:r>
            <a:r>
              <a:rPr lang="es-MX" sz="2000" dirty="0"/>
              <a:t>formular algoritmos mediante una representación geométrica y de asignación </a:t>
            </a:r>
            <a:r>
              <a:rPr lang="es-MX" sz="2000" dirty="0" smtClean="0"/>
              <a:t>de espacios </a:t>
            </a:r>
            <a:r>
              <a:rPr lang="es-MX" sz="2000" dirty="0"/>
              <a:t>de un bloque específico</a:t>
            </a:r>
            <a:r>
              <a:rPr lang="es-MX" sz="2000" dirty="0" smtClean="0"/>
              <a:t>.</a:t>
            </a:r>
          </a:p>
          <a:p>
            <a:pPr marL="0" indent="0" algn="just">
              <a:buNone/>
            </a:pPr>
            <a:r>
              <a:rPr lang="es-MX" sz="2000" b="1" dirty="0" smtClean="0"/>
              <a:t>Diagramas de </a:t>
            </a:r>
            <a:r>
              <a:rPr lang="es-MX" sz="2000" b="1" dirty="0" err="1" smtClean="0"/>
              <a:t>Warnier</a:t>
            </a:r>
            <a:r>
              <a:rPr lang="es-MX" sz="2000" b="1" dirty="0" smtClean="0"/>
              <a:t>/</a:t>
            </a:r>
            <a:r>
              <a:rPr lang="es-MX" sz="2000" b="1" dirty="0" err="1" smtClean="0"/>
              <a:t>Orr</a:t>
            </a:r>
            <a:r>
              <a:rPr lang="es-MX" sz="2000" b="1" dirty="0" smtClean="0"/>
              <a:t>. </a:t>
            </a:r>
            <a:r>
              <a:rPr lang="es-MX" sz="2000" dirty="0" smtClean="0"/>
              <a:t>Muestran los procesos y la secuencia en que se realizan. Cada proceso se define de una manera jerárquica; es decir, consta de conjuntos de subprocesos que lo definen. En cada nivel, el proceso se muestra en una llave que agrupa a sus componentes o subprocesos. Un proceso puede tener muchos subprocesos distintos. Un diagrama de </a:t>
            </a:r>
            <a:r>
              <a:rPr lang="es-MX" sz="2000" dirty="0" err="1" smtClean="0"/>
              <a:t>Warnier</a:t>
            </a:r>
            <a:r>
              <a:rPr lang="es-MX" sz="2000" dirty="0" smtClean="0"/>
              <a:t>/</a:t>
            </a:r>
            <a:r>
              <a:rPr lang="es-MX" sz="2000" dirty="0" err="1" smtClean="0"/>
              <a:t>Orr</a:t>
            </a:r>
            <a:r>
              <a:rPr lang="es-MX" sz="2000" dirty="0" smtClean="0"/>
              <a:t> usa un conjunto de llaves para mostrar cada nivel del sistema.</a:t>
            </a:r>
          </a:p>
        </p:txBody>
      </p:sp>
    </p:spTree>
    <p:extLst>
      <p:ext uri="{BB962C8B-B14F-4D97-AF65-F5344CB8AC3E}">
        <p14:creationId xmlns:p14="http://schemas.microsoft.com/office/powerpoint/2010/main" val="34121817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836712"/>
            <a:ext cx="7715200" cy="4824535"/>
          </a:xfrm>
        </p:spPr>
        <p:txBody>
          <a:bodyPr>
            <a:normAutofit/>
          </a:bodyPr>
          <a:lstStyle/>
          <a:p>
            <a:pPr marL="0" indent="0" algn="just">
              <a:buNone/>
            </a:pPr>
            <a:r>
              <a:rPr lang="es-MX" sz="2000" b="1" dirty="0"/>
              <a:t>Diagrama Top-</a:t>
            </a:r>
            <a:r>
              <a:rPr lang="es-MX" sz="2000" b="1" dirty="0" err="1"/>
              <a:t>down</a:t>
            </a:r>
            <a:r>
              <a:rPr lang="es-MX" sz="2000" dirty="0"/>
              <a:t>. También conocido como “diagrama de arriba a abajo”, consiste en una serie de niveles de menor a mayor complejidad que dan solución al problema. En esencia, consiste en efectuar una relación entre las etapas de la estructuración de forma que una etapa jerárquica y su inmediata inferior se relacionan mediante la entrada y salida de información</a:t>
            </a:r>
            <a:r>
              <a:rPr lang="es-MX" sz="2000" dirty="0" smtClean="0"/>
              <a:t>.</a:t>
            </a:r>
            <a:endParaRPr lang="es-MX" sz="2000" b="1" dirty="0" smtClean="0"/>
          </a:p>
          <a:p>
            <a:pPr marL="0" indent="0" algn="just">
              <a:buNone/>
            </a:pPr>
            <a:endParaRPr lang="es-MX" sz="2000" b="1" dirty="0"/>
          </a:p>
          <a:p>
            <a:pPr marL="0" indent="0" algn="just">
              <a:buNone/>
            </a:pPr>
            <a:r>
              <a:rPr lang="es-MX" sz="2000" b="1" dirty="0" smtClean="0"/>
              <a:t>Diagrama </a:t>
            </a:r>
            <a:r>
              <a:rPr lang="es-MX" sz="2000" b="1" dirty="0" err="1" smtClean="0"/>
              <a:t>Bottom</a:t>
            </a:r>
            <a:r>
              <a:rPr lang="es-MX" sz="2000" b="1" dirty="0" smtClean="0"/>
              <a:t>-up.</a:t>
            </a:r>
            <a:r>
              <a:rPr lang="es-MX" sz="2000" dirty="0" smtClean="0"/>
              <a:t> También conocido como “diagrama de abajo hacia arriba”, en este método se inicia con el análisis de las partes o subsistemas de donde queremos tener el mayor detalle posible y se va subiendo de nivel de acuerdo a las nuevas necesidades que se presenten. En este enfoque no se hacen de lado situaciones globales, sino que se da cierta prioridad al análisis particular de ciertas áreas que pueden representar una oportunidad.</a:t>
            </a:r>
          </a:p>
          <a:p>
            <a:pPr marL="0" indent="0" algn="just">
              <a:buNone/>
            </a:pPr>
            <a:endParaRPr lang="es-MX" sz="2000" b="1" dirty="0" smtClean="0"/>
          </a:p>
        </p:txBody>
      </p:sp>
    </p:spTree>
    <p:extLst>
      <p:ext uri="{BB962C8B-B14F-4D97-AF65-F5344CB8AC3E}">
        <p14:creationId xmlns:p14="http://schemas.microsoft.com/office/powerpoint/2010/main" val="3383678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836712"/>
            <a:ext cx="6984776" cy="4536504"/>
          </a:xfrm>
        </p:spPr>
        <p:txBody>
          <a:bodyPr>
            <a:normAutofit fontScale="92500" lnSpcReduction="10000"/>
          </a:bodyPr>
          <a:lstStyle/>
          <a:p>
            <a:pPr marL="0" indent="0" algn="just">
              <a:buNone/>
            </a:pPr>
            <a:r>
              <a:rPr lang="es-MX" sz="2000" b="1" dirty="0" err="1"/>
              <a:t>Hierachy</a:t>
            </a:r>
            <a:r>
              <a:rPr lang="es-MX" sz="2000" b="1" dirty="0"/>
              <a:t> Input </a:t>
            </a:r>
            <a:r>
              <a:rPr lang="es-MX" sz="2000" b="1" dirty="0" err="1"/>
              <a:t>Process</a:t>
            </a:r>
            <a:r>
              <a:rPr lang="es-MX" sz="2000" b="1" dirty="0"/>
              <a:t> Output (HIPO). </a:t>
            </a:r>
            <a:r>
              <a:rPr lang="es-MX" sz="2000" dirty="0"/>
              <a:t>Este método permite tener una vista panorámica de las entradas, los procesos y las correspondientes salidas de datos. Muestra con mayor detalle qué datos entran (input), qué procesos (</a:t>
            </a:r>
            <a:r>
              <a:rPr lang="es-MX" sz="2000" dirty="0" err="1"/>
              <a:t>process</a:t>
            </a:r>
            <a:r>
              <a:rPr lang="es-MX" sz="2000" dirty="0"/>
              <a:t>) se realizan con esos datos y qué información debe resultar (output). En el diagrama HIPO, la parte del output se completa primero, luego la parte del input y por último el proceso.</a:t>
            </a:r>
          </a:p>
          <a:p>
            <a:pPr marL="0" indent="0" algn="just">
              <a:buNone/>
            </a:pPr>
            <a:endParaRPr lang="es-MX" sz="2000" b="1" dirty="0" smtClean="0"/>
          </a:p>
          <a:p>
            <a:pPr marL="0" indent="0" algn="just">
              <a:buNone/>
            </a:pPr>
            <a:endParaRPr lang="es-MX" sz="2000" b="1" dirty="0"/>
          </a:p>
          <a:p>
            <a:pPr marL="0" indent="0" algn="just">
              <a:buNone/>
            </a:pPr>
            <a:r>
              <a:rPr lang="es-MX" sz="2000" b="1" dirty="0" smtClean="0"/>
              <a:t>Diccionario de datos. </a:t>
            </a:r>
            <a:r>
              <a:rPr lang="es-MX" sz="2000" dirty="0" smtClean="0"/>
              <a:t>Representa básicamente una lista de todos los elementos que forman parte del flujo de datos en todo el sistema. Los más notables son los flujos de datos, los almacenes de datos y los procesos. El diccionario de datos guarda a nivel de detalle las descripciones de todos estos elementos y se desarrolla durante el análisis de flujo de datos para procurar ayuda en la determinación de requerimientos del sistema.</a:t>
            </a:r>
          </a:p>
          <a:p>
            <a:pPr marL="0" indent="0" algn="just">
              <a:buNone/>
            </a:pPr>
            <a:endParaRPr lang="es-MX" sz="2000" b="1" dirty="0" smtClean="0"/>
          </a:p>
          <a:p>
            <a:pPr marL="0" indent="0" algn="just">
              <a:buNone/>
            </a:pPr>
            <a:endParaRPr lang="es-MX" sz="2000" dirty="0" smtClean="0"/>
          </a:p>
        </p:txBody>
      </p:sp>
    </p:spTree>
    <p:extLst>
      <p:ext uri="{BB962C8B-B14F-4D97-AF65-F5344CB8AC3E}">
        <p14:creationId xmlns:p14="http://schemas.microsoft.com/office/powerpoint/2010/main" val="1749912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548681"/>
            <a:ext cx="7772400" cy="792087"/>
          </a:xfrm>
        </p:spPr>
        <p:txBody>
          <a:bodyPr>
            <a:normAutofit fontScale="90000"/>
          </a:bodyPr>
          <a:lstStyle/>
          <a:p>
            <a:r>
              <a:rPr lang="es-MX" sz="3100" dirty="0" smtClean="0"/>
              <a:t>Importancia de las </a:t>
            </a:r>
            <a:r>
              <a:rPr lang="es-MX" sz="3100" dirty="0" err="1" smtClean="0"/>
              <a:t>MiPyMEs</a:t>
            </a:r>
            <a:r>
              <a:rPr lang="es-MX" sz="2800" dirty="0" smtClean="0"/>
              <a:t/>
            </a:r>
            <a:br>
              <a:rPr lang="es-MX" sz="2800" dirty="0" smtClean="0"/>
            </a:br>
            <a:endParaRPr lang="es-MX" sz="2800" dirty="0"/>
          </a:p>
        </p:txBody>
      </p:sp>
      <p:sp>
        <p:nvSpPr>
          <p:cNvPr id="3" name="2 Subtítulo"/>
          <p:cNvSpPr>
            <a:spLocks noGrp="1"/>
          </p:cNvSpPr>
          <p:nvPr>
            <p:ph type="subTitle" idx="1"/>
          </p:nvPr>
        </p:nvSpPr>
        <p:spPr>
          <a:xfrm>
            <a:off x="755576" y="1124744"/>
            <a:ext cx="7776864" cy="5328592"/>
          </a:xfrm>
        </p:spPr>
        <p:txBody>
          <a:bodyPr>
            <a:normAutofit/>
          </a:bodyPr>
          <a:lstStyle/>
          <a:p>
            <a:pPr algn="just"/>
            <a:r>
              <a:rPr lang="es-MX" sz="2000" dirty="0" smtClean="0">
                <a:solidFill>
                  <a:schemeClr val="tx1"/>
                </a:solidFill>
              </a:rPr>
              <a:t>Los micro, pequeños y medianos empresarios son los principales empleadores en México.</a:t>
            </a:r>
          </a:p>
          <a:p>
            <a:pPr algn="just"/>
            <a:r>
              <a:rPr lang="es-MX" sz="2000" dirty="0" smtClean="0">
                <a:solidFill>
                  <a:schemeClr val="tx1"/>
                </a:solidFill>
              </a:rPr>
              <a:t>La Secretaría de Economía señala que la mayoría de las empresas en nuestro país son de este tipo y aportan un 72% del empleo.</a:t>
            </a:r>
          </a:p>
          <a:p>
            <a:pPr algn="just"/>
            <a:r>
              <a:rPr lang="es-MX" sz="2000" dirty="0" smtClean="0">
                <a:solidFill>
                  <a:schemeClr val="tx1"/>
                </a:solidFill>
              </a:rPr>
              <a:t>La estratificación o clasificación de estas empresas se establece de conformidad con los siguientes criterios:</a:t>
            </a:r>
          </a:p>
          <a:p>
            <a:pPr algn="just"/>
            <a:endParaRPr lang="es-MX" sz="2000"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3356992"/>
            <a:ext cx="4752528" cy="2805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91586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3568" y="764704"/>
            <a:ext cx="7344816" cy="5904656"/>
          </a:xfrm>
        </p:spPr>
        <p:txBody>
          <a:bodyPr>
            <a:normAutofit/>
          </a:bodyPr>
          <a:lstStyle/>
          <a:p>
            <a:pPr marL="0" indent="0" algn="just">
              <a:buNone/>
            </a:pPr>
            <a:r>
              <a:rPr lang="es-MX" sz="1800" b="1" dirty="0"/>
              <a:t>Diagrama de clases. </a:t>
            </a:r>
            <a:r>
              <a:rPr lang="es-MX" sz="1800" dirty="0"/>
              <a:t>Describe la estructura de un sistema mostrando sus clases. Se utiliza en programación orientada a objetos. En este diagrama se definen las características de cada una de las clases, </a:t>
            </a:r>
            <a:r>
              <a:rPr lang="es-MX" sz="1800" dirty="0" err="1"/>
              <a:t>interfases</a:t>
            </a:r>
            <a:r>
              <a:rPr lang="es-MX" sz="1800" dirty="0"/>
              <a:t>, colaboraciones y relaciones de dependencia y generalización.</a:t>
            </a:r>
          </a:p>
          <a:p>
            <a:pPr marL="0" indent="0" algn="just">
              <a:buNone/>
            </a:pPr>
            <a:endParaRPr lang="es-MX" sz="1800" b="1" dirty="0" smtClean="0"/>
          </a:p>
          <a:p>
            <a:pPr marL="0" indent="0" algn="just">
              <a:buNone/>
            </a:pPr>
            <a:r>
              <a:rPr lang="es-MX" sz="1800" b="1" dirty="0" smtClean="0"/>
              <a:t>Árboles </a:t>
            </a:r>
            <a:r>
              <a:rPr lang="es-MX" sz="1800" b="1" dirty="0"/>
              <a:t>de decisión</a:t>
            </a:r>
            <a:r>
              <a:rPr lang="es-MX" sz="1800" dirty="0"/>
              <a:t>. Son diagramas que representan en forma secuencial condiciones y acciones. Muestran qué condiciones se consideran en primer lugar, en segundo lugar y así sucesivamente. Permiten mostrar la relación que existe entre una condición y el grupo de acciones asociado con ella.</a:t>
            </a:r>
          </a:p>
          <a:p>
            <a:pPr marL="0" indent="0" algn="just">
              <a:buNone/>
            </a:pPr>
            <a:endParaRPr lang="es-MX" sz="1800" dirty="0"/>
          </a:p>
          <a:p>
            <a:pPr marL="0" indent="0" algn="just">
              <a:buNone/>
            </a:pPr>
            <a:r>
              <a:rPr lang="es-MX" sz="1800" dirty="0"/>
              <a:t>Las buenas herramientas de modelado cumplen con determinadas características:</a:t>
            </a:r>
          </a:p>
          <a:p>
            <a:pPr algn="just">
              <a:buFont typeface="Wingdings" pitchFamily="2" charset="2"/>
              <a:buChar char="v"/>
            </a:pPr>
            <a:r>
              <a:rPr lang="es-MX" sz="1800" dirty="0"/>
              <a:t>Permiten una visión general, estructurada y descendente del sistema.</a:t>
            </a:r>
          </a:p>
          <a:p>
            <a:pPr algn="just">
              <a:buFont typeface="Wingdings" pitchFamily="2" charset="2"/>
              <a:buChar char="v"/>
            </a:pPr>
            <a:r>
              <a:rPr lang="es-MX" sz="1800" dirty="0"/>
              <a:t>Permiten segmentar el sistema por niveles o módulos.</a:t>
            </a:r>
          </a:p>
          <a:p>
            <a:pPr algn="just">
              <a:buFont typeface="Wingdings" pitchFamily="2" charset="2"/>
              <a:buChar char="v"/>
            </a:pPr>
            <a:r>
              <a:rPr lang="es-MX" sz="1800" dirty="0"/>
              <a:t>Poseen componentes visuales gráficos con apoyo de textos y tablas.</a:t>
            </a:r>
          </a:p>
          <a:p>
            <a:pPr algn="just">
              <a:buFont typeface="Wingdings" pitchFamily="2" charset="2"/>
              <a:buChar char="v"/>
            </a:pPr>
            <a:r>
              <a:rPr lang="es-MX" sz="1800" dirty="0"/>
              <a:t>El modelo resultante debe ser fácil de comprender.</a:t>
            </a:r>
          </a:p>
          <a:p>
            <a:pPr algn="just">
              <a:buFont typeface="Wingdings" pitchFamily="2" charset="2"/>
              <a:buChar char="v"/>
            </a:pPr>
            <a:r>
              <a:rPr lang="es-MX" sz="1800" dirty="0"/>
              <a:t>Evitan la redundancia.</a:t>
            </a:r>
          </a:p>
          <a:p>
            <a:endParaRPr lang="es-ES" dirty="0"/>
          </a:p>
        </p:txBody>
      </p:sp>
    </p:spTree>
    <p:extLst>
      <p:ext uri="{BB962C8B-B14F-4D97-AF65-F5344CB8AC3E}">
        <p14:creationId xmlns:p14="http://schemas.microsoft.com/office/powerpoint/2010/main" val="2948054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57808"/>
            <a:ext cx="8229600" cy="1143000"/>
          </a:xfrm>
        </p:spPr>
        <p:txBody>
          <a:bodyPr>
            <a:normAutofit/>
          </a:bodyPr>
          <a:lstStyle/>
          <a:p>
            <a:r>
              <a:rPr lang="es-MX" sz="2800" dirty="0" smtClean="0"/>
              <a:t>Esquema de la arquitectura típica</a:t>
            </a:r>
            <a:br>
              <a:rPr lang="es-MX" sz="2800" dirty="0" smtClean="0"/>
            </a:br>
            <a:r>
              <a:rPr lang="es-MX" sz="2800" dirty="0" smtClean="0"/>
              <a:t>de los sistemas de información en las organizaciones</a:t>
            </a:r>
            <a:endParaRPr lang="es-MX" sz="28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51326" y="2204864"/>
            <a:ext cx="6841348" cy="398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1326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La organización como sistema</a:t>
            </a:r>
            <a:endParaRPr lang="es-MX" sz="2800" dirty="0"/>
          </a:p>
        </p:txBody>
      </p:sp>
      <p:sp>
        <p:nvSpPr>
          <p:cNvPr id="3" name="2 Marcador de contenido"/>
          <p:cNvSpPr>
            <a:spLocks noGrp="1"/>
          </p:cNvSpPr>
          <p:nvPr>
            <p:ph idx="1"/>
          </p:nvPr>
        </p:nvSpPr>
        <p:spPr>
          <a:xfrm>
            <a:off x="457200" y="1163885"/>
            <a:ext cx="8229600" cy="5073427"/>
          </a:xfrm>
        </p:spPr>
        <p:txBody>
          <a:bodyPr>
            <a:normAutofit/>
          </a:bodyPr>
          <a:lstStyle/>
          <a:p>
            <a:pPr marL="0" indent="0">
              <a:buNone/>
            </a:pPr>
            <a:r>
              <a:rPr lang="es-MX" sz="1800" dirty="0" smtClean="0"/>
              <a:t>Las organizaciones son un todo, por lo que hay que visualizarlas como sistemas. Requieren del ambiente para satisfacer necesidades y cuentan con las siguientes características:</a:t>
            </a:r>
          </a:p>
          <a:p>
            <a:pPr>
              <a:buFont typeface="Wingdings" pitchFamily="2" charset="2"/>
              <a:buChar char="Ø"/>
            </a:pPr>
            <a:r>
              <a:rPr lang="es-MX" sz="1800" dirty="0" smtClean="0"/>
              <a:t>Propósito: tienen una finalidad bien definida.</a:t>
            </a:r>
          </a:p>
          <a:p>
            <a:pPr>
              <a:buFont typeface="Wingdings" pitchFamily="2" charset="2"/>
              <a:buChar char="Ø"/>
            </a:pPr>
            <a:r>
              <a:rPr lang="es-MX" sz="1800" dirty="0" smtClean="0"/>
              <a:t>Globalismo: la falta de algún elemento propiciaría un desajuste.</a:t>
            </a:r>
          </a:p>
          <a:p>
            <a:pPr>
              <a:buFont typeface="Wingdings" pitchFamily="2" charset="2"/>
              <a:buChar char="Ø"/>
            </a:pPr>
            <a:r>
              <a:rPr lang="es-MX" sz="1800" dirty="0" smtClean="0"/>
              <a:t>Objetivo: la organización conoce la dirección a la que debe dirigirse</a:t>
            </a:r>
            <a:r>
              <a:rPr lang="es-MX" sz="2000" dirty="0" smtClean="0"/>
              <a:t>.</a:t>
            </a:r>
            <a:endParaRPr lang="es-MX" sz="2000" dirty="0"/>
          </a:p>
          <a:p>
            <a:pPr marL="0" indent="0">
              <a:buNone/>
            </a:pPr>
            <a:endParaRPr lang="es-MX"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272749"/>
            <a:ext cx="5509620" cy="2888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0563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75853"/>
            <a:ext cx="8229600" cy="5649491"/>
          </a:xfrm>
        </p:spPr>
        <p:txBody>
          <a:bodyPr>
            <a:normAutofit/>
          </a:bodyPr>
          <a:lstStyle/>
          <a:p>
            <a:pPr marL="0" indent="0">
              <a:buNone/>
            </a:pPr>
            <a:r>
              <a:rPr lang="es-MX" sz="2000" dirty="0" smtClean="0"/>
              <a:t>Sistema es un conjunto, pero también contiene las relaciones que existen</a:t>
            </a:r>
          </a:p>
          <a:p>
            <a:pPr marL="0" indent="0">
              <a:buNone/>
            </a:pPr>
            <a:r>
              <a:rPr lang="es-MX" sz="2000" dirty="0" smtClean="0"/>
              <a:t>entre los elementos o subsistemas que lo componen.</a:t>
            </a:r>
          </a:p>
          <a:p>
            <a:pPr marL="0" indent="0">
              <a:buNone/>
            </a:pPr>
            <a:endParaRPr lang="es-MX" sz="2000" dirty="0" smtClean="0"/>
          </a:p>
          <a:p>
            <a:pPr marL="0" indent="0">
              <a:buNone/>
            </a:pPr>
            <a:endParaRPr lang="es-MX" sz="20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204864"/>
            <a:ext cx="6408712" cy="3744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4931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Clasificación de los sistemas</a:t>
            </a:r>
            <a:endParaRPr lang="es-MX" sz="2800" dirty="0"/>
          </a:p>
        </p:txBody>
      </p:sp>
      <p:sp>
        <p:nvSpPr>
          <p:cNvPr id="3" name="2 Marcador de contenido"/>
          <p:cNvSpPr>
            <a:spLocks noGrp="1"/>
          </p:cNvSpPr>
          <p:nvPr>
            <p:ph idx="1"/>
          </p:nvPr>
        </p:nvSpPr>
        <p:spPr/>
        <p:txBody>
          <a:bodyPr>
            <a:normAutofit fontScale="92500" lnSpcReduction="20000"/>
          </a:bodyPr>
          <a:lstStyle/>
          <a:p>
            <a:pPr marL="0" indent="0">
              <a:buNone/>
            </a:pPr>
            <a:r>
              <a:rPr lang="es-MX" sz="2000" dirty="0" smtClean="0"/>
              <a:t>Según su interacción con otros sistemas, su relación con el medio ambiente, los objetivos</a:t>
            </a:r>
          </a:p>
          <a:p>
            <a:pPr marL="0" indent="0">
              <a:buNone/>
            </a:pPr>
            <a:r>
              <a:rPr lang="es-MX" sz="2000" dirty="0" smtClean="0"/>
              <a:t>que persiguen y las circunstancias en las cuales se desarrollaron, los sistemas se clasifican</a:t>
            </a:r>
          </a:p>
          <a:p>
            <a:pPr marL="0" indent="0">
              <a:buNone/>
            </a:pPr>
            <a:r>
              <a:rPr lang="es-MX" sz="2000" dirty="0" smtClean="0"/>
              <a:t>así:</a:t>
            </a:r>
          </a:p>
          <a:p>
            <a:pPr>
              <a:buFont typeface="Wingdings" pitchFamily="2" charset="2"/>
              <a:buChar char="ü"/>
            </a:pPr>
            <a:r>
              <a:rPr lang="es-MX" sz="2000" dirty="0" smtClean="0"/>
              <a:t>Sistemas abiertos: intercambian materia, energía o información con el ambiente</a:t>
            </a:r>
          </a:p>
          <a:p>
            <a:pPr>
              <a:buFont typeface="Wingdings" pitchFamily="2" charset="2"/>
              <a:buChar char="ü"/>
            </a:pPr>
            <a:r>
              <a:rPr lang="es-MX" sz="2000" dirty="0" smtClean="0"/>
              <a:t>Sistemas cerrados: no intercambian materia, energía o información con el ambiente</a:t>
            </a:r>
          </a:p>
          <a:p>
            <a:pPr>
              <a:buFont typeface="Wingdings" pitchFamily="2" charset="2"/>
              <a:buChar char="ü"/>
            </a:pPr>
            <a:r>
              <a:rPr lang="es-MX" sz="2000" dirty="0" smtClean="0"/>
              <a:t>Sistemas concretos: físicos o tangibles</a:t>
            </a:r>
          </a:p>
          <a:p>
            <a:pPr>
              <a:buFont typeface="Wingdings" pitchFamily="2" charset="2"/>
              <a:buChar char="ü"/>
            </a:pPr>
            <a:r>
              <a:rPr lang="es-MX" sz="2000" dirty="0" smtClean="0"/>
              <a:t>Sistemas abstractos: simbólicos o conceptuales</a:t>
            </a:r>
          </a:p>
          <a:p>
            <a:pPr>
              <a:buFont typeface="Wingdings" pitchFamily="2" charset="2"/>
              <a:buChar char="ü"/>
            </a:pPr>
            <a:r>
              <a:rPr lang="es-MX" sz="2000" dirty="0" smtClean="0"/>
              <a:t>Sistemas naturales: generados por la naturaleza</a:t>
            </a:r>
          </a:p>
          <a:p>
            <a:pPr>
              <a:buFont typeface="Wingdings" pitchFamily="2" charset="2"/>
              <a:buChar char="ü"/>
            </a:pPr>
            <a:r>
              <a:rPr lang="es-MX" sz="2000" dirty="0" smtClean="0"/>
              <a:t>Sistemas artificiales: producto de la actividad humana</a:t>
            </a:r>
          </a:p>
          <a:p>
            <a:pPr>
              <a:buFont typeface="Wingdings" pitchFamily="2" charset="2"/>
              <a:buChar char="ü"/>
            </a:pPr>
            <a:r>
              <a:rPr lang="es-MX" sz="2000" dirty="0" smtClean="0"/>
              <a:t>Sistemas simples: con pocos elementos y relaciones</a:t>
            </a:r>
          </a:p>
          <a:p>
            <a:pPr>
              <a:buFont typeface="Wingdings" pitchFamily="2" charset="2"/>
              <a:buChar char="ü"/>
            </a:pPr>
            <a:r>
              <a:rPr lang="es-MX" sz="2000" dirty="0" smtClean="0"/>
              <a:t>Sistemas complejos: con numerosos elementos y relaciones entre ellos</a:t>
            </a:r>
            <a:endParaRPr lang="es-MX" sz="2000" dirty="0"/>
          </a:p>
        </p:txBody>
      </p:sp>
    </p:spTree>
    <p:extLst>
      <p:ext uri="{BB962C8B-B14F-4D97-AF65-F5344CB8AC3E}">
        <p14:creationId xmlns:p14="http://schemas.microsoft.com/office/powerpoint/2010/main" val="3613778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fontScale="77500" lnSpcReduction="20000"/>
          </a:bodyPr>
          <a:lstStyle/>
          <a:p>
            <a:pPr algn="just">
              <a:buFont typeface="Wingdings" pitchFamily="2" charset="2"/>
              <a:buChar char="ü"/>
            </a:pPr>
            <a:r>
              <a:rPr lang="es-MX" sz="2800" dirty="0" smtClean="0"/>
              <a:t>Sistemas estáticos: no cambian en el tiempo</a:t>
            </a:r>
          </a:p>
          <a:p>
            <a:pPr algn="just">
              <a:buFont typeface="Wingdings" pitchFamily="2" charset="2"/>
              <a:buChar char="ü"/>
            </a:pPr>
            <a:r>
              <a:rPr lang="es-MX" sz="2800" dirty="0" smtClean="0"/>
              <a:t>Sistemas dinámicos: cambian en el tiempo</a:t>
            </a:r>
          </a:p>
          <a:p>
            <a:pPr algn="just">
              <a:buFont typeface="Wingdings" pitchFamily="2" charset="2"/>
              <a:buChar char="ü"/>
            </a:pPr>
            <a:r>
              <a:rPr lang="es-MX" sz="2800" dirty="0" smtClean="0"/>
              <a:t>Sistemas discretos: definidos por variables discretas</a:t>
            </a:r>
          </a:p>
          <a:p>
            <a:pPr algn="just">
              <a:buFont typeface="Wingdings" pitchFamily="2" charset="2"/>
              <a:buChar char="ü"/>
            </a:pPr>
            <a:r>
              <a:rPr lang="es-MX" sz="2800" dirty="0" smtClean="0"/>
              <a:t>Sistemas continuos: definidos por variables continuas</a:t>
            </a:r>
          </a:p>
          <a:p>
            <a:pPr algn="just">
              <a:buFont typeface="Wingdings" pitchFamily="2" charset="2"/>
              <a:buChar char="ü"/>
            </a:pPr>
            <a:r>
              <a:rPr lang="es-MX" sz="2800" dirty="0" smtClean="0"/>
              <a:t>Sistemas jerárquicos: sus elementos tienen relaciones de dependencia o subordinación</a:t>
            </a:r>
          </a:p>
          <a:p>
            <a:pPr algn="just">
              <a:buFont typeface="Wingdings" pitchFamily="2" charset="2"/>
              <a:buChar char="ü"/>
            </a:pPr>
            <a:r>
              <a:rPr lang="es-MX" sz="2800" dirty="0" smtClean="0"/>
              <a:t>Sistemas de control: sus elementos son controlados por otros</a:t>
            </a:r>
          </a:p>
          <a:p>
            <a:pPr algn="just">
              <a:buFont typeface="Wingdings" pitchFamily="2" charset="2"/>
              <a:buChar char="ü"/>
            </a:pPr>
            <a:r>
              <a:rPr lang="es-MX" sz="2800" dirty="0" smtClean="0"/>
              <a:t>Sistemas de control con retroalimentación: los elementos controlados envían información sobre su estado a los elementos controladores</a:t>
            </a:r>
          </a:p>
          <a:p>
            <a:pPr algn="just">
              <a:buFont typeface="Wingdings" pitchFamily="2" charset="2"/>
              <a:buChar char="ü"/>
            </a:pPr>
            <a:r>
              <a:rPr lang="es-MX" sz="2800" dirty="0" smtClean="0"/>
              <a:t>Sistemas determinísticos: tienen un comportamiento previsible</a:t>
            </a:r>
          </a:p>
          <a:p>
            <a:pPr algn="just">
              <a:buFont typeface="Wingdings" pitchFamily="2" charset="2"/>
              <a:buChar char="ü"/>
            </a:pPr>
            <a:r>
              <a:rPr lang="es-MX" sz="2800" dirty="0" smtClean="0"/>
              <a:t>Sistemas probabilísticos: tienen un comportamiento no previsible</a:t>
            </a:r>
          </a:p>
          <a:p>
            <a:pPr algn="just">
              <a:buFont typeface="Wingdings" pitchFamily="2" charset="2"/>
              <a:buChar char="ü"/>
            </a:pPr>
            <a:r>
              <a:rPr lang="es-MX" sz="2800" dirty="0" smtClean="0"/>
              <a:t>Sistemas vivientes: dotados de funciones biológicas</a:t>
            </a:r>
          </a:p>
          <a:p>
            <a:pPr algn="just">
              <a:buFont typeface="Wingdings" pitchFamily="2" charset="2"/>
              <a:buChar char="ü"/>
            </a:pPr>
            <a:r>
              <a:rPr lang="es-MX" sz="2800" dirty="0" smtClean="0"/>
              <a:t>Sistemas no vivientes: sin funciones biológicas</a:t>
            </a:r>
          </a:p>
          <a:p>
            <a:pPr algn="just">
              <a:buFont typeface="Wingdings" pitchFamily="2" charset="2"/>
              <a:buChar char="ü"/>
            </a:pPr>
            <a:r>
              <a:rPr lang="es-MX" sz="2800" dirty="0" smtClean="0"/>
              <a:t>Sistemas abstractos: sus elementos son conceptos</a:t>
            </a:r>
          </a:p>
          <a:p>
            <a:pPr algn="just">
              <a:buFont typeface="Wingdings" pitchFamily="2" charset="2"/>
              <a:buChar char="ü"/>
            </a:pPr>
            <a:r>
              <a:rPr lang="es-MX" sz="2800" dirty="0" smtClean="0"/>
              <a:t>Sistemas concretos: por lo menos dos de sus elementos son objetos, sujetos o ambos</a:t>
            </a:r>
            <a:endParaRPr lang="es-MX" sz="2800" dirty="0"/>
          </a:p>
        </p:txBody>
      </p:sp>
    </p:spTree>
    <p:extLst>
      <p:ext uri="{BB962C8B-B14F-4D97-AF65-F5344CB8AC3E}">
        <p14:creationId xmlns:p14="http://schemas.microsoft.com/office/powerpoint/2010/main" val="3746342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Los sistemas de información</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Consideremos la clasificación que propone </a:t>
            </a:r>
            <a:r>
              <a:rPr lang="es-MX" sz="2000" dirty="0" err="1" smtClean="0"/>
              <a:t>Checkland</a:t>
            </a:r>
            <a:r>
              <a:rPr lang="es-MX" sz="2000" dirty="0" smtClean="0"/>
              <a:t> respecto a los tipos de sistemas de información y sus conceptos:</a:t>
            </a:r>
          </a:p>
          <a:p>
            <a:pPr algn="just">
              <a:buFont typeface="Wingdings" pitchFamily="2" charset="2"/>
              <a:buChar char="v"/>
            </a:pPr>
            <a:r>
              <a:rPr lang="es-MX" sz="2000" dirty="0" smtClean="0"/>
              <a:t>Sistemas naturales: sistemas físicos que integran el universo en una jerarquía de sistemas subatómicos, desde los sistemas ecológicos hasta los sistemas galácticos.</a:t>
            </a:r>
          </a:p>
          <a:p>
            <a:pPr algn="just">
              <a:buFont typeface="Wingdings" pitchFamily="2" charset="2"/>
              <a:buChar char="v"/>
            </a:pPr>
            <a:r>
              <a:rPr lang="es-MX" sz="2000" dirty="0" smtClean="0"/>
              <a:t>Sistemas diseñados: pueden ser tanto físicos como herramientas, puentes o complejos industriales automatizados.</a:t>
            </a:r>
          </a:p>
          <a:p>
            <a:pPr algn="just">
              <a:buFont typeface="Wingdings" pitchFamily="2" charset="2"/>
              <a:buChar char="v"/>
            </a:pPr>
            <a:r>
              <a:rPr lang="es-MX" sz="2000" dirty="0" smtClean="0"/>
              <a:t>Sistemas de actividad humana: describen a los seres humanos que emprenden una actividad determinada, como los sistemas hombre-máquina, la actividad   industrial, los sistemas políticos y sociales.</a:t>
            </a:r>
          </a:p>
          <a:p>
            <a:pPr algn="just">
              <a:buFont typeface="Wingdings" pitchFamily="2" charset="2"/>
              <a:buChar char="v"/>
            </a:pPr>
            <a:r>
              <a:rPr lang="es-MX" sz="2000" dirty="0" smtClean="0"/>
              <a:t>Sistemas sociales y culturales: la mayor parte de la actividad humana, existirá en un sistema social donde los elementos serán seres humanos y las relaciones serán interpersonales.</a:t>
            </a:r>
            <a:endParaRPr lang="es-MX" sz="2000" dirty="0"/>
          </a:p>
        </p:txBody>
      </p:sp>
    </p:spTree>
    <p:extLst>
      <p:ext uri="{BB962C8B-B14F-4D97-AF65-F5344CB8AC3E}">
        <p14:creationId xmlns:p14="http://schemas.microsoft.com/office/powerpoint/2010/main" val="1968331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3792"/>
            <a:ext cx="8229600" cy="1143000"/>
          </a:xfrm>
        </p:spPr>
        <p:txBody>
          <a:bodyPr>
            <a:normAutofit/>
          </a:bodyPr>
          <a:lstStyle/>
          <a:p>
            <a:r>
              <a:rPr lang="es-MX" sz="2800" dirty="0" smtClean="0"/>
              <a:t>Elementos o componentes </a:t>
            </a:r>
            <a:br>
              <a:rPr lang="es-MX" sz="2800" dirty="0" smtClean="0"/>
            </a:br>
            <a:r>
              <a:rPr lang="es-MX" sz="2800" dirty="0" smtClean="0"/>
              <a:t>de los sistemas de información</a:t>
            </a:r>
            <a:endParaRPr lang="es-MX" sz="2800" dirty="0"/>
          </a:p>
        </p:txBody>
      </p:sp>
      <p:sp>
        <p:nvSpPr>
          <p:cNvPr id="3" name="2 Marcador de contenido"/>
          <p:cNvSpPr>
            <a:spLocks noGrp="1"/>
          </p:cNvSpPr>
          <p:nvPr>
            <p:ph idx="1"/>
          </p:nvPr>
        </p:nvSpPr>
        <p:spPr/>
        <p:txBody>
          <a:bodyPr>
            <a:normAutofit fontScale="85000" lnSpcReduction="10000"/>
          </a:bodyPr>
          <a:lstStyle/>
          <a:p>
            <a:pPr>
              <a:buFont typeface="Wingdings" pitchFamily="2" charset="2"/>
              <a:buChar char="§"/>
            </a:pPr>
            <a:r>
              <a:rPr lang="es-MX" sz="2000" dirty="0" smtClean="0"/>
              <a:t>Documentos, datos e información: cualquier fuente de información, en forma</a:t>
            </a:r>
          </a:p>
          <a:p>
            <a:pPr marL="0" indent="0">
              <a:buNone/>
            </a:pPr>
            <a:r>
              <a:rPr lang="es-MX" sz="2000" dirty="0" smtClean="0"/>
              <a:t>       material, capaz de ser empleada para referencia o estudio.</a:t>
            </a:r>
          </a:p>
          <a:p>
            <a:pPr>
              <a:buFont typeface="Wingdings" pitchFamily="2" charset="2"/>
              <a:buChar char="§"/>
            </a:pPr>
            <a:r>
              <a:rPr lang="es-MX" sz="2000" dirty="0" smtClean="0"/>
              <a:t>Registros: conjunto de elementos que en forma colectiva aportan información acerca</a:t>
            </a:r>
          </a:p>
          <a:p>
            <a:pPr marL="0" indent="0">
              <a:buNone/>
            </a:pPr>
            <a:r>
              <a:rPr lang="es-MX" sz="2000" dirty="0" smtClean="0"/>
              <a:t>       del asunto que registran.</a:t>
            </a:r>
          </a:p>
          <a:p>
            <a:pPr>
              <a:buFont typeface="Wingdings" pitchFamily="2" charset="2"/>
              <a:buChar char="§"/>
            </a:pPr>
            <a:r>
              <a:rPr lang="es-MX" sz="2000" dirty="0" smtClean="0"/>
              <a:t>Archivos de registros: conjunto de registros, casi siempre con características similares</a:t>
            </a:r>
          </a:p>
          <a:p>
            <a:pPr>
              <a:buFont typeface="Wingdings" pitchFamily="2" charset="2"/>
              <a:buChar char="§"/>
            </a:pPr>
            <a:r>
              <a:rPr lang="es-MX" sz="2000" dirty="0" smtClean="0"/>
              <a:t>Tecnologías de la Información: plataforma de cómputo sobre la cual se desarrolla</a:t>
            </a:r>
          </a:p>
          <a:p>
            <a:pPr marL="0" indent="0">
              <a:buNone/>
            </a:pPr>
            <a:r>
              <a:rPr lang="es-MX" sz="2000" dirty="0" smtClean="0"/>
              <a:t>       el SI.</a:t>
            </a:r>
          </a:p>
          <a:p>
            <a:pPr>
              <a:buFont typeface="Wingdings" pitchFamily="2" charset="2"/>
              <a:buChar char="§"/>
            </a:pPr>
            <a:r>
              <a:rPr lang="es-MX" sz="2000" dirty="0" smtClean="0"/>
              <a:t>Elementos de apoyo: manuales de procedimiento y software específico.</a:t>
            </a:r>
          </a:p>
          <a:p>
            <a:pPr>
              <a:buFont typeface="Wingdings" pitchFamily="2" charset="2"/>
              <a:buChar char="§"/>
            </a:pPr>
            <a:r>
              <a:rPr lang="es-MX" sz="2000" dirty="0" smtClean="0"/>
              <a:t>Procesos de negocio: tareas, actividades o procedimientos para obtener un resultado</a:t>
            </a:r>
          </a:p>
          <a:p>
            <a:pPr marL="0" indent="0">
              <a:buNone/>
            </a:pPr>
            <a:r>
              <a:rPr lang="es-MX" sz="2000" dirty="0" smtClean="0"/>
              <a:t>       concreto.</a:t>
            </a:r>
          </a:p>
          <a:p>
            <a:pPr>
              <a:buFont typeface="Wingdings" pitchFamily="2" charset="2"/>
              <a:buChar char="§"/>
            </a:pPr>
            <a:r>
              <a:rPr lang="es-MX" sz="2000" dirty="0" smtClean="0"/>
              <a:t>Personas: expertos en tecnología, analistas, constructores, diseñadores, propietarios</a:t>
            </a:r>
          </a:p>
          <a:p>
            <a:pPr marL="0" indent="0">
              <a:buNone/>
            </a:pPr>
            <a:r>
              <a:rPr lang="es-MX" sz="2000" dirty="0" smtClean="0"/>
              <a:t>       y usuarios del sistema.</a:t>
            </a:r>
            <a:endParaRPr lang="es-MX" sz="2000" dirty="0"/>
          </a:p>
        </p:txBody>
      </p:sp>
    </p:spTree>
    <p:extLst>
      <p:ext uri="{BB962C8B-B14F-4D97-AF65-F5344CB8AC3E}">
        <p14:creationId xmlns:p14="http://schemas.microsoft.com/office/powerpoint/2010/main" val="41857060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0c5abab145a33529af6a4a7b9bd8398dc11219e"/>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1857</Words>
  <Application>Microsoft Office PowerPoint</Application>
  <PresentationFormat>Presentación en pantalla (4:3)</PresentationFormat>
  <Paragraphs>111</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Wingdings</vt:lpstr>
      <vt:lpstr>Tema de Office</vt:lpstr>
      <vt:lpstr>La implementación de un sistema de información conlleva una serie de cambios sustanciales en la organización.</vt:lpstr>
      <vt:lpstr>Importancia de las MiPyMEs </vt:lpstr>
      <vt:lpstr>Esquema de la arquitectura típica de los sistemas de información en las organizaciones</vt:lpstr>
      <vt:lpstr>La organización como sistema</vt:lpstr>
      <vt:lpstr>Presentación de PowerPoint</vt:lpstr>
      <vt:lpstr>Clasificación de los sistemas</vt:lpstr>
      <vt:lpstr>Presentación de PowerPoint</vt:lpstr>
      <vt:lpstr>Los sistemas de información</vt:lpstr>
      <vt:lpstr>Elementos o componentes  de los sistemas de información</vt:lpstr>
      <vt:lpstr>2.2. Teoría General de Sistemas (TGS) en la organización; modelando con diagramas conceptuales</vt:lpstr>
      <vt:lpstr>La organización como sistema abierto (de Chiavenato)</vt:lpstr>
      <vt:lpstr>Introducción a la Teoría General  de Sistemas (de Johansen)</vt:lpstr>
      <vt:lpstr>Modelando con diagramas conceptuales</vt:lpstr>
      <vt:lpstr>Clasificación de los modelos</vt:lpstr>
      <vt:lpstr>Clasificación de los modelos</vt:lpstr>
      <vt:lpstr>Herramientas de modelado</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2 Los sistemas en la organización</dc:title>
  <dc:creator>user</dc:creator>
  <cp:lastModifiedBy>hvela</cp:lastModifiedBy>
  <cp:revision>18</cp:revision>
  <dcterms:created xsi:type="dcterms:W3CDTF">2016-09-30T02:52:52Z</dcterms:created>
  <dcterms:modified xsi:type="dcterms:W3CDTF">2016-11-18T15:56:44Z</dcterms:modified>
</cp:coreProperties>
</file>