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56" r:id="rId3"/>
    <p:sldId id="257" r:id="rId4"/>
    <p:sldId id="262" r:id="rId5"/>
    <p:sldId id="267" r:id="rId6"/>
    <p:sldId id="268" r:id="rId7"/>
    <p:sldId id="263" r:id="rId8"/>
    <p:sldId id="269" r:id="rId9"/>
    <p:sldId id="264" r:id="rId10"/>
    <p:sldId id="270" r:id="rId11"/>
    <p:sldId id="272" r:id="rId12"/>
    <p:sldId id="274" r:id="rId13"/>
    <p:sldId id="273" r:id="rId14"/>
    <p:sldId id="271" r:id="rId15"/>
    <p:sldId id="275" r:id="rId16"/>
    <p:sldId id="265" r:id="rId17"/>
    <p:sldId id="276"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18" d="100"/>
          <a:sy n="118" d="100"/>
        </p:scale>
        <p:origin x="68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FBE9302-0BCB-4D8F-B5B9-3C15E3EE8633}" type="datetimeFigureOut">
              <a:rPr lang="es-ES" smtClean="0"/>
              <a:t>13/12/2016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9E7288E-8E02-493C-93EA-3ADC868C10DA}" type="slidenum">
              <a:rPr lang="es-ES" smtClean="0"/>
              <a:t>‹Nº›</a:t>
            </a:fld>
            <a:endParaRPr lang="es-ES"/>
          </a:p>
        </p:txBody>
      </p:sp>
    </p:spTree>
    <p:extLst>
      <p:ext uri="{BB962C8B-B14F-4D97-AF65-F5344CB8AC3E}">
        <p14:creationId xmlns:p14="http://schemas.microsoft.com/office/powerpoint/2010/main" val="250957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FBE9302-0BCB-4D8F-B5B9-3C15E3EE8633}" type="datetimeFigureOut">
              <a:rPr lang="es-ES" smtClean="0"/>
              <a:t>13/12/2016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9E7288E-8E02-493C-93EA-3ADC868C10DA}" type="slidenum">
              <a:rPr lang="es-ES" smtClean="0"/>
              <a:t>‹Nº›</a:t>
            </a:fld>
            <a:endParaRPr lang="es-ES"/>
          </a:p>
        </p:txBody>
      </p:sp>
    </p:spTree>
    <p:extLst>
      <p:ext uri="{BB962C8B-B14F-4D97-AF65-F5344CB8AC3E}">
        <p14:creationId xmlns:p14="http://schemas.microsoft.com/office/powerpoint/2010/main" val="18286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FBE9302-0BCB-4D8F-B5B9-3C15E3EE8633}" type="datetimeFigureOut">
              <a:rPr lang="es-ES" smtClean="0"/>
              <a:t>13/12/2016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9E7288E-8E02-493C-93EA-3ADC868C10DA}" type="slidenum">
              <a:rPr lang="es-ES" smtClean="0"/>
              <a:t>‹Nº›</a:t>
            </a:fld>
            <a:endParaRPr lang="es-ES"/>
          </a:p>
        </p:txBody>
      </p:sp>
    </p:spTree>
    <p:extLst>
      <p:ext uri="{BB962C8B-B14F-4D97-AF65-F5344CB8AC3E}">
        <p14:creationId xmlns:p14="http://schemas.microsoft.com/office/powerpoint/2010/main" val="8168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FBE9302-0BCB-4D8F-B5B9-3C15E3EE8633}" type="datetimeFigureOut">
              <a:rPr lang="es-ES" smtClean="0"/>
              <a:t>13/12/2016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9E7288E-8E02-493C-93EA-3ADC868C10DA}" type="slidenum">
              <a:rPr lang="es-ES" smtClean="0"/>
              <a:t>‹Nº›</a:t>
            </a:fld>
            <a:endParaRPr lang="es-ES"/>
          </a:p>
        </p:txBody>
      </p:sp>
    </p:spTree>
    <p:extLst>
      <p:ext uri="{BB962C8B-B14F-4D97-AF65-F5344CB8AC3E}">
        <p14:creationId xmlns:p14="http://schemas.microsoft.com/office/powerpoint/2010/main" val="3348533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FBE9302-0BCB-4D8F-B5B9-3C15E3EE8633}" type="datetimeFigureOut">
              <a:rPr lang="es-ES" smtClean="0"/>
              <a:t>13/12/2016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9E7288E-8E02-493C-93EA-3ADC868C10DA}" type="slidenum">
              <a:rPr lang="es-ES" smtClean="0"/>
              <a:t>‹Nº›</a:t>
            </a:fld>
            <a:endParaRPr lang="es-ES"/>
          </a:p>
        </p:txBody>
      </p:sp>
    </p:spTree>
    <p:extLst>
      <p:ext uri="{BB962C8B-B14F-4D97-AF65-F5344CB8AC3E}">
        <p14:creationId xmlns:p14="http://schemas.microsoft.com/office/powerpoint/2010/main" val="1853070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FBE9302-0BCB-4D8F-B5B9-3C15E3EE8633}" type="datetimeFigureOut">
              <a:rPr lang="es-ES" smtClean="0"/>
              <a:t>13/12/2016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9E7288E-8E02-493C-93EA-3ADC868C10DA}" type="slidenum">
              <a:rPr lang="es-ES" smtClean="0"/>
              <a:t>‹Nº›</a:t>
            </a:fld>
            <a:endParaRPr lang="es-ES"/>
          </a:p>
        </p:txBody>
      </p:sp>
    </p:spTree>
    <p:extLst>
      <p:ext uri="{BB962C8B-B14F-4D97-AF65-F5344CB8AC3E}">
        <p14:creationId xmlns:p14="http://schemas.microsoft.com/office/powerpoint/2010/main" val="1633787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FBE9302-0BCB-4D8F-B5B9-3C15E3EE8633}" type="datetimeFigureOut">
              <a:rPr lang="es-ES" smtClean="0"/>
              <a:t>13/12/2016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9E7288E-8E02-493C-93EA-3ADC868C10DA}" type="slidenum">
              <a:rPr lang="es-ES" smtClean="0"/>
              <a:t>‹Nº›</a:t>
            </a:fld>
            <a:endParaRPr lang="es-ES"/>
          </a:p>
        </p:txBody>
      </p:sp>
    </p:spTree>
    <p:extLst>
      <p:ext uri="{BB962C8B-B14F-4D97-AF65-F5344CB8AC3E}">
        <p14:creationId xmlns:p14="http://schemas.microsoft.com/office/powerpoint/2010/main" val="208284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FBE9302-0BCB-4D8F-B5B9-3C15E3EE8633}" type="datetimeFigureOut">
              <a:rPr lang="es-ES" smtClean="0"/>
              <a:t>13/12/2016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9E7288E-8E02-493C-93EA-3ADC868C10DA}" type="slidenum">
              <a:rPr lang="es-ES" smtClean="0"/>
              <a:t>‹Nº›</a:t>
            </a:fld>
            <a:endParaRPr lang="es-ES"/>
          </a:p>
        </p:txBody>
      </p:sp>
    </p:spTree>
    <p:extLst>
      <p:ext uri="{BB962C8B-B14F-4D97-AF65-F5344CB8AC3E}">
        <p14:creationId xmlns:p14="http://schemas.microsoft.com/office/powerpoint/2010/main" val="221683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E9302-0BCB-4D8F-B5B9-3C15E3EE8633}" type="datetimeFigureOut">
              <a:rPr lang="es-ES" smtClean="0"/>
              <a:t>13/12/2016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9E7288E-8E02-493C-93EA-3ADC868C10DA}" type="slidenum">
              <a:rPr lang="es-ES" smtClean="0"/>
              <a:t>‹Nº›</a:t>
            </a:fld>
            <a:endParaRPr lang="es-ES"/>
          </a:p>
        </p:txBody>
      </p:sp>
    </p:spTree>
    <p:extLst>
      <p:ext uri="{BB962C8B-B14F-4D97-AF65-F5344CB8AC3E}">
        <p14:creationId xmlns:p14="http://schemas.microsoft.com/office/powerpoint/2010/main" val="26796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FBE9302-0BCB-4D8F-B5B9-3C15E3EE8633}" type="datetimeFigureOut">
              <a:rPr lang="es-ES" smtClean="0"/>
              <a:t>13/12/2016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9E7288E-8E02-493C-93EA-3ADC868C10DA}" type="slidenum">
              <a:rPr lang="es-ES" smtClean="0"/>
              <a:t>‹Nº›</a:t>
            </a:fld>
            <a:endParaRPr lang="es-ES"/>
          </a:p>
        </p:txBody>
      </p:sp>
    </p:spTree>
    <p:extLst>
      <p:ext uri="{BB962C8B-B14F-4D97-AF65-F5344CB8AC3E}">
        <p14:creationId xmlns:p14="http://schemas.microsoft.com/office/powerpoint/2010/main" val="3980619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FBE9302-0BCB-4D8F-B5B9-3C15E3EE8633}" type="datetimeFigureOut">
              <a:rPr lang="es-ES" smtClean="0"/>
              <a:t>13/12/2016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9E7288E-8E02-493C-93EA-3ADC868C10DA}" type="slidenum">
              <a:rPr lang="es-ES" smtClean="0"/>
              <a:t>‹Nº›</a:t>
            </a:fld>
            <a:endParaRPr lang="es-ES"/>
          </a:p>
        </p:txBody>
      </p:sp>
    </p:spTree>
    <p:extLst>
      <p:ext uri="{BB962C8B-B14F-4D97-AF65-F5344CB8AC3E}">
        <p14:creationId xmlns:p14="http://schemas.microsoft.com/office/powerpoint/2010/main" val="4250556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E9302-0BCB-4D8F-B5B9-3C15E3EE8633}" type="datetimeFigureOut">
              <a:rPr lang="es-ES" smtClean="0"/>
              <a:t>13/12/2016</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7288E-8E02-493C-93EA-3ADC868C10DA}" type="slidenum">
              <a:rPr lang="es-ES" smtClean="0"/>
              <a:t>‹Nº›</a:t>
            </a:fld>
            <a:endParaRPr lang="es-ES"/>
          </a:p>
        </p:txBody>
      </p:sp>
    </p:spTree>
    <p:extLst>
      <p:ext uri="{BB962C8B-B14F-4D97-AF65-F5344CB8AC3E}">
        <p14:creationId xmlns:p14="http://schemas.microsoft.com/office/powerpoint/2010/main" val="1459419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ath2me.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invdes.com.mx/" TargetMode="External"/><Relationship Id="rId7" Type="http://schemas.openxmlformats.org/officeDocument/2006/relationships/hyperlink" Target="http://hipertextual.com/" TargetMode="External"/><Relationship Id="rId2" Type="http://schemas.openxmlformats.org/officeDocument/2006/relationships/hyperlink" Target="http://sg.com.mx/" TargetMode="External"/><Relationship Id="rId1" Type="http://schemas.openxmlformats.org/officeDocument/2006/relationships/slideLayout" Target="../slideLayouts/slideLayout2.xml"/><Relationship Id="rId6" Type="http://schemas.openxmlformats.org/officeDocument/2006/relationships/hyperlink" Target="https://www.fayerwayer.com/" TargetMode="External"/><Relationship Id="rId5" Type="http://schemas.openxmlformats.org/officeDocument/2006/relationships/hyperlink" Target="https://es.khanacademy.org/" TargetMode="External"/><Relationship Id="rId4" Type="http://schemas.openxmlformats.org/officeDocument/2006/relationships/hyperlink" Target="http://mx.televisioneducativa.gob.m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2530975"/>
            <a:ext cx="8343900" cy="156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740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3838" y="1537221"/>
            <a:ext cx="8027894" cy="323165"/>
          </a:xfrm>
          <a:prstGeom prst="rect">
            <a:avLst/>
          </a:prstGeom>
        </p:spPr>
        <p:txBody>
          <a:bodyPr wrap="square">
            <a:spAutoFit/>
          </a:bodyPr>
          <a:lstStyle/>
          <a:p>
            <a:r>
              <a:rPr lang="es-ES" sz="1500" b="1" dirty="0">
                <a:solidFill>
                  <a:schemeClr val="accent1"/>
                </a:solidFill>
                <a:latin typeface="Calibri" panose="020F0502020204030204" pitchFamily="34" charset="0"/>
                <a:ea typeface="Calibri" panose="020F0502020204030204" pitchFamily="34" charset="0"/>
                <a:cs typeface="Arial" panose="020B0604020202020204" pitchFamily="34" charset="0"/>
              </a:rPr>
              <a:t>1.3 Algunas características funcionales deseables de un sitio web</a:t>
            </a:r>
          </a:p>
        </p:txBody>
      </p:sp>
      <p:sp>
        <p:nvSpPr>
          <p:cNvPr id="9" name="Rectángulo 8"/>
          <p:cNvSpPr/>
          <p:nvPr/>
        </p:nvSpPr>
        <p:spPr>
          <a:xfrm>
            <a:off x="453838" y="2170772"/>
            <a:ext cx="8027894" cy="3624069"/>
          </a:xfrm>
          <a:prstGeom prst="rect">
            <a:avLst/>
          </a:prstGeom>
        </p:spPr>
        <p:txBody>
          <a:bodyPr wrap="square">
            <a:spAutoFit/>
          </a:bodyPr>
          <a:lstStyle/>
          <a:p>
            <a:pPr marL="214313" indent="-214313" algn="just">
              <a:lnSpc>
                <a:spcPct val="150000"/>
              </a:lnSpc>
              <a:buFont typeface="Wingdings" panose="05000000000000000000" pitchFamily="2" charset="2"/>
              <a:buChar char="Ø"/>
            </a:pPr>
            <a:r>
              <a:rPr lang="es-ES" sz="1275" dirty="0"/>
              <a:t> </a:t>
            </a:r>
            <a:r>
              <a:rPr lang="es-ES" sz="1275" b="1" dirty="0"/>
              <a:t>Corrección y </a:t>
            </a:r>
            <a:r>
              <a:rPr lang="es-ES" sz="1275" b="1" dirty="0"/>
              <a:t>funcionalidad</a:t>
            </a:r>
          </a:p>
          <a:p>
            <a:pPr marL="557213" lvl="1" indent="-214313" algn="just">
              <a:lnSpc>
                <a:spcPct val="150000"/>
              </a:lnSpc>
              <a:buFont typeface="Wingdings" panose="05000000000000000000" pitchFamily="2" charset="2"/>
              <a:buChar char="ü"/>
            </a:pPr>
            <a:r>
              <a:rPr lang="es-ES" sz="1275" dirty="0"/>
              <a:t>“</a:t>
            </a:r>
            <a:r>
              <a:rPr lang="es-ES" sz="1275" dirty="0"/>
              <a:t>Funcionalidad es el conjunto de posibilidades que proporciona un sistema”, mientras que la “corrección es la capacidad de los productos de software para realizar con exactitud sus tareas [sin errores], tal y como se definen en las </a:t>
            </a:r>
            <a:r>
              <a:rPr lang="es-ES" sz="1275" dirty="0"/>
              <a:t>especificaciones”. </a:t>
            </a:r>
          </a:p>
          <a:p>
            <a:pPr marL="557213" lvl="1" indent="-214313" algn="just">
              <a:lnSpc>
                <a:spcPct val="150000"/>
              </a:lnSpc>
              <a:buFont typeface="Wingdings" panose="05000000000000000000" pitchFamily="2" charset="2"/>
              <a:buChar char="ü"/>
            </a:pPr>
            <a:r>
              <a:rPr lang="es-ES" sz="1275" dirty="0"/>
              <a:t>“</a:t>
            </a:r>
            <a:r>
              <a:rPr lang="es-ES" sz="1275" dirty="0"/>
              <a:t>Corrección. Es la capacidad de realizar con exactitud las tareas, tal y como se definieron en las especificaciones</a:t>
            </a:r>
            <a:r>
              <a:rPr lang="es-ES" sz="1275" dirty="0"/>
              <a:t>.”</a:t>
            </a:r>
          </a:p>
          <a:p>
            <a:pPr marL="557213" lvl="1" indent="-214313" algn="just">
              <a:lnSpc>
                <a:spcPct val="150000"/>
              </a:lnSpc>
              <a:buFont typeface="Wingdings" panose="05000000000000000000" pitchFamily="2" charset="2"/>
              <a:buChar char="ü"/>
            </a:pPr>
            <a:r>
              <a:rPr lang="es-ES" sz="1275" dirty="0"/>
              <a:t>En </a:t>
            </a:r>
            <a:r>
              <a:rPr lang="es-ES" sz="1275" dirty="0"/>
              <a:t>teoría, los desarrollos de software se arrancan cuando se evaluaron varias posibles alternativas de solución y se eligió una, con su respectivo alcance preliminar (es decir, la funcionalidad que llevará en términos generales), así como los tiempos y costos estimados. </a:t>
            </a:r>
            <a:endParaRPr lang="es-ES" sz="1275" dirty="0"/>
          </a:p>
          <a:p>
            <a:pPr marL="557213" lvl="1" indent="-214313" algn="just">
              <a:lnSpc>
                <a:spcPct val="150000"/>
              </a:lnSpc>
              <a:buFont typeface="Wingdings" panose="05000000000000000000" pitchFamily="2" charset="2"/>
              <a:buChar char="ü"/>
            </a:pPr>
            <a:endParaRPr lang="es-ES" sz="1275" dirty="0"/>
          </a:p>
          <a:p>
            <a:pPr lvl="1" algn="just">
              <a:lnSpc>
                <a:spcPct val="150000"/>
              </a:lnSpc>
            </a:pPr>
            <a:r>
              <a:rPr lang="es-ES" sz="1275" b="1" dirty="0"/>
              <a:t>Nota: A continuación analizaremos algunos sitios Web, con lo que tendremos nuestros propios puntos de vista.</a:t>
            </a:r>
            <a:endParaRPr lang="es-ES" sz="1275" b="1" dirty="0"/>
          </a:p>
        </p:txBody>
      </p:sp>
    </p:spTree>
    <p:extLst>
      <p:ext uri="{BB962C8B-B14F-4D97-AF65-F5344CB8AC3E}">
        <p14:creationId xmlns:p14="http://schemas.microsoft.com/office/powerpoint/2010/main" val="4212015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46287" y="1445034"/>
            <a:ext cx="8021384" cy="369332"/>
          </a:xfrm>
          <a:prstGeom prst="rect">
            <a:avLst/>
          </a:prstGeom>
        </p:spPr>
        <p:txBody>
          <a:bodyPr wrap="square">
            <a:spAutoFit/>
          </a:bodyPr>
          <a:lstStyle/>
          <a:p>
            <a:pPr algn="ctr"/>
            <a:r>
              <a:rPr lang="es-ES" b="1" dirty="0" err="1">
                <a:solidFill>
                  <a:srgbClr val="0070C0"/>
                </a:solidFill>
              </a:rPr>
              <a:t>OpenLibra</a:t>
            </a:r>
            <a:r>
              <a:rPr lang="es-ES" b="1" dirty="0">
                <a:solidFill>
                  <a:srgbClr val="0070C0"/>
                </a:solidFill>
              </a:rPr>
              <a:t> </a:t>
            </a:r>
            <a:r>
              <a:rPr lang="es-ES" b="1" dirty="0" err="1">
                <a:solidFill>
                  <a:srgbClr val="0070C0"/>
                </a:solidFill>
              </a:rPr>
              <a:t>EtnaSoft</a:t>
            </a:r>
            <a:r>
              <a:rPr lang="es-ES" b="1" dirty="0">
                <a:solidFill>
                  <a:srgbClr val="0070C0"/>
                </a:solidFill>
              </a:rPr>
              <a:t> (http://www.etnassoft.com/)</a:t>
            </a: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825581" y="1997031"/>
            <a:ext cx="5032420" cy="2801155"/>
          </a:xfrm>
          <a:prstGeom prst="rect">
            <a:avLst/>
          </a:prstGeom>
          <a:noFill/>
          <a:ln>
            <a:noFill/>
          </a:ln>
        </p:spPr>
      </p:pic>
      <p:sp>
        <p:nvSpPr>
          <p:cNvPr id="6" name="Rectángulo 5"/>
          <p:cNvSpPr/>
          <p:nvPr/>
        </p:nvSpPr>
        <p:spPr>
          <a:xfrm>
            <a:off x="1493403" y="5125382"/>
            <a:ext cx="6146989" cy="484748"/>
          </a:xfrm>
          <a:prstGeom prst="rect">
            <a:avLst/>
          </a:prstGeom>
        </p:spPr>
        <p:txBody>
          <a:bodyPr wrap="square">
            <a:spAutoFit/>
          </a:bodyPr>
          <a:lstStyle/>
          <a:p>
            <a:pPr algn="ctr"/>
            <a:r>
              <a:rPr lang="es-ES" sz="1275" dirty="0" err="1"/>
              <a:t>OpenLibra</a:t>
            </a:r>
            <a:r>
              <a:rPr lang="es-ES" sz="1275" dirty="0"/>
              <a:t>. Un sitio web para descarga de acervo libre. </a:t>
            </a:r>
            <a:r>
              <a:rPr lang="es-ES" sz="1275" b="1" dirty="0"/>
              <a:t>Una funcionalidad delimitada, con</a:t>
            </a:r>
          </a:p>
          <a:p>
            <a:pPr algn="ctr"/>
            <a:r>
              <a:rPr lang="es-ES" sz="1275" b="1" dirty="0"/>
              <a:t>una buena idea general ejecutada </a:t>
            </a:r>
            <a:r>
              <a:rPr lang="es-ES" sz="1275" b="1" dirty="0"/>
              <a:t>correctamente</a:t>
            </a:r>
            <a:r>
              <a:rPr lang="es-ES" sz="1275" dirty="0"/>
              <a:t>.</a:t>
            </a:r>
            <a:endParaRPr lang="es-ES" sz="1275" dirty="0"/>
          </a:p>
        </p:txBody>
      </p:sp>
    </p:spTree>
    <p:extLst>
      <p:ext uri="{BB962C8B-B14F-4D97-AF65-F5344CB8AC3E}">
        <p14:creationId xmlns:p14="http://schemas.microsoft.com/office/powerpoint/2010/main" val="2859051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41930" y="1420766"/>
            <a:ext cx="7755284" cy="369332"/>
          </a:xfrm>
          <a:prstGeom prst="rect">
            <a:avLst/>
          </a:prstGeom>
        </p:spPr>
        <p:txBody>
          <a:bodyPr wrap="square">
            <a:spAutoFit/>
          </a:bodyPr>
          <a:lstStyle/>
          <a:p>
            <a:pPr algn="ctr"/>
            <a:r>
              <a:rPr lang="en-US" b="1" dirty="0">
                <a:solidFill>
                  <a:srgbClr val="0070C0"/>
                </a:solidFill>
                <a:latin typeface="Arial" panose="020B0604020202020204" pitchFamily="34" charset="0"/>
                <a:ea typeface="Times New Roman" panose="02020603050405020304" pitchFamily="18" charset="0"/>
              </a:rPr>
              <a:t>Math2me</a:t>
            </a:r>
            <a:r>
              <a:rPr lang="en-US" dirty="0">
                <a:solidFill>
                  <a:srgbClr val="0070C0"/>
                </a:solidFill>
                <a:latin typeface="Arial" panose="020B0604020202020204" pitchFamily="34" charset="0"/>
                <a:ea typeface="Times New Roman" panose="02020603050405020304" pitchFamily="18" charset="0"/>
              </a:rPr>
              <a:t> (</a:t>
            </a:r>
            <a:r>
              <a:rPr lang="en-US" b="1" u="sng" dirty="0">
                <a:solidFill>
                  <a:srgbClr val="0070C0"/>
                </a:solidFill>
                <a:latin typeface="Arial" panose="020B0604020202020204" pitchFamily="34" charset="0"/>
                <a:ea typeface="Times New Roman" panose="02020603050405020304" pitchFamily="18" charset="0"/>
                <a:cs typeface="Times New Roman" panose="02020603050405020304" pitchFamily="18" charset="0"/>
                <a:hlinkClick r:id="rId2"/>
              </a:rPr>
              <a:t>http://www.math2me.com</a:t>
            </a:r>
            <a:r>
              <a:rPr lang="en-US" u="sng" dirty="0">
                <a:solidFill>
                  <a:srgbClr val="0070C0"/>
                </a:solidFill>
                <a:latin typeface="Arial" panose="020B0604020202020204" pitchFamily="34" charset="0"/>
                <a:ea typeface="Times New Roman" panose="02020603050405020304" pitchFamily="18" charset="0"/>
                <a:cs typeface="Times New Roman" panose="02020603050405020304" pitchFamily="18" charset="0"/>
                <a:hlinkClick r:id="rId2"/>
              </a:rPr>
              <a:t>/</a:t>
            </a:r>
            <a:r>
              <a:rPr lang="en-US" dirty="0">
                <a:solidFill>
                  <a:srgbClr val="0070C0"/>
                </a:solidFill>
                <a:latin typeface="Arial" panose="020B0604020202020204" pitchFamily="34" charset="0"/>
                <a:ea typeface="Times New Roman" panose="02020603050405020304" pitchFamily="18" charset="0"/>
              </a:rPr>
              <a:t>). </a:t>
            </a:r>
            <a:endParaRPr lang="es-ES" dirty="0">
              <a:solidFill>
                <a:srgbClr val="0070C0"/>
              </a:solidFill>
            </a:endParaRPr>
          </a:p>
        </p:txBody>
      </p:sp>
      <p:sp>
        <p:nvSpPr>
          <p:cNvPr id="6" name="Rectángulo 5"/>
          <p:cNvSpPr/>
          <p:nvPr/>
        </p:nvSpPr>
        <p:spPr>
          <a:xfrm>
            <a:off x="1093331" y="4988003"/>
            <a:ext cx="6513538" cy="680956"/>
          </a:xfrm>
          <a:prstGeom prst="rect">
            <a:avLst/>
          </a:prstGeom>
        </p:spPr>
        <p:txBody>
          <a:bodyPr wrap="square">
            <a:spAutoFit/>
          </a:bodyPr>
          <a:lstStyle/>
          <a:p>
            <a:pPr algn="just"/>
            <a:r>
              <a:rPr lang="es-ES" sz="1275" dirty="0"/>
              <a:t>Math2me. Un sitio web con videos de matemáticas para secundaria y preparatoria</a:t>
            </a:r>
            <a:r>
              <a:rPr lang="es-ES" sz="1275" dirty="0"/>
              <a:t>. Al </a:t>
            </a:r>
            <a:r>
              <a:rPr lang="es-ES" sz="1275" dirty="0"/>
              <a:t>igual que </a:t>
            </a:r>
            <a:r>
              <a:rPr lang="es-ES" sz="1275" dirty="0" err="1"/>
              <a:t>OpenLibra</a:t>
            </a:r>
            <a:r>
              <a:rPr lang="es-ES" sz="1275" dirty="0"/>
              <a:t> </a:t>
            </a:r>
            <a:r>
              <a:rPr lang="es-ES" sz="1275" dirty="0" err="1"/>
              <a:t>Etnasoft</a:t>
            </a:r>
            <a:r>
              <a:rPr lang="es-ES" sz="1275" dirty="0"/>
              <a:t>, </a:t>
            </a:r>
            <a:r>
              <a:rPr lang="es-ES" sz="1275" b="1" dirty="0"/>
              <a:t>una funcionalidad delimitada, con una buena idea </a:t>
            </a:r>
            <a:r>
              <a:rPr lang="es-ES" sz="1275" b="1" dirty="0"/>
              <a:t>general y </a:t>
            </a:r>
            <a:r>
              <a:rPr lang="es-ES" sz="1275" b="1" dirty="0"/>
              <a:t>ejecutada correctamente.</a:t>
            </a:r>
          </a:p>
        </p:txBody>
      </p:sp>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1864217" y="2045326"/>
            <a:ext cx="5331854" cy="2801156"/>
          </a:xfrm>
          <a:prstGeom prst="rect">
            <a:avLst/>
          </a:prstGeom>
          <a:noFill/>
          <a:ln>
            <a:noFill/>
          </a:ln>
        </p:spPr>
      </p:pic>
    </p:spTree>
    <p:extLst>
      <p:ext uri="{BB962C8B-B14F-4D97-AF65-F5344CB8AC3E}">
        <p14:creationId xmlns:p14="http://schemas.microsoft.com/office/powerpoint/2010/main" val="533219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64339" y="1313783"/>
            <a:ext cx="7565261" cy="369332"/>
          </a:xfrm>
          <a:prstGeom prst="rect">
            <a:avLst/>
          </a:prstGeom>
        </p:spPr>
        <p:txBody>
          <a:bodyPr wrap="square">
            <a:spAutoFit/>
          </a:bodyPr>
          <a:lstStyle/>
          <a:p>
            <a:pPr algn="ctr"/>
            <a:r>
              <a:rPr lang="es-ES" b="1" dirty="0" err="1">
                <a:solidFill>
                  <a:srgbClr val="0070C0"/>
                </a:solidFill>
              </a:rPr>
              <a:t>Code</a:t>
            </a:r>
            <a:r>
              <a:rPr lang="es-ES" b="1" dirty="0">
                <a:solidFill>
                  <a:srgbClr val="0070C0"/>
                </a:solidFill>
              </a:rPr>
              <a:t> </a:t>
            </a:r>
            <a:r>
              <a:rPr lang="es-ES" b="1" dirty="0" err="1">
                <a:solidFill>
                  <a:srgbClr val="0070C0"/>
                </a:solidFill>
              </a:rPr>
              <a:t>studio</a:t>
            </a:r>
            <a:r>
              <a:rPr lang="es-ES" b="1" dirty="0">
                <a:solidFill>
                  <a:srgbClr val="0070C0"/>
                </a:solidFill>
              </a:rPr>
              <a:t> (https://studio.code.org</a:t>
            </a:r>
            <a:r>
              <a:rPr lang="es-ES" b="1" dirty="0">
                <a:solidFill>
                  <a:srgbClr val="0070C0"/>
                </a:solidFill>
              </a:rPr>
              <a:t>/)</a:t>
            </a:r>
            <a:endParaRPr lang="es-ES" b="1" dirty="0">
              <a:solidFill>
                <a:srgbClr val="0070C0"/>
              </a:solidFill>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864217" y="1813506"/>
            <a:ext cx="5451030" cy="3169980"/>
          </a:xfrm>
          <a:prstGeom prst="rect">
            <a:avLst/>
          </a:prstGeom>
          <a:noFill/>
          <a:ln>
            <a:noFill/>
          </a:ln>
        </p:spPr>
      </p:pic>
      <p:sp>
        <p:nvSpPr>
          <p:cNvPr id="6" name="Rectángulo 5"/>
          <p:cNvSpPr/>
          <p:nvPr/>
        </p:nvSpPr>
        <p:spPr>
          <a:xfrm>
            <a:off x="1431467" y="5136960"/>
            <a:ext cx="6031005" cy="484748"/>
          </a:xfrm>
          <a:prstGeom prst="rect">
            <a:avLst/>
          </a:prstGeom>
        </p:spPr>
        <p:txBody>
          <a:bodyPr wrap="square">
            <a:spAutoFit/>
          </a:bodyPr>
          <a:lstStyle/>
          <a:p>
            <a:pPr algn="ctr"/>
            <a:r>
              <a:rPr lang="es-ES" sz="1275" dirty="0"/>
              <a:t>Uno de los puntos a destacar de este sitio es que </a:t>
            </a:r>
            <a:r>
              <a:rPr lang="es-ES" sz="1275" b="1" dirty="0"/>
              <a:t>cada curso está pensado para un rango de edad en específico.</a:t>
            </a:r>
          </a:p>
        </p:txBody>
      </p:sp>
    </p:spTree>
    <p:extLst>
      <p:ext uri="{BB962C8B-B14F-4D97-AF65-F5344CB8AC3E}">
        <p14:creationId xmlns:p14="http://schemas.microsoft.com/office/powerpoint/2010/main" val="370110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945655" y="1351178"/>
            <a:ext cx="3129062" cy="369332"/>
          </a:xfrm>
          <a:prstGeom prst="rect">
            <a:avLst/>
          </a:prstGeom>
        </p:spPr>
        <p:txBody>
          <a:bodyPr wrap="none">
            <a:spAutoFit/>
          </a:bodyPr>
          <a:lstStyle/>
          <a:p>
            <a:pPr algn="ctr"/>
            <a:r>
              <a:rPr lang="es-ES" b="1" dirty="0" err="1">
                <a:solidFill>
                  <a:srgbClr val="0070C0"/>
                </a:solidFill>
              </a:rPr>
              <a:t>Duolingo</a:t>
            </a:r>
            <a:r>
              <a:rPr lang="es-ES" b="1" dirty="0">
                <a:solidFill>
                  <a:srgbClr val="0070C0"/>
                </a:solidFill>
              </a:rPr>
              <a:t> (www.duolingo.com</a:t>
            </a:r>
            <a:r>
              <a:rPr lang="es-ES" sz="1350" b="1" dirty="0"/>
              <a:t>) </a:t>
            </a:r>
            <a:endParaRPr lang="es-ES" sz="1350" b="1"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747876" y="1871461"/>
            <a:ext cx="5794214" cy="2845607"/>
          </a:xfrm>
          <a:prstGeom prst="rect">
            <a:avLst/>
          </a:prstGeom>
          <a:noFill/>
          <a:ln>
            <a:noFill/>
          </a:ln>
        </p:spPr>
      </p:pic>
      <p:sp>
        <p:nvSpPr>
          <p:cNvPr id="7" name="Rectángulo 6"/>
          <p:cNvSpPr/>
          <p:nvPr/>
        </p:nvSpPr>
        <p:spPr>
          <a:xfrm>
            <a:off x="1188355" y="4994253"/>
            <a:ext cx="6353735" cy="646331"/>
          </a:xfrm>
          <a:prstGeom prst="rect">
            <a:avLst/>
          </a:prstGeom>
        </p:spPr>
        <p:txBody>
          <a:bodyPr wrap="square">
            <a:spAutoFit/>
          </a:bodyPr>
          <a:lstStyle/>
          <a:p>
            <a:pPr algn="ctr"/>
            <a:r>
              <a:rPr lang="es-ES" sz="1200" dirty="0"/>
              <a:t>Plataforma para el aprendizaje de una segunda lengua. </a:t>
            </a:r>
            <a:r>
              <a:rPr lang="es-ES" sz="1200" b="1" dirty="0"/>
              <a:t>Ejemplo de portabilidad de un buen software (accesible desde PC y celular), además de una excelente corrección, funcionalidad, facilidad de uso y robustez.</a:t>
            </a:r>
          </a:p>
        </p:txBody>
      </p:sp>
    </p:spTree>
    <p:extLst>
      <p:ext uri="{BB962C8B-B14F-4D97-AF65-F5344CB8AC3E}">
        <p14:creationId xmlns:p14="http://schemas.microsoft.com/office/powerpoint/2010/main" val="198565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806262" y="1948735"/>
            <a:ext cx="5787965" cy="2942633"/>
          </a:xfrm>
          <a:prstGeom prst="rect">
            <a:avLst/>
          </a:prstGeom>
          <a:noFill/>
          <a:ln>
            <a:noFill/>
          </a:ln>
        </p:spPr>
      </p:pic>
      <p:sp>
        <p:nvSpPr>
          <p:cNvPr id="5" name="Rectángulo 4"/>
          <p:cNvSpPr/>
          <p:nvPr/>
        </p:nvSpPr>
        <p:spPr>
          <a:xfrm>
            <a:off x="1522879" y="4985851"/>
            <a:ext cx="6590812" cy="461665"/>
          </a:xfrm>
          <a:prstGeom prst="rect">
            <a:avLst/>
          </a:prstGeom>
        </p:spPr>
        <p:txBody>
          <a:bodyPr wrap="square">
            <a:spAutoFit/>
          </a:bodyPr>
          <a:lstStyle/>
          <a:p>
            <a:pPr algn="ctr"/>
            <a:r>
              <a:rPr lang="es-ES" sz="1200" b="1" dirty="0"/>
              <a:t>Una combinación interesante en aspectos de seguridad. </a:t>
            </a:r>
            <a:r>
              <a:rPr lang="es-ES" sz="1200" dirty="0"/>
              <a:t>Un acceso sencillo que únicamente permite movimientos entre las propias cuentas y otro con mayor seguridad con permisos completos.</a:t>
            </a:r>
          </a:p>
        </p:txBody>
      </p:sp>
      <p:sp>
        <p:nvSpPr>
          <p:cNvPr id="6" name="Rectángulo 5"/>
          <p:cNvSpPr/>
          <p:nvPr/>
        </p:nvSpPr>
        <p:spPr>
          <a:xfrm>
            <a:off x="2118064" y="1351178"/>
            <a:ext cx="4784258" cy="369332"/>
          </a:xfrm>
          <a:prstGeom prst="rect">
            <a:avLst/>
          </a:prstGeom>
        </p:spPr>
        <p:txBody>
          <a:bodyPr wrap="none">
            <a:spAutoFit/>
          </a:bodyPr>
          <a:lstStyle/>
          <a:p>
            <a:pPr algn="ctr"/>
            <a:r>
              <a:rPr lang="es-ES" b="1" dirty="0">
                <a:solidFill>
                  <a:srgbClr val="0070C0"/>
                </a:solidFill>
              </a:rPr>
              <a:t>BANAMES: un ejemplo de políticas de seguridad</a:t>
            </a:r>
            <a:endParaRPr lang="es-ES" sz="1350" b="1" dirty="0"/>
          </a:p>
        </p:txBody>
      </p:sp>
    </p:spTree>
    <p:extLst>
      <p:ext uri="{BB962C8B-B14F-4D97-AF65-F5344CB8AC3E}">
        <p14:creationId xmlns:p14="http://schemas.microsoft.com/office/powerpoint/2010/main" val="1327599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3838" y="1365186"/>
            <a:ext cx="8027894" cy="323165"/>
          </a:xfrm>
          <a:prstGeom prst="rect">
            <a:avLst/>
          </a:prstGeom>
        </p:spPr>
        <p:txBody>
          <a:bodyPr wrap="square">
            <a:spAutoFit/>
          </a:bodyPr>
          <a:lstStyle/>
          <a:p>
            <a:pPr algn="ctr"/>
            <a:r>
              <a:rPr lang="es-ES" sz="1500" b="1" dirty="0" err="1">
                <a:solidFill>
                  <a:schemeClr val="accent1"/>
                </a:solidFill>
                <a:latin typeface="Calibri" panose="020F0502020204030204" pitchFamily="34" charset="0"/>
                <a:ea typeface="Calibri" panose="020F0502020204030204" pitchFamily="34" charset="0"/>
                <a:cs typeface="Arial" panose="020B0604020202020204" pitchFamily="34" charset="0"/>
              </a:rPr>
              <a:t>Megasinapsis</a:t>
            </a:r>
            <a:r>
              <a:rPr lang="es-ES" sz="1500" b="1" dirty="0">
                <a:solidFill>
                  <a:schemeClr val="accent1"/>
                </a:solidFill>
                <a:latin typeface="Calibri" panose="020F0502020204030204" pitchFamily="34" charset="0"/>
                <a:ea typeface="Calibri" panose="020F0502020204030204" pitchFamily="34" charset="0"/>
                <a:cs typeface="Arial" panose="020B0604020202020204" pitchFamily="34" charset="0"/>
              </a:rPr>
              <a:t>: un puente colectivo al conocimiento</a:t>
            </a:r>
            <a:endParaRPr lang="es-ES" sz="1500" b="1" dirty="0">
              <a:solidFill>
                <a:schemeClr val="accent1"/>
              </a:solidFill>
              <a:latin typeface="Calibri" panose="020F0502020204030204" pitchFamily="34" charset="0"/>
              <a:ea typeface="Calibri" panose="020F0502020204030204" pitchFamily="34" charset="0"/>
              <a:cs typeface="Arial" panose="020B0604020202020204" pitchFamily="34" charset="0"/>
            </a:endParaRPr>
          </a:p>
        </p:txBody>
      </p:sp>
      <p:sp>
        <p:nvSpPr>
          <p:cNvPr id="8" name="Rectángulo 7"/>
          <p:cNvSpPr/>
          <p:nvPr/>
        </p:nvSpPr>
        <p:spPr>
          <a:xfrm>
            <a:off x="453838" y="2012036"/>
            <a:ext cx="8027894" cy="300082"/>
          </a:xfrm>
          <a:prstGeom prst="rect">
            <a:avLst/>
          </a:prstGeom>
        </p:spPr>
        <p:txBody>
          <a:bodyPr wrap="square">
            <a:spAutoFit/>
          </a:bodyPr>
          <a:lstStyle/>
          <a:p>
            <a:endParaRPr lang="es-ES" sz="1350" b="1" dirty="0">
              <a:solidFill>
                <a:schemeClr val="accent1"/>
              </a:solidFill>
              <a:latin typeface="Calibri" panose="020F0502020204030204" pitchFamily="34" charset="0"/>
              <a:ea typeface="Calibri" panose="020F0502020204030204" pitchFamily="34" charset="0"/>
              <a:cs typeface="Arial" panose="020B0604020202020204" pitchFamily="34" charset="0"/>
            </a:endParaRPr>
          </a:p>
        </p:txBody>
      </p:sp>
      <p:sp>
        <p:nvSpPr>
          <p:cNvPr id="9" name="Rectángulo 8"/>
          <p:cNvSpPr/>
          <p:nvPr/>
        </p:nvSpPr>
        <p:spPr>
          <a:xfrm>
            <a:off x="562238" y="4976394"/>
            <a:ext cx="7581424" cy="646331"/>
          </a:xfrm>
          <a:prstGeom prst="rect">
            <a:avLst/>
          </a:prstGeom>
        </p:spPr>
        <p:txBody>
          <a:bodyPr wrap="square">
            <a:spAutoFit/>
          </a:bodyPr>
          <a:lstStyle/>
          <a:p>
            <a:pPr algn="ctr">
              <a:lnSpc>
                <a:spcPct val="150000"/>
              </a:lnSpc>
            </a:pPr>
            <a:r>
              <a:rPr lang="es-MX" sz="1200" b="1" dirty="0"/>
              <a:t>Un intento para enlazar la divulgación del conocimiento con el aula de </a:t>
            </a:r>
            <a:r>
              <a:rPr lang="es-MX" sz="1200" b="1" dirty="0"/>
              <a:t>clases. </a:t>
            </a:r>
            <a:r>
              <a:rPr lang="es-MX" sz="1200" dirty="0"/>
              <a:t>El prototipo de difusión se encuentra en el Facebook de </a:t>
            </a:r>
            <a:r>
              <a:rPr lang="es-MX" sz="1200" dirty="0" err="1"/>
              <a:t>megasinapsis</a:t>
            </a:r>
            <a:r>
              <a:rPr lang="es-MX" sz="1200" dirty="0"/>
              <a:t>, mientras que </a:t>
            </a:r>
            <a:r>
              <a:rPr lang="es-MX" sz="1200" dirty="0"/>
              <a:t>el repositorio </a:t>
            </a:r>
            <a:r>
              <a:rPr lang="es-MX" sz="1200" dirty="0"/>
              <a:t>de información está en </a:t>
            </a:r>
            <a:r>
              <a:rPr lang="es-MX" sz="1200" dirty="0"/>
              <a:t>www.megasinapsis.mx.</a:t>
            </a:r>
            <a:endParaRPr lang="es-ES" sz="12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369536" y="1813506"/>
            <a:ext cx="6196499" cy="2964357"/>
          </a:xfrm>
          <a:prstGeom prst="rect">
            <a:avLst/>
          </a:prstGeom>
          <a:noFill/>
          <a:ln>
            <a:noFill/>
          </a:ln>
        </p:spPr>
      </p:pic>
    </p:spTree>
    <p:extLst>
      <p:ext uri="{BB962C8B-B14F-4D97-AF65-F5344CB8AC3E}">
        <p14:creationId xmlns:p14="http://schemas.microsoft.com/office/powerpoint/2010/main" val="2436475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9075" y="1521112"/>
            <a:ext cx="8232569" cy="323165"/>
          </a:xfrm>
          <a:prstGeom prst="rect">
            <a:avLst/>
          </a:prstGeom>
        </p:spPr>
        <p:txBody>
          <a:bodyPr wrap="square">
            <a:spAutoFit/>
          </a:bodyPr>
          <a:lstStyle/>
          <a:p>
            <a:r>
              <a:rPr lang="es-MX" sz="1500" b="1" dirty="0">
                <a:solidFill>
                  <a:schemeClr val="accent1"/>
                </a:solidFill>
              </a:rPr>
              <a:t>Aquí otros ejemplos de acceso gratuito que pudieran ser útiles para aspectos académicos:</a:t>
            </a:r>
          </a:p>
        </p:txBody>
      </p:sp>
      <p:sp>
        <p:nvSpPr>
          <p:cNvPr id="5" name="4 Rectángulo"/>
          <p:cNvSpPr/>
          <p:nvPr/>
        </p:nvSpPr>
        <p:spPr>
          <a:xfrm>
            <a:off x="469075" y="1990153"/>
            <a:ext cx="8232569" cy="3208571"/>
          </a:xfrm>
          <a:prstGeom prst="rect">
            <a:avLst/>
          </a:prstGeom>
        </p:spPr>
        <p:txBody>
          <a:bodyPr wrap="square">
            <a:spAutoFit/>
          </a:bodyPr>
          <a:lstStyle/>
          <a:p>
            <a:pPr marL="557213" lvl="1" indent="-214313">
              <a:buFont typeface="Wingdings" pitchFamily="2" charset="2"/>
              <a:buChar char="Ø"/>
            </a:pPr>
            <a:r>
              <a:rPr lang="es-MX" sz="1350" dirty="0"/>
              <a:t>Software Gurú (</a:t>
            </a:r>
            <a:r>
              <a:rPr lang="es-MX" sz="1350" dirty="0">
                <a:hlinkClick r:id="rId2"/>
              </a:rPr>
              <a:t>http://sg.com.mx</a:t>
            </a:r>
            <a:r>
              <a:rPr lang="es-MX" sz="1350" dirty="0">
                <a:hlinkClick r:id="rId2"/>
              </a:rPr>
              <a:t>/</a:t>
            </a:r>
            <a:r>
              <a:rPr lang="es-MX" sz="1350" dirty="0"/>
              <a:t>)</a:t>
            </a:r>
          </a:p>
          <a:p>
            <a:pPr lvl="2"/>
            <a:endParaRPr lang="es-MX" sz="1350" dirty="0"/>
          </a:p>
          <a:p>
            <a:pPr marL="557213" lvl="1" indent="-214313">
              <a:buFont typeface="Wingdings" pitchFamily="2" charset="2"/>
              <a:buChar char="Ø"/>
            </a:pPr>
            <a:r>
              <a:rPr lang="es-MX" sz="1350" dirty="0"/>
              <a:t>Investigación y desarrollo ID (</a:t>
            </a:r>
            <a:r>
              <a:rPr lang="es-MX" sz="1350" dirty="0">
                <a:hlinkClick r:id="rId3"/>
              </a:rPr>
              <a:t>http://invdes.com.mx</a:t>
            </a:r>
            <a:r>
              <a:rPr lang="es-MX" sz="1350" dirty="0">
                <a:hlinkClick r:id="rId3"/>
              </a:rPr>
              <a:t>/</a:t>
            </a:r>
            <a:r>
              <a:rPr lang="es-MX" sz="1350" dirty="0"/>
              <a:t>)</a:t>
            </a:r>
          </a:p>
          <a:p>
            <a:pPr lvl="2"/>
            <a:endParaRPr lang="es-MX" sz="1350" dirty="0"/>
          </a:p>
          <a:p>
            <a:pPr marL="557213" lvl="1" indent="-214313">
              <a:buFont typeface="Wingdings" pitchFamily="2" charset="2"/>
              <a:buChar char="Ø"/>
            </a:pPr>
            <a:r>
              <a:rPr lang="es-MX" sz="1350" dirty="0"/>
              <a:t>Movimiento MOOC. </a:t>
            </a:r>
            <a:endParaRPr lang="es-MX" sz="1350" dirty="0"/>
          </a:p>
          <a:p>
            <a:pPr marL="1285875" lvl="3" indent="-257175">
              <a:buFont typeface="Courier New" panose="02070309020205020404" pitchFamily="49" charset="0"/>
              <a:buChar char="o"/>
            </a:pPr>
            <a:r>
              <a:rPr lang="es-MX" sz="1350" dirty="0"/>
              <a:t>http</a:t>
            </a:r>
            <a:r>
              <a:rPr lang="es-MX" sz="1350" dirty="0"/>
              <a:t>://mooc.es/, https://www.coursera.org/unam </a:t>
            </a:r>
            <a:endParaRPr lang="es-MX" sz="1350" dirty="0"/>
          </a:p>
          <a:p>
            <a:pPr marL="1243013" lvl="3" indent="-214313">
              <a:buFont typeface="Courier New" panose="02070309020205020404" pitchFamily="49" charset="0"/>
              <a:buChar char="o"/>
            </a:pPr>
            <a:r>
              <a:rPr lang="es-MX" sz="1350" dirty="0">
                <a:hlinkClick r:id="rId4"/>
              </a:rPr>
              <a:t>http</a:t>
            </a:r>
            <a:r>
              <a:rPr lang="es-MX" sz="1350" dirty="0">
                <a:hlinkClick r:id="rId4"/>
              </a:rPr>
              <a:t>://mx.televisioneducativa.gob.mx</a:t>
            </a:r>
            <a:r>
              <a:rPr lang="es-MX" sz="1350" dirty="0">
                <a:hlinkClick r:id="rId4"/>
              </a:rPr>
              <a:t>/</a:t>
            </a:r>
            <a:endParaRPr lang="es-MX" sz="1350" dirty="0"/>
          </a:p>
          <a:p>
            <a:pPr lvl="3"/>
            <a:endParaRPr lang="es-MX" sz="1350" dirty="0"/>
          </a:p>
          <a:p>
            <a:pPr marL="557213" lvl="1" indent="-214313">
              <a:buFont typeface="Wingdings" pitchFamily="2" charset="2"/>
              <a:buChar char="Ø"/>
            </a:pPr>
            <a:r>
              <a:rPr lang="es-MX" sz="1350" dirty="0" err="1"/>
              <a:t>Khan</a:t>
            </a:r>
            <a:r>
              <a:rPr lang="es-MX" sz="1350" dirty="0"/>
              <a:t> </a:t>
            </a:r>
            <a:r>
              <a:rPr lang="es-MX" sz="1350" dirty="0" err="1"/>
              <a:t>Academy</a:t>
            </a:r>
            <a:r>
              <a:rPr lang="es-MX" sz="1350" dirty="0"/>
              <a:t> (</a:t>
            </a:r>
            <a:r>
              <a:rPr lang="es-MX" sz="1350" dirty="0">
                <a:hlinkClick r:id="rId5"/>
              </a:rPr>
              <a:t>https://es.khanacademy.org</a:t>
            </a:r>
            <a:r>
              <a:rPr lang="es-MX" sz="1350" dirty="0">
                <a:hlinkClick r:id="rId5"/>
              </a:rPr>
              <a:t>/</a:t>
            </a:r>
            <a:r>
              <a:rPr lang="es-MX" sz="1350" dirty="0"/>
              <a:t>)</a:t>
            </a:r>
          </a:p>
          <a:p>
            <a:pPr lvl="2"/>
            <a:endParaRPr lang="es-MX" sz="1350" dirty="0"/>
          </a:p>
          <a:p>
            <a:pPr marL="557213" lvl="1" indent="-214313">
              <a:buFont typeface="Wingdings" pitchFamily="2" charset="2"/>
              <a:buChar char="Ø"/>
            </a:pPr>
            <a:r>
              <a:rPr lang="es-MX" sz="1350" dirty="0"/>
              <a:t>Revistas digitales sobre temas de informática</a:t>
            </a:r>
            <a:r>
              <a:rPr lang="es-MX" sz="1350" dirty="0"/>
              <a:t>.</a:t>
            </a:r>
          </a:p>
          <a:p>
            <a:pPr marL="1243013" lvl="3" indent="-214313">
              <a:buFont typeface="Courier New" panose="02070309020205020404" pitchFamily="49" charset="0"/>
              <a:buChar char="o"/>
            </a:pPr>
            <a:r>
              <a:rPr lang="es-MX" sz="1350" dirty="0" err="1"/>
              <a:t>fayerwayer</a:t>
            </a:r>
            <a:r>
              <a:rPr lang="es-MX" sz="1350" dirty="0"/>
              <a:t> </a:t>
            </a:r>
            <a:r>
              <a:rPr lang="es-MX" sz="1350" dirty="0"/>
              <a:t>(</a:t>
            </a:r>
            <a:r>
              <a:rPr lang="es-MX" sz="1350" dirty="0">
                <a:hlinkClick r:id="rId6"/>
              </a:rPr>
              <a:t>https://www.fayerwayer.com</a:t>
            </a:r>
            <a:r>
              <a:rPr lang="es-MX" sz="1350" dirty="0">
                <a:hlinkClick r:id="rId6"/>
              </a:rPr>
              <a:t>/</a:t>
            </a:r>
            <a:r>
              <a:rPr lang="es-MX" sz="1350" dirty="0"/>
              <a:t>)</a:t>
            </a:r>
          </a:p>
          <a:p>
            <a:pPr marL="1243013" lvl="3" indent="-214313">
              <a:buFont typeface="Courier New" panose="02070309020205020404" pitchFamily="49" charset="0"/>
              <a:buChar char="o"/>
            </a:pPr>
            <a:r>
              <a:rPr lang="es-MX" sz="1350" dirty="0" err="1"/>
              <a:t>hipertextual</a:t>
            </a:r>
            <a:r>
              <a:rPr lang="es-MX" sz="1350" dirty="0"/>
              <a:t> (</a:t>
            </a:r>
            <a:r>
              <a:rPr lang="es-MX" sz="1350" dirty="0">
                <a:hlinkClick r:id="rId7"/>
              </a:rPr>
              <a:t>http://hipertextual.com</a:t>
            </a:r>
            <a:r>
              <a:rPr lang="es-MX" sz="1350" dirty="0">
                <a:hlinkClick r:id="rId7"/>
              </a:rPr>
              <a:t>/</a:t>
            </a:r>
            <a:r>
              <a:rPr lang="es-MX" sz="1350" dirty="0"/>
              <a:t>)</a:t>
            </a:r>
          </a:p>
          <a:p>
            <a:pPr lvl="3"/>
            <a:endParaRPr lang="es-MX" sz="1350" dirty="0"/>
          </a:p>
          <a:p>
            <a:pPr marL="557213" lvl="1" indent="-214313">
              <a:buFont typeface="Wingdings" pitchFamily="2" charset="2"/>
              <a:buChar char="Ø"/>
            </a:pPr>
            <a:r>
              <a:rPr lang="es-MX" sz="1350" dirty="0"/>
              <a:t>Código </a:t>
            </a:r>
            <a:r>
              <a:rPr lang="es-MX" sz="1350" dirty="0"/>
              <a:t>espagueti (http://codigoespagueti.com/)</a:t>
            </a:r>
            <a:endParaRPr lang="es-MX" sz="1350" dirty="0"/>
          </a:p>
        </p:txBody>
      </p:sp>
    </p:spTree>
    <p:extLst>
      <p:ext uri="{BB962C8B-B14F-4D97-AF65-F5344CB8AC3E}">
        <p14:creationId xmlns:p14="http://schemas.microsoft.com/office/powerpoint/2010/main" val="2746471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3838" y="1481829"/>
            <a:ext cx="8027894" cy="369332"/>
          </a:xfrm>
          <a:prstGeom prst="rect">
            <a:avLst/>
          </a:prstGeom>
        </p:spPr>
        <p:txBody>
          <a:bodyPr wrap="square">
            <a:spAutoFit/>
          </a:bodyPr>
          <a:lstStyle/>
          <a:p>
            <a:r>
              <a:rPr lang="es-ES" b="1" dirty="0">
                <a:solidFill>
                  <a:schemeClr val="accent1"/>
                </a:solidFill>
                <a:latin typeface="Calibri" panose="020F0502020204030204" pitchFamily="34" charset="0"/>
                <a:ea typeface="Calibri" panose="020F0502020204030204" pitchFamily="34" charset="0"/>
                <a:cs typeface="Arial" panose="020B0604020202020204" pitchFamily="34" charset="0"/>
              </a:rPr>
              <a:t>Capítulo 1: ¿Qué esperan los usuarios y las organizaciones de un sitio web?  </a:t>
            </a:r>
          </a:p>
        </p:txBody>
      </p:sp>
      <p:sp>
        <p:nvSpPr>
          <p:cNvPr id="8" name="Rectángulo 7"/>
          <p:cNvSpPr/>
          <p:nvPr/>
        </p:nvSpPr>
        <p:spPr>
          <a:xfrm>
            <a:off x="453838" y="2104015"/>
            <a:ext cx="3408830" cy="300082"/>
          </a:xfrm>
          <a:prstGeom prst="rect">
            <a:avLst/>
          </a:prstGeom>
        </p:spPr>
        <p:txBody>
          <a:bodyPr wrap="square">
            <a:spAutoFit/>
          </a:bodyPr>
          <a:lstStyle/>
          <a:p>
            <a:r>
              <a:rPr lang="es-ES" sz="1350" b="1" dirty="0">
                <a:solidFill>
                  <a:schemeClr val="accent1"/>
                </a:solidFill>
                <a:latin typeface="Calibri" panose="020F0502020204030204" pitchFamily="34" charset="0"/>
                <a:ea typeface="Calibri" panose="020F0502020204030204" pitchFamily="34" charset="0"/>
                <a:cs typeface="Arial" panose="020B0604020202020204" pitchFamily="34" charset="0"/>
              </a:rPr>
              <a:t>1.1 ¿Realmente sabemos programar?</a:t>
            </a:r>
          </a:p>
        </p:txBody>
      </p:sp>
      <p:sp>
        <p:nvSpPr>
          <p:cNvPr id="9" name="Rectángulo 8"/>
          <p:cNvSpPr/>
          <p:nvPr/>
        </p:nvSpPr>
        <p:spPr>
          <a:xfrm>
            <a:off x="453838" y="2656952"/>
            <a:ext cx="8027894" cy="2446824"/>
          </a:xfrm>
          <a:prstGeom prst="rect">
            <a:avLst/>
          </a:prstGeom>
        </p:spPr>
        <p:txBody>
          <a:bodyPr wrap="square">
            <a:spAutoFit/>
          </a:bodyPr>
          <a:lstStyle/>
          <a:p>
            <a:pPr marL="214313" indent="-214313" algn="just">
              <a:lnSpc>
                <a:spcPct val="150000"/>
              </a:lnSpc>
              <a:buFont typeface="Wingdings" panose="05000000000000000000" pitchFamily="2" charset="2"/>
              <a:buChar char="Ø"/>
            </a:pPr>
            <a:r>
              <a:rPr lang="es-ES" sz="1275" dirty="0"/>
              <a:t> Seguramente al comenzar a leer libro hay ansiedad de ver el primer programa en tecnología Web y no resultaría extraño que aparecería de inmediato el clásico “Hola, mundo”, que a esta altura ya ha circulado por cerca de cuarenta años.</a:t>
            </a:r>
          </a:p>
          <a:p>
            <a:pPr marL="214313" indent="-214313" algn="just">
              <a:lnSpc>
                <a:spcPct val="150000"/>
              </a:lnSpc>
              <a:buFont typeface="Wingdings" panose="05000000000000000000" pitchFamily="2" charset="2"/>
              <a:buChar char="Ø"/>
            </a:pPr>
            <a:r>
              <a:rPr lang="es-ES" sz="1275" dirty="0"/>
              <a:t>Una pregunta natural antes de iniciar un curso sobre programación WEB es si se domina la programación estructurada y la respuesta casi inmediata es sí (tal vez de manera contundente o quizá con algún gesto de duda). </a:t>
            </a:r>
          </a:p>
          <a:p>
            <a:pPr marL="214313" indent="-214313" algn="just">
              <a:lnSpc>
                <a:spcPct val="150000"/>
              </a:lnSpc>
              <a:buFont typeface="Wingdings" panose="05000000000000000000" pitchFamily="2" charset="2"/>
              <a:buChar char="Ø"/>
            </a:pPr>
            <a:endParaRPr lang="es-ES" sz="1275" dirty="0"/>
          </a:p>
          <a:p>
            <a:pPr marL="900113" lvl="2" indent="-214313" algn="just">
              <a:lnSpc>
                <a:spcPct val="150000"/>
              </a:lnSpc>
              <a:buFont typeface="Wingdings" panose="05000000000000000000" pitchFamily="2" charset="2"/>
              <a:buChar char="ü"/>
            </a:pPr>
            <a:r>
              <a:rPr lang="es-ES" sz="1275" dirty="0"/>
              <a:t>Los ejercicios 1 al 6 (que se citarán unas láminas más adelante) pueden brindan un diagnóstico preliminar sobre el dominio de la programación estructurada.</a:t>
            </a:r>
            <a:endParaRPr lang="es-ES" sz="1275" dirty="0"/>
          </a:p>
        </p:txBody>
      </p:sp>
    </p:spTree>
    <p:extLst>
      <p:ext uri="{BB962C8B-B14F-4D97-AF65-F5344CB8AC3E}">
        <p14:creationId xmlns:p14="http://schemas.microsoft.com/office/powerpoint/2010/main" val="853071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062818" y="1270167"/>
            <a:ext cx="3983691" cy="4639732"/>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4" name="Rectángulo 3"/>
          <p:cNvSpPr/>
          <p:nvPr/>
        </p:nvSpPr>
        <p:spPr>
          <a:xfrm>
            <a:off x="443754" y="1270166"/>
            <a:ext cx="4377017" cy="3932487"/>
          </a:xfrm>
          <a:prstGeom prst="rect">
            <a:avLst/>
          </a:prstGeom>
        </p:spPr>
        <p:txBody>
          <a:bodyPr wrap="square">
            <a:spAutoFit/>
          </a:bodyPr>
          <a:lstStyle/>
          <a:p>
            <a:pPr marL="201216" algn="just">
              <a:lnSpc>
                <a:spcPct val="150000"/>
              </a:lnSpc>
              <a:spcAft>
                <a:spcPts val="450"/>
              </a:spcAft>
            </a:pPr>
            <a:r>
              <a:rPr lang="es-MX" sz="1350" b="1" dirty="0">
                <a:solidFill>
                  <a:schemeClr val="accent1"/>
                </a:solidFill>
                <a:latin typeface="Calibri" panose="020F0502020204030204" pitchFamily="34" charset="0"/>
                <a:ea typeface="Calibri" panose="020F0502020204030204" pitchFamily="34" charset="0"/>
                <a:cs typeface="Arial" panose="020B0604020202020204" pitchFamily="34" charset="0"/>
              </a:rPr>
              <a:t>Analicemos el siguiente programa:</a:t>
            </a:r>
          </a:p>
          <a:p>
            <a:pPr marL="201216" algn="just">
              <a:lnSpc>
                <a:spcPct val="150000"/>
              </a:lnSpc>
              <a:spcAft>
                <a:spcPts val="450"/>
              </a:spcAft>
            </a:pPr>
            <a:r>
              <a:rPr lang="es-MX" sz="1275" b="1" dirty="0">
                <a:latin typeface="Calibri" panose="020F0502020204030204" pitchFamily="34" charset="0"/>
                <a:ea typeface="Calibri" panose="020F0502020204030204" pitchFamily="34" charset="0"/>
                <a:cs typeface="Arial" panose="020B0604020202020204" pitchFamily="34" charset="0"/>
              </a:rPr>
              <a:t>Programa #6</a:t>
            </a:r>
            <a:r>
              <a:rPr lang="es-MX" sz="1275" dirty="0">
                <a:latin typeface="Calibri" panose="020F0502020204030204" pitchFamily="34" charset="0"/>
                <a:ea typeface="Calibri" panose="020F0502020204030204" pitchFamily="34" charset="0"/>
                <a:cs typeface="Arial" panose="020B0604020202020204" pitchFamily="34" charset="0"/>
              </a:rPr>
              <a:t>. Intente determinar qué desplegará el programa 1-1 sin ejecutarlo y posteriormente corrobore su respuesta con la corrida. A continuación cambie el parámetro que recibe la subrutina de 5 a 100,000. </a:t>
            </a:r>
          </a:p>
          <a:p>
            <a:pPr marL="201216" algn="just">
              <a:lnSpc>
                <a:spcPct val="150000"/>
              </a:lnSpc>
              <a:spcAft>
                <a:spcPts val="450"/>
              </a:spcAft>
            </a:pPr>
            <a:r>
              <a:rPr lang="es-MX" sz="1350" b="1" dirty="0">
                <a:solidFill>
                  <a:schemeClr val="accent1"/>
                </a:solidFill>
                <a:latin typeface="Calibri" panose="020F0502020204030204" pitchFamily="34" charset="0"/>
                <a:ea typeface="Calibri" panose="020F0502020204030204" pitchFamily="34" charset="0"/>
                <a:cs typeface="Arial" panose="020B0604020202020204" pitchFamily="34" charset="0"/>
              </a:rPr>
              <a:t>¿Cuál es el resultado?    </a:t>
            </a:r>
            <a:r>
              <a:rPr lang="es-MX" sz="1350" b="1" dirty="0">
                <a:solidFill>
                  <a:schemeClr val="accent1"/>
                </a:solidFill>
                <a:latin typeface="Calibri" panose="020F0502020204030204" pitchFamily="34" charset="0"/>
                <a:ea typeface="Calibri" panose="020F0502020204030204" pitchFamily="34" charset="0"/>
                <a:cs typeface="Arial" panose="020B0604020202020204" pitchFamily="34" charset="0"/>
              </a:rPr>
              <a:t>________________________</a:t>
            </a:r>
          </a:p>
          <a:p>
            <a:pPr marL="201216" algn="just">
              <a:lnSpc>
                <a:spcPct val="150000"/>
              </a:lnSpc>
              <a:spcAft>
                <a:spcPts val="450"/>
              </a:spcAft>
            </a:pPr>
            <a:endParaRPr lang="es-MX" sz="1350" b="1" dirty="0">
              <a:solidFill>
                <a:schemeClr val="accent1"/>
              </a:solidFill>
              <a:latin typeface="Calibri" panose="020F0502020204030204" pitchFamily="34" charset="0"/>
              <a:ea typeface="Calibri" panose="020F0502020204030204" pitchFamily="34" charset="0"/>
              <a:cs typeface="Arial" panose="020B0604020202020204" pitchFamily="34" charset="0"/>
            </a:endParaRPr>
          </a:p>
          <a:p>
            <a:pPr marL="415529" indent="-214313" algn="just">
              <a:lnSpc>
                <a:spcPct val="150000"/>
              </a:lnSpc>
              <a:spcAft>
                <a:spcPts val="450"/>
              </a:spcAft>
              <a:buFont typeface="Wingdings" panose="05000000000000000000" pitchFamily="2" charset="2"/>
              <a:buChar char="ü"/>
            </a:pPr>
            <a:r>
              <a:rPr lang="es-ES" sz="1275" b="1" dirty="0">
                <a:solidFill>
                  <a:schemeClr val="accent6">
                    <a:lumMod val="75000"/>
                  </a:schemeClr>
                </a:solidFill>
                <a:latin typeface="Agency FB" panose="020B0503020202020204" pitchFamily="34" charset="0"/>
                <a:ea typeface="Calibri" panose="020F0502020204030204" pitchFamily="34" charset="0"/>
                <a:cs typeface="Calibri" panose="020F0502020204030204" pitchFamily="34" charset="0"/>
              </a:rPr>
              <a:t>Prácticamente todas las disciplinas científicas tienen un conocimiento acumulativo. La programación no es la excepción. Por ello, para aprender desarrollo en programación web se requiere al menos conocimientos de programación estructurada y de programación orientada a objetos.</a:t>
            </a:r>
          </a:p>
        </p:txBody>
      </p:sp>
      <p:sp>
        <p:nvSpPr>
          <p:cNvPr id="5" name="Rectángulo 4"/>
          <p:cNvSpPr/>
          <p:nvPr/>
        </p:nvSpPr>
        <p:spPr>
          <a:xfrm>
            <a:off x="5069541" y="1300422"/>
            <a:ext cx="3976968" cy="4074192"/>
          </a:xfrm>
          <a:prstGeom prst="rect">
            <a:avLst/>
          </a:prstGeom>
        </p:spPr>
        <p:txBody>
          <a:bodyPr wrap="square">
            <a:spAutoFit/>
          </a:bodyPr>
          <a:lstStyle/>
          <a:p>
            <a:r>
              <a:rPr lang="pt-BR" sz="1125" dirty="0">
                <a:latin typeface="Courier New" panose="02070309020205020404" pitchFamily="49" charset="0"/>
                <a:cs typeface="Courier New" panose="02070309020205020404" pitchFamily="49" charset="0"/>
              </a:rPr>
              <a:t>/* Programa 1-1. </a:t>
            </a:r>
            <a:r>
              <a:rPr lang="pt-BR" sz="1125" dirty="0" err="1">
                <a:latin typeface="Courier New" panose="02070309020205020404" pitchFamily="49" charset="0"/>
                <a:cs typeface="Courier New" panose="02070309020205020404" pitchFamily="49" charset="0"/>
              </a:rPr>
              <a:t>Ejercicio</a:t>
            </a:r>
            <a:r>
              <a:rPr lang="pt-BR" sz="1125" dirty="0">
                <a:latin typeface="Courier New" panose="02070309020205020404" pitchFamily="49" charset="0"/>
                <a:cs typeface="Courier New" panose="02070309020205020404" pitchFamily="49" charset="0"/>
              </a:rPr>
              <a:t> para </a:t>
            </a:r>
            <a:r>
              <a:rPr lang="pt-BR" sz="1125" dirty="0" err="1">
                <a:latin typeface="Courier New" panose="02070309020205020404" pitchFamily="49" charset="0"/>
                <a:cs typeface="Courier New" panose="02070309020205020404" pitchFamily="49" charset="0"/>
              </a:rPr>
              <a:t>prueba</a:t>
            </a:r>
            <a:r>
              <a:rPr lang="pt-BR" sz="1125" dirty="0">
                <a:latin typeface="Courier New" panose="02070309020205020404" pitchFamily="49" charset="0"/>
                <a:cs typeface="Courier New" panose="02070309020205020404" pitchFamily="49" charset="0"/>
              </a:rPr>
              <a:t> de </a:t>
            </a:r>
            <a:r>
              <a:rPr lang="pt-BR" sz="1125" dirty="0" err="1">
                <a:latin typeface="Courier New" panose="02070309020205020404" pitchFamily="49" charset="0"/>
                <a:cs typeface="Courier New" panose="02070309020205020404" pitchFamily="49" charset="0"/>
              </a:rPr>
              <a:t>escritorio</a:t>
            </a:r>
            <a:r>
              <a:rPr lang="pt-BR" sz="1125" dirty="0">
                <a:latin typeface="Courier New" panose="02070309020205020404" pitchFamily="49" charset="0"/>
                <a:cs typeface="Courier New" panose="02070309020205020404" pitchFamily="49" charset="0"/>
              </a:rPr>
              <a:t> */</a:t>
            </a:r>
          </a:p>
          <a:p>
            <a:r>
              <a:rPr lang="pt-BR" sz="1125" dirty="0">
                <a:latin typeface="Courier New" panose="02070309020205020404" pitchFamily="49" charset="0"/>
                <a:cs typeface="Courier New" panose="02070309020205020404" pitchFamily="49" charset="0"/>
              </a:rPr>
              <a:t>#include &lt;</a:t>
            </a:r>
            <a:r>
              <a:rPr lang="pt-BR" sz="1125" dirty="0" err="1">
                <a:latin typeface="Courier New" panose="02070309020205020404" pitchFamily="49" charset="0"/>
                <a:cs typeface="Courier New" panose="02070309020205020404" pitchFamily="49" charset="0"/>
              </a:rPr>
              <a:t>stdio.h</a:t>
            </a:r>
            <a:r>
              <a:rPr lang="pt-BR" sz="1125" dirty="0">
                <a:latin typeface="Courier New" panose="02070309020205020404" pitchFamily="49" charset="0"/>
                <a:cs typeface="Courier New" panose="02070309020205020404" pitchFamily="49" charset="0"/>
              </a:rPr>
              <a:t>&gt;</a:t>
            </a:r>
          </a:p>
          <a:p>
            <a:r>
              <a:rPr lang="pt-BR" sz="1125" dirty="0" err="1">
                <a:latin typeface="Courier New" panose="02070309020205020404" pitchFamily="49" charset="0"/>
                <a:cs typeface="Courier New" panose="02070309020205020404" pitchFamily="49" charset="0"/>
              </a:rPr>
              <a:t>double</a:t>
            </a:r>
            <a:r>
              <a:rPr lang="pt-BR" sz="1125" dirty="0">
                <a:latin typeface="Courier New" panose="02070309020205020404" pitchFamily="49" charset="0"/>
                <a:cs typeface="Courier New" panose="02070309020205020404" pitchFamily="49" charset="0"/>
              </a:rPr>
              <a:t> calculo (</a:t>
            </a:r>
            <a:r>
              <a:rPr lang="pt-BR" sz="1125" dirty="0" err="1">
                <a:latin typeface="Courier New" panose="02070309020205020404" pitchFamily="49" charset="0"/>
                <a:cs typeface="Courier New" panose="02070309020205020404" pitchFamily="49" charset="0"/>
              </a:rPr>
              <a:t>int</a:t>
            </a:r>
            <a:r>
              <a:rPr lang="pt-BR" sz="1125" dirty="0">
                <a:latin typeface="Courier New" panose="02070309020205020404" pitchFamily="49" charset="0"/>
                <a:cs typeface="Courier New" panose="02070309020205020404" pitchFamily="49" charset="0"/>
              </a:rPr>
              <a:t> x);</a:t>
            </a:r>
          </a:p>
          <a:p>
            <a:r>
              <a:rPr lang="pt-BR" sz="1125" dirty="0" err="1">
                <a:latin typeface="Courier New" panose="02070309020205020404" pitchFamily="49" charset="0"/>
                <a:cs typeface="Courier New" panose="02070309020205020404" pitchFamily="49" charset="0"/>
              </a:rPr>
              <a:t>double</a:t>
            </a:r>
            <a:r>
              <a:rPr lang="pt-BR" sz="1125" dirty="0">
                <a:latin typeface="Courier New" panose="02070309020205020404" pitchFamily="49" charset="0"/>
                <a:cs typeface="Courier New" panose="02070309020205020404" pitchFamily="49" charset="0"/>
              </a:rPr>
              <a:t> calculo(</a:t>
            </a:r>
            <a:r>
              <a:rPr lang="pt-BR" sz="1125" dirty="0" err="1">
                <a:latin typeface="Courier New" panose="02070309020205020404" pitchFamily="49" charset="0"/>
                <a:cs typeface="Courier New" panose="02070309020205020404" pitchFamily="49" charset="0"/>
              </a:rPr>
              <a:t>int</a:t>
            </a:r>
            <a:r>
              <a:rPr lang="pt-BR" sz="1125" dirty="0">
                <a:latin typeface="Courier New" panose="02070309020205020404" pitchFamily="49" charset="0"/>
                <a:cs typeface="Courier New" panose="02070309020205020404" pitchFamily="49" charset="0"/>
              </a:rPr>
              <a:t> x) {</a:t>
            </a:r>
          </a:p>
          <a:p>
            <a:r>
              <a:rPr lang="pt-BR" sz="1125" dirty="0">
                <a:latin typeface="Courier New" panose="02070309020205020404" pitchFamily="49" charset="0"/>
                <a:cs typeface="Courier New" panose="02070309020205020404" pitchFamily="49" charset="0"/>
              </a:rPr>
              <a:t>  </a:t>
            </a:r>
            <a:r>
              <a:rPr lang="pt-BR" sz="1125" dirty="0" err="1">
                <a:latin typeface="Courier New" panose="02070309020205020404" pitchFamily="49" charset="0"/>
                <a:cs typeface="Courier New" panose="02070309020205020404" pitchFamily="49" charset="0"/>
              </a:rPr>
              <a:t>double</a:t>
            </a:r>
            <a:r>
              <a:rPr lang="pt-BR" sz="1125" dirty="0">
                <a:latin typeface="Courier New" panose="02070309020205020404" pitchFamily="49" charset="0"/>
                <a:cs typeface="Courier New" panose="02070309020205020404" pitchFamily="49" charset="0"/>
              </a:rPr>
              <a:t> suma;</a:t>
            </a:r>
          </a:p>
          <a:p>
            <a:r>
              <a:rPr lang="pt-BR" sz="1125" dirty="0">
                <a:latin typeface="Courier New" panose="02070309020205020404" pitchFamily="49" charset="0"/>
                <a:cs typeface="Courier New" panose="02070309020205020404" pitchFamily="49" charset="0"/>
              </a:rPr>
              <a:t>  </a:t>
            </a:r>
            <a:r>
              <a:rPr lang="pt-BR" sz="1125" dirty="0" err="1">
                <a:latin typeface="Courier New" panose="02070309020205020404" pitchFamily="49" charset="0"/>
                <a:cs typeface="Courier New" panose="02070309020205020404" pitchFamily="49" charset="0"/>
              </a:rPr>
              <a:t>int</a:t>
            </a:r>
            <a:r>
              <a:rPr lang="pt-BR" sz="1125" dirty="0">
                <a:latin typeface="Courier New" panose="02070309020205020404" pitchFamily="49" charset="0"/>
                <a:cs typeface="Courier New" panose="02070309020205020404" pitchFamily="49" charset="0"/>
              </a:rPr>
              <a:t> i;</a:t>
            </a:r>
          </a:p>
          <a:p>
            <a:r>
              <a:rPr lang="pt-BR" sz="1125" dirty="0">
                <a:latin typeface="Courier New" panose="02070309020205020404" pitchFamily="49" charset="0"/>
                <a:cs typeface="Courier New" panose="02070309020205020404" pitchFamily="49" charset="0"/>
              </a:rPr>
              <a:t>  suma=0.0;</a:t>
            </a:r>
          </a:p>
          <a:p>
            <a:r>
              <a:rPr lang="pt-BR" sz="1125" dirty="0">
                <a:latin typeface="Courier New" panose="02070309020205020404" pitchFamily="49" charset="0"/>
                <a:cs typeface="Courier New" panose="02070309020205020404" pitchFamily="49" charset="0"/>
              </a:rPr>
              <a:t>  for (i=0; i&lt;=x; i++) {</a:t>
            </a:r>
          </a:p>
          <a:p>
            <a:r>
              <a:rPr lang="pt-BR" sz="1125" dirty="0">
                <a:latin typeface="Courier New" panose="02070309020205020404" pitchFamily="49" charset="0"/>
                <a:cs typeface="Courier New" panose="02070309020205020404" pitchFamily="49" charset="0"/>
              </a:rPr>
              <a:t>    </a:t>
            </a:r>
            <a:r>
              <a:rPr lang="pt-BR" sz="1125" dirty="0" err="1">
                <a:latin typeface="Courier New" panose="02070309020205020404" pitchFamily="49" charset="0"/>
                <a:cs typeface="Courier New" panose="02070309020205020404" pitchFamily="49" charset="0"/>
              </a:rPr>
              <a:t>if</a:t>
            </a:r>
            <a:r>
              <a:rPr lang="pt-BR" sz="1125" dirty="0">
                <a:latin typeface="Courier New" panose="02070309020205020404" pitchFamily="49" charset="0"/>
                <a:cs typeface="Courier New" panose="02070309020205020404" pitchFamily="49" charset="0"/>
              </a:rPr>
              <a:t> ((i==2)||((i%2)==0)) {</a:t>
            </a:r>
          </a:p>
          <a:p>
            <a:r>
              <a:rPr lang="pt-BR" sz="1125" dirty="0">
                <a:latin typeface="Courier New" panose="02070309020205020404" pitchFamily="49" charset="0"/>
                <a:cs typeface="Courier New" panose="02070309020205020404" pitchFamily="49" charset="0"/>
              </a:rPr>
              <a:t>      suma=suma+(1.0/(2*i+1));</a:t>
            </a:r>
          </a:p>
          <a:p>
            <a:r>
              <a:rPr lang="pt-BR" sz="1125" dirty="0">
                <a:latin typeface="Courier New" panose="02070309020205020404" pitchFamily="49" charset="0"/>
                <a:cs typeface="Courier New" panose="02070309020205020404" pitchFamily="49" charset="0"/>
              </a:rPr>
              <a:t>    }</a:t>
            </a:r>
          </a:p>
          <a:p>
            <a:r>
              <a:rPr lang="pt-BR" sz="1125" dirty="0">
                <a:latin typeface="Courier New" panose="02070309020205020404" pitchFamily="49" charset="0"/>
                <a:cs typeface="Courier New" panose="02070309020205020404" pitchFamily="49" charset="0"/>
              </a:rPr>
              <a:t>    </a:t>
            </a:r>
            <a:r>
              <a:rPr lang="pt-BR" sz="1125" dirty="0" err="1">
                <a:latin typeface="Courier New" panose="02070309020205020404" pitchFamily="49" charset="0"/>
                <a:cs typeface="Courier New" panose="02070309020205020404" pitchFamily="49" charset="0"/>
              </a:rPr>
              <a:t>else</a:t>
            </a:r>
            <a:r>
              <a:rPr lang="pt-BR" sz="1125" dirty="0">
                <a:latin typeface="Courier New" panose="02070309020205020404" pitchFamily="49" charset="0"/>
                <a:cs typeface="Courier New" panose="02070309020205020404" pitchFamily="49" charset="0"/>
              </a:rPr>
              <a:t> suma=suma-(1.0/(2*i+1));</a:t>
            </a:r>
          </a:p>
          <a:p>
            <a:r>
              <a:rPr lang="pt-BR" sz="1125" dirty="0">
                <a:latin typeface="Courier New" panose="02070309020205020404" pitchFamily="49" charset="0"/>
                <a:cs typeface="Courier New" panose="02070309020205020404" pitchFamily="49" charset="0"/>
              </a:rPr>
              <a:t>  }</a:t>
            </a:r>
          </a:p>
          <a:p>
            <a:r>
              <a:rPr lang="pt-BR" sz="1125" dirty="0">
                <a:latin typeface="Courier New" panose="02070309020205020404" pitchFamily="49" charset="0"/>
                <a:cs typeface="Courier New" panose="02070309020205020404" pitchFamily="49" charset="0"/>
              </a:rPr>
              <a:t>  </a:t>
            </a:r>
            <a:r>
              <a:rPr lang="pt-BR" sz="1125" dirty="0" err="1">
                <a:latin typeface="Courier New" panose="02070309020205020404" pitchFamily="49" charset="0"/>
                <a:cs typeface="Courier New" panose="02070309020205020404" pitchFamily="49" charset="0"/>
              </a:rPr>
              <a:t>return</a:t>
            </a:r>
            <a:r>
              <a:rPr lang="pt-BR" sz="1125" dirty="0">
                <a:latin typeface="Courier New" panose="02070309020205020404" pitchFamily="49" charset="0"/>
                <a:cs typeface="Courier New" panose="02070309020205020404" pitchFamily="49" charset="0"/>
              </a:rPr>
              <a:t> 4*suma;</a:t>
            </a:r>
          </a:p>
          <a:p>
            <a:r>
              <a:rPr lang="pt-BR" sz="1125" dirty="0">
                <a:latin typeface="Courier New" panose="02070309020205020404" pitchFamily="49" charset="0"/>
                <a:cs typeface="Courier New" panose="02070309020205020404" pitchFamily="49" charset="0"/>
              </a:rPr>
              <a:t>}</a:t>
            </a:r>
          </a:p>
          <a:p>
            <a:r>
              <a:rPr lang="pt-BR" sz="1125" dirty="0" err="1">
                <a:latin typeface="Courier New" panose="02070309020205020404" pitchFamily="49" charset="0"/>
                <a:cs typeface="Courier New" panose="02070309020205020404" pitchFamily="49" charset="0"/>
              </a:rPr>
              <a:t>int</a:t>
            </a:r>
            <a:r>
              <a:rPr lang="pt-BR" sz="1125" dirty="0">
                <a:latin typeface="Courier New" panose="02070309020205020404" pitchFamily="49" charset="0"/>
                <a:cs typeface="Courier New" panose="02070309020205020404" pitchFamily="49" charset="0"/>
              </a:rPr>
              <a:t> </a:t>
            </a:r>
            <a:r>
              <a:rPr lang="pt-BR" sz="1125" dirty="0" err="1">
                <a:latin typeface="Courier New" panose="02070309020205020404" pitchFamily="49" charset="0"/>
                <a:cs typeface="Courier New" panose="02070309020205020404" pitchFamily="49" charset="0"/>
              </a:rPr>
              <a:t>main</a:t>
            </a:r>
            <a:r>
              <a:rPr lang="pt-BR" sz="1125" dirty="0">
                <a:latin typeface="Courier New" panose="02070309020205020404" pitchFamily="49" charset="0"/>
                <a:cs typeface="Courier New" panose="02070309020205020404" pitchFamily="49" charset="0"/>
              </a:rPr>
              <a:t>(</a:t>
            </a:r>
            <a:r>
              <a:rPr lang="pt-BR" sz="1125" dirty="0" err="1">
                <a:latin typeface="Courier New" panose="02070309020205020404" pitchFamily="49" charset="0"/>
                <a:cs typeface="Courier New" panose="02070309020205020404" pitchFamily="49" charset="0"/>
              </a:rPr>
              <a:t>void</a:t>
            </a:r>
            <a:r>
              <a:rPr lang="pt-BR" sz="1125" dirty="0">
                <a:latin typeface="Courier New" panose="02070309020205020404" pitchFamily="49" charset="0"/>
                <a:cs typeface="Courier New" panose="02070309020205020404" pitchFamily="49" charset="0"/>
              </a:rPr>
              <a:t>) {</a:t>
            </a:r>
          </a:p>
          <a:p>
            <a:r>
              <a:rPr lang="pt-BR" sz="1125" dirty="0">
                <a:latin typeface="Courier New" panose="02070309020205020404" pitchFamily="49" charset="0"/>
                <a:cs typeface="Courier New" panose="02070309020205020404" pitchFamily="49" charset="0"/>
              </a:rPr>
              <a:t>  </a:t>
            </a:r>
            <a:r>
              <a:rPr lang="pt-BR" sz="1125" dirty="0" err="1">
                <a:latin typeface="Courier New" panose="02070309020205020404" pitchFamily="49" charset="0"/>
                <a:cs typeface="Courier New" panose="02070309020205020404" pitchFamily="49" charset="0"/>
              </a:rPr>
              <a:t>int</a:t>
            </a:r>
            <a:r>
              <a:rPr lang="pt-BR" sz="1125" dirty="0">
                <a:latin typeface="Courier New" panose="02070309020205020404" pitchFamily="49" charset="0"/>
                <a:cs typeface="Courier New" panose="02070309020205020404" pitchFamily="49" charset="0"/>
              </a:rPr>
              <a:t> x;</a:t>
            </a:r>
          </a:p>
          <a:p>
            <a:r>
              <a:rPr lang="pt-BR" sz="1125" dirty="0">
                <a:latin typeface="Courier New" panose="02070309020205020404" pitchFamily="49" charset="0"/>
                <a:cs typeface="Courier New" panose="02070309020205020404" pitchFamily="49" charset="0"/>
              </a:rPr>
              <a:t>  </a:t>
            </a:r>
            <a:r>
              <a:rPr lang="pt-BR" sz="1125" dirty="0" err="1">
                <a:latin typeface="Courier New" panose="02070309020205020404" pitchFamily="49" charset="0"/>
                <a:cs typeface="Courier New" panose="02070309020205020404" pitchFamily="49" charset="0"/>
              </a:rPr>
              <a:t>double</a:t>
            </a:r>
            <a:r>
              <a:rPr lang="pt-BR" sz="1125" dirty="0">
                <a:latin typeface="Courier New" panose="02070309020205020404" pitchFamily="49" charset="0"/>
                <a:cs typeface="Courier New" panose="02070309020205020404" pitchFamily="49" charset="0"/>
              </a:rPr>
              <a:t> </a:t>
            </a:r>
            <a:r>
              <a:rPr lang="pt-BR" sz="1125" dirty="0" err="1">
                <a:latin typeface="Courier New" panose="02070309020205020404" pitchFamily="49" charset="0"/>
                <a:cs typeface="Courier New" panose="02070309020205020404" pitchFamily="49" charset="0"/>
              </a:rPr>
              <a:t>aux</a:t>
            </a:r>
            <a:r>
              <a:rPr lang="pt-BR" sz="1125" dirty="0">
                <a:latin typeface="Courier New" panose="02070309020205020404" pitchFamily="49" charset="0"/>
                <a:cs typeface="Courier New" panose="02070309020205020404" pitchFamily="49" charset="0"/>
              </a:rPr>
              <a:t>;</a:t>
            </a:r>
          </a:p>
          <a:p>
            <a:r>
              <a:rPr lang="pt-BR" sz="1125" dirty="0">
                <a:latin typeface="Courier New" panose="02070309020205020404" pitchFamily="49" charset="0"/>
                <a:cs typeface="Courier New" panose="02070309020205020404" pitchFamily="49" charset="0"/>
              </a:rPr>
              <a:t>  </a:t>
            </a:r>
            <a:r>
              <a:rPr lang="pt-BR" sz="1125" dirty="0" err="1">
                <a:latin typeface="Courier New" panose="02070309020205020404" pitchFamily="49" charset="0"/>
                <a:cs typeface="Courier New" panose="02070309020205020404" pitchFamily="49" charset="0"/>
              </a:rPr>
              <a:t>aux</a:t>
            </a:r>
            <a:r>
              <a:rPr lang="pt-BR" sz="1125" dirty="0">
                <a:latin typeface="Courier New" panose="02070309020205020404" pitchFamily="49" charset="0"/>
                <a:cs typeface="Courier New" panose="02070309020205020404" pitchFamily="49" charset="0"/>
              </a:rPr>
              <a:t>=calculo(5);</a:t>
            </a:r>
          </a:p>
          <a:p>
            <a:r>
              <a:rPr lang="pt-BR" sz="1125" dirty="0">
                <a:latin typeface="Courier New" panose="02070309020205020404" pitchFamily="49" charset="0"/>
                <a:cs typeface="Courier New" panose="02070309020205020404" pitchFamily="49" charset="0"/>
              </a:rPr>
              <a:t>  </a:t>
            </a:r>
            <a:r>
              <a:rPr lang="pt-BR" sz="1125" dirty="0" err="1">
                <a:latin typeface="Courier New" panose="02070309020205020404" pitchFamily="49" charset="0"/>
                <a:cs typeface="Courier New" panose="02070309020205020404" pitchFamily="49" charset="0"/>
              </a:rPr>
              <a:t>printf</a:t>
            </a:r>
            <a:r>
              <a:rPr lang="pt-BR" sz="1125" dirty="0">
                <a:latin typeface="Courier New" panose="02070309020205020404" pitchFamily="49" charset="0"/>
                <a:cs typeface="Courier New" panose="02070309020205020404" pitchFamily="49" charset="0"/>
              </a:rPr>
              <a:t>("El resultado es %6.4f", </a:t>
            </a:r>
            <a:r>
              <a:rPr lang="pt-BR" sz="1125" dirty="0" err="1">
                <a:latin typeface="Courier New" panose="02070309020205020404" pitchFamily="49" charset="0"/>
                <a:cs typeface="Courier New" panose="02070309020205020404" pitchFamily="49" charset="0"/>
              </a:rPr>
              <a:t>aux</a:t>
            </a:r>
            <a:r>
              <a:rPr lang="pt-BR" sz="1125" dirty="0">
                <a:latin typeface="Courier New" panose="02070309020205020404" pitchFamily="49" charset="0"/>
                <a:cs typeface="Courier New" panose="02070309020205020404" pitchFamily="49" charset="0"/>
              </a:rPr>
              <a:t>);</a:t>
            </a:r>
          </a:p>
          <a:p>
            <a:r>
              <a:rPr lang="pt-BR" sz="1125" dirty="0">
                <a:latin typeface="Courier New" panose="02070309020205020404" pitchFamily="49" charset="0"/>
                <a:cs typeface="Courier New" panose="02070309020205020404" pitchFamily="49" charset="0"/>
              </a:rPr>
              <a:t>  </a:t>
            </a:r>
            <a:r>
              <a:rPr lang="pt-BR" sz="1125" dirty="0" err="1">
                <a:latin typeface="Courier New" panose="02070309020205020404" pitchFamily="49" charset="0"/>
                <a:cs typeface="Courier New" panose="02070309020205020404" pitchFamily="49" charset="0"/>
              </a:rPr>
              <a:t>return</a:t>
            </a:r>
            <a:r>
              <a:rPr lang="pt-BR" sz="1125" dirty="0">
                <a:latin typeface="Courier New" panose="02070309020205020404" pitchFamily="49" charset="0"/>
                <a:cs typeface="Courier New" panose="02070309020205020404" pitchFamily="49" charset="0"/>
              </a:rPr>
              <a:t> 0;</a:t>
            </a:r>
          </a:p>
          <a:p>
            <a:r>
              <a:rPr lang="pt-BR" sz="1125" dirty="0">
                <a:latin typeface="Courier New" panose="02070309020205020404" pitchFamily="49" charset="0"/>
                <a:cs typeface="Courier New" panose="02070309020205020404" pitchFamily="49" charset="0"/>
              </a:rPr>
              <a:t>}</a:t>
            </a:r>
            <a:endParaRPr lang="pt-BR" sz="1125"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71381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3838" y="1466950"/>
            <a:ext cx="8027894" cy="784830"/>
          </a:xfrm>
          <a:prstGeom prst="rect">
            <a:avLst/>
          </a:prstGeom>
        </p:spPr>
        <p:txBody>
          <a:bodyPr wrap="square">
            <a:spAutoFit/>
          </a:bodyPr>
          <a:lstStyle/>
          <a:p>
            <a:pPr algn="just">
              <a:lnSpc>
                <a:spcPct val="150000"/>
              </a:lnSpc>
            </a:pPr>
            <a:r>
              <a:rPr lang="es-ES" sz="1500" b="1" dirty="0">
                <a:solidFill>
                  <a:schemeClr val="accent1"/>
                </a:solidFill>
                <a:latin typeface="Calibri" panose="020F0502020204030204" pitchFamily="34" charset="0"/>
                <a:ea typeface="Calibri" panose="020F0502020204030204" pitchFamily="34" charset="0"/>
                <a:cs typeface="Arial" panose="020B0604020202020204" pitchFamily="34" charset="0"/>
              </a:rPr>
              <a:t>¿Y si las dudas fueran muchas? ¿Si se estuviera en la situación de tener muchas “lagunas” en la programación estructurada?  </a:t>
            </a:r>
            <a:endParaRPr lang="es-ES" sz="1500" b="1" dirty="0">
              <a:solidFill>
                <a:schemeClr val="accent1"/>
              </a:solidFill>
              <a:latin typeface="Calibri" panose="020F0502020204030204" pitchFamily="34" charset="0"/>
              <a:ea typeface="Calibri" panose="020F0502020204030204" pitchFamily="34" charset="0"/>
              <a:cs typeface="Arial" panose="020B0604020202020204" pitchFamily="34" charset="0"/>
            </a:endParaRPr>
          </a:p>
        </p:txBody>
      </p:sp>
      <p:sp>
        <p:nvSpPr>
          <p:cNvPr id="8" name="Rectángulo 7"/>
          <p:cNvSpPr/>
          <p:nvPr/>
        </p:nvSpPr>
        <p:spPr>
          <a:xfrm>
            <a:off x="453838" y="2496497"/>
            <a:ext cx="8027894" cy="975267"/>
          </a:xfrm>
          <a:prstGeom prst="rect">
            <a:avLst/>
          </a:prstGeom>
        </p:spPr>
        <p:txBody>
          <a:bodyPr wrap="square">
            <a:spAutoFit/>
          </a:bodyPr>
          <a:lstStyle/>
          <a:p>
            <a:pPr marL="214313" indent="-214313" algn="just">
              <a:lnSpc>
                <a:spcPct val="150000"/>
              </a:lnSpc>
              <a:buFont typeface="Wingdings" panose="05000000000000000000" pitchFamily="2" charset="2"/>
              <a:buChar char="ü"/>
            </a:pPr>
            <a:r>
              <a:rPr lang="es-ES" sz="1275" dirty="0">
                <a:latin typeface="Calibri" panose="020F0502020204030204" pitchFamily="34" charset="0"/>
                <a:ea typeface="Calibri" panose="020F0502020204030204" pitchFamily="34" charset="0"/>
                <a:cs typeface="Arial" panose="020B0604020202020204" pitchFamily="34" charset="0"/>
              </a:rPr>
              <a:t>El tema de saber o no saber programar es más intrincado de lo que parece. Por lo mismo es necesaria una advertencia: programar, en su sentido más amplio, abarca una gran cantidad de habilidades y conocimientos que difícilmente puede reunir una sola persona o un libro.</a:t>
            </a:r>
            <a:endParaRPr lang="es-ES" sz="1275" dirty="0">
              <a:latin typeface="Calibri" panose="020F0502020204030204" pitchFamily="34" charset="0"/>
              <a:ea typeface="Calibri" panose="020F0502020204030204" pitchFamily="34" charset="0"/>
              <a:cs typeface="Arial" panose="020B0604020202020204" pitchFamily="34" charset="0"/>
            </a:endParaRPr>
          </a:p>
        </p:txBody>
      </p:sp>
      <p:sp>
        <p:nvSpPr>
          <p:cNvPr id="9" name="Rectángulo 8"/>
          <p:cNvSpPr/>
          <p:nvPr/>
        </p:nvSpPr>
        <p:spPr>
          <a:xfrm>
            <a:off x="453838" y="3589152"/>
            <a:ext cx="8027894" cy="1269578"/>
          </a:xfrm>
          <a:prstGeom prst="rect">
            <a:avLst/>
          </a:prstGeom>
        </p:spPr>
        <p:txBody>
          <a:bodyPr wrap="square">
            <a:spAutoFit/>
          </a:bodyPr>
          <a:lstStyle/>
          <a:p>
            <a:pPr marL="214313" indent="-214313" algn="just">
              <a:lnSpc>
                <a:spcPct val="150000"/>
              </a:lnSpc>
              <a:buFont typeface="Wingdings" panose="05000000000000000000" pitchFamily="2" charset="2"/>
              <a:buChar char="Ø"/>
            </a:pPr>
            <a:r>
              <a:rPr lang="es-ES" sz="1275" dirty="0"/>
              <a:t> Hay quienes llegan a decir que “saben programar” porque dominan la codificación en un lenguaje de programación. ¿Es cierto? Depende lo que se entienda por “saber programar”, pero lo que sí podemos afirmar categóricamente es que eso apenas sería una fracción de los vastos conocimientos que se requieren para desarrollar software mediano o grande de alta calidad; entre ellos, los sistemas en ambientes web.</a:t>
            </a:r>
            <a:endParaRPr lang="es-ES" sz="1275" dirty="0"/>
          </a:p>
        </p:txBody>
      </p:sp>
    </p:spTree>
    <p:extLst>
      <p:ext uri="{BB962C8B-B14F-4D97-AF65-F5344CB8AC3E}">
        <p14:creationId xmlns:p14="http://schemas.microsoft.com/office/powerpoint/2010/main" val="2966896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53838" y="2012036"/>
            <a:ext cx="8027894" cy="300082"/>
          </a:xfrm>
          <a:prstGeom prst="rect">
            <a:avLst/>
          </a:prstGeom>
        </p:spPr>
        <p:txBody>
          <a:bodyPr wrap="square">
            <a:spAutoFit/>
          </a:bodyPr>
          <a:lstStyle/>
          <a:p>
            <a:endParaRPr lang="es-ES" sz="1350" b="1" dirty="0">
              <a:solidFill>
                <a:schemeClr val="accent1"/>
              </a:solidFill>
              <a:latin typeface="Calibri" panose="020F0502020204030204" pitchFamily="34" charset="0"/>
              <a:ea typeface="Calibri" panose="020F0502020204030204" pitchFamily="34" charset="0"/>
              <a:cs typeface="Arial" panose="020B0604020202020204" pitchFamily="34" charset="0"/>
            </a:endParaRPr>
          </a:p>
        </p:txBody>
      </p:sp>
      <p:sp>
        <p:nvSpPr>
          <p:cNvPr id="9" name="Rectángulo 8"/>
          <p:cNvSpPr/>
          <p:nvPr/>
        </p:nvSpPr>
        <p:spPr>
          <a:xfrm>
            <a:off x="453838" y="1481122"/>
            <a:ext cx="8027894" cy="553998"/>
          </a:xfrm>
          <a:prstGeom prst="rect">
            <a:avLst/>
          </a:prstGeom>
        </p:spPr>
        <p:txBody>
          <a:bodyPr wrap="square">
            <a:spAutoFit/>
          </a:bodyPr>
          <a:lstStyle/>
          <a:p>
            <a:r>
              <a:rPr lang="es-ES" sz="1500" b="1" dirty="0">
                <a:solidFill>
                  <a:schemeClr val="accent1"/>
                </a:solidFill>
                <a:latin typeface="Calibri" panose="020F0502020204030204" pitchFamily="34" charset="0"/>
                <a:ea typeface="Calibri" panose="020F0502020204030204" pitchFamily="34" charset="0"/>
                <a:cs typeface="Arial" panose="020B0604020202020204" pitchFamily="34" charset="0"/>
              </a:rPr>
              <a:t>Proponemos </a:t>
            </a:r>
            <a:r>
              <a:rPr lang="es-ES" sz="1500" b="1" dirty="0">
                <a:solidFill>
                  <a:schemeClr val="accent1"/>
                </a:solidFill>
                <a:latin typeface="Calibri" panose="020F0502020204030204" pitchFamily="34" charset="0"/>
                <a:ea typeface="Calibri" panose="020F0502020204030204" pitchFamily="34" charset="0"/>
                <a:cs typeface="Arial" panose="020B0604020202020204" pitchFamily="34" charset="0"/>
              </a:rPr>
              <a:t>una definición más amplia de “saber programar</a:t>
            </a:r>
            <a:r>
              <a:rPr lang="es-ES" sz="1500" b="1" dirty="0">
                <a:solidFill>
                  <a:schemeClr val="accent1"/>
                </a:solidFill>
                <a:latin typeface="Calibri" panose="020F0502020204030204" pitchFamily="34" charset="0"/>
                <a:ea typeface="Calibri" panose="020F0502020204030204" pitchFamily="34" charset="0"/>
                <a:cs typeface="Arial" panose="020B0604020202020204" pitchFamily="34" charset="0"/>
              </a:rPr>
              <a:t>” para </a:t>
            </a:r>
            <a:r>
              <a:rPr lang="es-ES" sz="1500" b="1" dirty="0">
                <a:solidFill>
                  <a:schemeClr val="accent1"/>
                </a:solidFill>
                <a:latin typeface="Calibri" panose="020F0502020204030204" pitchFamily="34" charset="0"/>
                <a:ea typeface="Calibri" panose="020F0502020204030204" pitchFamily="34" charset="0"/>
                <a:cs typeface="Arial" panose="020B0604020202020204" pitchFamily="34" charset="0"/>
              </a:rPr>
              <a:t>un curso de Lógica </a:t>
            </a:r>
            <a:r>
              <a:rPr lang="es-ES" sz="1500" b="1" dirty="0">
                <a:solidFill>
                  <a:schemeClr val="accent1"/>
                </a:solidFill>
                <a:latin typeface="Calibri" panose="020F0502020204030204" pitchFamily="34" charset="0"/>
                <a:ea typeface="Calibri" panose="020F0502020204030204" pitchFamily="34" charset="0"/>
                <a:cs typeface="Arial" panose="020B0604020202020204" pitchFamily="34" charset="0"/>
              </a:rPr>
              <a:t>de Programación</a:t>
            </a:r>
            <a:r>
              <a:rPr lang="es-ES" sz="1500" b="1" dirty="0">
                <a:solidFill>
                  <a:schemeClr val="accent1"/>
                </a:solidFill>
                <a:latin typeface="Calibri" panose="020F0502020204030204" pitchFamily="34" charset="0"/>
                <a:ea typeface="Calibri" panose="020F0502020204030204" pitchFamily="34" charset="0"/>
                <a:cs typeface="Arial" panose="020B0604020202020204" pitchFamily="34" charset="0"/>
              </a:rPr>
              <a:t>:</a:t>
            </a:r>
          </a:p>
        </p:txBody>
      </p:sp>
      <p:sp>
        <p:nvSpPr>
          <p:cNvPr id="2" name="Rectángulo 1"/>
          <p:cNvSpPr/>
          <p:nvPr/>
        </p:nvSpPr>
        <p:spPr>
          <a:xfrm>
            <a:off x="453838" y="2289035"/>
            <a:ext cx="7846358" cy="2983509"/>
          </a:xfrm>
          <a:prstGeom prst="rect">
            <a:avLst/>
          </a:prstGeom>
        </p:spPr>
        <p:txBody>
          <a:bodyPr wrap="square">
            <a:spAutoFit/>
          </a:bodyPr>
          <a:lstStyle/>
          <a:p>
            <a:pPr algn="just">
              <a:lnSpc>
                <a:spcPct val="150000"/>
              </a:lnSpc>
            </a:pPr>
            <a:r>
              <a:rPr lang="es-ES" sz="1275" b="1" dirty="0"/>
              <a:t>1.- Entender el requerimiento, incluyendo los posibles cálculos implicados. </a:t>
            </a:r>
            <a:r>
              <a:rPr lang="es-ES" sz="1275" dirty="0"/>
              <a:t>Se sugiere dibujar la pantalla que obtendrá el programa con un ejemplo real en una herramienta de modo texto, como el bloc de notas. Prever desde este primer momento los posibles casos normales y especiales, así como probables datos inconsistentes. Por ejemplo: el factorial del número “n” es 1*2*3*…*n (caso normal), pero el número 0 sale de esta lógica y por definición su factorial es 1 (caso especial). Adicionalmente, debe tomarse en cuenta que no existen factoriales de números negativos (hay que validar que el dato del usuario sea mayor o igual a cero).</a:t>
            </a:r>
          </a:p>
          <a:p>
            <a:pPr algn="just">
              <a:lnSpc>
                <a:spcPct val="150000"/>
              </a:lnSpc>
            </a:pPr>
            <a:endParaRPr lang="es-ES" sz="1275" b="1" dirty="0"/>
          </a:p>
          <a:p>
            <a:pPr algn="just">
              <a:lnSpc>
                <a:spcPct val="150000"/>
              </a:lnSpc>
            </a:pPr>
            <a:r>
              <a:rPr lang="es-ES" sz="1275" b="1" dirty="0"/>
              <a:t>2</a:t>
            </a:r>
            <a:r>
              <a:rPr lang="es-ES" sz="1275" b="1" dirty="0"/>
              <a:t>.- Diseñar las pruebas de caja negra </a:t>
            </a:r>
            <a:r>
              <a:rPr lang="es-ES" sz="1275" dirty="0"/>
              <a:t>con las cuales se probará que el programa funciona adecuadamente, es decir, una selección de casos que se ejecutarán como usuario cuando el programa esté terminado</a:t>
            </a:r>
            <a:r>
              <a:rPr lang="es-ES" sz="1275" dirty="0"/>
              <a:t>.</a:t>
            </a:r>
          </a:p>
          <a:p>
            <a:pPr algn="just">
              <a:lnSpc>
                <a:spcPct val="150000"/>
              </a:lnSpc>
            </a:pPr>
            <a:endParaRPr lang="es-ES" sz="1050" dirty="0"/>
          </a:p>
        </p:txBody>
      </p:sp>
    </p:spTree>
    <p:extLst>
      <p:ext uri="{BB962C8B-B14F-4D97-AF65-F5344CB8AC3E}">
        <p14:creationId xmlns:p14="http://schemas.microsoft.com/office/powerpoint/2010/main" val="344907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53838" y="2012036"/>
            <a:ext cx="8027894" cy="300082"/>
          </a:xfrm>
          <a:prstGeom prst="rect">
            <a:avLst/>
          </a:prstGeom>
        </p:spPr>
        <p:txBody>
          <a:bodyPr wrap="square">
            <a:spAutoFit/>
          </a:bodyPr>
          <a:lstStyle/>
          <a:p>
            <a:endParaRPr lang="es-ES" sz="1350" b="1" dirty="0">
              <a:solidFill>
                <a:schemeClr val="accent1"/>
              </a:solidFill>
              <a:latin typeface="Calibri" panose="020F0502020204030204" pitchFamily="34" charset="0"/>
              <a:ea typeface="Calibri" panose="020F0502020204030204" pitchFamily="34" charset="0"/>
              <a:cs typeface="Arial" panose="020B0604020202020204" pitchFamily="34" charset="0"/>
            </a:endParaRPr>
          </a:p>
        </p:txBody>
      </p:sp>
      <p:sp>
        <p:nvSpPr>
          <p:cNvPr id="2" name="Rectángulo 1"/>
          <p:cNvSpPr/>
          <p:nvPr/>
        </p:nvSpPr>
        <p:spPr>
          <a:xfrm>
            <a:off x="453839" y="1534143"/>
            <a:ext cx="8123491" cy="4212692"/>
          </a:xfrm>
          <a:prstGeom prst="rect">
            <a:avLst/>
          </a:prstGeom>
        </p:spPr>
        <p:txBody>
          <a:bodyPr wrap="square">
            <a:spAutoFit/>
          </a:bodyPr>
          <a:lstStyle/>
          <a:p>
            <a:pPr algn="just">
              <a:lnSpc>
                <a:spcPct val="150000"/>
              </a:lnSpc>
            </a:pPr>
            <a:r>
              <a:rPr lang="es-ES" sz="1275" b="1" dirty="0"/>
              <a:t>3.- Diseñar un algoritmo de solución </a:t>
            </a:r>
            <a:r>
              <a:rPr lang="es-ES" sz="1275" dirty="0"/>
              <a:t>con las herramientas de un lenguaje de programación estructurada y saberlo expresar en seudocódigo y diagrama de flujo</a:t>
            </a:r>
            <a:r>
              <a:rPr lang="es-ES" sz="1275" dirty="0"/>
              <a:t>.</a:t>
            </a:r>
          </a:p>
          <a:p>
            <a:pPr algn="just">
              <a:lnSpc>
                <a:spcPct val="150000"/>
              </a:lnSpc>
            </a:pPr>
            <a:endParaRPr lang="es-ES" sz="1275" b="1" dirty="0"/>
          </a:p>
          <a:p>
            <a:pPr algn="just">
              <a:lnSpc>
                <a:spcPct val="150000"/>
              </a:lnSpc>
            </a:pPr>
            <a:r>
              <a:rPr lang="es-ES" sz="1275" b="1" dirty="0"/>
              <a:t>4</a:t>
            </a:r>
            <a:r>
              <a:rPr lang="es-ES" sz="1275" b="1" dirty="0"/>
              <a:t>.- Validar el resultado </a:t>
            </a:r>
            <a:r>
              <a:rPr lang="es-ES" sz="1275" dirty="0"/>
              <a:t>que arrojará un algoritmo a partir de determinados datos a partir de su especificación en seudocódigo, diagrama de flujo o código en lenguaje </a:t>
            </a:r>
            <a:r>
              <a:rPr lang="es-ES" sz="1275" dirty="0"/>
              <a:t>C.</a:t>
            </a:r>
          </a:p>
          <a:p>
            <a:pPr algn="just">
              <a:lnSpc>
                <a:spcPct val="150000"/>
              </a:lnSpc>
            </a:pPr>
            <a:endParaRPr lang="es-ES" sz="1275" dirty="0"/>
          </a:p>
          <a:p>
            <a:pPr algn="just">
              <a:lnSpc>
                <a:spcPct val="150000"/>
              </a:lnSpc>
            </a:pPr>
            <a:r>
              <a:rPr lang="es-ES" sz="1275" b="1" dirty="0"/>
              <a:t>5</a:t>
            </a:r>
            <a:r>
              <a:rPr lang="es-ES" sz="1275" b="1" dirty="0"/>
              <a:t>.- Codificar con buenas prácticas </a:t>
            </a:r>
            <a:r>
              <a:rPr lang="es-ES" sz="1275" dirty="0"/>
              <a:t>un algoritmo para la resolución de un problema, previendo los entornos en los cuales se ejecutará adecuadamente el código</a:t>
            </a:r>
            <a:r>
              <a:rPr lang="es-ES" sz="1275" dirty="0"/>
              <a:t>.</a:t>
            </a:r>
          </a:p>
          <a:p>
            <a:pPr algn="just">
              <a:lnSpc>
                <a:spcPct val="150000"/>
              </a:lnSpc>
            </a:pPr>
            <a:endParaRPr lang="es-ES" sz="1275" dirty="0"/>
          </a:p>
          <a:p>
            <a:pPr algn="just">
              <a:lnSpc>
                <a:spcPct val="150000"/>
              </a:lnSpc>
            </a:pPr>
            <a:r>
              <a:rPr lang="es-ES" sz="1275" b="1" dirty="0"/>
              <a:t>6</a:t>
            </a:r>
            <a:r>
              <a:rPr lang="es-ES" sz="1275" b="1" dirty="0"/>
              <a:t>.- Hacer modificaciones a un programa </a:t>
            </a:r>
            <a:r>
              <a:rPr lang="es-ES" sz="1275" dirty="0"/>
              <a:t>realizado por otra persona ante un cambio de requerimiento (labor de mantenimiento del software</a:t>
            </a:r>
            <a:r>
              <a:rPr lang="es-ES" sz="1275" dirty="0"/>
              <a:t>).</a:t>
            </a:r>
          </a:p>
          <a:p>
            <a:pPr algn="just">
              <a:lnSpc>
                <a:spcPct val="150000"/>
              </a:lnSpc>
            </a:pPr>
            <a:endParaRPr lang="es-ES" sz="1275" dirty="0"/>
          </a:p>
          <a:p>
            <a:pPr algn="just">
              <a:lnSpc>
                <a:spcPct val="150000"/>
              </a:lnSpc>
            </a:pPr>
            <a:r>
              <a:rPr lang="es-ES" sz="1275" dirty="0"/>
              <a:t>Si no se siguen estos pasos (o algún otro proceso equivalente) nos encontramos con una infinidad de errores dentro de la programación. </a:t>
            </a:r>
            <a:endParaRPr lang="es-ES" sz="1275" dirty="0"/>
          </a:p>
        </p:txBody>
      </p:sp>
    </p:spTree>
    <p:extLst>
      <p:ext uri="{BB962C8B-B14F-4D97-AF65-F5344CB8AC3E}">
        <p14:creationId xmlns:p14="http://schemas.microsoft.com/office/powerpoint/2010/main" val="2120455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3838" y="1424496"/>
            <a:ext cx="8027894" cy="323165"/>
          </a:xfrm>
          <a:prstGeom prst="rect">
            <a:avLst/>
          </a:prstGeom>
        </p:spPr>
        <p:txBody>
          <a:bodyPr wrap="square">
            <a:spAutoFit/>
          </a:bodyPr>
          <a:lstStyle/>
          <a:p>
            <a:r>
              <a:rPr lang="es-ES" sz="1500" b="1" dirty="0">
                <a:solidFill>
                  <a:schemeClr val="accent1"/>
                </a:solidFill>
                <a:latin typeface="Calibri" panose="020F0502020204030204" pitchFamily="34" charset="0"/>
                <a:ea typeface="Calibri" panose="020F0502020204030204" pitchFamily="34" charset="0"/>
                <a:cs typeface="Arial" panose="020B0604020202020204" pitchFamily="34" charset="0"/>
              </a:rPr>
              <a:t>1.2 Los cimientos de un sitio web: la idea general que sustenta</a:t>
            </a:r>
          </a:p>
        </p:txBody>
      </p:sp>
      <p:sp>
        <p:nvSpPr>
          <p:cNvPr id="8" name="Rectángulo 7"/>
          <p:cNvSpPr/>
          <p:nvPr/>
        </p:nvSpPr>
        <p:spPr>
          <a:xfrm>
            <a:off x="453838" y="2012036"/>
            <a:ext cx="8027894" cy="300082"/>
          </a:xfrm>
          <a:prstGeom prst="rect">
            <a:avLst/>
          </a:prstGeom>
        </p:spPr>
        <p:txBody>
          <a:bodyPr wrap="square">
            <a:spAutoFit/>
          </a:bodyPr>
          <a:lstStyle/>
          <a:p>
            <a:endParaRPr lang="es-ES" sz="1350" b="1" dirty="0">
              <a:solidFill>
                <a:schemeClr val="accent1"/>
              </a:solidFill>
              <a:latin typeface="Calibri" panose="020F0502020204030204" pitchFamily="34" charset="0"/>
              <a:ea typeface="Calibri" panose="020F0502020204030204" pitchFamily="34" charset="0"/>
              <a:cs typeface="Arial" panose="020B0604020202020204" pitchFamily="34" charset="0"/>
            </a:endParaRPr>
          </a:p>
        </p:txBody>
      </p:sp>
      <p:sp>
        <p:nvSpPr>
          <p:cNvPr id="9" name="Rectángulo 8"/>
          <p:cNvSpPr/>
          <p:nvPr/>
        </p:nvSpPr>
        <p:spPr>
          <a:xfrm>
            <a:off x="453838" y="1820397"/>
            <a:ext cx="8027894" cy="3849131"/>
          </a:xfrm>
          <a:prstGeom prst="rect">
            <a:avLst/>
          </a:prstGeom>
        </p:spPr>
        <p:txBody>
          <a:bodyPr wrap="square">
            <a:spAutoFit/>
          </a:bodyPr>
          <a:lstStyle/>
          <a:p>
            <a:pPr marL="214313" indent="-214313" algn="just">
              <a:lnSpc>
                <a:spcPct val="150000"/>
              </a:lnSpc>
              <a:buFont typeface="Wingdings" panose="05000000000000000000" pitchFamily="2" charset="2"/>
              <a:buChar char="Ø"/>
            </a:pPr>
            <a:r>
              <a:rPr lang="es-ES" sz="1275" dirty="0"/>
              <a:t>¿Qué espera un usuario de un sitio WEB? Posiblemente las respuestas más comunes sean: “que funcione”, “que cubra sus necesidades”, “que le ayude a solucionar sus problemas</a:t>
            </a:r>
            <a:r>
              <a:rPr lang="es-ES" sz="1275" dirty="0"/>
              <a:t>”.</a:t>
            </a:r>
          </a:p>
          <a:p>
            <a:pPr marL="214313" indent="-214313" algn="just">
              <a:lnSpc>
                <a:spcPct val="150000"/>
              </a:lnSpc>
              <a:buFont typeface="Wingdings" panose="05000000000000000000" pitchFamily="2" charset="2"/>
              <a:buChar char="Ø"/>
            </a:pPr>
            <a:r>
              <a:rPr lang="es-ES" sz="1275" dirty="0"/>
              <a:t>Antes </a:t>
            </a:r>
            <a:r>
              <a:rPr lang="es-ES" sz="1275" dirty="0"/>
              <a:t>de adentrarnos en los aspectos técnicos, habría que responder la siguiente pregunta: ¿qué esperan los usuarios de un sitio WEB</a:t>
            </a:r>
            <a:r>
              <a:rPr lang="es-ES" sz="1275" dirty="0"/>
              <a:t>?</a:t>
            </a:r>
          </a:p>
          <a:p>
            <a:pPr marL="214313" indent="-214313" algn="just">
              <a:lnSpc>
                <a:spcPct val="150000"/>
              </a:lnSpc>
              <a:buFont typeface="Wingdings" panose="05000000000000000000" pitchFamily="2" charset="2"/>
              <a:buChar char="Ø"/>
            </a:pPr>
            <a:endParaRPr lang="es-ES" sz="750" dirty="0"/>
          </a:p>
          <a:p>
            <a:pPr algn="just">
              <a:lnSpc>
                <a:spcPct val="150000"/>
              </a:lnSpc>
            </a:pPr>
            <a:r>
              <a:rPr lang="es-ES" sz="1500" b="1" dirty="0">
                <a:solidFill>
                  <a:schemeClr val="accent1"/>
                </a:solidFill>
                <a:latin typeface="Calibri" panose="020F0502020204030204" pitchFamily="34" charset="0"/>
                <a:ea typeface="Calibri" panose="020F0502020204030204" pitchFamily="34" charset="0"/>
                <a:cs typeface="Arial" panose="020B0604020202020204" pitchFamily="34" charset="0"/>
              </a:rPr>
              <a:t>Los cimientos: el enfoque general del sitio web</a:t>
            </a:r>
          </a:p>
          <a:p>
            <a:pPr marL="214313" indent="-214313" algn="just">
              <a:lnSpc>
                <a:spcPct val="150000"/>
              </a:lnSpc>
              <a:buFont typeface="Wingdings" panose="05000000000000000000" pitchFamily="2" charset="2"/>
              <a:buChar char="ü"/>
            </a:pPr>
            <a:r>
              <a:rPr lang="es-ES" sz="1275" dirty="0"/>
              <a:t>Diremos </a:t>
            </a:r>
            <a:r>
              <a:rPr lang="es-ES" sz="1275" dirty="0"/>
              <a:t>que existen dos grandes enfoques para desarrollar un sitio WEB. El primero, que llamaremos “tradicional”, parte de las necesidades que indica un usuario y después de una etapa de análisis se procede a automatizar el proceso que ya estaba previamente sistematizado</a:t>
            </a:r>
            <a:r>
              <a:rPr lang="es-ES" sz="1275" dirty="0"/>
              <a:t>.</a:t>
            </a:r>
          </a:p>
          <a:p>
            <a:pPr algn="just">
              <a:lnSpc>
                <a:spcPct val="150000"/>
              </a:lnSpc>
            </a:pPr>
            <a:endParaRPr lang="es-ES" sz="1275" dirty="0"/>
          </a:p>
          <a:p>
            <a:pPr marL="214313" indent="-214313" algn="just">
              <a:lnSpc>
                <a:spcPct val="150000"/>
              </a:lnSpc>
              <a:buFont typeface="Wingdings" panose="05000000000000000000" pitchFamily="2" charset="2"/>
              <a:buChar char="ü"/>
            </a:pPr>
            <a:r>
              <a:rPr lang="es-ES" sz="1275" dirty="0"/>
              <a:t>El segundo enfoque, que nombraremos “de innovación”, es </a:t>
            </a:r>
            <a:r>
              <a:rPr lang="es-ES" sz="1275" dirty="0"/>
              <a:t>aquel </a:t>
            </a:r>
            <a:r>
              <a:rPr lang="es-ES" sz="1275" dirty="0"/>
              <a:t>donde el estudio de las posibilidades tecnológicas “empuja” a crear productos que se ofertan al usuario, sin que esté lo haya solicitado </a:t>
            </a:r>
            <a:r>
              <a:rPr lang="es-ES" sz="1275" dirty="0"/>
              <a:t>directamente. </a:t>
            </a:r>
            <a:r>
              <a:rPr lang="es-ES" sz="1275" dirty="0"/>
              <a:t>T</a:t>
            </a:r>
            <a:r>
              <a:rPr lang="es-ES" sz="1275" dirty="0"/>
              <a:t>al </a:t>
            </a:r>
            <a:r>
              <a:rPr lang="es-ES" sz="1275" dirty="0"/>
              <a:t>vez porque ignoraba esa posibilidad.</a:t>
            </a:r>
          </a:p>
        </p:txBody>
      </p:sp>
    </p:spTree>
    <p:extLst>
      <p:ext uri="{BB962C8B-B14F-4D97-AF65-F5344CB8AC3E}">
        <p14:creationId xmlns:p14="http://schemas.microsoft.com/office/powerpoint/2010/main" val="4181636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3838" y="1508244"/>
            <a:ext cx="8027894" cy="323165"/>
          </a:xfrm>
          <a:prstGeom prst="rect">
            <a:avLst/>
          </a:prstGeom>
        </p:spPr>
        <p:txBody>
          <a:bodyPr wrap="square">
            <a:spAutoFit/>
          </a:bodyPr>
          <a:lstStyle/>
          <a:p>
            <a:r>
              <a:rPr lang="es-ES" sz="1500" b="1" dirty="0">
                <a:solidFill>
                  <a:schemeClr val="accent1"/>
                </a:solidFill>
                <a:latin typeface="Calibri" panose="020F0502020204030204" pitchFamily="34" charset="0"/>
                <a:ea typeface="Calibri" panose="020F0502020204030204" pitchFamily="34" charset="0"/>
                <a:cs typeface="Arial" panose="020B0604020202020204" pitchFamily="34" charset="0"/>
              </a:rPr>
              <a:t>1.2 Los cimientos de un sitio web: la idea general que sustenta</a:t>
            </a:r>
          </a:p>
        </p:txBody>
      </p:sp>
      <p:sp>
        <p:nvSpPr>
          <p:cNvPr id="8" name="Rectángulo 7"/>
          <p:cNvSpPr/>
          <p:nvPr/>
        </p:nvSpPr>
        <p:spPr>
          <a:xfrm>
            <a:off x="453838" y="2012036"/>
            <a:ext cx="8027894" cy="300082"/>
          </a:xfrm>
          <a:prstGeom prst="rect">
            <a:avLst/>
          </a:prstGeom>
        </p:spPr>
        <p:txBody>
          <a:bodyPr wrap="square">
            <a:spAutoFit/>
          </a:bodyPr>
          <a:lstStyle/>
          <a:p>
            <a:endParaRPr lang="es-ES" sz="1350" b="1" dirty="0">
              <a:solidFill>
                <a:schemeClr val="accent1"/>
              </a:solidFill>
              <a:latin typeface="Calibri" panose="020F0502020204030204" pitchFamily="34" charset="0"/>
              <a:ea typeface="Calibri" panose="020F0502020204030204" pitchFamily="34" charset="0"/>
              <a:cs typeface="Arial" panose="020B0604020202020204" pitchFamily="34" charset="0"/>
            </a:endParaRPr>
          </a:p>
        </p:txBody>
      </p:sp>
      <p:sp>
        <p:nvSpPr>
          <p:cNvPr id="9" name="Rectángulo 8"/>
          <p:cNvSpPr/>
          <p:nvPr/>
        </p:nvSpPr>
        <p:spPr>
          <a:xfrm>
            <a:off x="570245" y="2007724"/>
            <a:ext cx="7795080" cy="3035446"/>
          </a:xfrm>
          <a:prstGeom prst="rect">
            <a:avLst/>
          </a:prstGeom>
        </p:spPr>
        <p:txBody>
          <a:bodyPr wrap="square">
            <a:spAutoFit/>
          </a:bodyPr>
          <a:lstStyle/>
          <a:p>
            <a:pPr marL="214313" indent="-214313" algn="just">
              <a:lnSpc>
                <a:spcPct val="150000"/>
              </a:lnSpc>
              <a:buFont typeface="Wingdings" panose="05000000000000000000" pitchFamily="2" charset="2"/>
              <a:buChar char="Ø"/>
            </a:pPr>
            <a:r>
              <a:rPr lang="es-ES" sz="1275" dirty="0"/>
              <a:t>Si no existe una idea general adecuada, los sistemas Web creados contribuirán poco al propósito para el cual fueron creados y los recursos tecnológicos estarán subutilizados</a:t>
            </a:r>
            <a:r>
              <a:rPr lang="es-ES" sz="1275" dirty="0"/>
              <a:t>. Nuevamente</a:t>
            </a:r>
            <a:r>
              <a:rPr lang="es-ES" sz="1275" dirty="0"/>
              <a:t>: antes de la programación está la conceptualización general del sitio WEB. </a:t>
            </a:r>
            <a:r>
              <a:rPr lang="es-ES" sz="1275" b="1" dirty="0"/>
              <a:t>Hay que buscar un equilibrio entre los enfoques </a:t>
            </a:r>
            <a:r>
              <a:rPr lang="es-ES" sz="1275" b="1" dirty="0"/>
              <a:t>tradicionales </a:t>
            </a:r>
            <a:r>
              <a:rPr lang="es-ES" sz="1275" b="1" dirty="0"/>
              <a:t>y de </a:t>
            </a:r>
            <a:r>
              <a:rPr lang="es-ES" sz="1275" b="1" dirty="0"/>
              <a:t>innovación </a:t>
            </a:r>
            <a:r>
              <a:rPr lang="es-ES" sz="1275" dirty="0"/>
              <a:t>y determinar la forma en que el sitio se relacionará con los procesos críticos de una organización. Para ello se deben de optimizar los recursos y delimitar claramente los alcances del sitio; es necesario pensar en el usuario final al cual va a ir dirigido. Pero, sobre todas las cosas, hay que evitar crear onerosos y criticables “elefantes blancos”. </a:t>
            </a:r>
            <a:endParaRPr lang="es-ES" sz="1275" dirty="0"/>
          </a:p>
          <a:p>
            <a:pPr marL="214313" indent="-214313" algn="just">
              <a:lnSpc>
                <a:spcPct val="150000"/>
              </a:lnSpc>
              <a:buFont typeface="Wingdings" panose="05000000000000000000" pitchFamily="2" charset="2"/>
              <a:buChar char="Ø"/>
            </a:pPr>
            <a:endParaRPr lang="es-ES" sz="1275" dirty="0"/>
          </a:p>
          <a:p>
            <a:pPr marL="214313" indent="-214313">
              <a:lnSpc>
                <a:spcPct val="150000"/>
              </a:lnSpc>
              <a:buFont typeface="Wingdings" panose="05000000000000000000" pitchFamily="2" charset="2"/>
              <a:buChar char="Ø"/>
            </a:pPr>
            <a:r>
              <a:rPr lang="es-ES" sz="1275" dirty="0"/>
              <a:t>Consideramos que en este punto puede admitirse la posibilidad de que unos </a:t>
            </a:r>
            <a:r>
              <a:rPr lang="es-ES" sz="1275" dirty="0"/>
              <a:t>malos cimientos </a:t>
            </a:r>
            <a:r>
              <a:rPr lang="es-ES" sz="1275" dirty="0"/>
              <a:t>en el desarrollo de software pueden crear sistemas que no justifican la </a:t>
            </a:r>
            <a:r>
              <a:rPr lang="es-ES" sz="1275" dirty="0"/>
              <a:t>inversión que </a:t>
            </a:r>
            <a:r>
              <a:rPr lang="es-ES" sz="1275" dirty="0"/>
              <a:t>se hizo en ellos.</a:t>
            </a:r>
          </a:p>
        </p:txBody>
      </p:sp>
    </p:spTree>
    <p:extLst>
      <p:ext uri="{BB962C8B-B14F-4D97-AF65-F5344CB8AC3E}">
        <p14:creationId xmlns:p14="http://schemas.microsoft.com/office/powerpoint/2010/main" val="4043661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627845" y="1754151"/>
            <a:ext cx="7874057" cy="3035446"/>
          </a:xfrm>
          <a:prstGeom prst="rect">
            <a:avLst/>
          </a:prstGeom>
        </p:spPr>
        <p:txBody>
          <a:bodyPr wrap="square">
            <a:spAutoFit/>
          </a:bodyPr>
          <a:lstStyle/>
          <a:p>
            <a:pPr marL="214313" indent="-214313" algn="just">
              <a:lnSpc>
                <a:spcPct val="150000"/>
              </a:lnSpc>
              <a:buFont typeface="Wingdings" panose="05000000000000000000" pitchFamily="2" charset="2"/>
              <a:buChar char="Ø"/>
            </a:pPr>
            <a:r>
              <a:rPr lang="es-ES" sz="1275" b="1" dirty="0"/>
              <a:t>La idea general es el detonante para crear un sitio WEB. </a:t>
            </a:r>
            <a:r>
              <a:rPr lang="es-ES" sz="1275" dirty="0"/>
              <a:t>Se puede partir de una idea innovadora que crea nuevas posibilidades, automatizar un proceso que ya está claramente delimitado pero se lleva manualmente o quizá sustituir el sistema actual por cuestiones de costos u obsolescencia tecnológica. De cualquier forma, hay que revisar las alternativas posibles para tener un estimado de alcances y costos de cada una, así como un plan general de trabajo. Finalmente, tomar una decisión. </a:t>
            </a:r>
            <a:endParaRPr lang="es-ES" sz="1275" dirty="0"/>
          </a:p>
          <a:p>
            <a:pPr marL="214313" indent="-214313" algn="just">
              <a:lnSpc>
                <a:spcPct val="150000"/>
              </a:lnSpc>
              <a:buFont typeface="Wingdings" panose="05000000000000000000" pitchFamily="2" charset="2"/>
              <a:buChar char="Ø"/>
            </a:pPr>
            <a:endParaRPr lang="es-ES" sz="1275" dirty="0"/>
          </a:p>
          <a:p>
            <a:pPr marL="214313" indent="-214313" algn="just">
              <a:lnSpc>
                <a:spcPct val="150000"/>
              </a:lnSpc>
              <a:buFont typeface="Wingdings" panose="05000000000000000000" pitchFamily="2" charset="2"/>
              <a:buChar char="Ø"/>
            </a:pPr>
            <a:r>
              <a:rPr lang="es-ES" sz="1275" dirty="0"/>
              <a:t>Una consideración final: lo que hemos comentado hasta el momento se ha encaminado más a proyectos aplicativos. </a:t>
            </a:r>
            <a:r>
              <a:rPr lang="es-ES" sz="1275" b="1" dirty="0"/>
              <a:t>En casos de investigación y/o innovación a veces no puede tenerse una imagen tan clara y se recurre a la construcción de prototipos, que rara vez llegan a una aplicación directa. </a:t>
            </a:r>
            <a:r>
              <a:rPr lang="es-ES" sz="1275" dirty="0"/>
              <a:t>Los prototipos entregan, sobre todo, conocimiento y experiencia.</a:t>
            </a:r>
          </a:p>
        </p:txBody>
      </p:sp>
    </p:spTree>
    <p:extLst>
      <p:ext uri="{BB962C8B-B14F-4D97-AF65-F5344CB8AC3E}">
        <p14:creationId xmlns:p14="http://schemas.microsoft.com/office/powerpoint/2010/main" val="3799550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439</TotalTime>
  <Words>1731</Words>
  <Application>Microsoft Office PowerPoint</Application>
  <PresentationFormat>Presentación en pantalla (4:3)</PresentationFormat>
  <Paragraphs>100</Paragraphs>
  <Slides>17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Agency FB</vt:lpstr>
      <vt:lpstr>Arial</vt:lpstr>
      <vt:lpstr>Calibri</vt:lpstr>
      <vt:lpstr>Calibri Light</vt:lpstr>
      <vt:lpstr>Courier New</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ProfesorAngel</dc:creator>
  <cp:lastModifiedBy>hvela</cp:lastModifiedBy>
  <cp:revision>58</cp:revision>
  <dcterms:created xsi:type="dcterms:W3CDTF">2016-10-11T23:03:15Z</dcterms:created>
  <dcterms:modified xsi:type="dcterms:W3CDTF">2016-12-13T15:35:07Z</dcterms:modified>
</cp:coreProperties>
</file>