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6" r:id="rId3"/>
    <p:sldId id="266" r:id="rId4"/>
    <p:sldId id="267" r:id="rId5"/>
    <p:sldId id="270" r:id="rId6"/>
    <p:sldId id="271" r:id="rId7"/>
    <p:sldId id="272" r:id="rId8"/>
    <p:sldId id="263" r:id="rId9"/>
    <p:sldId id="264" r:id="rId10"/>
    <p:sldId id="265" r:id="rId11"/>
    <p:sldId id="273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6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9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8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5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9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98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94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2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96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5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39618"/>
            <a:ext cx="8343900" cy="15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 Sistemas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Operativos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27146" y="215053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sp>
        <p:nvSpPr>
          <p:cNvPr id="2" name="1 Rectángulo"/>
          <p:cNvSpPr/>
          <p:nvPr/>
        </p:nvSpPr>
        <p:spPr>
          <a:xfrm>
            <a:off x="453838" y="1655012"/>
            <a:ext cx="8027894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75" dirty="0"/>
              <a:t>No podemos </a:t>
            </a:r>
            <a:r>
              <a:rPr lang="es-MX" sz="1275" dirty="0"/>
              <a:t>dejar de lado las facilidades y la importancia que tienen </a:t>
            </a:r>
            <a:r>
              <a:rPr lang="es-MX" sz="1275" dirty="0"/>
              <a:t>los sistemas operativos </a:t>
            </a:r>
            <a:r>
              <a:rPr lang="es-MX" sz="1275" dirty="0"/>
              <a:t>en donde operarán las aplicaciones web que se </a:t>
            </a:r>
            <a:r>
              <a:rPr lang="es-MX" sz="1275" dirty="0"/>
              <a:t>desarrollen. </a:t>
            </a:r>
            <a:r>
              <a:rPr lang="es-MX" sz="1275" dirty="0"/>
              <a:t>L</a:t>
            </a:r>
            <a:r>
              <a:rPr lang="es-MX" sz="1275" dirty="0"/>
              <a:t>e brindan a </a:t>
            </a:r>
            <a:r>
              <a:rPr lang="es-MX" sz="1275" dirty="0"/>
              <a:t>los desarrolladores un amplio conjunto de herramientas y utilidades que les </a:t>
            </a:r>
            <a:r>
              <a:rPr lang="es-MX" sz="1275" dirty="0"/>
              <a:t>facilitará su </a:t>
            </a:r>
            <a:r>
              <a:rPr lang="es-MX" sz="1275" dirty="0"/>
              <a:t>trabajo.</a:t>
            </a: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2" y="2769753"/>
            <a:ext cx="6249857" cy="236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63267" y="5170606"/>
            <a:ext cx="14540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/>
              <a:t>Sistemas </a:t>
            </a:r>
            <a:r>
              <a:rPr lang="es-MX" sz="1200" b="1" dirty="0"/>
              <a:t>operativos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2436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Interoperabilidad</a:t>
            </a:r>
            <a:endParaRPr lang="es-E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27146" y="215053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8688"/>
              </p:ext>
            </p:extLst>
          </p:nvPr>
        </p:nvGraphicFramePr>
        <p:xfrm>
          <a:off x="3969913" y="2724886"/>
          <a:ext cx="4393970" cy="29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Visio" r:id="rId3" imgW="7125648" imgH="5791094" progId="Visio.Drawing.11">
                  <p:embed/>
                </p:oleObj>
              </mc:Choice>
              <mc:Fallback>
                <p:oleObj name="Visio" r:id="rId3" imgW="7125648" imgH="57910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913" y="2724886"/>
                        <a:ext cx="4393970" cy="2952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453838" y="1655012"/>
            <a:ext cx="8027894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</a:t>
            </a:r>
            <a:r>
              <a:rPr lang="es-MX" sz="1275" dirty="0"/>
              <a:t>s </a:t>
            </a:r>
            <a:r>
              <a:rPr lang="es-MX" sz="1275" dirty="0"/>
              <a:t>posible llegar al desarrollo de aplicaciones </a:t>
            </a:r>
            <a:r>
              <a:rPr lang="es-MX" sz="1275" dirty="0"/>
              <a:t>con un </a:t>
            </a:r>
            <a:r>
              <a:rPr lang="es-MX" sz="1275" dirty="0"/>
              <a:t>alto grado de </a:t>
            </a:r>
            <a:r>
              <a:rPr lang="es-MX" sz="1275" dirty="0"/>
              <a:t>sofisticación y las </a:t>
            </a:r>
            <a:r>
              <a:rPr lang="es-MX" sz="1275" dirty="0"/>
              <a:t>tecnologías cliente/servidor, los </a:t>
            </a:r>
            <a:r>
              <a:rPr lang="es-MX" sz="1275" dirty="0" err="1"/>
              <a:t>application</a:t>
            </a:r>
            <a:r>
              <a:rPr lang="es-MX" sz="1275" dirty="0"/>
              <a:t> servers, los web </a:t>
            </a:r>
            <a:r>
              <a:rPr lang="es-MX" sz="1275" dirty="0" err="1"/>
              <a:t>services</a:t>
            </a:r>
            <a:r>
              <a:rPr lang="es-MX" sz="1275" dirty="0"/>
              <a:t>, el XML </a:t>
            </a:r>
            <a:r>
              <a:rPr lang="es-MX" sz="1275" dirty="0"/>
              <a:t>y la </a:t>
            </a:r>
            <a:r>
              <a:rPr lang="es-MX" sz="1275" dirty="0"/>
              <a:t>plataforma J2EE, junto con </a:t>
            </a:r>
            <a:r>
              <a:rPr lang="es-MX" sz="1275" dirty="0"/>
              <a:t>muchas </a:t>
            </a:r>
            <a:r>
              <a:rPr lang="es-MX" sz="1275" dirty="0"/>
              <a:t>de las tecnologías existentes, permitirán </a:t>
            </a:r>
            <a:r>
              <a:rPr lang="es-MX" sz="1275" dirty="0"/>
              <a:t>que en </a:t>
            </a:r>
            <a:r>
              <a:rPr lang="es-MX" sz="1275" dirty="0"/>
              <a:t>un tiempo no muy lejano podamos llegar a la interoperabilidad total.</a:t>
            </a:r>
          </a:p>
        </p:txBody>
      </p:sp>
      <p:sp>
        <p:nvSpPr>
          <p:cNvPr id="8" name="Rectángulo 8"/>
          <p:cNvSpPr/>
          <p:nvPr/>
        </p:nvSpPr>
        <p:spPr>
          <a:xfrm>
            <a:off x="453839" y="2724884"/>
            <a:ext cx="334220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275" dirty="0" err="1"/>
              <a:t>Arquitectura</a:t>
            </a:r>
            <a:r>
              <a:rPr lang="pt-BR" sz="1275" dirty="0"/>
              <a:t> Orientada a </a:t>
            </a:r>
            <a:r>
              <a:rPr lang="pt-BR" sz="1275" dirty="0" err="1"/>
              <a:t>Servicios</a:t>
            </a:r>
            <a:r>
              <a:rPr lang="pt-BR" sz="1275" dirty="0"/>
              <a:t> (SOA)</a:t>
            </a:r>
            <a:r>
              <a:rPr lang="es-ES" sz="1275" dirty="0"/>
              <a:t> 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DOM </a:t>
            </a:r>
            <a:r>
              <a:rPr lang="es-ES" sz="1275" dirty="0"/>
              <a:t>(</a:t>
            </a:r>
            <a:r>
              <a:rPr lang="es-ES" sz="1275" dirty="0" err="1"/>
              <a:t>Document</a:t>
            </a:r>
            <a:r>
              <a:rPr lang="es-ES" sz="1275" dirty="0"/>
              <a:t> </a:t>
            </a:r>
            <a:r>
              <a:rPr lang="es-ES" sz="1275" dirty="0" err="1"/>
              <a:t>Objet</a:t>
            </a:r>
            <a:r>
              <a:rPr lang="es-ES" sz="1275" dirty="0"/>
              <a:t> </a:t>
            </a:r>
            <a:r>
              <a:rPr lang="es-ES" sz="1275" dirty="0" err="1"/>
              <a:t>Model</a:t>
            </a:r>
            <a:r>
              <a:rPr lang="es-ES" sz="1275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75" dirty="0"/>
              <a:t>Desarrollo </a:t>
            </a:r>
            <a:r>
              <a:rPr lang="es-MX" sz="1275" dirty="0"/>
              <a:t>de Aplicaciones a través de </a:t>
            </a:r>
            <a:r>
              <a:rPr lang="es-MX" sz="1275" dirty="0"/>
              <a:t>WAP (</a:t>
            </a:r>
            <a:r>
              <a:rPr lang="es-MX" sz="1275" dirty="0" err="1"/>
              <a:t>Wireless</a:t>
            </a:r>
            <a:r>
              <a:rPr lang="es-MX" sz="1275" dirty="0"/>
              <a:t> </a:t>
            </a:r>
            <a:r>
              <a:rPr lang="es-MX" sz="1275" dirty="0" err="1"/>
              <a:t>Application</a:t>
            </a:r>
            <a:r>
              <a:rPr lang="es-MX" sz="1275" dirty="0"/>
              <a:t> </a:t>
            </a:r>
            <a:r>
              <a:rPr lang="es-MX" sz="1275" dirty="0" err="1"/>
              <a:t>Protocol</a:t>
            </a:r>
            <a:r>
              <a:rPr lang="es-MX" sz="1275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275" dirty="0"/>
              <a:t>Servidores </a:t>
            </a:r>
            <a:r>
              <a:rPr lang="es-MX" sz="1275" dirty="0"/>
              <a:t>para el Desarrollo de </a:t>
            </a:r>
            <a:r>
              <a:rPr lang="es-MX" sz="1275" dirty="0"/>
              <a:t>Aplicaciones Distribuidas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275" dirty="0"/>
              <a:t>Servidor </a:t>
            </a:r>
            <a:r>
              <a:rPr lang="es-ES" sz="1275" dirty="0"/>
              <a:t>Apache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1275" dirty="0"/>
              <a:t>Servidor </a:t>
            </a:r>
            <a:r>
              <a:rPr lang="es-ES" sz="1275" dirty="0" err="1"/>
              <a:t>Joomla</a:t>
            </a:r>
            <a:endParaRPr lang="es-ES" sz="1275" dirty="0"/>
          </a:p>
        </p:txBody>
      </p:sp>
    </p:spTree>
    <p:extLst>
      <p:ext uri="{BB962C8B-B14F-4D97-AF65-F5344CB8AC3E}">
        <p14:creationId xmlns:p14="http://schemas.microsoft.com/office/powerpoint/2010/main" val="277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Tecnologías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la creación de sitios web</a:t>
            </a:r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78732" y="1862612"/>
            <a:ext cx="360300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 Tecnologías para la creación de sitios web</a:t>
            </a:r>
            <a:endParaRPr lang="es-ES" sz="13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78730" y="2455820"/>
            <a:ext cx="3681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 W3C (Consorcio </a:t>
            </a:r>
            <a:r>
              <a:rPr lang="es-ES" sz="1350" dirty="0" err="1"/>
              <a:t>World</a:t>
            </a:r>
            <a:r>
              <a:rPr lang="es-ES" sz="1350" dirty="0"/>
              <a:t> Wide Web)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Internet y la web (WWW)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Web 1.0 / Web 2.0 / Web 3.0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Página web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HTML (</a:t>
            </a:r>
            <a:r>
              <a:rPr lang="es-ES" sz="1350" dirty="0" err="1"/>
              <a:t>HyperText</a:t>
            </a:r>
            <a:r>
              <a:rPr lang="es-ES" sz="1350" dirty="0"/>
              <a:t> </a:t>
            </a:r>
            <a:r>
              <a:rPr lang="es-ES" sz="1350" dirty="0" err="1"/>
              <a:t>Markup</a:t>
            </a:r>
            <a:r>
              <a:rPr lang="es-ES" sz="1350" dirty="0"/>
              <a:t> </a:t>
            </a:r>
            <a:r>
              <a:rPr lang="es-ES" sz="1350" dirty="0" err="1"/>
              <a:t>Language</a:t>
            </a:r>
            <a:r>
              <a:rPr lang="es-ES" sz="1350" dirty="0"/>
              <a:t>), XHTML</a:t>
            </a:r>
          </a:p>
          <a:p>
            <a:pPr algn="just">
              <a:lnSpc>
                <a:spcPct val="150000"/>
              </a:lnSpc>
            </a:pPr>
            <a:r>
              <a:rPr lang="es-ES" sz="1350" dirty="0"/>
              <a:t>     (</a:t>
            </a:r>
            <a:r>
              <a:rPr lang="es-ES" sz="1350" dirty="0" err="1"/>
              <a:t>eXtensible</a:t>
            </a:r>
            <a:r>
              <a:rPr lang="es-ES" sz="1350" dirty="0"/>
              <a:t> HTML) y DHTML (</a:t>
            </a:r>
            <a:r>
              <a:rPr lang="es-ES" sz="1350" dirty="0" err="1"/>
              <a:t>Dynamic</a:t>
            </a:r>
            <a:r>
              <a:rPr lang="es-ES" sz="1350" dirty="0"/>
              <a:t> HTML)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/>
              <a:t>HTML5 (</a:t>
            </a:r>
            <a:r>
              <a:rPr lang="en-US" sz="1350" dirty="0" err="1"/>
              <a:t>HyperText</a:t>
            </a:r>
            <a:r>
              <a:rPr lang="en-US" sz="1350" dirty="0"/>
              <a:t> Markup Language, V.5)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350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59686"/>
              </p:ext>
            </p:extLst>
          </p:nvPr>
        </p:nvGraphicFramePr>
        <p:xfrm>
          <a:off x="431504" y="1885617"/>
          <a:ext cx="4547226" cy="326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3" imgW="7125648" imgH="5908773" progId="Visio.Drawing.11">
                  <p:embed/>
                </p:oleObj>
              </mc:Choice>
              <mc:Fallback>
                <p:oleObj name="Visio" r:id="rId3" imgW="7125648" imgH="590877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04" y="1885617"/>
                        <a:ext cx="4547226" cy="3264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1206511" y="5173311"/>
            <a:ext cx="30478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/>
              <a:t>El entorno tecnológico de los sitios WEB</a:t>
            </a:r>
            <a:endParaRPr lang="es-ES" sz="1350" b="1" dirty="0"/>
          </a:p>
        </p:txBody>
      </p:sp>
    </p:spTree>
    <p:extLst>
      <p:ext uri="{BB962C8B-B14F-4D97-AF65-F5344CB8AC3E}">
        <p14:creationId xmlns:p14="http://schemas.microsoft.com/office/powerpoint/2010/main" val="853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Proveedor de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acceso a Internet (ISP, Internet </a:t>
            </a:r>
            <a:r>
              <a:rPr lang="es-ES" sz="15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5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9" y="2400509"/>
            <a:ext cx="3598616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DSL/ADSL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Internet por Cable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Internet inalámbrico (WISP, </a:t>
            </a:r>
            <a:r>
              <a:rPr lang="es-ES" sz="1350" dirty="0" err="1"/>
              <a:t>Wireless</a:t>
            </a:r>
            <a:r>
              <a:rPr lang="es-ES" sz="1350" dirty="0"/>
              <a:t> Internet </a:t>
            </a:r>
            <a:r>
              <a:rPr lang="es-ES" sz="1350" dirty="0" err="1"/>
              <a:t>Service</a:t>
            </a:r>
            <a:r>
              <a:rPr lang="es-ES" sz="1350" dirty="0"/>
              <a:t> </a:t>
            </a:r>
            <a:r>
              <a:rPr lang="es-ES" sz="1350" dirty="0" err="1"/>
              <a:t>Provider</a:t>
            </a:r>
            <a:r>
              <a:rPr lang="es-ES" sz="1350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Satelital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Acceso fijo a Internet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Acceso móvil a Internet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22606" y="5066849"/>
            <a:ext cx="37709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>
                <a:solidFill>
                  <a:srgbClr val="0070C0"/>
                </a:solidFill>
              </a:rPr>
              <a:t>Diferentes formas de proveer servicios de internet</a:t>
            </a:r>
            <a:endParaRPr lang="es-ES" sz="135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1309" y="25184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576077"/>
              </p:ext>
            </p:extLst>
          </p:nvPr>
        </p:nvGraphicFramePr>
        <p:xfrm>
          <a:off x="4264646" y="2052480"/>
          <a:ext cx="4313678" cy="289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Visio" r:id="rId3" imgW="4736741" imgH="3181476" progId="Visio.Drawing.11">
                  <p:embed/>
                </p:oleObj>
              </mc:Choice>
              <mc:Fallback>
                <p:oleObj name="Visio" r:id="rId3" imgW="4736741" imgH="318147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646" y="2052480"/>
                        <a:ext cx="4313678" cy="2899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2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Tecnologías para la creación de sitios web</a:t>
            </a:r>
            <a:endParaRPr lang="es-E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61861" y="1803173"/>
            <a:ext cx="34806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Navegadores web (Browser)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El protocolo HTTP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Buscadores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Servidores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s-MX" sz="1200" dirty="0"/>
              <a:t> </a:t>
            </a:r>
            <a:r>
              <a:rPr lang="es-MX" sz="1200" dirty="0"/>
              <a:t>Servidores </a:t>
            </a:r>
            <a:r>
              <a:rPr lang="es-MX" sz="1200" dirty="0"/>
              <a:t>de Impresión</a:t>
            </a:r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w</a:t>
            </a:r>
            <a:r>
              <a:rPr lang="es-MX" sz="1200" dirty="0"/>
              <a:t>eb</a:t>
            </a:r>
            <a:endParaRPr lang="es-MX" sz="1200" dirty="0"/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de </a:t>
            </a:r>
            <a:r>
              <a:rPr lang="es-MX" sz="1200" dirty="0"/>
              <a:t>archivos</a:t>
            </a:r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de </a:t>
            </a:r>
            <a:r>
              <a:rPr lang="es-MX" sz="1200" dirty="0"/>
              <a:t>bases de datos</a:t>
            </a:r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de </a:t>
            </a:r>
            <a:r>
              <a:rPr lang="es-MX" sz="1200" dirty="0"/>
              <a:t>aplicaciones</a:t>
            </a:r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de </a:t>
            </a:r>
            <a:r>
              <a:rPr lang="es-MX" sz="1200" dirty="0"/>
              <a:t>correo</a:t>
            </a:r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de </a:t>
            </a:r>
            <a:r>
              <a:rPr lang="es-MX" sz="1200" dirty="0"/>
              <a:t>nombres de dominio (DNS, </a:t>
            </a:r>
            <a:r>
              <a:rPr lang="es-MX" sz="1200" dirty="0" err="1"/>
              <a:t>Domain</a:t>
            </a:r>
            <a:r>
              <a:rPr lang="es-MX" sz="1200" dirty="0"/>
              <a:t> </a:t>
            </a:r>
            <a:r>
              <a:rPr lang="es-MX" sz="1200" dirty="0" err="1"/>
              <a:t>Name</a:t>
            </a:r>
            <a:r>
              <a:rPr lang="es-MX" sz="1200" dirty="0"/>
              <a:t> </a:t>
            </a:r>
            <a:r>
              <a:rPr lang="es-MX" sz="1200" dirty="0" err="1"/>
              <a:t>System</a:t>
            </a:r>
            <a:r>
              <a:rPr lang="es-MX" sz="1200" dirty="0"/>
              <a:t>)</a:t>
            </a:r>
            <a:endParaRPr lang="es-MX" sz="1200" dirty="0"/>
          </a:p>
          <a:p>
            <a:pPr marL="557213" lvl="1" indent="-214313">
              <a:buFont typeface="Wingdings" pitchFamily="2" charset="2"/>
              <a:buChar char="§"/>
            </a:pPr>
            <a:r>
              <a:rPr lang="es-MX" sz="1200" dirty="0"/>
              <a:t>Proxy</a:t>
            </a:r>
          </a:p>
          <a:p>
            <a:pPr marL="557213" lvl="1" indent="-214313">
              <a:buFont typeface="Wingdings" pitchFamily="2" charset="2"/>
              <a:buChar char="§"/>
            </a:pPr>
            <a:endParaRPr lang="es-ES" sz="1200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Sitio web (web </a:t>
            </a:r>
            <a:r>
              <a:rPr lang="es-ES" sz="1200" dirty="0" err="1"/>
              <a:t>Site</a:t>
            </a:r>
            <a:r>
              <a:rPr lang="es-ES" sz="1200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/>
              <a:t>Portal web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94900" y="5153883"/>
            <a:ext cx="203555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/>
              <a:t>Modelo Cliente / Servidor</a:t>
            </a:r>
            <a:endParaRPr lang="es-ES" sz="1350" b="1" dirty="0"/>
          </a:p>
        </p:txBody>
      </p:sp>
      <p:graphicFrame>
        <p:nvGraphicFramePr>
          <p:cNvPr id="7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48850"/>
              </p:ext>
            </p:extLst>
          </p:nvPr>
        </p:nvGraphicFramePr>
        <p:xfrm>
          <a:off x="589068" y="2106736"/>
          <a:ext cx="4547227" cy="272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Visio" r:id="rId3" imgW="6540471" imgH="3380856" progId="Visio.Drawing.11">
                  <p:embed/>
                </p:oleObj>
              </mc:Choice>
              <mc:Fallback>
                <p:oleObj name="Visio" r:id="rId3" imgW="6540471" imgH="33808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68" y="2106736"/>
                        <a:ext cx="4547227" cy="27230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761977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El término dominio se utiliza para identificar un sitio web. Es un nombre que puede </a:t>
            </a:r>
            <a:r>
              <a:rPr lang="es-MX" sz="1275" dirty="0"/>
              <a:t>estar compuesto </a:t>
            </a:r>
            <a:r>
              <a:rPr lang="es-MX" sz="1275" dirty="0"/>
              <a:t>por caracteres tanto alfabéticos como numéricos (alfanumérico) y se asocia </a:t>
            </a:r>
            <a:r>
              <a:rPr lang="es-MX" sz="1275" dirty="0"/>
              <a:t>a una </a:t>
            </a:r>
            <a:r>
              <a:rPr lang="es-MX" sz="1275" dirty="0"/>
              <a:t>dirección física de una computadora o algún otro dispositivo que se conecta a Internet</a:t>
            </a:r>
            <a:r>
              <a:rPr lang="es-MX" sz="1275" dirty="0"/>
              <a:t>. A </a:t>
            </a:r>
            <a:r>
              <a:rPr lang="es-MX" sz="1275" dirty="0"/>
              <a:t>dicho nombre se le conoce como dirección IP (Internet </a:t>
            </a:r>
            <a:r>
              <a:rPr lang="es-MX" sz="1275" dirty="0" err="1"/>
              <a:t>Protocol</a:t>
            </a:r>
            <a:r>
              <a:rPr lang="es-MX" sz="1275" dirty="0"/>
              <a:t> o Protocolo </a:t>
            </a:r>
            <a:r>
              <a:rPr lang="es-MX" sz="1275" dirty="0"/>
              <a:t>de Internet</a:t>
            </a:r>
            <a:r>
              <a:rPr lang="es-MX" sz="1275" dirty="0"/>
              <a:t>).</a:t>
            </a:r>
            <a:endParaRPr lang="es-ES" sz="1275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17" y="2978077"/>
            <a:ext cx="4473936" cy="226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66865" y="5313275"/>
            <a:ext cx="20249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b="1" dirty="0"/>
              <a:t>Algunos de los tipos de </a:t>
            </a:r>
            <a:r>
              <a:rPr lang="es-MX" sz="1050" b="1" dirty="0"/>
              <a:t>dominios</a:t>
            </a:r>
            <a:endParaRPr lang="es-MX" sz="1050" b="1" dirty="0"/>
          </a:p>
        </p:txBody>
      </p:sp>
    </p:spTree>
    <p:extLst>
      <p:ext uri="{BB962C8B-B14F-4D97-AF65-F5344CB8AC3E}">
        <p14:creationId xmlns:p14="http://schemas.microsoft.com/office/powerpoint/2010/main" val="41467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34096" y="1480106"/>
            <a:ext cx="7777293" cy="246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75" dirty="0"/>
              <a:t>En internet podemos encontrar una infinidad de </a:t>
            </a:r>
            <a:r>
              <a:rPr lang="es-MX" sz="1275" dirty="0"/>
              <a:t>dominios </a:t>
            </a:r>
            <a:r>
              <a:rPr lang="es-MX" sz="1275" dirty="0"/>
              <a:t>que se basan en direcciones IP, por lo que se requiere de un Servidor de Nombres de Dominio (DNS) que facilite la traducción de los nombres de dominios a direcciones </a:t>
            </a:r>
            <a:r>
              <a:rPr lang="es-MX" sz="1275" dirty="0"/>
              <a:t>IP. </a:t>
            </a:r>
            <a:r>
              <a:rPr lang="es-MX" sz="1275" dirty="0"/>
              <a:t>E</a:t>
            </a:r>
            <a:r>
              <a:rPr lang="es-MX" sz="1275" dirty="0"/>
              <a:t>s </a:t>
            </a:r>
            <a:r>
              <a:rPr lang="es-MX" sz="1275" dirty="0"/>
              <a:t>decir, el DNS traduce un nombre de dominio en una dirección IP o traduce una dirección IP en un nombre de dominio</a:t>
            </a:r>
            <a:r>
              <a:rPr lang="es-MX" sz="1275" dirty="0"/>
              <a:t>.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75" dirty="0"/>
              <a:t>Direcciones </a:t>
            </a:r>
            <a:r>
              <a:rPr lang="es-ES" sz="1275" dirty="0"/>
              <a:t>IP (Internet </a:t>
            </a:r>
            <a:r>
              <a:rPr lang="es-ES" sz="1275" dirty="0" err="1"/>
              <a:t>Protocol</a:t>
            </a:r>
            <a:r>
              <a:rPr lang="es-ES" sz="1275" dirty="0"/>
              <a:t>)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275" dirty="0"/>
              <a:t>Localizador Uniforme de Recursos (URL, </a:t>
            </a:r>
            <a:r>
              <a:rPr lang="es-ES" sz="1275" dirty="0" err="1"/>
              <a:t>Uniform</a:t>
            </a:r>
            <a:r>
              <a:rPr lang="es-ES" sz="1275" dirty="0"/>
              <a:t> </a:t>
            </a:r>
            <a:r>
              <a:rPr lang="es-ES" sz="1275" dirty="0" err="1"/>
              <a:t>Resource</a:t>
            </a:r>
            <a:r>
              <a:rPr lang="es-ES" sz="1275" dirty="0"/>
              <a:t> </a:t>
            </a:r>
            <a:r>
              <a:rPr lang="es-ES" sz="1275" dirty="0" err="1"/>
              <a:t>Locator</a:t>
            </a:r>
            <a:r>
              <a:rPr lang="es-ES" sz="1275" dirty="0"/>
              <a:t>)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275" dirty="0"/>
              <a:t>Protocolo de </a:t>
            </a:r>
            <a:r>
              <a:rPr lang="pt-BR" sz="1275" dirty="0" err="1"/>
              <a:t>transferencia</a:t>
            </a:r>
            <a:r>
              <a:rPr lang="pt-BR" sz="1275" dirty="0"/>
              <a:t> de </a:t>
            </a:r>
            <a:r>
              <a:rPr lang="pt-BR" sz="1275" dirty="0" err="1"/>
              <a:t>archivos</a:t>
            </a:r>
            <a:r>
              <a:rPr lang="pt-BR" sz="1275" dirty="0"/>
              <a:t> (FTP, File </a:t>
            </a:r>
            <a:r>
              <a:rPr lang="pt-BR" sz="1275" dirty="0" err="1"/>
              <a:t>Transfer</a:t>
            </a:r>
            <a:r>
              <a:rPr lang="pt-BR" sz="1275" dirty="0"/>
              <a:t> </a:t>
            </a:r>
            <a:r>
              <a:rPr lang="pt-BR" sz="1275" dirty="0" err="1"/>
              <a:t>Protocol</a:t>
            </a:r>
            <a:r>
              <a:rPr lang="pt-BR" sz="1275" dirty="0"/>
              <a:t>)</a:t>
            </a:r>
          </a:p>
          <a:p>
            <a:pPr lvl="1" algn="just">
              <a:lnSpc>
                <a:spcPct val="150000"/>
              </a:lnSpc>
            </a:pPr>
            <a:endParaRPr lang="pt-BR" sz="135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11" y="4162200"/>
            <a:ext cx="4166378" cy="126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26094" y="3762051"/>
            <a:ext cx="3546662" cy="187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3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 </a:t>
            </a:r>
            <a:r>
              <a:rPr lang="es-MX" sz="13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</a:p>
          <a:p>
            <a:pPr marL="214313" indent="-2143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275" dirty="0"/>
              <a:t>Se </a:t>
            </a:r>
            <a:r>
              <a:rPr lang="es-MX" sz="1275" dirty="0"/>
              <a:t>dice que al día se genera más información que la que se puede procesar el mismo día. Por ejemplo, la que se genera a diario en las redes sociales como Facebook, correos, videos, chat, música y fotos entre otros.</a:t>
            </a:r>
            <a:endParaRPr lang="pt-BR" sz="1275" dirty="0"/>
          </a:p>
        </p:txBody>
      </p:sp>
    </p:spTree>
    <p:extLst>
      <p:ext uri="{BB962C8B-B14F-4D97-AF65-F5344CB8AC3E}">
        <p14:creationId xmlns:p14="http://schemas.microsoft.com/office/powerpoint/2010/main" val="17747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Cómputo o servicios en la Nube (</a:t>
            </a:r>
            <a:r>
              <a:rPr lang="es-MX" sz="15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cloud</a:t>
            </a:r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3838" y="1644122"/>
            <a:ext cx="8027894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Para </a:t>
            </a:r>
            <a:r>
              <a:rPr lang="es-MX" sz="1275" dirty="0" err="1"/>
              <a:t>Joyanes</a:t>
            </a:r>
            <a:r>
              <a:rPr lang="es-MX" sz="1275" dirty="0"/>
              <a:t> (2012) la Nube “es un conjunto infinito de servidores (o computadoras</a:t>
            </a:r>
            <a:r>
              <a:rPr lang="es-MX" sz="1275" dirty="0"/>
              <a:t>) de </a:t>
            </a:r>
            <a:r>
              <a:rPr lang="es-MX" sz="1275" dirty="0"/>
              <a:t>información desplegados en Centros de Datos a lo largo de todo el mundo donde </a:t>
            </a:r>
            <a:r>
              <a:rPr lang="es-MX" sz="1275" dirty="0"/>
              <a:t>se almacenan </a:t>
            </a:r>
            <a:r>
              <a:rPr lang="es-MX" sz="1275" dirty="0"/>
              <a:t>millones de aplicaciones web y enormes cantidades de datos (</a:t>
            </a:r>
            <a:r>
              <a:rPr lang="es-MX" sz="1275" i="1" dirty="0"/>
              <a:t>Big Data</a:t>
            </a:r>
            <a:r>
              <a:rPr lang="es-MX" sz="1275" dirty="0"/>
              <a:t>), </a:t>
            </a:r>
            <a:r>
              <a:rPr lang="es-MX" sz="1275" dirty="0"/>
              <a:t> disposición </a:t>
            </a:r>
            <a:r>
              <a:rPr lang="es-MX" sz="1275" dirty="0"/>
              <a:t>de miles de organizaciones, empresas y cientos de miles de usuarios </a:t>
            </a:r>
            <a:r>
              <a:rPr lang="es-MX" sz="1275" dirty="0"/>
              <a:t>que descargan </a:t>
            </a:r>
            <a:r>
              <a:rPr lang="es-MX" sz="1275" dirty="0"/>
              <a:t>y ejecutan directamente los programas y software almacenados en dichos servidores”.</a:t>
            </a:r>
            <a:endParaRPr lang="es-ES" sz="1275" dirty="0"/>
          </a:p>
        </p:txBody>
      </p:sp>
      <p:sp>
        <p:nvSpPr>
          <p:cNvPr id="6" name="Rectángulo 3"/>
          <p:cNvSpPr/>
          <p:nvPr/>
        </p:nvSpPr>
        <p:spPr>
          <a:xfrm>
            <a:off x="436870" y="3160305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Aplicaciones web en Intranet y Extranet</a:t>
            </a:r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3"/>
          <p:cNvSpPr/>
          <p:nvPr/>
        </p:nvSpPr>
        <p:spPr>
          <a:xfrm>
            <a:off x="453838" y="4257697"/>
            <a:ext cx="80278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Aplicaciones web en Intranet y </a:t>
            </a:r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Extranet</a:t>
            </a:r>
          </a:p>
          <a:p>
            <a:pPr marL="600075" lvl="1" indent="-257175">
              <a:buFont typeface="Wingdings" pitchFamily="2" charset="2"/>
              <a:buChar char="ü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Intranet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basada en </a:t>
            </a: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</a:t>
            </a:r>
          </a:p>
          <a:p>
            <a:pPr marL="600075" lvl="1" indent="-257175">
              <a:buFont typeface="Wingdings" pitchFamily="2" charset="2"/>
              <a:buChar char="ü"/>
            </a:pPr>
            <a:r>
              <a:rPr lang="es-ES" sz="127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Extranet basada en web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3839" y="3446732"/>
            <a:ext cx="8010926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1275" dirty="0"/>
              <a:t>Los sistemas y aplicaciones web de tipo empresarial son, por naturaleza, privados o </a:t>
            </a:r>
            <a:r>
              <a:rPr lang="es-MX" sz="1275" dirty="0"/>
              <a:t>sólo corren </a:t>
            </a:r>
            <a:r>
              <a:rPr lang="es-MX" sz="1275" dirty="0"/>
              <a:t>bajo un ambiente interno de su entorno </a:t>
            </a:r>
            <a:r>
              <a:rPr lang="es-MX" sz="1275" dirty="0"/>
              <a:t>empresarial.</a:t>
            </a:r>
            <a:endParaRPr lang="es-MX" sz="1275" dirty="0"/>
          </a:p>
        </p:txBody>
      </p:sp>
    </p:spTree>
    <p:extLst>
      <p:ext uri="{BB962C8B-B14F-4D97-AF65-F5344CB8AC3E}">
        <p14:creationId xmlns:p14="http://schemas.microsoft.com/office/powerpoint/2010/main" val="17747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9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 Tecnologías de software para el </a:t>
            </a:r>
            <a:r>
              <a:rPr lang="es-MX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</a:t>
            </a:r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aplicaciones web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93" y="2586238"/>
            <a:ext cx="4684963" cy="242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3838" y="1759908"/>
            <a:ext cx="8027894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itchFamily="2" charset="2"/>
              <a:buChar char="Ø"/>
            </a:pPr>
            <a:r>
              <a:rPr lang="es-MX" sz="1275" dirty="0"/>
              <a:t>Cuando se trata del desarrollo en forma de páginas, sitios, portales o de sistemas </a:t>
            </a:r>
            <a:r>
              <a:rPr lang="es-MX" sz="1275" dirty="0"/>
              <a:t>o aplicaciones </a:t>
            </a:r>
            <a:r>
              <a:rPr lang="es-MX" sz="1275" dirty="0"/>
              <a:t>que corran bajo un ambiente web, entonces tendremos que considerar </a:t>
            </a:r>
            <a:r>
              <a:rPr lang="es-MX" sz="1275" dirty="0"/>
              <a:t>otros factores </a:t>
            </a:r>
            <a:r>
              <a:rPr lang="es-MX" sz="1275" dirty="0"/>
              <a:t>que intervienen para lograr esto.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45373" y="5213113"/>
            <a:ext cx="18547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 b="1" dirty="0"/>
              <a:t>Ciclo de desarrollo web</a:t>
            </a:r>
          </a:p>
        </p:txBody>
      </p:sp>
    </p:spTree>
    <p:extLst>
      <p:ext uri="{BB962C8B-B14F-4D97-AF65-F5344CB8AC3E}">
        <p14:creationId xmlns:p14="http://schemas.microsoft.com/office/powerpoint/2010/main" val="4181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Lenguajes o tecnologías para </a:t>
            </a:r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</a:t>
            </a:r>
            <a:r>
              <a:rPr lang="es-MX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36972" y="1685325"/>
            <a:ext cx="244476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HTML 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CSS (</a:t>
            </a:r>
            <a:r>
              <a:rPr lang="es-ES" sz="1275" dirty="0" err="1"/>
              <a:t>Cascading</a:t>
            </a:r>
            <a:r>
              <a:rPr lang="es-ES" sz="1275" dirty="0"/>
              <a:t> Style </a:t>
            </a:r>
            <a:r>
              <a:rPr lang="es-ES" sz="1275" dirty="0" err="1"/>
              <a:t>Sheets</a:t>
            </a:r>
            <a:r>
              <a:rPr lang="es-ES" sz="1275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JavaScript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Java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VBScript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Python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PHP (</a:t>
            </a:r>
            <a:r>
              <a:rPr lang="es-ES" sz="1275" dirty="0" err="1"/>
              <a:t>Hipertext</a:t>
            </a:r>
            <a:r>
              <a:rPr lang="es-ES" sz="1275" dirty="0"/>
              <a:t> </a:t>
            </a:r>
            <a:r>
              <a:rPr lang="es-ES" sz="1275" dirty="0" err="1"/>
              <a:t>Preprocesor</a:t>
            </a:r>
            <a:r>
              <a:rPr lang="es-ES" sz="1275" dirty="0"/>
              <a:t>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Perl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Ruby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C</a:t>
            </a:r>
            <a:endParaRPr lang="es-ES" sz="1275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C++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Plataforma .NET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16208" y="354664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5113"/>
              </p:ext>
            </p:extLst>
          </p:nvPr>
        </p:nvGraphicFramePr>
        <p:xfrm>
          <a:off x="415658" y="2113657"/>
          <a:ext cx="5326475" cy="166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Visio" r:id="rId3" imgW="6573997" imgH="1736565" progId="Visio.Drawing.11">
                  <p:embed/>
                </p:oleObj>
              </mc:Choice>
              <mc:Fallback>
                <p:oleObj name="Visio" r:id="rId3" imgW="6573997" imgH="173656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58" y="2113657"/>
                        <a:ext cx="5326475" cy="1667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362368" y="3705964"/>
            <a:ext cx="34796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b="1" dirty="0"/>
              <a:t>Esquema de desarrollo Web Cliente / Servidor</a:t>
            </a:r>
            <a:endParaRPr lang="es-ES" sz="1350" b="1" dirty="0"/>
          </a:p>
        </p:txBody>
      </p:sp>
      <p:sp>
        <p:nvSpPr>
          <p:cNvPr id="10" name="Rectángulo 9"/>
          <p:cNvSpPr/>
          <p:nvPr/>
        </p:nvSpPr>
        <p:spPr>
          <a:xfrm>
            <a:off x="560545" y="4318642"/>
            <a:ext cx="217626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Visual Basic Script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C# (C Sharp)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ASP (Active Server </a:t>
            </a:r>
            <a:r>
              <a:rPr lang="es-ES" sz="1275" dirty="0" err="1"/>
              <a:t>Pages</a:t>
            </a:r>
            <a:r>
              <a:rPr lang="es-ES" sz="1350" dirty="0"/>
              <a:t>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37915" y="4318643"/>
            <a:ext cx="2176264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Swift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 err="1"/>
              <a:t>Objective</a:t>
            </a:r>
            <a:r>
              <a:rPr lang="es-ES" sz="1275" dirty="0"/>
              <a:t>-C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Otros</a:t>
            </a:r>
          </a:p>
          <a:p>
            <a:pPr algn="just">
              <a:lnSpc>
                <a:spcPct val="150000"/>
              </a:lnSpc>
            </a:pP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3799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742</Words>
  <Application>Microsoft Office PowerPoint</Application>
  <PresentationFormat>Presentación en pantalla (4:3)</PresentationFormat>
  <Paragraphs>85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ProfesorAngel</dc:creator>
  <cp:lastModifiedBy>hvela</cp:lastModifiedBy>
  <cp:revision>55</cp:revision>
  <dcterms:created xsi:type="dcterms:W3CDTF">2016-10-11T23:03:15Z</dcterms:created>
  <dcterms:modified xsi:type="dcterms:W3CDTF">2016-12-13T15:37:21Z</dcterms:modified>
</cp:coreProperties>
</file>