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67" r:id="rId4"/>
    <p:sldId id="268" r:id="rId5"/>
    <p:sldId id="263" r:id="rId6"/>
    <p:sldId id="269" r:id="rId7"/>
    <p:sldId id="270" r:id="rId8"/>
    <p:sldId id="264" r:id="rId9"/>
    <p:sldId id="271" r:id="rId10"/>
    <p:sldId id="272" r:id="rId11"/>
    <p:sldId id="273" r:id="rId12"/>
    <p:sldId id="265" r:id="rId13"/>
    <p:sldId id="274" r:id="rId14"/>
    <p:sldId id="275" r:id="rId15"/>
    <p:sldId id="278" r:id="rId16"/>
    <p:sldId id="277" r:id="rId17"/>
    <p:sldId id="27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7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0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5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48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75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89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6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4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0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86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6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" y="2657475"/>
            <a:ext cx="83296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6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53839" y="1249047"/>
            <a:ext cx="7176893" cy="75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5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Metodologías ágiles para el desarrollo de Software</a:t>
            </a:r>
          </a:p>
          <a:p>
            <a:pPr algn="ctr">
              <a:lnSpc>
                <a:spcPct val="150000"/>
              </a:lnSpc>
            </a:pPr>
            <a:r>
              <a:rPr lang="es-MX" sz="13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MX" sz="1350" dirty="0">
                <a:solidFill>
                  <a:srgbClr val="0070C0"/>
                </a:solidFill>
              </a:rPr>
              <a:t>metodologías para el desarrollo de sistemas hipermedia y aplicaciones web)</a:t>
            </a:r>
            <a:endParaRPr lang="es-MX" sz="135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1" y="2095700"/>
            <a:ext cx="7880090" cy="343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37" y="1356610"/>
            <a:ext cx="5266645" cy="41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5004" y="1356610"/>
            <a:ext cx="268388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b="1" dirty="0">
                <a:solidFill>
                  <a:srgbClr val="0070C0"/>
                </a:solidFill>
              </a:rPr>
              <a:t>Algunas metodologías </a:t>
            </a:r>
            <a:r>
              <a:rPr lang="es-MX" sz="1275" b="1" dirty="0">
                <a:solidFill>
                  <a:srgbClr val="0070C0"/>
                </a:solidFill>
              </a:rPr>
              <a:t>ágiles</a:t>
            </a:r>
            <a:r>
              <a:rPr lang="es-MX" sz="1275" dirty="0"/>
              <a:t>. </a:t>
            </a:r>
            <a:r>
              <a:rPr lang="es-MX" sz="1275" dirty="0"/>
              <a:t>U</a:t>
            </a:r>
            <a:r>
              <a:rPr lang="es-MX" sz="1275" dirty="0"/>
              <a:t>n </a:t>
            </a:r>
            <a:r>
              <a:rPr lang="es-MX" sz="1275" dirty="0"/>
              <a:t>nuevo grupo de metodologías denominadas ágiles encabezadas por un grupo de autores que crearon “The Agile Alliance ” </a:t>
            </a:r>
            <a:r>
              <a:rPr lang="es-MX" sz="1275" dirty="0"/>
              <a:t>(cuya filosofía se sintetiza en lo </a:t>
            </a:r>
            <a:r>
              <a:rPr lang="es-MX" sz="1275" dirty="0"/>
              <a:t>que llamaron el Manifiesto “ágil</a:t>
            </a:r>
            <a:r>
              <a:rPr lang="es-MX" sz="1275" dirty="0"/>
              <a:t>”), </a:t>
            </a:r>
            <a:r>
              <a:rPr lang="es-MX" sz="1275" dirty="0"/>
              <a:t>organización sin fines de lucro cuyas actividades se relacionan con el apoyo a diferentes organizaciones para que adopten nuevas formas y criterios para el desarrollo ágil de software.  </a:t>
            </a:r>
          </a:p>
        </p:txBody>
      </p:sp>
    </p:spTree>
    <p:extLst>
      <p:ext uri="{BB962C8B-B14F-4D97-AF65-F5344CB8AC3E}">
        <p14:creationId xmlns:p14="http://schemas.microsoft.com/office/powerpoint/2010/main" val="2432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7" y="1426266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 Metodología de diseño de hipermedia orientada a objetos (OOHDM)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7" y="1888624"/>
            <a:ext cx="8027894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350" dirty="0"/>
              <a:t> </a:t>
            </a:r>
            <a:r>
              <a:rPr lang="es-MX" sz="1350" dirty="0"/>
              <a:t>Se caracteriza por el diseño de las aplicaciones hipermedia, enfocándose en procesos de Ingeniería del Software. Está orientada a objetos y es muy aceptada para desarrollos de aplicaciones hipermedia, sobre todo en aplicaciones basadas en Web</a:t>
            </a:r>
            <a:r>
              <a:rPr lang="es-MX" sz="1350" dirty="0"/>
              <a:t>. </a:t>
            </a:r>
            <a:endParaRPr lang="es-ES" sz="135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81" y="3874495"/>
            <a:ext cx="5895571" cy="6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3837" y="2892745"/>
            <a:ext cx="80278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350" dirty="0"/>
              <a:t>La metodología considera cinco </a:t>
            </a:r>
            <a:r>
              <a:rPr lang="es-MX" sz="1350" dirty="0"/>
              <a:t>etapas, </a:t>
            </a:r>
            <a:r>
              <a:rPr lang="es-MX" sz="1350" dirty="0"/>
              <a:t>que se combinan con notaciones gráficas propias del UML (Lenguaje de Modelado Unificado</a:t>
            </a:r>
            <a:r>
              <a:rPr lang="es-MX" sz="1350" dirty="0"/>
              <a:t>)</a:t>
            </a:r>
            <a:endParaRPr lang="es-MX" sz="1350" dirty="0"/>
          </a:p>
        </p:txBody>
      </p:sp>
      <p:sp>
        <p:nvSpPr>
          <p:cNvPr id="3" name="2 Rectángulo"/>
          <p:cNvSpPr/>
          <p:nvPr/>
        </p:nvSpPr>
        <p:spPr>
          <a:xfrm>
            <a:off x="3155358" y="4722547"/>
            <a:ext cx="26686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 b="1" dirty="0"/>
              <a:t>Etapas de la metodología  MDHOO</a:t>
            </a:r>
          </a:p>
        </p:txBody>
      </p:sp>
    </p:spTree>
    <p:extLst>
      <p:ext uri="{BB962C8B-B14F-4D97-AF65-F5344CB8AC3E}">
        <p14:creationId xmlns:p14="http://schemas.microsoft.com/office/powerpoint/2010/main" val="24364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413014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Lenguaje unificado de modelado (UML)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945687"/>
            <a:ext cx="802789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Es el lenguaje gráfico en el que se desarrolla el modelo. Se utiliza para representar, visualizar, especificar, construir y documentar sistemas. Considera como aspectos conceptuales los procesos de negocio, funciones del sistema, expresiones de lenguajes de programación, esquemas de bases de datos y componentes reutilizables. También facilita el detalle de los artefactos en el sistema, así coma para su documentación y construcción. </a:t>
            </a:r>
            <a:endParaRPr lang="es-ES" sz="1275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" y="3810863"/>
            <a:ext cx="8027894" cy="7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3838" y="4763076"/>
            <a:ext cx="8027894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75" dirty="0"/>
              <a:t>El UML esta soportado por diversos tipos de diagramas que facilitan la modelación del problema y su posible </a:t>
            </a:r>
            <a:r>
              <a:rPr lang="es-MX" sz="1275" dirty="0"/>
              <a:t>solución.</a:t>
            </a:r>
            <a:endParaRPr lang="es-MX" sz="1275" dirty="0"/>
          </a:p>
        </p:txBody>
      </p:sp>
    </p:spTree>
    <p:extLst>
      <p:ext uri="{BB962C8B-B14F-4D97-AF65-F5344CB8AC3E}">
        <p14:creationId xmlns:p14="http://schemas.microsoft.com/office/powerpoint/2010/main" val="2265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su parte, los </a:t>
            </a:r>
            <a:r>
              <a:rPr lang="es-MX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elementos de la pirámide IW, la metodología OOHDM y el lenguaje UML proporcionan un conjunto de herramientas de soporte para el desarrollo de aplicaciones basadas en ambientes web.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6456" y="5091644"/>
            <a:ext cx="8262656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75" dirty="0"/>
              <a:t> </a:t>
            </a:r>
            <a:r>
              <a:rPr lang="es-ES" sz="1275" dirty="0"/>
              <a:t>Diagramas UML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4487414"/>
            <a:ext cx="7929490" cy="7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1" y="2114379"/>
            <a:ext cx="7282325" cy="7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4" y="3136381"/>
            <a:ext cx="7369259" cy="104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 ¿Cómo aplicar metodologías de diseño web en el aula de clases?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813633"/>
            <a:ext cx="8027894" cy="364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De </a:t>
            </a:r>
            <a:r>
              <a:rPr lang="es-MX" sz="1275" dirty="0"/>
              <a:t>hecho hay una rama de estudio conocida como “Ingeniería de requisitos”. Para el desarrollo de sistemas que operan sobre plataformas Web por lo general encontramos requisitos como los que a continuación se describen</a:t>
            </a:r>
            <a:r>
              <a:rPr lang="es-MX" sz="1275" dirty="0"/>
              <a:t>:</a:t>
            </a:r>
          </a:p>
          <a:p>
            <a:pPr algn="just">
              <a:lnSpc>
                <a:spcPct val="150000"/>
              </a:lnSpc>
            </a:pPr>
            <a:endParaRPr lang="es-MX" sz="1275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Requisitos </a:t>
            </a:r>
            <a:r>
              <a:rPr lang="es-MX" sz="1275" dirty="0"/>
              <a:t>de datos. Se refiere a información debe gestionar el sistemas, así como su almacenamiento.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Requisitos </a:t>
            </a:r>
            <a:r>
              <a:rPr lang="es-MX" sz="1275" dirty="0"/>
              <a:t>de interfaz. Tiene que ver con el usuario directamente y su interacción con el sistema.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Requisitos </a:t>
            </a:r>
            <a:r>
              <a:rPr lang="es-MX" sz="1275" dirty="0"/>
              <a:t>de navegación. La facilidad e intuición del usuario para recorrer e interactuar con todas y cada una </a:t>
            </a:r>
            <a:r>
              <a:rPr lang="es-MX" sz="1275" dirty="0"/>
              <a:t>de </a:t>
            </a:r>
            <a:r>
              <a:rPr lang="es-MX" sz="1275" dirty="0"/>
              <a:t>las partes que integran el sistema y sin perder el sentido de su ubicación.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Requisitos </a:t>
            </a:r>
            <a:r>
              <a:rPr lang="es-MX" sz="1275" dirty="0"/>
              <a:t>transaccionales. Definen la funcionalidad del sistema para cumplir con la funcionalidad y </a:t>
            </a:r>
            <a:r>
              <a:rPr lang="es-MX" sz="1275" dirty="0"/>
              <a:t>requerimientos </a:t>
            </a:r>
            <a:r>
              <a:rPr lang="es-MX" sz="1275" dirty="0"/>
              <a:t>de servicios propios del sistema.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Requisitos </a:t>
            </a:r>
            <a:r>
              <a:rPr lang="es-MX" sz="1275" dirty="0"/>
              <a:t>no funcionales. Portabilidad, reutilización, de entorno de desarrollo, de usabilidad, de disponibilidad y entre otros.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35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5370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de sistemas Web</a:t>
            </a:r>
            <a:endParaRPr lang="es-MX" sz="15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3838" y="1665321"/>
            <a:ext cx="8027894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350" dirty="0"/>
              <a:t>Hacer un buen análisis de la estructura que tendrá el sitio o portal donde residirá nuestra aplicación es una buena práctica y ayudará en mucho a los usuarios a tener una idea clara de los vínculos o rutas que lo guiarán de manera rápida y sencilla a tener una buena interacción con la aplicación o sistema Web. Dentro de las diferentes formas de estructura de portales que podemos </a:t>
            </a:r>
            <a:r>
              <a:rPr lang="es-MX" sz="1350" dirty="0"/>
              <a:t>encontrar, </a:t>
            </a:r>
            <a:r>
              <a:rPr lang="es-MX" sz="1350" dirty="0"/>
              <a:t>se encuentran: la de tipo lineal, la jerárquica, de estrella y la de </a:t>
            </a:r>
            <a:r>
              <a:rPr lang="es-MX" sz="1350" dirty="0"/>
              <a:t>red.</a:t>
            </a:r>
            <a:endParaRPr lang="es-ES" sz="21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41048"/>
              </p:ext>
            </p:extLst>
          </p:nvPr>
        </p:nvGraphicFramePr>
        <p:xfrm>
          <a:off x="1530433" y="3332739"/>
          <a:ext cx="6083135" cy="259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Visio" r:id="rId3" imgW="6933865" imgH="2961384" progId="Visio.Drawing.11">
                  <p:embed/>
                </p:oleObj>
              </mc:Choice>
              <mc:Fallback>
                <p:oleObj name="Visio" r:id="rId3" imgW="6933865" imgH="296138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33" y="3332739"/>
                        <a:ext cx="6083135" cy="2597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4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 o proyecto de Desarrollo Web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2621916"/>
            <a:ext cx="8027894" cy="28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350" dirty="0"/>
              <a:t>Fase de estudio ejecutivo del </a:t>
            </a:r>
            <a:r>
              <a:rPr lang="es-MX" sz="1350" dirty="0"/>
              <a:t>proyecto</a:t>
            </a:r>
          </a:p>
          <a:p>
            <a:pPr marL="557213" lvl="1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350" dirty="0"/>
              <a:t>Fase de </a:t>
            </a:r>
            <a:r>
              <a:rPr lang="es-MX" sz="1350" dirty="0"/>
              <a:t>Planeación</a:t>
            </a:r>
            <a:endParaRPr lang="es-MX" sz="1350" dirty="0"/>
          </a:p>
          <a:p>
            <a:pPr marL="900113" lvl="2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350" dirty="0"/>
              <a:t>Fase de análisis de </a:t>
            </a:r>
            <a:r>
              <a:rPr lang="es-MX" sz="1350" dirty="0"/>
              <a:t>requerimientos</a:t>
            </a:r>
          </a:p>
          <a:p>
            <a:pPr marL="1243013" lvl="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/>
              <a:t>Fase de </a:t>
            </a:r>
            <a:r>
              <a:rPr lang="es-ES" sz="1350" dirty="0"/>
              <a:t>diseño</a:t>
            </a:r>
          </a:p>
          <a:p>
            <a:pPr marL="1585913" lvl="4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350" dirty="0"/>
              <a:t>Fase de elaboración y creación de </a:t>
            </a:r>
            <a:r>
              <a:rPr lang="es-MX" sz="1350" dirty="0"/>
              <a:t>contenidos</a:t>
            </a:r>
          </a:p>
          <a:p>
            <a:pPr marL="1928813" lvl="5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/>
              <a:t>Fase de </a:t>
            </a:r>
            <a:r>
              <a:rPr lang="es-ES" sz="1350" dirty="0"/>
              <a:t>desarrollo</a:t>
            </a:r>
          </a:p>
          <a:p>
            <a:pPr marL="2271713" lvl="6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/>
              <a:t>Fase de </a:t>
            </a:r>
            <a:r>
              <a:rPr lang="es-ES" sz="1350" dirty="0"/>
              <a:t>pruebas</a:t>
            </a:r>
          </a:p>
          <a:p>
            <a:pPr marL="2614613" lvl="7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/>
              <a:t>Fase de control de </a:t>
            </a:r>
            <a:r>
              <a:rPr lang="es-ES" sz="1350" dirty="0"/>
              <a:t>calidad</a:t>
            </a:r>
          </a:p>
          <a:p>
            <a:pPr marL="2957513" lvl="8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/>
              <a:t>Fase de implementación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3838" y="1782404"/>
            <a:ext cx="80278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350" dirty="0"/>
              <a:t>Al definir un proyecto tramos de cubrir o desarrollar ciertas fases de una manera metodológica. Desde un punto </a:t>
            </a:r>
            <a:r>
              <a:rPr lang="es-MX" sz="1350" dirty="0"/>
              <a:t>particular </a:t>
            </a:r>
            <a:r>
              <a:rPr lang="es-MX" sz="1350" dirty="0"/>
              <a:t>las dividimos como sigue:</a:t>
            </a:r>
          </a:p>
        </p:txBody>
      </p:sp>
    </p:spTree>
    <p:extLst>
      <p:ext uri="{BB962C8B-B14F-4D97-AF65-F5344CB8AC3E}">
        <p14:creationId xmlns:p14="http://schemas.microsoft.com/office/powerpoint/2010/main" val="24614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s-MX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Metodologías para </a:t>
            </a:r>
            <a:r>
              <a:rPr lang="es-MX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de </a:t>
            </a:r>
            <a:r>
              <a:rPr lang="es-MX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para web</a:t>
            </a:r>
            <a:endParaRPr lang="es-E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3838" y="1843760"/>
            <a:ext cx="34088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 </a:t>
            </a:r>
            <a:r>
              <a:rPr lang="es-MX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porqué de una metodología</a:t>
            </a:r>
            <a:endParaRPr lang="es-ES" sz="16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3838" y="2318505"/>
            <a:ext cx="8027894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 </a:t>
            </a:r>
            <a:r>
              <a:rPr lang="es-MX" sz="1275" dirty="0"/>
              <a:t>El enfoque contextual de este capítulo está centrado propiamente en la normatividad, estándares y metodologías propias para el desarrollo de software para aplicaciones web, tomando como base el gran impacto que hoy tiene la Internet y la </a:t>
            </a:r>
            <a:r>
              <a:rPr lang="es-MX" sz="1275" dirty="0" err="1"/>
              <a:t>www</a:t>
            </a:r>
            <a:r>
              <a:rPr lang="es-MX" sz="1275" dirty="0"/>
              <a:t> (</a:t>
            </a:r>
            <a:r>
              <a:rPr lang="es-MX" sz="1275" dirty="0" err="1"/>
              <a:t>World</a:t>
            </a:r>
            <a:r>
              <a:rPr lang="es-MX" sz="1275" dirty="0"/>
              <a:t> Wide Web</a:t>
            </a:r>
            <a:r>
              <a:rPr lang="es-MX" sz="1275" dirty="0"/>
              <a:t>).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MX" sz="1275" dirty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75" dirty="0"/>
              <a:t>Generalmente encontraremos las etapas o fases de definición de requisitos, análisis, diseño, desarrollo, pruebas, implementación, mantenimiento y actualización; que están asociadas a un concepto conocido como ciclo de desarrollo de software. Esto tiene algunas variantes en relación con la metodología utilizada para el desarrollo Web. </a:t>
            </a:r>
            <a:endParaRPr lang="es-ES" sz="1275" dirty="0"/>
          </a:p>
          <a:p>
            <a:pPr algn="just">
              <a:lnSpc>
                <a:spcPct val="150000"/>
              </a:lnSpc>
            </a:pPr>
            <a:endParaRPr lang="es-MX" sz="1275" dirty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75" dirty="0"/>
              <a:t>¿Cuántas veces nos hemos encontrado con aplicaciones lentas, que carecen de funcionalidad, no son de calidad, están mal diseñadas y son difíciles de usar? De aquí la importancia del cuidado que se debe tener al trabajar con proyectos de desarrollo de </a:t>
            </a:r>
            <a:r>
              <a:rPr lang="es-MX" sz="1275" dirty="0"/>
              <a:t>software</a:t>
            </a:r>
            <a:r>
              <a:rPr lang="es-MX" sz="1275" dirty="0"/>
              <a:t>. </a:t>
            </a:r>
            <a:endParaRPr lang="es-MX" sz="1275" dirty="0"/>
          </a:p>
        </p:txBody>
      </p:sp>
    </p:spTree>
    <p:extLst>
      <p:ext uri="{BB962C8B-B14F-4D97-AF65-F5344CB8AC3E}">
        <p14:creationId xmlns:p14="http://schemas.microsoft.com/office/powerpoint/2010/main" val="853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Ingeniería de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(IS)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2020129"/>
            <a:ext cx="802789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75" dirty="0"/>
              <a:t>Es una de las ramas de la Informática que en términos generales trata aspectos relacionados con el desarrollo, operación y mantenimiento de productos de </a:t>
            </a:r>
            <a:r>
              <a:rPr lang="es-MX" sz="1275" dirty="0"/>
              <a:t>software </a:t>
            </a:r>
            <a:r>
              <a:rPr lang="es-MX" sz="1275" dirty="0"/>
              <a:t>utilizando para ello, herramientas, procesos (técnicas) y métodos que faciliten su producción (programas, aplicaciones y/o sistemas), y que cumplan con los estándares que aseguren su calidad en todo </a:t>
            </a:r>
            <a:r>
              <a:rPr lang="es-MX" sz="1275" dirty="0"/>
              <a:t>momento.</a:t>
            </a:r>
            <a:endParaRPr lang="es-ES" sz="1275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56184"/>
              </p:ext>
            </p:extLst>
          </p:nvPr>
        </p:nvGraphicFramePr>
        <p:xfrm>
          <a:off x="1424483" y="3612239"/>
          <a:ext cx="6086605" cy="190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3" imgW="6742715" imgH="1625247" progId="Visio.Drawing.11">
                  <p:embed/>
                </p:oleObj>
              </mc:Choice>
              <mc:Fallback>
                <p:oleObj name="Visio" r:id="rId3" imgW="6742715" imgH="162524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483" y="3612239"/>
                        <a:ext cx="6086605" cy="1903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Ingeniería web (IW)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748489"/>
            <a:ext cx="802789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 </a:t>
            </a:r>
            <a:r>
              <a:rPr lang="es-MX" sz="1275" dirty="0"/>
              <a:t>La </a:t>
            </a:r>
            <a:r>
              <a:rPr lang="es-MX" sz="1275" dirty="0"/>
              <a:t>Ingeniería Web (IW</a:t>
            </a:r>
            <a:r>
              <a:rPr lang="es-MX" sz="1275" dirty="0"/>
              <a:t>) es </a:t>
            </a:r>
            <a:r>
              <a:rPr lang="es-MX" sz="1275" dirty="0"/>
              <a:t>una rama de la Ingeniería de Software (IS). </a:t>
            </a:r>
            <a:r>
              <a:rPr lang="es-MX" sz="1275" dirty="0"/>
              <a:t>Es el </a:t>
            </a:r>
            <a:r>
              <a:rPr lang="es-MX" sz="1275" dirty="0"/>
              <a:t>conjunto de métodos, técnicas y herramientas que deben ser utilizadas para abordar el buen desarrollo de sistemas y/o aplicaciones Web. </a:t>
            </a:r>
            <a:r>
              <a:rPr lang="es-MX" sz="1275" dirty="0"/>
              <a:t>En </a:t>
            </a:r>
            <a:r>
              <a:rPr lang="es-MX" sz="1275" dirty="0"/>
              <a:t>el caso de la IW  se trata de un proceso sistemático, disciplinado y cuantificable que permite crear, implantar y mantener Sistemas de Información en Web  (WIS) de alta calidad. </a:t>
            </a:r>
            <a:endParaRPr lang="es-ES" sz="1275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67" y="3068960"/>
            <a:ext cx="5262428" cy="26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 Los Estándares ISO/IEC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20" y="2842516"/>
            <a:ext cx="56196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3838" y="1752799"/>
            <a:ext cx="818546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Estamos inmersos en un mundo de normas y certificaciones; dentro de ellas, las más </a:t>
            </a:r>
            <a:r>
              <a:rPr lang="es-MX" sz="1275" dirty="0"/>
              <a:t>conocidas por </a:t>
            </a:r>
            <a:r>
              <a:rPr lang="es-MX" sz="1275" dirty="0"/>
              <a:t>su carácter internacional son las normas ISO</a:t>
            </a:r>
            <a:r>
              <a:rPr lang="es-MX" sz="1275" dirty="0"/>
              <a:t>. La </a:t>
            </a:r>
            <a:r>
              <a:rPr lang="es-MX" sz="1275" dirty="0"/>
              <a:t>IEC es la principal organización del mundo que prepara y publica estándares internacionales para todas las tecnologías eléctricas, electrónicas y relacionadas</a:t>
            </a:r>
            <a:r>
              <a:rPr lang="es-MX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ISO/IEC 12207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741382"/>
            <a:ext cx="8027894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350" dirty="0"/>
              <a:t>En </a:t>
            </a:r>
            <a:r>
              <a:rPr lang="es-MX" sz="1350" dirty="0"/>
              <a:t>general, la norma ISO/IEC 12207 establece todo lo relacionado con el ciclo de vida </a:t>
            </a:r>
            <a:r>
              <a:rPr lang="es-MX" sz="1350" dirty="0"/>
              <a:t>del software</a:t>
            </a:r>
            <a:r>
              <a:rPr lang="es-MX" sz="1350" dirty="0"/>
              <a:t>, desde la conceptualización de ideas hasta la retirada</a:t>
            </a:r>
            <a:r>
              <a:rPr lang="es-MX" sz="1350" dirty="0"/>
              <a:t>. </a:t>
            </a:r>
            <a:r>
              <a:rPr lang="es-ES" sz="1350" dirty="0"/>
              <a:t>Consta </a:t>
            </a:r>
            <a:r>
              <a:rPr lang="es-ES" sz="1350" dirty="0"/>
              <a:t>de procesos </a:t>
            </a:r>
            <a:r>
              <a:rPr lang="es-ES" sz="1350" dirty="0"/>
              <a:t>para </a:t>
            </a:r>
            <a:r>
              <a:rPr lang="es-MX" sz="1350" dirty="0"/>
              <a:t>la adquisición y el suministro de proyectos y servicios del software, definiendo puntos </a:t>
            </a:r>
            <a:r>
              <a:rPr lang="es-MX" sz="1350" dirty="0"/>
              <a:t>a seguir </a:t>
            </a:r>
            <a:r>
              <a:rPr lang="es-MX" sz="1350" dirty="0"/>
              <a:t>para su control y mantenimiento</a:t>
            </a:r>
            <a:endParaRPr lang="es-ES" sz="135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44" y="3158233"/>
            <a:ext cx="6008427" cy="16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ISO/IEC 9126: 2001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sp>
        <p:nvSpPr>
          <p:cNvPr id="5" name="4 Rectángulo"/>
          <p:cNvSpPr/>
          <p:nvPr/>
        </p:nvSpPr>
        <p:spPr>
          <a:xfrm>
            <a:off x="4974466" y="5218385"/>
            <a:ext cx="37873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/>
              <a:t>Características de la calidad según la norma ISO/IEC 9126: 2001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31540"/>
              </p:ext>
            </p:extLst>
          </p:nvPr>
        </p:nvGraphicFramePr>
        <p:xfrm>
          <a:off x="5074476" y="1752799"/>
          <a:ext cx="3407257" cy="3364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Visio" r:id="rId3" imgW="5036262" imgH="4480083" progId="Visio.Drawing.11">
                  <p:embed/>
                </p:oleObj>
              </mc:Choice>
              <mc:Fallback>
                <p:oleObj name="Visio" r:id="rId3" imgW="5036262" imgH="44800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476" y="1752799"/>
                        <a:ext cx="3407257" cy="3364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453838" y="1810263"/>
            <a:ext cx="424051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El estándar ISO9126 (2001) presenta un marco conceptual para el modelo de calidad y define un conjunto de </a:t>
            </a:r>
            <a:r>
              <a:rPr lang="es-MX" sz="1275" dirty="0"/>
              <a:t>características </a:t>
            </a:r>
            <a:r>
              <a:rPr lang="es-MX" sz="1275" dirty="0"/>
              <a:t>refinadas en </a:t>
            </a:r>
            <a:r>
              <a:rPr lang="es-MX" sz="1275" dirty="0" err="1"/>
              <a:t>subcaracterísticas</a:t>
            </a:r>
            <a:r>
              <a:rPr lang="es-MX" sz="1275" dirty="0"/>
              <a:t>, las cuales debe cumplir todo producto de software para ser considerado de </a:t>
            </a:r>
            <a:r>
              <a:rPr lang="es-MX" sz="1275" dirty="0"/>
              <a:t>calidad; permite </a:t>
            </a:r>
            <a:r>
              <a:rPr lang="es-MX" sz="1275" dirty="0"/>
              <a:t>evaluar la calidad del producto de software y establece las características de la calidad de </a:t>
            </a:r>
            <a:r>
              <a:rPr lang="es-MX" sz="1275" dirty="0"/>
              <a:t>software. </a:t>
            </a:r>
            <a:r>
              <a:rPr lang="es-MX" sz="1275" dirty="0"/>
              <a:t>Una definición de calidad la podemos encontrar definida en el estándar ISO 9126 - 2001 como: “La capacidad de un producto de software de facilitar a usuarios específicos alcanzar metas específicas con eficacia, productividad, seguridad y satisfacción en un contexto específico de uso”.</a:t>
            </a:r>
          </a:p>
        </p:txBody>
      </p:sp>
    </p:spTree>
    <p:extLst>
      <p:ext uri="{BB962C8B-B14F-4D97-AF65-F5344CB8AC3E}">
        <p14:creationId xmlns:p14="http://schemas.microsoft.com/office/powerpoint/2010/main" val="13159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 Consideraciones para el uso de metodologías para el desarrollo web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9" y="2005349"/>
            <a:ext cx="2946184" cy="303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75" b="1" dirty="0"/>
              <a:t>Matriz </a:t>
            </a:r>
            <a:r>
              <a:rPr lang="es-MX" sz="1275" b="1" dirty="0"/>
              <a:t>PIT (Proceso-Información-Tecnología</a:t>
            </a:r>
            <a:r>
              <a:rPr lang="es-MX" sz="1275" b="1" dirty="0"/>
              <a:t>). </a:t>
            </a:r>
            <a:r>
              <a:rPr lang="es-MX" sz="1275" dirty="0"/>
              <a:t>La matriz está planteada en términos de factores y criterios. Los factores consideran Procesos y subprocesos, Información, Tecnología y conocimiento, y los criterios en función de Utilidad, Eficiencia y Actualización e innovación; en el cruce de sus vértices tendremos el cuestionamiento a realizar y, de sus posibles respuestas, obtendremos los primeros puntos de partida para el desarrollo de aplicaciones de todo tipo, ya sea tradicionales o como en nuestro caso, para el desarrollo de aplicaciones Web.</a:t>
            </a:r>
            <a:endParaRPr lang="es-ES" sz="1275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6" y="1870121"/>
            <a:ext cx="4825316" cy="361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116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Metodologías tradicionales para el desarrollo </a:t>
            </a:r>
            <a:r>
              <a:rPr lang="es-MX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</a:t>
            </a:r>
          </a:p>
          <a:p>
            <a:pPr algn="just"/>
            <a:endParaRPr lang="es-MX" sz="7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7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como punto de partida consideramos una metodología básica y genérica para el desarrollo de una aplicación Web, entonces podemos enumerar las siguientes fases:</a:t>
            </a:r>
            <a:endParaRPr lang="es-MX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8053" y="2462168"/>
            <a:ext cx="8027894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275" dirty="0"/>
              <a:t>Análisis </a:t>
            </a:r>
            <a:r>
              <a:rPr lang="es-MX" sz="1275" dirty="0">
                <a:sym typeface="Wingdings"/>
              </a:rPr>
              <a:t></a:t>
            </a:r>
            <a:r>
              <a:rPr lang="es-MX" sz="1275" dirty="0"/>
              <a:t> Planificación </a:t>
            </a:r>
            <a:r>
              <a:rPr lang="es-MX" sz="1275" dirty="0">
                <a:sym typeface="Wingdings"/>
              </a:rPr>
              <a:t></a:t>
            </a:r>
            <a:r>
              <a:rPr lang="es-MX" sz="1275" dirty="0"/>
              <a:t> Contenido </a:t>
            </a:r>
            <a:r>
              <a:rPr lang="es-MX" sz="1275" dirty="0">
                <a:sym typeface="Wingdings"/>
              </a:rPr>
              <a:t></a:t>
            </a:r>
            <a:r>
              <a:rPr lang="es-MX" sz="1275" dirty="0"/>
              <a:t> Diseño </a:t>
            </a:r>
            <a:r>
              <a:rPr lang="es-MX" sz="1275" dirty="0">
                <a:sym typeface="Wingdings"/>
              </a:rPr>
              <a:t></a:t>
            </a:r>
            <a:r>
              <a:rPr lang="es-MX" sz="1275" dirty="0"/>
              <a:t> Programación </a:t>
            </a:r>
            <a:r>
              <a:rPr lang="es-MX" sz="1275" dirty="0">
                <a:sym typeface="Wingdings"/>
              </a:rPr>
              <a:t></a:t>
            </a:r>
            <a:r>
              <a:rPr lang="es-MX" sz="1275" dirty="0"/>
              <a:t> Testeo </a:t>
            </a:r>
            <a:r>
              <a:rPr lang="es-MX" sz="1275" dirty="0">
                <a:sym typeface="Wingdings"/>
              </a:rPr>
              <a:t></a:t>
            </a:r>
            <a:r>
              <a:rPr lang="es-MX" sz="1275" dirty="0"/>
              <a:t> </a:t>
            </a:r>
            <a:r>
              <a:rPr lang="es-MX" sz="1275" dirty="0"/>
              <a:t>Publicación</a:t>
            </a:r>
            <a:endParaRPr lang="es-MX" sz="1275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60668"/>
              </p:ext>
            </p:extLst>
          </p:nvPr>
        </p:nvGraphicFramePr>
        <p:xfrm>
          <a:off x="2393637" y="3011241"/>
          <a:ext cx="4242203" cy="237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Visio" r:id="rId3" imgW="4778762" imgH="2747017" progId="Visio.Drawing.11">
                  <p:embed/>
                </p:oleObj>
              </mc:Choice>
              <mc:Fallback>
                <p:oleObj name="Visio" r:id="rId3" imgW="4778762" imgH="27470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637" y="3011241"/>
                        <a:ext cx="4242203" cy="2378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2397025" y="5427983"/>
            <a:ext cx="41415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50" b="1" dirty="0"/>
              <a:t>Pirámide del diseño IW</a:t>
            </a:r>
          </a:p>
        </p:txBody>
      </p:sp>
    </p:spTree>
    <p:extLst>
      <p:ext uri="{BB962C8B-B14F-4D97-AF65-F5344CB8AC3E}">
        <p14:creationId xmlns:p14="http://schemas.microsoft.com/office/powerpoint/2010/main" val="25527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1326</Words>
  <Application>Microsoft Office PowerPoint</Application>
  <PresentationFormat>Presentación en pantalla (4:3)</PresentationFormat>
  <Paragraphs>59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ProfesorAngel</dc:creator>
  <cp:lastModifiedBy>hvela</cp:lastModifiedBy>
  <cp:revision>62</cp:revision>
  <dcterms:created xsi:type="dcterms:W3CDTF">2016-10-11T23:03:15Z</dcterms:created>
  <dcterms:modified xsi:type="dcterms:W3CDTF">2016-12-13T15:38:41Z</dcterms:modified>
</cp:coreProperties>
</file>