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63" r:id="rId4"/>
    <p:sldId id="264" r:id="rId5"/>
    <p:sldId id="265" r:id="rId6"/>
    <p:sldId id="269" r:id="rId7"/>
    <p:sldId id="266" r:id="rId8"/>
    <p:sldId id="270" r:id="rId9"/>
    <p:sldId id="267" r:id="rId10"/>
    <p:sldId id="271" r:id="rId11"/>
    <p:sldId id="272" r:id="rId12"/>
    <p:sldId id="268" r:id="rId13"/>
    <p:sldId id="273" r:id="rId14"/>
    <p:sldId id="274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04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77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7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25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84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10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82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01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62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43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23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9302-0BCB-4D8F-B5B9-3C15E3EE8633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288E-8E02-493C-93EA-3ADC868C1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75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4" y="2661048"/>
            <a:ext cx="8329613" cy="153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26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7"/>
            <a:ext cx="80278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4.4.1 Suma de dos números con JavaScript</a:t>
            </a:r>
          </a:p>
          <a:p>
            <a:endParaRPr lang="es-ES" sz="15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53838" y="1700625"/>
            <a:ext cx="339050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75" dirty="0"/>
              <a:t>L</a:t>
            </a:r>
            <a:r>
              <a:rPr lang="es-MX" sz="1275" dirty="0"/>
              <a:t>a </a:t>
            </a:r>
            <a:r>
              <a:rPr lang="es-MX" sz="1275" dirty="0"/>
              <a:t>suma de dos </a:t>
            </a:r>
            <a:r>
              <a:rPr lang="es-MX" sz="1275" dirty="0"/>
              <a:t>números cuyo </a:t>
            </a:r>
            <a:r>
              <a:rPr lang="es-MX" sz="1275" dirty="0"/>
              <a:t>valor es </a:t>
            </a:r>
            <a:r>
              <a:rPr lang="es-MX" sz="1275" dirty="0"/>
              <a:t> asignado </a:t>
            </a:r>
            <a:r>
              <a:rPr lang="es-MX" sz="1275" dirty="0"/>
              <a:t>directamente en el </a:t>
            </a:r>
            <a:r>
              <a:rPr lang="es-MX" sz="1275" dirty="0"/>
              <a:t>programa. El ejemplo, servirá básicamente para </a:t>
            </a:r>
            <a:r>
              <a:rPr lang="es-MX" sz="1275" dirty="0"/>
              <a:t>notar la forma en que se introduce código JavaScript, la </a:t>
            </a:r>
            <a:r>
              <a:rPr lang="es-MX" sz="1275" dirty="0"/>
              <a:t>definición </a:t>
            </a:r>
            <a:r>
              <a:rPr lang="es-MX" sz="1275" dirty="0"/>
              <a:t>de variables, </a:t>
            </a:r>
            <a:r>
              <a:rPr lang="es-MX" sz="1275" dirty="0"/>
              <a:t>la concatenación </a:t>
            </a:r>
            <a:r>
              <a:rPr lang="es-MX" sz="1275" dirty="0"/>
              <a:t>y el despliegue. Observe que la definición no lleva tipos explícitos, algo </a:t>
            </a:r>
            <a:r>
              <a:rPr lang="es-MX" sz="1275" dirty="0"/>
              <a:t>distinto a </a:t>
            </a:r>
            <a:r>
              <a:rPr lang="es-MX" sz="1275" dirty="0"/>
              <a:t>C y Java; por eso se dice que JavaScript es débilmente </a:t>
            </a:r>
            <a:r>
              <a:rPr lang="es-MX" sz="1275" dirty="0" err="1"/>
              <a:t>tipado</a:t>
            </a:r>
            <a:r>
              <a:rPr lang="es-MX" sz="1275" dirty="0"/>
              <a:t>.</a:t>
            </a:r>
            <a:r>
              <a:rPr lang="es-ES" sz="1275" dirty="0"/>
              <a:t> </a:t>
            </a:r>
            <a:endParaRPr lang="es-ES" sz="1275" dirty="0"/>
          </a:p>
        </p:txBody>
      </p:sp>
      <p:sp>
        <p:nvSpPr>
          <p:cNvPr id="2" name="1 Rectángulo"/>
          <p:cNvSpPr/>
          <p:nvPr/>
        </p:nvSpPr>
        <p:spPr>
          <a:xfrm>
            <a:off x="4267024" y="1778699"/>
            <a:ext cx="4274867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  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&lt;meta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="utf-8"&gt;  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&lt;link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="estilos.css"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stylesheet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&lt;p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titulopagina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&gt;Suma de dos campos con JavaScript&lt;/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&lt;/p&gt;    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&lt;h1&gt;Suma de dos datos&lt;/h1&gt;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&lt;script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a = 7;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b = 3;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("La variable a vale 7; la b vale 3.");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c = a + b;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("La suma de ambas es " + c);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("Su diferencia es " + (a - b));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  &lt;/script&gt;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s-MX" sz="9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s-MX" sz="975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15" y="4124366"/>
            <a:ext cx="2446231" cy="158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2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8"/>
            <a:ext cx="802789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4.4.2 Serie de Fibonacci con condicionales y ciclos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3839" y="1929262"/>
            <a:ext cx="35740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75" dirty="0"/>
              <a:t>La </a:t>
            </a:r>
            <a:r>
              <a:rPr lang="es-MX" sz="1275" dirty="0"/>
              <a:t>serie de Fibonacci inicia con los números 1 y 2. </a:t>
            </a:r>
            <a:r>
              <a:rPr lang="es-MX" sz="1275" dirty="0"/>
              <a:t>Después</a:t>
            </a:r>
            <a:r>
              <a:rPr lang="es-MX" sz="1275" dirty="0"/>
              <a:t>, cada número </a:t>
            </a:r>
            <a:r>
              <a:rPr lang="es-MX" sz="1275" dirty="0"/>
              <a:t>subsiguiente es </a:t>
            </a:r>
            <a:r>
              <a:rPr lang="es-MX" sz="1275" dirty="0"/>
              <a:t>la suma de los dos anteriores</a:t>
            </a:r>
            <a:r>
              <a:rPr lang="es-MX" sz="1275" dirty="0"/>
              <a:t>:</a:t>
            </a:r>
          </a:p>
          <a:p>
            <a:pPr>
              <a:lnSpc>
                <a:spcPct val="150000"/>
              </a:lnSpc>
            </a:pPr>
            <a:endParaRPr lang="es-MX" sz="1275" dirty="0"/>
          </a:p>
          <a:p>
            <a:pPr>
              <a:lnSpc>
                <a:spcPct val="150000"/>
              </a:lnSpc>
            </a:pPr>
            <a:r>
              <a:rPr lang="es-MX" sz="1275" dirty="0"/>
              <a:t>1, 2, 3, 5, 8, 13, 21, 34, 55, 89</a:t>
            </a:r>
            <a:r>
              <a:rPr lang="es-MX" sz="1275" dirty="0"/>
              <a:t>…</a:t>
            </a:r>
          </a:p>
          <a:p>
            <a:pPr>
              <a:lnSpc>
                <a:spcPct val="150000"/>
              </a:lnSpc>
            </a:pPr>
            <a:endParaRPr lang="es-MX" sz="1275" dirty="0"/>
          </a:p>
          <a:p>
            <a:pPr>
              <a:lnSpc>
                <a:spcPct val="150000"/>
              </a:lnSpc>
            </a:pPr>
            <a:r>
              <a:rPr lang="es-MX" sz="1275" dirty="0"/>
              <a:t>La serie de Fibonacci es, sin duda, uno </a:t>
            </a:r>
            <a:r>
              <a:rPr lang="es-MX" sz="1275" dirty="0"/>
              <a:t>de los </a:t>
            </a:r>
            <a:r>
              <a:rPr lang="es-MX" sz="1275" dirty="0"/>
              <a:t>más famosos y atrayentes misterios matemáticos</a:t>
            </a:r>
            <a:r>
              <a:rPr lang="es-MX" sz="1275" dirty="0"/>
              <a:t>.</a:t>
            </a:r>
          </a:p>
          <a:p>
            <a:endParaRPr lang="es-MX" sz="1350" dirty="0"/>
          </a:p>
          <a:p>
            <a:endParaRPr lang="es-ES" sz="135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324" y="1259644"/>
            <a:ext cx="4129088" cy="402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5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8"/>
            <a:ext cx="802789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4.4.3 Uso de rutinas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3839" y="1859765"/>
            <a:ext cx="1902995" cy="215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275" dirty="0"/>
              <a:t> </a:t>
            </a:r>
            <a:r>
              <a:rPr lang="es-MX" sz="1275" dirty="0"/>
              <a:t>JavaScript permite la definición de funciones. Estas se especifican con la palabra </a:t>
            </a:r>
            <a:r>
              <a:rPr lang="es-MX" sz="1275" b="1" dirty="0" err="1"/>
              <a:t>function</a:t>
            </a:r>
            <a:r>
              <a:rPr lang="es-MX" sz="1275" dirty="0"/>
              <a:t> </a:t>
            </a:r>
            <a:r>
              <a:rPr lang="es-MX" sz="1275" dirty="0"/>
              <a:t>y </a:t>
            </a:r>
            <a:r>
              <a:rPr lang="es-MX" sz="1275" dirty="0"/>
              <a:t>si retornan un resultado, se utiliza la palabra </a:t>
            </a:r>
            <a:r>
              <a:rPr lang="es-MX" sz="1275" b="1" dirty="0" err="1"/>
              <a:t>return</a:t>
            </a:r>
            <a:r>
              <a:rPr lang="es-MX" sz="1275" dirty="0"/>
              <a:t>, igual que en lenguaje C. </a:t>
            </a:r>
            <a:endParaRPr lang="es-ES" sz="1275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39629"/>
              </p:ext>
            </p:extLst>
          </p:nvPr>
        </p:nvGraphicFramePr>
        <p:xfrm>
          <a:off x="2772178" y="1344038"/>
          <a:ext cx="5843152" cy="4265516"/>
        </p:xfrm>
        <a:graphic>
          <a:graphicData uri="http://schemas.openxmlformats.org/drawingml/2006/table">
            <a:tbl>
              <a:tblPr firstRow="1" firstCol="1" bandRow="1"/>
              <a:tblGrid>
                <a:gridCol w="5843152"/>
              </a:tblGrid>
              <a:tr h="17124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&lt;script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type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="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text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javascript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"&gt;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entrada1 =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window.prompt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("Escriba el primer valor: ", "0");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entrada2 =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window.prompt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("Escriba el segundo valor: ",  "0");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a =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parseFloat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(entrada1);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b =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parseFloat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(entrada2);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alert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("La variable a vale " + a + "; la b vale " + b + ".");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b="1" dirty="0" err="1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b="1" dirty="0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 c = a + b;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alert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("La suma de ambas es " + c);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alert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("Su diferencia es " + (a - b));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52620" algn="l"/>
                        </a:tabLs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&lt;/script&gt;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1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&lt;script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type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="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text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javascript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"&gt;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b="1" dirty="0" err="1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function</a:t>
                      </a:r>
                      <a:r>
                        <a:rPr lang="es-MX" sz="800" b="1" dirty="0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 suma(x, y) {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s-MX" sz="800" b="1" dirty="0" err="1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b="1" dirty="0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 resultado = x + y;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s-MX" sz="800" b="1" dirty="0" err="1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return</a:t>
                      </a:r>
                      <a:r>
                        <a:rPr lang="es-MX" sz="800" b="1" dirty="0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 resultado;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      }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entrada1 =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window.prompt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("Escriba el primer valor: ", "0");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entrada2 =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window.prompt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("Escriba el segundo valor: ",  "0");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a =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parseFloat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(entrada1);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b =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parseFloat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(entrada2);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alert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("La variable a vale " + a + "; la b vale " + b + ".");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s-MX" sz="900" b="1" dirty="0" err="1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s-MX" sz="900" b="1" dirty="0">
                          <a:effectLst/>
                          <a:highlight>
                            <a:srgbClr val="D3D3D3"/>
                          </a:highlight>
                          <a:latin typeface="Courier New"/>
                          <a:ea typeface="Calibri"/>
                          <a:cs typeface="Times New Roman"/>
                        </a:rPr>
                        <a:t> c = suma (a, b);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alert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("La suma de ambas es " + c);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8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alert</a:t>
                      </a: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("Su diferencia es " + (a - b));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&lt;/script&gt;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7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8"/>
            <a:ext cx="802789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4.4.4 Empleo de arreglos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3839" y="1859765"/>
            <a:ext cx="2521182" cy="303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275" dirty="0"/>
              <a:t> </a:t>
            </a:r>
            <a:r>
              <a:rPr lang="es-MX" sz="1275" dirty="0"/>
              <a:t>Los arreglos en JavaScript se crean dinámicamente. Con la palabra new se construye el objeto en memoria, que posteriormente puede ser utilizado para almacenar los valores que se juzguen convenientes; por lo común, dicho arreglo suele recorrerse posteriormente para desplegar su </a:t>
            </a:r>
            <a:r>
              <a:rPr lang="es-MX" sz="1275" dirty="0"/>
              <a:t>contenido.</a:t>
            </a:r>
            <a:endParaRPr lang="es-ES" sz="1275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660" y="1344038"/>
            <a:ext cx="5043073" cy="432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3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9" y="1344038"/>
            <a:ext cx="37945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4.4. </a:t>
            </a:r>
            <a:r>
              <a:rPr lang="es-ES" sz="1500" b="1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Canvas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2D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3838" y="1859765"/>
            <a:ext cx="283993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75" dirty="0"/>
              <a:t>Ejemplo </a:t>
            </a:r>
            <a:r>
              <a:rPr lang="es-MX" sz="1275" dirty="0"/>
              <a:t>de </a:t>
            </a:r>
            <a:r>
              <a:rPr lang="es-MX" sz="1275" dirty="0"/>
              <a:t>JavaScript. Una </a:t>
            </a:r>
            <a:r>
              <a:rPr lang="es-MX" sz="1275" dirty="0"/>
              <a:t>espiral </a:t>
            </a:r>
            <a:r>
              <a:rPr lang="es-MX" sz="1275" dirty="0"/>
              <a:t>rectangular sencilla</a:t>
            </a:r>
            <a:r>
              <a:rPr lang="es-MX" sz="1275" dirty="0"/>
              <a:t>, que no tendrá </a:t>
            </a:r>
            <a:r>
              <a:rPr lang="es-MX" sz="1275" dirty="0"/>
              <a:t>otro objetivo </a:t>
            </a:r>
            <a:r>
              <a:rPr lang="es-MX" sz="1275" dirty="0"/>
              <a:t>que explorar </a:t>
            </a:r>
            <a:r>
              <a:rPr lang="es-MX" sz="1275" dirty="0"/>
              <a:t>las </a:t>
            </a:r>
            <a:r>
              <a:rPr lang="es-MX" sz="1275" dirty="0"/>
              <a:t>posibilidades de </a:t>
            </a:r>
            <a:r>
              <a:rPr lang="es-MX" sz="1275" dirty="0" err="1"/>
              <a:t>Canvas</a:t>
            </a:r>
            <a:r>
              <a:rPr lang="es-MX" sz="1275" dirty="0"/>
              <a:t> 2D: el despliegue gráfico que </a:t>
            </a:r>
            <a:r>
              <a:rPr lang="es-MX" sz="1275" dirty="0"/>
              <a:t>permite controlar </a:t>
            </a:r>
            <a:r>
              <a:rPr lang="es-MX" sz="1275" dirty="0"/>
              <a:t>la pantalla pixel a pixel a </a:t>
            </a:r>
            <a:r>
              <a:rPr lang="es-MX" sz="1275" dirty="0"/>
              <a:t>través </a:t>
            </a:r>
            <a:r>
              <a:rPr lang="es-MX" sz="1275" dirty="0"/>
              <a:t>de líneas, elipses y otro tipo de figuras </a:t>
            </a:r>
            <a:r>
              <a:rPr lang="es-MX" sz="1275" dirty="0"/>
              <a:t>similares.</a:t>
            </a:r>
          </a:p>
          <a:p>
            <a:pPr algn="just">
              <a:lnSpc>
                <a:spcPct val="150000"/>
              </a:lnSpc>
            </a:pPr>
            <a:endParaRPr lang="es-MX" sz="1275" dirty="0"/>
          </a:p>
          <a:p>
            <a:pPr algn="just">
              <a:lnSpc>
                <a:spcPct val="150000"/>
              </a:lnSpc>
            </a:pPr>
            <a:r>
              <a:rPr lang="es-MX" sz="1275" dirty="0"/>
              <a:t>Una de los demos para </a:t>
            </a:r>
            <a:r>
              <a:rPr lang="es-MX" sz="1275" dirty="0" err="1"/>
              <a:t>canvas</a:t>
            </a:r>
            <a:r>
              <a:rPr lang="es-MX" sz="1275" dirty="0"/>
              <a:t> 3d : “HTML5 </a:t>
            </a:r>
            <a:r>
              <a:rPr lang="es-MX" sz="1275" dirty="0" err="1"/>
              <a:t>Canvas</a:t>
            </a:r>
            <a:r>
              <a:rPr lang="es-MX" sz="1275" dirty="0"/>
              <a:t> demos </a:t>
            </a:r>
            <a:r>
              <a:rPr lang="es-MX" sz="1275" dirty="0" err="1"/>
              <a:t>by</a:t>
            </a:r>
            <a:r>
              <a:rPr lang="es-MX" sz="1275" dirty="0"/>
              <a:t> Kevin </a:t>
            </a:r>
            <a:r>
              <a:rPr lang="es-MX" sz="1275" dirty="0" err="1"/>
              <a:t>Roast</a:t>
            </a:r>
            <a:r>
              <a:rPr lang="es-MX" sz="1275" dirty="0"/>
              <a:t>”, </a:t>
            </a:r>
            <a:r>
              <a:rPr lang="es-MX" sz="1275" dirty="0"/>
              <a:t>en:</a:t>
            </a:r>
            <a:endParaRPr lang="es-MX" sz="1275" dirty="0"/>
          </a:p>
          <a:p>
            <a:pPr algn="just">
              <a:lnSpc>
                <a:spcPct val="150000"/>
              </a:lnSpc>
            </a:pPr>
            <a:r>
              <a:rPr lang="es-MX" sz="1275" dirty="0"/>
              <a:t>http://www.kevs3d.co.uk/dev/</a:t>
            </a:r>
          </a:p>
          <a:p>
            <a:pPr algn="just"/>
            <a:endParaRPr lang="es-ES" sz="135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183" y="1427140"/>
            <a:ext cx="4819919" cy="403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3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8"/>
            <a:ext cx="8027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Capítulo </a:t>
            </a:r>
            <a:r>
              <a:rPr lang="es-E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s-E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Hacia la interfaz con el usuario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85658" y="1690287"/>
            <a:ext cx="588981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 </a:t>
            </a:r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primer </a:t>
            </a:r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acercamiento a </a:t>
            </a:r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programación del lado del </a:t>
            </a:r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cliente</a:t>
            </a:r>
          </a:p>
          <a:p>
            <a:endParaRPr lang="es-ES" sz="75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4.1.1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es HTML, CSS y JavaScript?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3838" y="2591886"/>
            <a:ext cx="8181446" cy="2931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75" dirty="0"/>
              <a:t> </a:t>
            </a:r>
            <a:r>
              <a:rPr lang="es-MX" sz="1275" dirty="0"/>
              <a:t>Las pantallas de un sistema web se </a:t>
            </a:r>
            <a:r>
              <a:rPr lang="es-MX" sz="1275" dirty="0"/>
              <a:t>hacen aplicando </a:t>
            </a:r>
            <a:r>
              <a:rPr lang="es-MX" sz="1275" dirty="0"/>
              <a:t>diversas herramientas, entre </a:t>
            </a:r>
            <a:r>
              <a:rPr lang="es-MX" sz="1275" dirty="0"/>
              <a:t>las que </a:t>
            </a:r>
            <a:r>
              <a:rPr lang="es-MX" sz="1275" dirty="0"/>
              <a:t>destacan el lenguaje de </a:t>
            </a:r>
            <a:r>
              <a:rPr lang="es-MX" sz="1275" dirty="0"/>
              <a:t>marcas de hipertexto </a:t>
            </a:r>
            <a:r>
              <a:rPr lang="es-MX" sz="1275" dirty="0"/>
              <a:t>(HTML: </a:t>
            </a:r>
            <a:r>
              <a:rPr lang="es-MX" sz="1275" i="1" dirty="0" err="1"/>
              <a:t>HyperText</a:t>
            </a:r>
            <a:r>
              <a:rPr lang="es-MX" sz="1275" i="1" dirty="0"/>
              <a:t> </a:t>
            </a:r>
            <a:r>
              <a:rPr lang="es-MX" sz="1275" i="1" dirty="0" err="1"/>
              <a:t>Markup</a:t>
            </a:r>
            <a:r>
              <a:rPr lang="es-MX" sz="1275" i="1" dirty="0"/>
              <a:t> </a:t>
            </a:r>
            <a:r>
              <a:rPr lang="es-MX" sz="1275" i="1" dirty="0" err="1"/>
              <a:t>Language</a:t>
            </a:r>
            <a:r>
              <a:rPr lang="es-MX" sz="1275" dirty="0"/>
              <a:t>), las hojas de estilo en </a:t>
            </a:r>
            <a:r>
              <a:rPr lang="es-MX" sz="1275" dirty="0"/>
              <a:t>cascada (</a:t>
            </a:r>
            <a:r>
              <a:rPr lang="es-MX" sz="1275" dirty="0"/>
              <a:t>CSS: </a:t>
            </a:r>
            <a:r>
              <a:rPr lang="es-MX" sz="1275" i="1" dirty="0" err="1"/>
              <a:t>Cascading</a:t>
            </a:r>
            <a:r>
              <a:rPr lang="es-MX" sz="1275" i="1" dirty="0"/>
              <a:t> Style </a:t>
            </a:r>
            <a:r>
              <a:rPr lang="es-MX" sz="1275" i="1" dirty="0" err="1"/>
              <a:t>Sheets</a:t>
            </a:r>
            <a:r>
              <a:rPr lang="es-MX" sz="1275" dirty="0"/>
              <a:t>) y el </a:t>
            </a:r>
            <a:r>
              <a:rPr lang="es-MX" sz="1275" dirty="0"/>
              <a:t>lenguaje JavaScript.</a:t>
            </a:r>
          </a:p>
          <a:p>
            <a:pPr>
              <a:lnSpc>
                <a:spcPct val="150000"/>
              </a:lnSpc>
            </a:pPr>
            <a:endParaRPr lang="es-MX" sz="1275" dirty="0"/>
          </a:p>
          <a:p>
            <a:pPr marL="557213" lvl="1" indent="-21431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1275" dirty="0"/>
              <a:t>HTML </a:t>
            </a:r>
            <a:r>
              <a:rPr lang="es-MX" sz="1275" dirty="0"/>
              <a:t>es el lenguaje que permitirá </a:t>
            </a:r>
            <a:r>
              <a:rPr lang="es-MX" sz="1275" dirty="0"/>
              <a:t>especificar </a:t>
            </a:r>
            <a:r>
              <a:rPr lang="es-MX" sz="1275" dirty="0"/>
              <a:t>la forma en que se visualizará la página web, </a:t>
            </a:r>
            <a:r>
              <a:rPr lang="es-MX" sz="1275" dirty="0"/>
              <a:t>basado en </a:t>
            </a:r>
            <a:r>
              <a:rPr lang="es-MX" sz="1275" dirty="0"/>
              <a:t>campos de captura, botones y tablas, generalmente</a:t>
            </a:r>
            <a:r>
              <a:rPr lang="es-MX" sz="1275" dirty="0"/>
              <a:t>.</a:t>
            </a:r>
          </a:p>
          <a:p>
            <a:pPr marL="557213" lvl="1" indent="-214313" algn="just">
              <a:lnSpc>
                <a:spcPct val="150000"/>
              </a:lnSpc>
              <a:buFont typeface="Wingdings" pitchFamily="2" charset="2"/>
              <a:buChar char="Ø"/>
            </a:pPr>
            <a:endParaRPr lang="es-MX" sz="750" dirty="0"/>
          </a:p>
          <a:p>
            <a:pPr marL="557213" lvl="1" indent="-214313" algn="just">
              <a:buFont typeface="Wingdings" pitchFamily="2" charset="2"/>
              <a:buChar char="Ø"/>
            </a:pPr>
            <a:r>
              <a:rPr lang="es-MX" sz="1275" dirty="0"/>
              <a:t>L</a:t>
            </a:r>
            <a:r>
              <a:rPr lang="es-MX" sz="1275" dirty="0"/>
              <a:t>as </a:t>
            </a:r>
            <a:r>
              <a:rPr lang="es-MX" sz="1275" dirty="0"/>
              <a:t>hojas de estilo en cascada </a:t>
            </a:r>
            <a:r>
              <a:rPr lang="es-MX" sz="1275" dirty="0"/>
              <a:t>(CSS), se describirán </a:t>
            </a:r>
            <a:r>
              <a:rPr lang="es-MX" sz="1275" dirty="0"/>
              <a:t>los aspectos visuales, como </a:t>
            </a:r>
            <a:r>
              <a:rPr lang="es-MX" sz="1275" dirty="0"/>
              <a:t>el color </a:t>
            </a:r>
            <a:r>
              <a:rPr lang="es-MX" sz="1275" dirty="0"/>
              <a:t>o el tipo de letra</a:t>
            </a:r>
            <a:r>
              <a:rPr lang="es-MX" sz="1275" dirty="0"/>
              <a:t>.</a:t>
            </a:r>
          </a:p>
          <a:p>
            <a:pPr marL="557213" lvl="1" indent="-214313" algn="just">
              <a:buFont typeface="Wingdings" pitchFamily="2" charset="2"/>
              <a:buChar char="Ø"/>
            </a:pPr>
            <a:endParaRPr lang="es-MX" sz="750" dirty="0"/>
          </a:p>
          <a:p>
            <a:pPr marL="557213" lvl="1" indent="-21431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1275" dirty="0"/>
              <a:t>JavaScript, en </a:t>
            </a:r>
            <a:r>
              <a:rPr lang="es-MX" sz="1275" dirty="0"/>
              <a:t>realidad es una combinación de lenguaje C y Java hacia la parte cliente de la web, aunque actualmente también pueden utilizarse instrucciones para JavaScript del lado del </a:t>
            </a:r>
            <a:r>
              <a:rPr lang="es-MX" sz="1275" dirty="0"/>
              <a:t>servidor</a:t>
            </a:r>
            <a:r>
              <a:rPr lang="es-ES" sz="1275" dirty="0"/>
              <a:t>.</a:t>
            </a:r>
            <a:endParaRPr lang="es-MX" sz="1275" dirty="0"/>
          </a:p>
        </p:txBody>
      </p:sp>
    </p:spTree>
    <p:extLst>
      <p:ext uri="{BB962C8B-B14F-4D97-AF65-F5344CB8AC3E}">
        <p14:creationId xmlns:p14="http://schemas.microsoft.com/office/powerpoint/2010/main" val="8530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8"/>
            <a:ext cx="802789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4.1.2 La coherencia entre el diseño visual y la labor del programador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3838" y="1760495"/>
            <a:ext cx="8027894" cy="68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75" dirty="0"/>
              <a:t>C</a:t>
            </a:r>
            <a:r>
              <a:rPr lang="es-MX" sz="1275" dirty="0" err="1"/>
              <a:t>on</a:t>
            </a:r>
            <a:r>
              <a:rPr lang="es-MX" sz="1275" dirty="0"/>
              <a:t> </a:t>
            </a:r>
            <a:r>
              <a:rPr lang="es-MX" sz="1275" dirty="0"/>
              <a:t>programación web se puede superar el </a:t>
            </a:r>
            <a:r>
              <a:rPr lang="es-MX" sz="1275" dirty="0"/>
              <a:t>diseño plano </a:t>
            </a:r>
            <a:r>
              <a:rPr lang="es-MX" sz="1275" dirty="0"/>
              <a:t>de las pantallas, el más generalizado. Además, el </a:t>
            </a:r>
            <a:r>
              <a:rPr lang="es-MX" sz="1275" dirty="0"/>
              <a:t>diseño </a:t>
            </a:r>
            <a:r>
              <a:rPr lang="es-MX" sz="1275" dirty="0"/>
              <a:t>debe ser consistente con </a:t>
            </a:r>
            <a:r>
              <a:rPr lang="es-MX" sz="1275" dirty="0"/>
              <a:t>la funcionalidad</a:t>
            </a:r>
            <a:r>
              <a:rPr lang="es-MX" sz="1275" dirty="0"/>
              <a:t>.</a:t>
            </a:r>
            <a:endParaRPr lang="es-ES" sz="1275" dirty="0"/>
          </a:p>
        </p:txBody>
      </p:sp>
      <p:sp>
        <p:nvSpPr>
          <p:cNvPr id="2" name="1 Rectángulo"/>
          <p:cNvSpPr/>
          <p:nvPr/>
        </p:nvSpPr>
        <p:spPr>
          <a:xfrm>
            <a:off x="281078" y="5184487"/>
            <a:ext cx="3795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Equilibrio de diseño y funcionalidad. Imagen </a:t>
            </a:r>
            <a:r>
              <a:rPr lang="es-MX" sz="1200" b="1" dirty="0"/>
              <a:t>conceptual, exterior e interior de la Biblioteca </a:t>
            </a:r>
            <a:r>
              <a:rPr lang="es-MX" sz="1200" b="1" dirty="0"/>
              <a:t>de Seattle</a:t>
            </a:r>
            <a:r>
              <a:rPr lang="es-MX" sz="1200" b="1" dirty="0"/>
              <a:t>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921" y="3046812"/>
            <a:ext cx="3038243" cy="257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394916" y="2515897"/>
            <a:ext cx="3960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Code.studio.org, curso de programación con un diseño visual excelente, realizado a través del lenguaje </a:t>
            </a:r>
            <a:r>
              <a:rPr lang="es-MX" sz="1200" b="1" dirty="0"/>
              <a:t>JavaScript.</a:t>
            </a:r>
            <a:endParaRPr lang="es-MX" sz="12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57" y="2515897"/>
            <a:ext cx="3366483" cy="257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4321" y="1345032"/>
            <a:ext cx="802789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4.1.3 Funcionamiento obvio y adaptable</a:t>
            </a:r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el </a:t>
            </a:r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modelo actual de los sitios web</a:t>
            </a:r>
            <a:endParaRPr lang="es-ES" sz="15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27703" y="1712728"/>
            <a:ext cx="8027894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75" dirty="0"/>
              <a:t>Los usuarios no deben pensar cómo funciona un sitio de internet, en otras palabras, el manejo de la página debe ser muy intuitivo: la colocación del menú y los hipervínculos, la estructura de los títulos y los subtítulos e incluso, por obvio que parezca, en cual sitio se encuentra el usuario, entre otros aspectos.</a:t>
            </a:r>
          </a:p>
          <a:p>
            <a:pPr algn="just">
              <a:lnSpc>
                <a:spcPct val="150000"/>
              </a:lnSpc>
            </a:pPr>
            <a:endParaRPr lang="es-MX" sz="900" dirty="0"/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25" dirty="0"/>
              <a:t>Es necesario hacer pruebas con usuario reales, lo más cercano al contexto real en que los sistemas trabajarán (prueba de usabilidad).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25" dirty="0"/>
              <a:t>El sitio debe ser lo más fácil de usar (“si algo es complicado de utilizar, simplemente no lo uso demasiado”). Sus opciones, botones y letreros deben ser evidentes.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25" dirty="0"/>
              <a:t>“No leemos las páginas; las hojeamos”. Por tanto, la estructura de la página debe ser fácilmente identificable de un vistazo usando, entre otras técnicas, una jerarquía visual clara.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25" dirty="0"/>
              <a:t>Dejar claro sobre lo que se puede hacer clic.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25" dirty="0"/>
              <a:t>Disminuir el ruido visual, es decir, aquellos elementos visuales que no aportan información y distraen la atención. Eso incluye las palabras e instrucciones innecesarias. En este sentido, menos es más.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25" dirty="0"/>
              <a:t>Las opciones en listas desplegables deben ser fácilmente localizables.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25" dirty="0"/>
              <a:t>El usuario debe ubicar de un vistazo en qué menú y submenú se encuentra.</a:t>
            </a:r>
            <a:endParaRPr lang="es-MX" sz="1125" dirty="0"/>
          </a:p>
        </p:txBody>
      </p:sp>
    </p:spTree>
    <p:extLst>
      <p:ext uri="{BB962C8B-B14F-4D97-AF65-F5344CB8AC3E}">
        <p14:creationId xmlns:p14="http://schemas.microsoft.com/office/powerpoint/2010/main" val="37995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8"/>
            <a:ext cx="8027894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4.2 Los primeros elementos de HTML y CSS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3839" y="2151772"/>
            <a:ext cx="4013947" cy="352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350" dirty="0"/>
              <a:t>La </a:t>
            </a:r>
            <a:r>
              <a:rPr lang="es-MX" sz="1350" dirty="0"/>
              <a:t>primera pregunta: ¿con cuál </a:t>
            </a:r>
            <a:r>
              <a:rPr lang="es-MX" sz="1350" dirty="0"/>
              <a:t>ambiente comenzar</a:t>
            </a:r>
            <a:r>
              <a:rPr lang="es-MX" sz="1350" dirty="0"/>
              <a:t>? Realicemos un primer </a:t>
            </a:r>
            <a:r>
              <a:rPr lang="es-MX" sz="1275" dirty="0"/>
              <a:t>experimento</a:t>
            </a:r>
            <a:r>
              <a:rPr lang="es-MX" sz="1350" dirty="0"/>
              <a:t>: transcribamos </a:t>
            </a:r>
            <a:r>
              <a:rPr lang="es-MX" sz="1350" dirty="0"/>
              <a:t>en un </a:t>
            </a:r>
            <a:r>
              <a:rPr lang="es-MX" sz="1350" dirty="0"/>
              <a:t>archivo de </a:t>
            </a:r>
            <a:r>
              <a:rPr lang="es-MX" sz="1350" dirty="0"/>
              <a:t>Word el cuento más corto del mundo</a:t>
            </a:r>
            <a:r>
              <a:rPr lang="es-MX" sz="1350" dirty="0"/>
              <a:t>: “</a:t>
            </a:r>
            <a:r>
              <a:rPr lang="es-MX" sz="1350" dirty="0"/>
              <a:t>Cuando despertó, el dinosaurio </a:t>
            </a:r>
            <a:r>
              <a:rPr lang="es-MX" sz="1350" dirty="0"/>
              <a:t>todavía estaba </a:t>
            </a:r>
            <a:r>
              <a:rPr lang="es-MX" sz="1350" dirty="0"/>
              <a:t>allí” de </a:t>
            </a:r>
            <a:r>
              <a:rPr lang="es-MX" sz="1350" dirty="0"/>
              <a:t>Augusto </a:t>
            </a:r>
            <a:r>
              <a:rPr lang="es-MX" sz="1350" dirty="0"/>
              <a:t>Monterroso, </a:t>
            </a:r>
            <a:r>
              <a:rPr lang="es-MX" sz="1350" dirty="0"/>
              <a:t>guardemos el </a:t>
            </a:r>
            <a:r>
              <a:rPr lang="es-MX" sz="1350" dirty="0"/>
              <a:t>archivo en HTML y después </a:t>
            </a:r>
            <a:r>
              <a:rPr lang="es-MX" sz="1350" dirty="0"/>
              <a:t>consultémoslo desde </a:t>
            </a:r>
            <a:r>
              <a:rPr lang="es-MX" sz="1350" dirty="0"/>
              <a:t>el </a:t>
            </a:r>
            <a:r>
              <a:rPr lang="es-MX" sz="1350" dirty="0"/>
              <a:t>bloc </a:t>
            </a:r>
            <a:r>
              <a:rPr lang="es-MX" sz="1350" dirty="0"/>
              <a:t>de </a:t>
            </a:r>
            <a:r>
              <a:rPr lang="es-MX" sz="1350" dirty="0"/>
              <a:t>notas de Windows. Como resultado </a:t>
            </a:r>
            <a:r>
              <a:rPr lang="es-MX" sz="1350" dirty="0"/>
              <a:t>obtendremos más de 700 </a:t>
            </a:r>
            <a:r>
              <a:rPr lang="es-MX" sz="1350" dirty="0"/>
              <a:t>líneas de código.</a:t>
            </a:r>
            <a:endParaRPr lang="es-MX" sz="525" dirty="0"/>
          </a:p>
          <a:p>
            <a:pPr>
              <a:lnSpc>
                <a:spcPct val="150000"/>
              </a:lnSpc>
            </a:pPr>
            <a:r>
              <a:rPr lang="es-MX" sz="1350" dirty="0"/>
              <a:t>Otro programa realizado con un editor sencillo consta de aproximadamente 15 líneas</a:t>
            </a:r>
            <a:r>
              <a:rPr lang="es-MX" sz="1350" dirty="0"/>
              <a:t>, como </a:t>
            </a:r>
            <a:r>
              <a:rPr lang="es-MX" sz="1350" dirty="0"/>
              <a:t>puede verse en la </a:t>
            </a:r>
            <a:r>
              <a:rPr lang="es-MX" sz="1350" dirty="0"/>
              <a:t>figura.</a:t>
            </a:r>
            <a:endParaRPr lang="es-ES" sz="1350" dirty="0"/>
          </a:p>
        </p:txBody>
      </p:sp>
      <p:sp>
        <p:nvSpPr>
          <p:cNvPr id="2" name="1 Rectángulo"/>
          <p:cNvSpPr/>
          <p:nvPr/>
        </p:nvSpPr>
        <p:spPr>
          <a:xfrm>
            <a:off x="453839" y="1758584"/>
            <a:ext cx="319119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4.2.1 “El Dinosaurio”. Inicio con HTML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214" y="2086578"/>
            <a:ext cx="3853994" cy="346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47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8"/>
            <a:ext cx="802789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4.2.2 </a:t>
            </a:r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Estilos </a:t>
            </a:r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HTML</a:t>
            </a:r>
            <a:endParaRPr lang="es-ES" sz="15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53838" y="1656107"/>
            <a:ext cx="8203274" cy="975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75" dirty="0"/>
              <a:t>Aunque </a:t>
            </a:r>
            <a:r>
              <a:rPr lang="es-MX" sz="1275" dirty="0"/>
              <a:t>las opciones </a:t>
            </a:r>
            <a:r>
              <a:rPr lang="es-MX" sz="1275" dirty="0"/>
              <a:t>de formato permiten hacer un texto visualmente más atractivo, es </a:t>
            </a:r>
            <a:r>
              <a:rPr lang="es-MX" sz="1275" dirty="0"/>
              <a:t>importante cuidar </a:t>
            </a:r>
            <a:r>
              <a:rPr lang="es-MX" sz="1275" dirty="0"/>
              <a:t>otros aspectos igualmente importantes: deben ayudarnos a identificar la </a:t>
            </a:r>
            <a:r>
              <a:rPr lang="es-MX" sz="1275" dirty="0"/>
              <a:t>estructura de </a:t>
            </a:r>
            <a:r>
              <a:rPr lang="es-MX" sz="1275" dirty="0"/>
              <a:t>la página para hacerla más legible (título, subtítulos, notas al pie de la imagen, etc.) </a:t>
            </a:r>
            <a:r>
              <a:rPr lang="es-MX" sz="1275" dirty="0"/>
              <a:t>y también </a:t>
            </a:r>
            <a:r>
              <a:rPr lang="es-MX" sz="1275" dirty="0"/>
              <a:t>facilitar la navegación a través del sitio web.</a:t>
            </a:r>
            <a:endParaRPr lang="es-ES" sz="1275" dirty="0"/>
          </a:p>
        </p:txBody>
      </p:sp>
      <p:sp>
        <p:nvSpPr>
          <p:cNvPr id="3" name="2 Rectángulo"/>
          <p:cNvSpPr/>
          <p:nvPr/>
        </p:nvSpPr>
        <p:spPr>
          <a:xfrm>
            <a:off x="453838" y="2693766"/>
            <a:ext cx="180940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4.2.3 </a:t>
            </a:r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Tablas </a:t>
            </a:r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estilos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3837" y="4427269"/>
            <a:ext cx="176041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4.2.4 </a:t>
            </a:r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HTML5 </a:t>
            </a:r>
            <a:r>
              <a:rPr lang="es-MX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CCS3</a:t>
            </a:r>
          </a:p>
        </p:txBody>
      </p:sp>
      <p:sp>
        <p:nvSpPr>
          <p:cNvPr id="10" name="Rectángulo 8"/>
          <p:cNvSpPr/>
          <p:nvPr/>
        </p:nvSpPr>
        <p:spPr>
          <a:xfrm>
            <a:off x="453837" y="3029377"/>
            <a:ext cx="8111341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75" dirty="0"/>
              <a:t>El uso de tablas y una primera hoja de estilo, facilitan el diseño de </a:t>
            </a:r>
            <a:r>
              <a:rPr lang="es-MX" sz="1275" dirty="0"/>
              <a:t>pantallas. </a:t>
            </a:r>
            <a:r>
              <a:rPr lang="es-MX" sz="1275" dirty="0"/>
              <a:t>E</a:t>
            </a:r>
            <a:r>
              <a:rPr lang="es-MX" sz="1275" dirty="0"/>
              <a:t>xiste </a:t>
            </a:r>
            <a:r>
              <a:rPr lang="es-MX" sz="1275" dirty="0"/>
              <a:t>un principio de diseño básico: cualquier información de un sistema previsible de cambiar a mediano plazo debiera ser modificable con facilidad por el usuario y/o por el programador, y ese cambio ser consistente a lo largo de todo el sistema. De allí las hojas de estilo. Encaminarse hacia la facilidad de mantenimiento debe ser una habilidad inculcada desde los primeros cursos</a:t>
            </a:r>
            <a:r>
              <a:rPr lang="es-MX" sz="1275" dirty="0"/>
              <a:t>.</a:t>
            </a:r>
            <a:endParaRPr lang="es-ES" sz="1275" dirty="0"/>
          </a:p>
        </p:txBody>
      </p:sp>
      <p:sp>
        <p:nvSpPr>
          <p:cNvPr id="11" name="Rectángulo 8"/>
          <p:cNvSpPr/>
          <p:nvPr/>
        </p:nvSpPr>
        <p:spPr>
          <a:xfrm>
            <a:off x="453838" y="4727352"/>
            <a:ext cx="820327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350" dirty="0"/>
              <a:t>¿Sería adecuado dar un panorama de todas las características disponibles en HTML5 </a:t>
            </a:r>
            <a:r>
              <a:rPr lang="es-MX" sz="1350" dirty="0"/>
              <a:t>y CCS3</a:t>
            </a:r>
            <a:r>
              <a:rPr lang="es-MX" sz="1350" dirty="0"/>
              <a:t>? Posiblemente, pero se requerirían centenares de cuartillas, como lo ha </a:t>
            </a:r>
            <a:r>
              <a:rPr lang="es-MX" sz="1350" dirty="0"/>
              <a:t>demostrado la </a:t>
            </a:r>
            <a:r>
              <a:rPr lang="es-MX" sz="1350" dirty="0"/>
              <a:t>experiencia de varios libros de texto</a:t>
            </a:r>
            <a:r>
              <a:rPr lang="es-MX" sz="13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06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193997"/>
            <a:ext cx="8027894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4.3 Panorama general de HTML y CSS3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53838" y="1651470"/>
            <a:ext cx="8027894" cy="3958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4.3.1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Empleo de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CSS3</a:t>
            </a:r>
          </a:p>
          <a:p>
            <a:pPr algn="just">
              <a:lnSpc>
                <a:spcPct val="150000"/>
              </a:lnSpc>
            </a:pPr>
            <a:r>
              <a:rPr lang="es-MX" sz="1275" dirty="0"/>
              <a:t>¡</a:t>
            </a:r>
            <a:r>
              <a:rPr lang="es-MX" sz="1275" dirty="0"/>
              <a:t>Pantallas y más pantallas con HTML5 </a:t>
            </a:r>
            <a:r>
              <a:rPr lang="es-MX" sz="1275" dirty="0"/>
              <a:t>y CCS3</a:t>
            </a:r>
            <a:r>
              <a:rPr lang="es-MX" sz="1275" dirty="0"/>
              <a:t>! Prácticamente los elementos que </a:t>
            </a:r>
            <a:r>
              <a:rPr lang="es-MX" sz="1275" dirty="0"/>
              <a:t>aquí se </a:t>
            </a:r>
            <a:r>
              <a:rPr lang="es-MX" sz="1275" dirty="0"/>
              <a:t>describen y otros que son necesarios </a:t>
            </a:r>
            <a:r>
              <a:rPr lang="es-MX" sz="1275" dirty="0"/>
              <a:t>para lo </a:t>
            </a:r>
            <a:r>
              <a:rPr lang="es-MX" sz="1275" dirty="0"/>
              <a:t>que se desee realizar y que no </a:t>
            </a:r>
            <a:r>
              <a:rPr lang="es-MX" sz="1275" dirty="0"/>
              <a:t>hayamos descrito </a:t>
            </a:r>
            <a:r>
              <a:rPr lang="es-MX" sz="1275" dirty="0"/>
              <a:t>(es imposible abarcarlo todo). </a:t>
            </a:r>
            <a:r>
              <a:rPr lang="es-MX" sz="1275" dirty="0"/>
              <a:t>Tenemos que </a:t>
            </a:r>
            <a:r>
              <a:rPr lang="es-MX" sz="1275" dirty="0"/>
              <a:t>lograr la imagen visual deseada </a:t>
            </a:r>
            <a:r>
              <a:rPr lang="es-MX" sz="1275" dirty="0"/>
              <a:t>para el </a:t>
            </a:r>
            <a:r>
              <a:rPr lang="es-MX" sz="1275" dirty="0"/>
              <a:t>usuario. Cada </a:t>
            </a:r>
            <a:r>
              <a:rPr lang="es-MX" sz="1275" dirty="0"/>
              <a:t>versión ha </a:t>
            </a:r>
            <a:r>
              <a:rPr lang="es-MX" sz="1275" dirty="0"/>
              <a:t>incorporado propiedades para </a:t>
            </a:r>
            <a:r>
              <a:rPr lang="es-MX" sz="1275" dirty="0"/>
              <a:t>hacer a </a:t>
            </a:r>
            <a:r>
              <a:rPr lang="es-MX" sz="1275" dirty="0"/>
              <a:t>CSS más potente y adaptativo.</a:t>
            </a:r>
            <a:endParaRPr lang="es-ES" sz="1275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sz="75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4.3.2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Herencia en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CSS</a:t>
            </a:r>
          </a:p>
          <a:p>
            <a:pPr>
              <a:lnSpc>
                <a:spcPct val="150000"/>
              </a:lnSpc>
            </a:pPr>
            <a:r>
              <a:rPr lang="es-MX" sz="1275" dirty="0"/>
              <a:t>El concepto de herencia en CSS  tiene </a:t>
            </a:r>
            <a:r>
              <a:rPr lang="es-MX" sz="1275" dirty="0"/>
              <a:t>cierta similitud con el </a:t>
            </a:r>
            <a:r>
              <a:rPr lang="es-MX" sz="1275" dirty="0"/>
              <a:t>de la </a:t>
            </a:r>
            <a:r>
              <a:rPr lang="es-MX" sz="1275" dirty="0"/>
              <a:t>programación orientada a objetos: una propiedad aplica para el contenedor indicado</a:t>
            </a:r>
            <a:r>
              <a:rPr lang="es-MX" sz="1275" dirty="0"/>
              <a:t>, pero </a:t>
            </a:r>
            <a:r>
              <a:rPr lang="es-MX" sz="1275" dirty="0"/>
              <a:t>a su vez para todos los elementos contenidos en él. </a:t>
            </a:r>
            <a:endParaRPr lang="es-MX" sz="1275" dirty="0"/>
          </a:p>
          <a:p>
            <a:endParaRPr lang="es-ES" sz="75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4.3.3 Formulario con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JavaScript</a:t>
            </a:r>
          </a:p>
          <a:p>
            <a:pPr algn="just">
              <a:lnSpc>
                <a:spcPct val="150000"/>
              </a:lnSpc>
            </a:pPr>
            <a:r>
              <a:rPr lang="es-MX" sz="1275" dirty="0"/>
              <a:t>Otros </a:t>
            </a:r>
            <a:r>
              <a:rPr lang="es-MX" sz="1275" dirty="0"/>
              <a:t>elementos de HTML son los formularios. Dentro de ellos están diversos </a:t>
            </a:r>
            <a:r>
              <a:rPr lang="es-MX" sz="1275" dirty="0"/>
              <a:t>campos que </a:t>
            </a:r>
            <a:r>
              <a:rPr lang="es-MX" sz="1275" dirty="0"/>
              <a:t>serán llenados por el usuario y enviados a otra página web al oprimir un botón</a:t>
            </a:r>
            <a:r>
              <a:rPr lang="es-MX" sz="1275" dirty="0"/>
              <a:t>. ¿</a:t>
            </a:r>
            <a:r>
              <a:rPr lang="es-MX" sz="1275" dirty="0"/>
              <a:t>Cómo se toman dichos datos desde la otra página</a:t>
            </a:r>
            <a:r>
              <a:rPr lang="es-MX" sz="1275" dirty="0"/>
              <a:t>?</a:t>
            </a:r>
          </a:p>
          <a:p>
            <a:pPr algn="just">
              <a:lnSpc>
                <a:spcPct val="150000"/>
              </a:lnSpc>
            </a:pPr>
            <a:r>
              <a:rPr lang="es-MX" sz="1275" dirty="0"/>
              <a:t>Mientras </a:t>
            </a:r>
            <a:r>
              <a:rPr lang="es-MX" sz="1275" dirty="0"/>
              <a:t>tanto, se usará una rutina </a:t>
            </a:r>
            <a:r>
              <a:rPr lang="es-MX" sz="1275" dirty="0"/>
              <a:t>en JavaScript para </a:t>
            </a:r>
            <a:r>
              <a:rPr lang="es-MX" sz="1275" dirty="0"/>
              <a:t>que ésta tome los datos </a:t>
            </a:r>
            <a:r>
              <a:rPr lang="es-MX" sz="1275" dirty="0"/>
              <a:t>a efecto </a:t>
            </a:r>
            <a:r>
              <a:rPr lang="es-MX" sz="1275" dirty="0"/>
              <a:t>de realizar el cálculo y despliegue el resultado en la misma página </a:t>
            </a:r>
            <a:r>
              <a:rPr lang="es-MX" sz="1275" dirty="0"/>
              <a:t>web (ejemplo ilustrado y explicado en el libro).</a:t>
            </a:r>
            <a:endParaRPr lang="es-ES" sz="1275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0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53838" y="1292876"/>
            <a:ext cx="8027894" cy="4206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4.3.4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 de listas para interactuar con el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</a:t>
            </a:r>
          </a:p>
          <a:p>
            <a:endParaRPr lang="es-ES" sz="75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275" dirty="0"/>
              <a:t>Las listas son un elemento importante en </a:t>
            </a:r>
            <a:r>
              <a:rPr lang="es-MX" sz="1275" dirty="0"/>
              <a:t>HTML, dentro de su manejo, existen varias alternativas, las hay ordenadas, anidadas, de selección única, de selección múltiple, entre otras. El tipo de lista a utilizar dependerá de la necesidades consideradas dentro del diseño de la página Web. </a:t>
            </a:r>
          </a:p>
          <a:p>
            <a:pPr>
              <a:lnSpc>
                <a:spcPct val="150000"/>
              </a:lnSpc>
            </a:pPr>
            <a:endParaRPr lang="es-ES" sz="75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4.3.5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Algunas novedades de </a:t>
            </a:r>
            <a:r>
              <a:rPr lang="es-ES" sz="15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HTML5</a:t>
            </a:r>
          </a:p>
          <a:p>
            <a:endParaRPr lang="es-ES" sz="75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sz="75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itchFamily="2" charset="2"/>
              <a:buChar char="ü"/>
            </a:pPr>
            <a:r>
              <a:rPr lang="es-MX" sz="127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 </a:t>
            </a:r>
            <a:r>
              <a:rPr lang="es-MX" sz="127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es necesario el uso de comillas dobles para definir el valor de un atributo.</a:t>
            </a:r>
          </a:p>
          <a:p>
            <a:pPr marL="214313" indent="-214313">
              <a:buFont typeface="Wingdings" pitchFamily="2" charset="2"/>
              <a:buChar char="ü"/>
            </a:pPr>
            <a:r>
              <a:rPr lang="es-MX" sz="127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es-MX" sz="127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incorporan nuevos campos para formularios que llevan validaciones incorporadas y facilitan el manejo al usuario: </a:t>
            </a:r>
            <a:endParaRPr lang="es-MX" sz="127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itchFamily="2" charset="2"/>
              <a:buChar char="ü"/>
            </a:pPr>
            <a:endParaRPr lang="es-MX" sz="127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color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código de color de la paleta de colores;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fecha con calendario emergente;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datetime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-local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fecha y hora local, con selección emergente;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datetime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fecha y hora emergente, incluyendo zona horaria;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una hora en concreto;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una semana del año;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correos electrónicos;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mes del año;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datos numéricos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831459" y="3703206"/>
            <a:ext cx="3535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MX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url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dirección de Internet.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MX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datalist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cuadros de texto con la función de autocompletado.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oporta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audio y video de forma nativa sin necesidad de tener instaladas librerías adicionales a través de las etiquetas &lt;audio&gt; y &lt;video&gt;, respectivamente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</a:t>
            </a:r>
            <a:r>
              <a:rPr lang="es-MX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canvas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 posible dibujar gráficos en 2D y 3D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3838" y="1344038"/>
            <a:ext cx="8027894" cy="2758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4.4 </a:t>
            </a:r>
            <a:r>
              <a:rPr lang="es-ES" sz="165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JavaScript</a:t>
            </a:r>
          </a:p>
          <a:p>
            <a:endParaRPr lang="es-ES" sz="15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MX" sz="1350" dirty="0"/>
              <a:t>JavaScript es </a:t>
            </a:r>
            <a:r>
              <a:rPr lang="es-MX" sz="1350" dirty="0"/>
              <a:t>un lenguaje de programación interpretado... Se define como orientado a objetos, basado en prototipos, imperativo, débilmente </a:t>
            </a:r>
            <a:r>
              <a:rPr lang="es-MX" sz="1350" dirty="0" err="1"/>
              <a:t>tipado</a:t>
            </a:r>
            <a:r>
              <a:rPr lang="es-MX" sz="1350" dirty="0"/>
              <a:t> y </a:t>
            </a:r>
            <a:r>
              <a:rPr lang="es-MX" sz="1350" dirty="0"/>
              <a:t>dinámico.</a:t>
            </a:r>
            <a:endParaRPr lang="es-MX" sz="1350" dirty="0"/>
          </a:p>
          <a:p>
            <a:pPr marL="214313" indent="-21431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MX" sz="1350" dirty="0"/>
              <a:t>JavaScript se diseñó con una sintaxis similar al C, aunque adopta nombres y convenciones del lenguaje de programación Java. Sin embargo Java y JavaScript tienen semánticas y propósitos diferentes</a:t>
            </a:r>
            <a:r>
              <a:rPr lang="es-MX" sz="1350" dirty="0"/>
              <a:t>.</a:t>
            </a:r>
          </a:p>
          <a:p>
            <a:pPr marL="214313" indent="-21431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MX" sz="1350" dirty="0"/>
              <a:t> Actualmente </a:t>
            </a:r>
            <a:r>
              <a:rPr lang="es-MX" sz="1350" dirty="0"/>
              <a:t>es ampliamente </a:t>
            </a:r>
            <a:r>
              <a:rPr lang="es-MX" sz="1350" dirty="0"/>
              <a:t>utilizado para </a:t>
            </a:r>
            <a:r>
              <a:rPr lang="es-MX" sz="1350" dirty="0"/>
              <a:t>enviar y recibir información </a:t>
            </a:r>
            <a:r>
              <a:rPr lang="es-MX" sz="1350" dirty="0"/>
              <a:t>del servidor </a:t>
            </a:r>
            <a:r>
              <a:rPr lang="es-MX" sz="1350" dirty="0"/>
              <a:t>junto con ayuda de otras </a:t>
            </a:r>
            <a:r>
              <a:rPr lang="es-MX" sz="1350" dirty="0"/>
              <a:t>tecnologías como </a:t>
            </a:r>
            <a:r>
              <a:rPr lang="es-MX" sz="1350" dirty="0"/>
              <a:t>AJAX. JavaScript se </a:t>
            </a:r>
            <a:r>
              <a:rPr lang="es-MX" sz="1350" dirty="0"/>
              <a:t>interpreta en </a:t>
            </a:r>
            <a:r>
              <a:rPr lang="es-MX" sz="1350" dirty="0"/>
              <a:t>el agente de usuario al mismo </a:t>
            </a:r>
            <a:r>
              <a:rPr lang="es-MX" sz="1350" dirty="0"/>
              <a:t>tiempo que </a:t>
            </a:r>
            <a:r>
              <a:rPr lang="es-MX" sz="1350" dirty="0"/>
              <a:t>las sentencias van descargándose </a:t>
            </a:r>
            <a:r>
              <a:rPr lang="es-MX" sz="1350" dirty="0"/>
              <a:t>junto con </a:t>
            </a:r>
            <a:r>
              <a:rPr lang="es-MX" sz="1350" dirty="0"/>
              <a:t>el código HTML.</a:t>
            </a:r>
            <a:endParaRPr lang="es-ES" sz="1350" dirty="0"/>
          </a:p>
        </p:txBody>
      </p:sp>
      <p:sp>
        <p:nvSpPr>
          <p:cNvPr id="9" name="Rectángulo 8"/>
          <p:cNvSpPr/>
          <p:nvPr/>
        </p:nvSpPr>
        <p:spPr>
          <a:xfrm>
            <a:off x="579549" y="4394206"/>
            <a:ext cx="7822025" cy="975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275" b="1" dirty="0"/>
              <a:t>Nota: </a:t>
            </a:r>
            <a:r>
              <a:rPr lang="es-MX" sz="1275" b="1" dirty="0"/>
              <a:t>Una recomendación </a:t>
            </a:r>
            <a:r>
              <a:rPr lang="es-MX" sz="1275" b="1" dirty="0"/>
              <a:t>es reproducir los ejercicios. Posteriormente, plantear variantes que pueden salir </a:t>
            </a:r>
            <a:r>
              <a:rPr lang="es-MX" sz="1275" b="1" dirty="0"/>
              <a:t>de libros de JavaScript o de acervo de introducción a la programación. Es indispensable aclarar que en los distintos ejemplos que se están colocando en este libro no se están abordando todos los temas de JavaScript.</a:t>
            </a:r>
            <a:endParaRPr lang="es-ES" sz="1275" b="1" dirty="0"/>
          </a:p>
        </p:txBody>
      </p:sp>
    </p:spTree>
    <p:extLst>
      <p:ext uri="{BB962C8B-B14F-4D97-AF65-F5344CB8AC3E}">
        <p14:creationId xmlns:p14="http://schemas.microsoft.com/office/powerpoint/2010/main" val="20511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</TotalTime>
  <Words>1812</Words>
  <Application>Microsoft Office PowerPoint</Application>
  <PresentationFormat>Presentación en pantalla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ProfesorAngel</dc:creator>
  <cp:lastModifiedBy>hvela</cp:lastModifiedBy>
  <cp:revision>56</cp:revision>
  <dcterms:created xsi:type="dcterms:W3CDTF">2016-10-11T23:03:15Z</dcterms:created>
  <dcterms:modified xsi:type="dcterms:W3CDTF">2016-12-13T15:39:48Z</dcterms:modified>
</cp:coreProperties>
</file>