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56" r:id="rId3"/>
    <p:sldId id="271" r:id="rId4"/>
    <p:sldId id="272" r:id="rId5"/>
    <p:sldId id="265" r:id="rId6"/>
    <p:sldId id="257" r:id="rId7"/>
    <p:sldId id="263" r:id="rId8"/>
    <p:sldId id="273" r:id="rId9"/>
    <p:sldId id="264" r:id="rId10"/>
    <p:sldId id="274" r:id="rId11"/>
    <p:sldId id="275" r:id="rId12"/>
    <p:sldId id="276" r:id="rId13"/>
    <p:sldId id="262" r:id="rId14"/>
    <p:sldId id="267" r:id="rId15"/>
    <p:sldId id="266" r:id="rId16"/>
    <p:sldId id="268" r:id="rId17"/>
    <p:sldId id="277" r:id="rId18"/>
    <p:sldId id="278" r:id="rId19"/>
    <p:sldId id="269" r:id="rId20"/>
    <p:sldId id="279" r:id="rId21"/>
    <p:sldId id="280" r:id="rId22"/>
    <p:sldId id="282" r:id="rId23"/>
    <p:sldId id="281" r:id="rId24"/>
    <p:sldId id="284" r:id="rId25"/>
    <p:sldId id="270" r:id="rId26"/>
    <p:sldId id="283" r:id="rId27"/>
    <p:sldId id="285"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8" d="100"/>
          <a:sy n="118" d="100"/>
        </p:scale>
        <p:origin x="6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FBE9302-0BCB-4D8F-B5B9-3C15E3EE8633}" type="datetimeFigureOut">
              <a:rPr lang="es-ES" smtClean="0"/>
              <a:t>13/12/2016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415142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FBE9302-0BCB-4D8F-B5B9-3C15E3EE8633}" type="datetimeFigureOut">
              <a:rPr lang="es-ES" smtClean="0"/>
              <a:t>13/12/2016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161366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FBE9302-0BCB-4D8F-B5B9-3C15E3EE8633}" type="datetimeFigureOut">
              <a:rPr lang="es-ES" smtClean="0"/>
              <a:t>13/12/2016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14479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FBE9302-0BCB-4D8F-B5B9-3C15E3EE8633}" type="datetimeFigureOut">
              <a:rPr lang="es-ES" smtClean="0"/>
              <a:t>13/12/2016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20908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FBE9302-0BCB-4D8F-B5B9-3C15E3EE8633}" type="datetimeFigureOut">
              <a:rPr lang="es-ES" smtClean="0"/>
              <a:t>13/12/2016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63883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FBE9302-0BCB-4D8F-B5B9-3C15E3EE8633}" type="datetimeFigureOut">
              <a:rPr lang="es-ES" smtClean="0"/>
              <a:t>13/12/2016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351345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FBE9302-0BCB-4D8F-B5B9-3C15E3EE8633}" type="datetimeFigureOut">
              <a:rPr lang="es-ES" smtClean="0"/>
              <a:t>13/12/2016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3809418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FBE9302-0BCB-4D8F-B5B9-3C15E3EE8633}" type="datetimeFigureOut">
              <a:rPr lang="es-ES" smtClean="0"/>
              <a:t>13/12/2016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278711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E9302-0BCB-4D8F-B5B9-3C15E3EE8633}" type="datetimeFigureOut">
              <a:rPr lang="es-ES" smtClean="0"/>
              <a:t>13/12/2016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176120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FBE9302-0BCB-4D8F-B5B9-3C15E3EE8633}" type="datetimeFigureOut">
              <a:rPr lang="es-ES" smtClean="0"/>
              <a:t>13/12/2016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380661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FBE9302-0BCB-4D8F-B5B9-3C15E3EE8633}" type="datetimeFigureOut">
              <a:rPr lang="es-ES" smtClean="0"/>
              <a:t>13/12/2016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9E7288E-8E02-493C-93EA-3ADC868C10DA}" type="slidenum">
              <a:rPr lang="es-ES" smtClean="0"/>
              <a:t>‹Nº›</a:t>
            </a:fld>
            <a:endParaRPr lang="es-ES"/>
          </a:p>
        </p:txBody>
      </p:sp>
    </p:spTree>
    <p:extLst>
      <p:ext uri="{BB962C8B-B14F-4D97-AF65-F5344CB8AC3E}">
        <p14:creationId xmlns:p14="http://schemas.microsoft.com/office/powerpoint/2010/main" val="14628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E9302-0BCB-4D8F-B5B9-3C15E3EE8633}" type="datetimeFigureOut">
              <a:rPr lang="es-ES" smtClean="0"/>
              <a:t>13/12/2016</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7288E-8E02-493C-93EA-3ADC868C10DA}" type="slidenum">
              <a:rPr lang="es-ES" smtClean="0"/>
              <a:t>‹Nº›</a:t>
            </a:fld>
            <a:endParaRPr lang="es-ES"/>
          </a:p>
        </p:txBody>
      </p:sp>
    </p:spTree>
    <p:extLst>
      <p:ext uri="{BB962C8B-B14F-4D97-AF65-F5344CB8AC3E}">
        <p14:creationId xmlns:p14="http://schemas.microsoft.com/office/powerpoint/2010/main" val="2844259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506" y="2678906"/>
            <a:ext cx="7900988" cy="150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929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60089" y="1237281"/>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Estructuras de control</a:t>
            </a:r>
          </a:p>
        </p:txBody>
      </p:sp>
      <p:sp>
        <p:nvSpPr>
          <p:cNvPr id="9" name="Rectángulo 8"/>
          <p:cNvSpPr/>
          <p:nvPr/>
        </p:nvSpPr>
        <p:spPr>
          <a:xfrm>
            <a:off x="4386960" y="1237281"/>
            <a:ext cx="4094772" cy="4524315"/>
          </a:xfrm>
          <a:prstGeom prst="rect">
            <a:avLst/>
          </a:prstGeom>
        </p:spPr>
        <p:txBody>
          <a:bodyPr wrap="square">
            <a:spAutoFit/>
          </a:bodyPr>
          <a:lstStyle/>
          <a:p>
            <a:r>
              <a:rPr lang="es-ES" sz="1200" dirty="0">
                <a:cs typeface="Courier New" panose="02070309020205020404" pitchFamily="49" charset="0"/>
              </a:rPr>
              <a:t>&lt;?</a:t>
            </a:r>
            <a:r>
              <a:rPr lang="es-ES" sz="1200" dirty="0" err="1">
                <a:cs typeface="Courier New" panose="02070309020205020404" pitchFamily="49" charset="0"/>
              </a:rPr>
              <a:t>php</a:t>
            </a:r>
            <a:r>
              <a:rPr lang="es-ES" sz="1200" dirty="0">
                <a:cs typeface="Courier New" panose="02070309020205020404" pitchFamily="49" charset="0"/>
              </a:rPr>
              <a:t> </a:t>
            </a:r>
          </a:p>
          <a:p>
            <a:r>
              <a:rPr lang="es-ES" sz="1200" dirty="0">
                <a:cs typeface="Courier New" panose="02070309020205020404" pitchFamily="49" charset="0"/>
              </a:rPr>
              <a:t>#Se asignan valores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[0] = “Lunes”;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[1] = “Martes”;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[2] = “</a:t>
            </a:r>
            <a:r>
              <a:rPr lang="es-ES" sz="1200" dirty="0" err="1">
                <a:cs typeface="Courier New" panose="02070309020205020404" pitchFamily="49" charset="0"/>
              </a:rPr>
              <a:t>Miercoles</a:t>
            </a:r>
            <a:r>
              <a:rPr lang="es-ES" sz="1200" dirty="0">
                <a:cs typeface="Courier New" panose="02070309020205020404" pitchFamily="49" charset="0"/>
              </a:rPr>
              <a:t>”;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[3] = “Jueves”;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[4] = “Viernes”; </a:t>
            </a:r>
          </a:p>
          <a:p>
            <a:r>
              <a:rPr lang="es-ES" sz="1200" dirty="0">
                <a:cs typeface="Courier New" panose="02070309020205020404" pitchFamily="49" charset="0"/>
              </a:rPr>
              <a:t>$</a:t>
            </a:r>
            <a:r>
              <a:rPr lang="es-ES" sz="1200" dirty="0" err="1">
                <a:cs typeface="Courier New" panose="02070309020205020404" pitchFamily="49" charset="0"/>
              </a:rPr>
              <a:t>Numdias</a:t>
            </a:r>
            <a:r>
              <a:rPr lang="es-ES" sz="1200" dirty="0">
                <a:cs typeface="Courier New" panose="02070309020205020404" pitchFamily="49" charset="0"/>
              </a:rPr>
              <a:t>[“</a:t>
            </a:r>
            <a:r>
              <a:rPr lang="es-ES" sz="1200" dirty="0" err="1">
                <a:cs typeface="Courier New" panose="02070309020205020404" pitchFamily="49" charset="0"/>
              </a:rPr>
              <a:t>NumDias</a:t>
            </a:r>
            <a:r>
              <a:rPr lang="es-ES" sz="1200" dirty="0">
                <a:cs typeface="Courier New" panose="02070309020205020404" pitchFamily="49" charset="0"/>
              </a:rPr>
              <a:t>”] = 7; </a:t>
            </a:r>
          </a:p>
          <a:p>
            <a:r>
              <a:rPr lang="es-ES" sz="1200" dirty="0">
                <a:cs typeface="Courier New" panose="02070309020205020404" pitchFamily="49" charset="0"/>
              </a:rPr>
              <a:t>#Se adicionar más valores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 = “Sábado”; </a:t>
            </a:r>
          </a:p>
          <a:p>
            <a:r>
              <a:rPr lang="es-ES" sz="1200" dirty="0">
                <a:cs typeface="Courier New" panose="02070309020205020404" pitchFamily="49" charset="0"/>
              </a:rPr>
              <a:t>$</a:t>
            </a:r>
            <a:r>
              <a:rPr lang="es-ES" sz="1200" dirty="0" err="1">
                <a:cs typeface="Courier New" panose="02070309020205020404" pitchFamily="49" charset="0"/>
              </a:rPr>
              <a:t>Dia</a:t>
            </a:r>
            <a:r>
              <a:rPr lang="es-ES" sz="1200" dirty="0">
                <a:cs typeface="Courier New" panose="02070309020205020404" pitchFamily="49" charset="0"/>
              </a:rPr>
              <a:t>[] = “Domingo”; </a:t>
            </a:r>
          </a:p>
          <a:p>
            <a:r>
              <a:rPr lang="es-ES" sz="1200" dirty="0">
                <a:cs typeface="Courier New" panose="02070309020205020404" pitchFamily="49" charset="0"/>
              </a:rPr>
              <a:t>#Imprime arreglo utilizando la sentencia </a:t>
            </a:r>
            <a:r>
              <a:rPr lang="es-ES" sz="1200" dirty="0" err="1">
                <a:cs typeface="Courier New" panose="02070309020205020404" pitchFamily="49" charset="0"/>
              </a:rPr>
              <a:t>while</a:t>
            </a:r>
            <a:r>
              <a:rPr lang="es-ES" sz="1200" dirty="0">
                <a:cs typeface="Courier New" panose="02070309020205020404" pitchFamily="49" charset="0"/>
              </a:rPr>
              <a:t> </a:t>
            </a:r>
          </a:p>
          <a:p>
            <a:r>
              <a:rPr lang="es-ES" sz="1200" dirty="0" err="1">
                <a:cs typeface="Courier New" panose="02070309020205020404" pitchFamily="49" charset="0"/>
              </a:rPr>
              <a:t>print</a:t>
            </a:r>
            <a:r>
              <a:rPr lang="es-ES" sz="1200" dirty="0">
                <a:cs typeface="Courier New" panose="02070309020205020404" pitchFamily="49" charset="0"/>
              </a:rPr>
              <a:t> “Imprime el arreglo utilizando la sentencia </a:t>
            </a:r>
            <a:r>
              <a:rPr lang="es-ES" sz="1200" dirty="0" err="1">
                <a:cs typeface="Courier New" panose="02070309020205020404" pitchFamily="49" charset="0"/>
              </a:rPr>
              <a:t>while</a:t>
            </a:r>
            <a:r>
              <a:rPr lang="es-ES" sz="1200" dirty="0">
                <a:cs typeface="Courier New" panose="02070309020205020404" pitchFamily="49" charset="0"/>
              </a:rPr>
              <a:t>&lt;</a:t>
            </a:r>
            <a:r>
              <a:rPr lang="es-ES" sz="1200" dirty="0" err="1">
                <a:cs typeface="Courier New" panose="02070309020205020404" pitchFamily="49" charset="0"/>
              </a:rPr>
              <a:t>br</a:t>
            </a:r>
            <a:r>
              <a:rPr lang="es-ES" sz="1200" dirty="0">
                <a:cs typeface="Courier New" panose="02070309020205020404" pitchFamily="49" charset="0"/>
              </a:rPr>
              <a:t>&gt;”; </a:t>
            </a:r>
          </a:p>
          <a:p>
            <a:r>
              <a:rPr lang="es-ES" sz="1200" dirty="0" err="1">
                <a:cs typeface="Courier New" panose="02070309020205020404" pitchFamily="49" charset="0"/>
              </a:rPr>
              <a:t>print</a:t>
            </a:r>
            <a:r>
              <a:rPr lang="es-ES" sz="1200" dirty="0">
                <a:cs typeface="Courier New" panose="02070309020205020404" pitchFamily="49" charset="0"/>
              </a:rPr>
              <a:t> “&lt;</a:t>
            </a:r>
            <a:r>
              <a:rPr lang="es-ES" sz="1200" dirty="0" err="1">
                <a:cs typeface="Courier New" panose="02070309020205020404" pitchFamily="49" charset="0"/>
              </a:rPr>
              <a:t>br</a:t>
            </a:r>
            <a:r>
              <a:rPr lang="es-ES" sz="1200" dirty="0">
                <a:cs typeface="Courier New" panose="02070309020205020404" pitchFamily="49" charset="0"/>
              </a:rPr>
              <a:t>&gt;</a:t>
            </a:r>
            <a:r>
              <a:rPr lang="es-ES" sz="1200" dirty="0" err="1">
                <a:cs typeface="Courier New" panose="02070309020205020404" pitchFamily="49" charset="0"/>
              </a:rPr>
              <a:t>Dias</a:t>
            </a:r>
            <a:r>
              <a:rPr lang="es-ES" sz="1200" dirty="0">
                <a:cs typeface="Courier New" panose="02070309020205020404" pitchFamily="49" charset="0"/>
              </a:rPr>
              <a:t> de la semana: &lt;</a:t>
            </a:r>
            <a:r>
              <a:rPr lang="es-ES" sz="1200" dirty="0" err="1">
                <a:cs typeface="Courier New" panose="02070309020205020404" pitchFamily="49" charset="0"/>
              </a:rPr>
              <a:t>br</a:t>
            </a:r>
            <a:r>
              <a:rPr lang="es-ES" sz="1200" dirty="0">
                <a:cs typeface="Courier New" panose="02070309020205020404" pitchFamily="49" charset="0"/>
              </a:rPr>
              <a:t>&gt;”; </a:t>
            </a:r>
          </a:p>
          <a:p>
            <a:r>
              <a:rPr lang="es-ES" sz="1200" dirty="0">
                <a:cs typeface="Courier New" panose="02070309020205020404" pitchFamily="49" charset="0"/>
              </a:rPr>
              <a:t>$i=0; </a:t>
            </a:r>
          </a:p>
          <a:p>
            <a:r>
              <a:rPr lang="es-ES" sz="1200" dirty="0" err="1">
                <a:cs typeface="Courier New" panose="02070309020205020404" pitchFamily="49" charset="0"/>
              </a:rPr>
              <a:t>while</a:t>
            </a:r>
            <a:r>
              <a:rPr lang="es-ES" sz="1200" dirty="0">
                <a:cs typeface="Courier New" panose="02070309020205020404" pitchFamily="49" charset="0"/>
              </a:rPr>
              <a:t> ($i&lt;7) </a:t>
            </a:r>
          </a:p>
          <a:p>
            <a:r>
              <a:rPr lang="pt-BR" sz="1200" dirty="0">
                <a:cs typeface="Courier New" panose="02070309020205020404" pitchFamily="49" charset="0"/>
              </a:rPr>
              <a:t>{ </a:t>
            </a:r>
            <a:r>
              <a:rPr lang="pt-BR" sz="1200" dirty="0" err="1">
                <a:cs typeface="Courier New" panose="02070309020205020404" pitchFamily="49" charset="0"/>
              </a:rPr>
              <a:t>echo</a:t>
            </a:r>
            <a:r>
              <a:rPr lang="pt-BR" sz="1200" dirty="0">
                <a:cs typeface="Courier New" panose="02070309020205020404" pitchFamily="49" charset="0"/>
              </a:rPr>
              <a:t> $Dia[$i],”&lt;</a:t>
            </a:r>
            <a:r>
              <a:rPr lang="pt-BR" sz="1200" dirty="0" err="1">
                <a:cs typeface="Courier New" panose="02070309020205020404" pitchFamily="49" charset="0"/>
              </a:rPr>
              <a:t>br</a:t>
            </a:r>
            <a:r>
              <a:rPr lang="pt-BR" sz="1200" dirty="0">
                <a:cs typeface="Courier New" panose="02070309020205020404" pitchFamily="49" charset="0"/>
              </a:rPr>
              <a:t>&gt;”; $i++; } </a:t>
            </a:r>
          </a:p>
          <a:p>
            <a:r>
              <a:rPr lang="pt-BR" sz="1200" dirty="0" err="1">
                <a:cs typeface="Courier New" panose="02070309020205020404" pitchFamily="49" charset="0"/>
              </a:rPr>
              <a:t>print</a:t>
            </a:r>
            <a:r>
              <a:rPr lang="pt-BR" sz="1200" dirty="0">
                <a:cs typeface="Courier New" panose="02070309020205020404" pitchFamily="49" charset="0"/>
              </a:rPr>
              <a:t> “Número de dias = “ . $</a:t>
            </a:r>
            <a:r>
              <a:rPr lang="pt-BR" sz="1200" dirty="0" err="1">
                <a:cs typeface="Courier New" panose="02070309020205020404" pitchFamily="49" charset="0"/>
              </a:rPr>
              <a:t>Numdias</a:t>
            </a:r>
            <a:r>
              <a:rPr lang="pt-BR" sz="1200" dirty="0">
                <a:cs typeface="Courier New" panose="02070309020205020404" pitchFamily="49" charset="0"/>
              </a:rPr>
              <a:t>[“</a:t>
            </a:r>
            <a:r>
              <a:rPr lang="pt-BR" sz="1200" dirty="0" err="1">
                <a:cs typeface="Courier New" panose="02070309020205020404" pitchFamily="49" charset="0"/>
              </a:rPr>
              <a:t>NumDias</a:t>
            </a:r>
            <a:r>
              <a:rPr lang="pt-BR" sz="1200" dirty="0">
                <a:cs typeface="Courier New" panose="02070309020205020404" pitchFamily="49" charset="0"/>
              </a:rPr>
              <a:t>”].”&lt;</a:t>
            </a:r>
            <a:r>
              <a:rPr lang="pt-BR" sz="1200" dirty="0" err="1">
                <a:cs typeface="Courier New" panose="02070309020205020404" pitchFamily="49" charset="0"/>
              </a:rPr>
              <a:t>br</a:t>
            </a:r>
            <a:r>
              <a:rPr lang="pt-BR" sz="1200" dirty="0">
                <a:cs typeface="Courier New" panose="02070309020205020404" pitchFamily="49" charset="0"/>
              </a:rPr>
              <a:t>&gt;\n”; </a:t>
            </a:r>
          </a:p>
          <a:p>
            <a:r>
              <a:rPr lang="es-ES" sz="1200" dirty="0">
                <a:cs typeface="Courier New" panose="02070309020205020404" pitchFamily="49" charset="0"/>
              </a:rPr>
              <a:t>#Imprime arreglo utilizando la sentencia </a:t>
            </a:r>
            <a:r>
              <a:rPr lang="es-ES" sz="1200" dirty="0" err="1">
                <a:cs typeface="Courier New" panose="02070309020205020404" pitchFamily="49" charset="0"/>
              </a:rPr>
              <a:t>for</a:t>
            </a:r>
            <a:r>
              <a:rPr lang="es-ES" sz="1200" dirty="0">
                <a:cs typeface="Courier New" panose="02070309020205020404" pitchFamily="49" charset="0"/>
              </a:rPr>
              <a:t> </a:t>
            </a:r>
          </a:p>
          <a:p>
            <a:r>
              <a:rPr lang="es-ES" sz="1200" dirty="0" err="1">
                <a:cs typeface="Courier New" panose="02070309020205020404" pitchFamily="49" charset="0"/>
              </a:rPr>
              <a:t>print</a:t>
            </a:r>
            <a:r>
              <a:rPr lang="es-ES" sz="1200" dirty="0">
                <a:cs typeface="Courier New" panose="02070309020205020404" pitchFamily="49" charset="0"/>
              </a:rPr>
              <a:t> “&lt;</a:t>
            </a:r>
            <a:r>
              <a:rPr lang="es-ES" sz="1200" dirty="0" err="1">
                <a:cs typeface="Courier New" panose="02070309020205020404" pitchFamily="49" charset="0"/>
              </a:rPr>
              <a:t>br</a:t>
            </a:r>
            <a:r>
              <a:rPr lang="es-ES" sz="1200" dirty="0">
                <a:cs typeface="Courier New" panose="02070309020205020404" pitchFamily="49" charset="0"/>
              </a:rPr>
              <a:t>&gt;Imprime el arreglo utilizando la sentencia </a:t>
            </a:r>
            <a:r>
              <a:rPr lang="es-ES" sz="1200" dirty="0" err="1">
                <a:cs typeface="Courier New" panose="02070309020205020404" pitchFamily="49" charset="0"/>
              </a:rPr>
              <a:t>for</a:t>
            </a:r>
            <a:r>
              <a:rPr lang="es-ES" sz="1200" dirty="0">
                <a:cs typeface="Courier New" panose="02070309020205020404" pitchFamily="49" charset="0"/>
              </a:rPr>
              <a:t>&lt;</a:t>
            </a:r>
            <a:r>
              <a:rPr lang="es-ES" sz="1200" dirty="0" err="1">
                <a:cs typeface="Courier New" panose="02070309020205020404" pitchFamily="49" charset="0"/>
              </a:rPr>
              <a:t>br</a:t>
            </a:r>
            <a:r>
              <a:rPr lang="es-ES" sz="1200" dirty="0">
                <a:cs typeface="Courier New" panose="02070309020205020404" pitchFamily="49" charset="0"/>
              </a:rPr>
              <a:t>&gt;”; </a:t>
            </a:r>
          </a:p>
          <a:p>
            <a:r>
              <a:rPr lang="es-ES" sz="1200" dirty="0" err="1">
                <a:cs typeface="Courier New" panose="02070309020205020404" pitchFamily="49" charset="0"/>
              </a:rPr>
              <a:t>print</a:t>
            </a:r>
            <a:r>
              <a:rPr lang="es-ES" sz="1200" dirty="0">
                <a:cs typeface="Courier New" panose="02070309020205020404" pitchFamily="49" charset="0"/>
              </a:rPr>
              <a:t> “&lt;</a:t>
            </a:r>
            <a:r>
              <a:rPr lang="es-ES" sz="1200" dirty="0" err="1">
                <a:cs typeface="Courier New" panose="02070309020205020404" pitchFamily="49" charset="0"/>
              </a:rPr>
              <a:t>br</a:t>
            </a:r>
            <a:r>
              <a:rPr lang="es-ES" sz="1200" dirty="0">
                <a:cs typeface="Courier New" panose="02070309020205020404" pitchFamily="49" charset="0"/>
              </a:rPr>
              <a:t>&gt;</a:t>
            </a:r>
            <a:r>
              <a:rPr lang="es-ES" sz="1200" dirty="0" err="1">
                <a:cs typeface="Courier New" panose="02070309020205020404" pitchFamily="49" charset="0"/>
              </a:rPr>
              <a:t>Dias</a:t>
            </a:r>
            <a:r>
              <a:rPr lang="es-ES" sz="1200" dirty="0">
                <a:cs typeface="Courier New" panose="02070309020205020404" pitchFamily="49" charset="0"/>
              </a:rPr>
              <a:t> de la semana: &lt;</a:t>
            </a:r>
            <a:r>
              <a:rPr lang="es-ES" sz="1200" dirty="0" err="1">
                <a:cs typeface="Courier New" panose="02070309020205020404" pitchFamily="49" charset="0"/>
              </a:rPr>
              <a:t>br</a:t>
            </a:r>
            <a:r>
              <a:rPr lang="es-ES" sz="1200" dirty="0">
                <a:cs typeface="Courier New" panose="02070309020205020404" pitchFamily="49" charset="0"/>
              </a:rPr>
              <a:t>&gt;”; </a:t>
            </a:r>
          </a:p>
          <a:p>
            <a:r>
              <a:rPr lang="nn-NO" sz="1200" dirty="0">
                <a:cs typeface="Courier New" panose="02070309020205020404" pitchFamily="49" charset="0"/>
              </a:rPr>
              <a:t>for($i=0;$Dia[$i];$i++) print “$Dia[$i] &lt;br&gt;”; </a:t>
            </a:r>
          </a:p>
          <a:p>
            <a:r>
              <a:rPr lang="pt-BR" sz="1200" dirty="0" err="1">
                <a:cs typeface="Courier New" panose="02070309020205020404" pitchFamily="49" charset="0"/>
              </a:rPr>
              <a:t>print</a:t>
            </a:r>
            <a:r>
              <a:rPr lang="pt-BR" sz="1200" dirty="0">
                <a:cs typeface="Courier New" panose="02070309020205020404" pitchFamily="49" charset="0"/>
              </a:rPr>
              <a:t> “Número de dias = “ . $</a:t>
            </a:r>
            <a:r>
              <a:rPr lang="pt-BR" sz="1200" dirty="0" err="1">
                <a:cs typeface="Courier New" panose="02070309020205020404" pitchFamily="49" charset="0"/>
              </a:rPr>
              <a:t>Numdias</a:t>
            </a:r>
            <a:r>
              <a:rPr lang="pt-BR" sz="1200" dirty="0">
                <a:cs typeface="Courier New" panose="02070309020205020404" pitchFamily="49" charset="0"/>
              </a:rPr>
              <a:t>[“</a:t>
            </a:r>
            <a:r>
              <a:rPr lang="pt-BR" sz="1200" dirty="0" err="1">
                <a:cs typeface="Courier New" panose="02070309020205020404" pitchFamily="49" charset="0"/>
              </a:rPr>
              <a:t>NumDias</a:t>
            </a:r>
            <a:r>
              <a:rPr lang="pt-BR" sz="1200" dirty="0">
                <a:cs typeface="Courier New" panose="02070309020205020404" pitchFamily="49" charset="0"/>
              </a:rPr>
              <a:t>”].”&lt;</a:t>
            </a:r>
            <a:r>
              <a:rPr lang="pt-BR" sz="1200" dirty="0" err="1">
                <a:cs typeface="Courier New" panose="02070309020205020404" pitchFamily="49" charset="0"/>
              </a:rPr>
              <a:t>br</a:t>
            </a:r>
            <a:r>
              <a:rPr lang="pt-BR" sz="1200" dirty="0">
                <a:cs typeface="Courier New" panose="02070309020205020404" pitchFamily="49" charset="0"/>
              </a:rPr>
              <a:t>&gt;\n”; </a:t>
            </a:r>
          </a:p>
          <a:p>
            <a:r>
              <a:rPr lang="es-ES" sz="1200" dirty="0">
                <a:cs typeface="Courier New" panose="02070309020205020404" pitchFamily="49" charset="0"/>
              </a:rPr>
              <a:t>?</a:t>
            </a:r>
            <a:endParaRPr lang="es-ES" sz="1200" dirty="0">
              <a:cs typeface="Courier New" panose="02070309020205020404" pitchFamily="49" charset="0"/>
            </a:endParaRPr>
          </a:p>
        </p:txBody>
      </p:sp>
      <p:sp>
        <p:nvSpPr>
          <p:cNvPr id="5" name="Rectángulo 4"/>
          <p:cNvSpPr/>
          <p:nvPr/>
        </p:nvSpPr>
        <p:spPr>
          <a:xfrm>
            <a:off x="560089" y="1740860"/>
            <a:ext cx="3186953" cy="3918380"/>
          </a:xfrm>
          <a:prstGeom prst="rect">
            <a:avLst/>
          </a:prstGeom>
        </p:spPr>
        <p:txBody>
          <a:bodyPr wrap="square">
            <a:spAutoFit/>
          </a:bodyPr>
          <a:lstStyle/>
          <a:p>
            <a:pPr algn="just">
              <a:lnSpc>
                <a:spcPct val="150000"/>
              </a:lnSpc>
            </a:pPr>
            <a:r>
              <a:rPr lang="es-ES" sz="1275" dirty="0"/>
              <a:t>El siguiente ejemplo muestra una de las formas para crear y asignar valores a un arreglo. Para ello se utilizan las funciones </a:t>
            </a:r>
            <a:r>
              <a:rPr lang="es-ES" sz="1275" dirty="0" err="1"/>
              <a:t>list</a:t>
            </a:r>
            <a:r>
              <a:rPr lang="es-ES" sz="1275" dirty="0"/>
              <a:t>() o </a:t>
            </a:r>
            <a:r>
              <a:rPr lang="es-ES" sz="1275" dirty="0" err="1"/>
              <a:t>array</a:t>
            </a:r>
            <a:r>
              <a:rPr lang="es-ES" sz="1275" dirty="0"/>
              <a:t>(). De igual forma, también se presenta el uso de las sentencias </a:t>
            </a:r>
            <a:r>
              <a:rPr lang="es-ES" sz="1275" dirty="0" err="1"/>
              <a:t>while</a:t>
            </a:r>
            <a:r>
              <a:rPr lang="es-ES" sz="1275" dirty="0"/>
              <a:t> y for para imprimir o ver el contenido del arreglo. </a:t>
            </a:r>
            <a:r>
              <a:rPr lang="es-ES" sz="1275" dirty="0"/>
              <a:t> Cabe </a:t>
            </a:r>
            <a:r>
              <a:rPr lang="es-ES" sz="1275" dirty="0"/>
              <a:t>señalar que se pueden asignar valores a cada elemento de manera explícita; en caso de </a:t>
            </a:r>
            <a:r>
              <a:rPr lang="es-ES" sz="1275" dirty="0"/>
              <a:t>no especificar </a:t>
            </a:r>
            <a:r>
              <a:rPr lang="es-ES" sz="1275" dirty="0"/>
              <a:t>el índice en un arreglo, el nuevo elemento quedará al </a:t>
            </a:r>
            <a:r>
              <a:rPr lang="es-ES" sz="1275" dirty="0"/>
              <a:t>final.</a:t>
            </a:r>
          </a:p>
          <a:p>
            <a:pPr algn="just">
              <a:lnSpc>
                <a:spcPct val="150000"/>
              </a:lnSpc>
            </a:pPr>
            <a:endParaRPr lang="es-ES" sz="1275" dirty="0"/>
          </a:p>
          <a:p>
            <a:pPr algn="just">
              <a:lnSpc>
                <a:spcPct val="150000"/>
              </a:lnSpc>
            </a:pPr>
            <a:r>
              <a:rPr lang="es-ES" sz="1275" dirty="0"/>
              <a:t>Copie este código, adecúelo y ejecútelo para ver sus resultados.</a:t>
            </a:r>
            <a:endParaRPr lang="es-ES" sz="1275" dirty="0"/>
          </a:p>
        </p:txBody>
      </p:sp>
    </p:spTree>
    <p:extLst>
      <p:ext uri="{BB962C8B-B14F-4D97-AF65-F5344CB8AC3E}">
        <p14:creationId xmlns:p14="http://schemas.microsoft.com/office/powerpoint/2010/main" val="1534780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64149"/>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Funciones</a:t>
            </a:r>
          </a:p>
        </p:txBody>
      </p:sp>
      <p:sp>
        <p:nvSpPr>
          <p:cNvPr id="9" name="Rectángulo 8"/>
          <p:cNvSpPr/>
          <p:nvPr/>
        </p:nvSpPr>
        <p:spPr>
          <a:xfrm>
            <a:off x="5331284" y="1612323"/>
            <a:ext cx="2821043" cy="3727944"/>
          </a:xfrm>
          <a:prstGeom prst="rect">
            <a:avLst/>
          </a:prstGeom>
        </p:spPr>
        <p:txBody>
          <a:bodyPr wrap="square">
            <a:spAutoFit/>
          </a:bodyPr>
          <a:lstStyle/>
          <a:p>
            <a:r>
              <a:rPr lang="es-ES" sz="1125" dirty="0">
                <a:latin typeface="Courier New" panose="02070309020205020404" pitchFamily="49" charset="0"/>
                <a:cs typeface="Courier New" panose="02070309020205020404" pitchFamily="49" charset="0"/>
              </a:rPr>
              <a:t>&lt;?</a:t>
            </a:r>
            <a:r>
              <a:rPr lang="es-ES" sz="1125" dirty="0" err="1">
                <a:latin typeface="Courier New" panose="02070309020205020404" pitchFamily="49" charset="0"/>
                <a:cs typeface="Courier New" panose="02070309020205020404" pitchFamily="49" charset="0"/>
              </a:rPr>
              <a:t>php</a:t>
            </a:r>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$num1=2000; $num2=16; $suma; $</a:t>
            </a:r>
            <a:r>
              <a:rPr lang="es-ES" sz="1125" dirty="0" err="1">
                <a:latin typeface="Courier New" panose="02070309020205020404" pitchFamily="49" charset="0"/>
                <a:cs typeface="Courier New" panose="02070309020205020404" pitchFamily="49" charset="0"/>
              </a:rPr>
              <a:t>multi</a:t>
            </a:r>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//Utilización de las funciones suma y </a:t>
            </a:r>
            <a:r>
              <a:rPr lang="es-ES" sz="1125" dirty="0" err="1">
                <a:latin typeface="Courier New" panose="02070309020205020404" pitchFamily="49" charset="0"/>
                <a:cs typeface="Courier New" panose="02070309020205020404" pitchFamily="49" charset="0"/>
              </a:rPr>
              <a:t>multi</a:t>
            </a:r>
            <a:r>
              <a:rPr lang="es-ES" sz="1125" dirty="0">
                <a:latin typeface="Courier New" panose="02070309020205020404" pitchFamily="49" charset="0"/>
                <a:cs typeface="Courier New" panose="02070309020205020404" pitchFamily="49" charset="0"/>
              </a:rPr>
              <a:t> </a:t>
            </a:r>
          </a:p>
          <a:p>
            <a:r>
              <a:rPr lang="es-ES" sz="1125" dirty="0" err="1">
                <a:latin typeface="Courier New" panose="02070309020205020404" pitchFamily="49" charset="0"/>
                <a:cs typeface="Courier New" panose="02070309020205020404" pitchFamily="49" charset="0"/>
              </a:rPr>
              <a:t>print</a:t>
            </a:r>
            <a:r>
              <a:rPr lang="es-ES" sz="1125" dirty="0">
                <a:latin typeface="Courier New" panose="02070309020205020404" pitchFamily="49" charset="0"/>
                <a:cs typeface="Courier New" panose="02070309020205020404" pitchFamily="49" charset="0"/>
              </a:rPr>
              <a:t> $suma=suma($num1,$num2); </a:t>
            </a:r>
          </a:p>
          <a:p>
            <a:r>
              <a:rPr lang="es-ES" sz="1125" dirty="0" err="1">
                <a:latin typeface="Courier New" panose="02070309020205020404" pitchFamily="49" charset="0"/>
                <a:cs typeface="Courier New" panose="02070309020205020404" pitchFamily="49" charset="0"/>
              </a:rPr>
              <a:t>print</a:t>
            </a:r>
            <a:r>
              <a:rPr lang="es-ES" sz="1125" dirty="0">
                <a:latin typeface="Courier New" panose="02070309020205020404" pitchFamily="49" charset="0"/>
                <a:cs typeface="Courier New" panose="02070309020205020404" pitchFamily="49" charset="0"/>
              </a:rPr>
              <a:t> $</a:t>
            </a:r>
            <a:r>
              <a:rPr lang="es-ES" sz="1125" dirty="0" err="1">
                <a:latin typeface="Courier New" panose="02070309020205020404" pitchFamily="49" charset="0"/>
                <a:cs typeface="Courier New" panose="02070309020205020404" pitchFamily="49" charset="0"/>
              </a:rPr>
              <a:t>multi</a:t>
            </a:r>
            <a:r>
              <a:rPr lang="es-ES" sz="1125" dirty="0">
                <a:latin typeface="Courier New" panose="02070309020205020404" pitchFamily="49" charset="0"/>
                <a:cs typeface="Courier New" panose="02070309020205020404" pitchFamily="49" charset="0"/>
              </a:rPr>
              <a:t>=</a:t>
            </a:r>
            <a:r>
              <a:rPr lang="es-ES" sz="1125" dirty="0" err="1">
                <a:latin typeface="Courier New" panose="02070309020205020404" pitchFamily="49" charset="0"/>
                <a:cs typeface="Courier New" panose="02070309020205020404" pitchFamily="49" charset="0"/>
              </a:rPr>
              <a:t>multi</a:t>
            </a:r>
            <a:r>
              <a:rPr lang="es-ES" sz="1125" dirty="0">
                <a:latin typeface="Courier New" panose="02070309020205020404" pitchFamily="49" charset="0"/>
                <a:cs typeface="Courier New" panose="02070309020205020404" pitchFamily="49" charset="0"/>
              </a:rPr>
              <a:t>($num1,$num2); </a:t>
            </a:r>
          </a:p>
          <a:p>
            <a:r>
              <a:rPr lang="es-ES" sz="1125" dirty="0">
                <a:latin typeface="Courier New" panose="02070309020205020404" pitchFamily="49" charset="0"/>
                <a:cs typeface="Courier New" panose="02070309020205020404" pitchFamily="49" charset="0"/>
              </a:rPr>
              <a:t>//Función suma </a:t>
            </a:r>
          </a:p>
          <a:p>
            <a:r>
              <a:rPr lang="es-ES" sz="1125" dirty="0" err="1">
                <a:latin typeface="Courier New" panose="02070309020205020404" pitchFamily="49" charset="0"/>
                <a:cs typeface="Courier New" panose="02070309020205020404" pitchFamily="49" charset="0"/>
              </a:rPr>
              <a:t>function</a:t>
            </a:r>
            <a:r>
              <a:rPr lang="es-ES" sz="1125" dirty="0">
                <a:latin typeface="Courier New" panose="02070309020205020404" pitchFamily="49" charset="0"/>
                <a:cs typeface="Courier New" panose="02070309020205020404" pitchFamily="49" charset="0"/>
              </a:rPr>
              <a:t> suma($num1, $num2); </a:t>
            </a:r>
          </a:p>
          <a:p>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a:t>
            </a:r>
            <a:r>
              <a:rPr lang="es-ES" sz="1125" dirty="0" err="1">
                <a:latin typeface="Courier New" panose="02070309020205020404" pitchFamily="49" charset="0"/>
                <a:cs typeface="Courier New" panose="02070309020205020404" pitchFamily="49" charset="0"/>
              </a:rPr>
              <a:t>resp</a:t>
            </a:r>
            <a:r>
              <a:rPr lang="es-ES" sz="1125" dirty="0">
                <a:latin typeface="Courier New" panose="02070309020205020404" pitchFamily="49" charset="0"/>
                <a:cs typeface="Courier New" panose="02070309020205020404" pitchFamily="49" charset="0"/>
              </a:rPr>
              <a:t>=$num1+$num2</a:t>
            </a:r>
            <a:r>
              <a:rPr lang="es-ES" sz="1125" dirty="0">
                <a:latin typeface="Courier New" panose="02070309020205020404" pitchFamily="49" charset="0"/>
                <a:cs typeface="Courier New" panose="02070309020205020404" pitchFamily="49" charset="0"/>
              </a:rPr>
              <a:t>;</a:t>
            </a:r>
          </a:p>
          <a:p>
            <a:r>
              <a:rPr lang="es-ES" sz="1125" dirty="0" err="1">
                <a:latin typeface="Courier New" panose="02070309020205020404" pitchFamily="49" charset="0"/>
                <a:cs typeface="Courier New" panose="02070309020205020404" pitchFamily="49" charset="0"/>
              </a:rPr>
              <a:t>return</a:t>
            </a:r>
            <a:r>
              <a:rPr lang="es-ES" sz="1125" dirty="0">
                <a:latin typeface="Courier New" panose="02070309020205020404" pitchFamily="49" charset="0"/>
                <a:cs typeface="Courier New" panose="02070309020205020404" pitchFamily="49" charset="0"/>
              </a:rPr>
              <a:t> $</a:t>
            </a:r>
            <a:r>
              <a:rPr lang="es-ES" sz="1125" dirty="0" err="1">
                <a:latin typeface="Courier New" panose="02070309020205020404" pitchFamily="49" charset="0"/>
                <a:cs typeface="Courier New" panose="02070309020205020404" pitchFamily="49" charset="0"/>
              </a:rPr>
              <a:t>resp</a:t>
            </a:r>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//Función </a:t>
            </a:r>
            <a:r>
              <a:rPr lang="es-ES" sz="1125" dirty="0" err="1">
                <a:latin typeface="Courier New" panose="02070309020205020404" pitchFamily="49" charset="0"/>
                <a:cs typeface="Courier New" panose="02070309020205020404" pitchFamily="49" charset="0"/>
              </a:rPr>
              <a:t>milti</a:t>
            </a:r>
            <a:r>
              <a:rPr lang="es-ES" sz="1125" dirty="0">
                <a:latin typeface="Courier New" panose="02070309020205020404" pitchFamily="49" charset="0"/>
                <a:cs typeface="Courier New" panose="02070309020205020404" pitchFamily="49" charset="0"/>
              </a:rPr>
              <a:t> </a:t>
            </a:r>
          </a:p>
          <a:p>
            <a:r>
              <a:rPr lang="es-ES" sz="1125" dirty="0" err="1">
                <a:latin typeface="Courier New" panose="02070309020205020404" pitchFamily="49" charset="0"/>
                <a:cs typeface="Courier New" panose="02070309020205020404" pitchFamily="49" charset="0"/>
              </a:rPr>
              <a:t>function</a:t>
            </a:r>
            <a:r>
              <a:rPr lang="es-ES" sz="1125" dirty="0">
                <a:latin typeface="Courier New" panose="02070309020205020404" pitchFamily="49" charset="0"/>
                <a:cs typeface="Courier New" panose="02070309020205020404" pitchFamily="49" charset="0"/>
              </a:rPr>
              <a:t> </a:t>
            </a:r>
            <a:r>
              <a:rPr lang="es-ES" sz="1125" dirty="0" err="1">
                <a:latin typeface="Courier New" panose="02070309020205020404" pitchFamily="49" charset="0"/>
                <a:cs typeface="Courier New" panose="02070309020205020404" pitchFamily="49" charset="0"/>
              </a:rPr>
              <a:t>multi</a:t>
            </a:r>
            <a:r>
              <a:rPr lang="es-ES" sz="1125" dirty="0">
                <a:latin typeface="Courier New" panose="02070309020205020404" pitchFamily="49" charset="0"/>
                <a:cs typeface="Courier New" panose="02070309020205020404" pitchFamily="49" charset="0"/>
              </a:rPr>
              <a:t>($num1, $num2) </a:t>
            </a:r>
          </a:p>
          <a:p>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a:t>
            </a:r>
            <a:r>
              <a:rPr lang="es-ES" sz="1125" dirty="0" err="1">
                <a:latin typeface="Courier New" panose="02070309020205020404" pitchFamily="49" charset="0"/>
                <a:cs typeface="Courier New" panose="02070309020205020404" pitchFamily="49" charset="0"/>
              </a:rPr>
              <a:t>resp</a:t>
            </a:r>
            <a:r>
              <a:rPr lang="es-ES" sz="1125" dirty="0">
                <a:latin typeface="Courier New" panose="02070309020205020404" pitchFamily="49" charset="0"/>
                <a:cs typeface="Courier New" panose="02070309020205020404" pitchFamily="49" charset="0"/>
              </a:rPr>
              <a:t>=$num1*$num2; </a:t>
            </a:r>
          </a:p>
          <a:p>
            <a:r>
              <a:rPr lang="es-ES" sz="1125" dirty="0" err="1">
                <a:latin typeface="Courier New" panose="02070309020205020404" pitchFamily="49" charset="0"/>
                <a:cs typeface="Courier New" panose="02070309020205020404" pitchFamily="49" charset="0"/>
              </a:rPr>
              <a:t>return</a:t>
            </a:r>
            <a:r>
              <a:rPr lang="es-ES" sz="1125" dirty="0">
                <a:latin typeface="Courier New" panose="02070309020205020404" pitchFamily="49" charset="0"/>
                <a:cs typeface="Courier New" panose="02070309020205020404" pitchFamily="49" charset="0"/>
              </a:rPr>
              <a:t> $</a:t>
            </a:r>
            <a:r>
              <a:rPr lang="es-ES" sz="1125" dirty="0" err="1">
                <a:latin typeface="Courier New" panose="02070309020205020404" pitchFamily="49" charset="0"/>
                <a:cs typeface="Courier New" panose="02070309020205020404" pitchFamily="49" charset="0"/>
              </a:rPr>
              <a:t>resp</a:t>
            </a:r>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 </a:t>
            </a:r>
          </a:p>
          <a:p>
            <a:r>
              <a:rPr lang="es-ES" sz="1125" dirty="0">
                <a:latin typeface="Courier New" panose="02070309020205020404" pitchFamily="49" charset="0"/>
                <a:cs typeface="Courier New" panose="02070309020205020404" pitchFamily="49" charset="0"/>
              </a:rPr>
              <a:t>?&gt; </a:t>
            </a:r>
          </a:p>
        </p:txBody>
      </p:sp>
      <p:sp>
        <p:nvSpPr>
          <p:cNvPr id="5" name="Rectángulo 4"/>
          <p:cNvSpPr/>
          <p:nvPr/>
        </p:nvSpPr>
        <p:spPr>
          <a:xfrm>
            <a:off x="453839" y="1845767"/>
            <a:ext cx="4013947" cy="3520194"/>
          </a:xfrm>
          <a:prstGeom prst="rect">
            <a:avLst/>
          </a:prstGeom>
        </p:spPr>
        <p:txBody>
          <a:bodyPr wrap="square">
            <a:spAutoFit/>
          </a:bodyPr>
          <a:lstStyle/>
          <a:p>
            <a:pPr algn="just">
              <a:lnSpc>
                <a:spcPct val="150000"/>
              </a:lnSpc>
            </a:pPr>
            <a:r>
              <a:rPr lang="es-ES" sz="1350" dirty="0"/>
              <a:t>L</a:t>
            </a:r>
            <a:r>
              <a:rPr lang="es-ES" sz="1350" dirty="0"/>
              <a:t>as </a:t>
            </a:r>
            <a:r>
              <a:rPr lang="es-ES" sz="1350" dirty="0"/>
              <a:t>funciones agregan mayor versatilidad, por lo que su uso es muy común; sin embargo, su definición para muchos resulta complicada. Una función, por lo general, está integrada por rutinas y acciones que se ejecutan a lo largo de un script; </a:t>
            </a:r>
            <a:r>
              <a:rPr lang="es-ES" sz="1350" dirty="0"/>
              <a:t>pueden </a:t>
            </a:r>
            <a:r>
              <a:rPr lang="es-ES" sz="1350" dirty="0"/>
              <a:t>ser llamadas una o varias veces para su ejecución, esto dependerá de la tarea por realizar. </a:t>
            </a:r>
            <a:endParaRPr lang="es-ES" sz="1350" dirty="0"/>
          </a:p>
          <a:p>
            <a:pPr algn="just">
              <a:lnSpc>
                <a:spcPct val="150000"/>
              </a:lnSpc>
            </a:pPr>
            <a:endParaRPr lang="es-ES" sz="1350" dirty="0"/>
          </a:p>
          <a:p>
            <a:pPr algn="just">
              <a:lnSpc>
                <a:spcPct val="150000"/>
              </a:lnSpc>
            </a:pPr>
            <a:r>
              <a:rPr lang="es-ES" sz="1350" dirty="0"/>
              <a:t>Veamos el típico ejemplo para sumar y multiplicar dos números. Para ello definimos las funciones suma y </a:t>
            </a:r>
            <a:r>
              <a:rPr lang="es-ES" sz="1350" dirty="0" err="1"/>
              <a:t>multi</a:t>
            </a:r>
            <a:r>
              <a:rPr lang="es-ES" sz="1350" dirty="0"/>
              <a:t>, que son invocadas dentro del mismo </a:t>
            </a:r>
            <a:r>
              <a:rPr lang="es-ES" sz="1350" dirty="0"/>
              <a:t>código.</a:t>
            </a:r>
            <a:endParaRPr lang="es-ES" sz="1350" dirty="0"/>
          </a:p>
        </p:txBody>
      </p:sp>
    </p:spTree>
    <p:extLst>
      <p:ext uri="{BB962C8B-B14F-4D97-AF65-F5344CB8AC3E}">
        <p14:creationId xmlns:p14="http://schemas.microsoft.com/office/powerpoint/2010/main" val="416819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1321516"/>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5.2.2 Entorno de Apache, PHP, </a:t>
            </a:r>
            <a:r>
              <a:rPr lang="es-ES" sz="1500" b="1" dirty="0" err="1">
                <a:solidFill>
                  <a:schemeClr val="accent1"/>
                </a:solidFill>
                <a:latin typeface="Calibri" panose="020F0502020204030204" pitchFamily="34" charset="0"/>
                <a:ea typeface="Calibri" panose="020F0502020204030204" pitchFamily="34" charset="0"/>
                <a:cs typeface="Arial" panose="020B0604020202020204" pitchFamily="34" charset="0"/>
              </a:rPr>
              <a:t>MySQL</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 y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HTML</a:t>
            </a:r>
          </a:p>
          <a:p>
            <a:endParaRPr lang="es-ES" sz="75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s-ES" sz="1275" dirty="0"/>
              <a:t>Para dar forma a lo que hemos visto con anterioridad, los siguientes ejemplos estarán enfocados a la utilización del servidor Apache, el lenguaje de </a:t>
            </a:r>
            <a:r>
              <a:rPr lang="es-ES" sz="1275" dirty="0"/>
              <a:t>programación </a:t>
            </a:r>
            <a:r>
              <a:rPr lang="es-ES" sz="1275" dirty="0"/>
              <a:t>PHP, creación de bases de datos en </a:t>
            </a:r>
            <a:r>
              <a:rPr lang="es-ES" sz="1275" dirty="0" err="1"/>
              <a:t>MySQL</a:t>
            </a:r>
            <a:r>
              <a:rPr lang="es-ES" sz="1275" dirty="0"/>
              <a:t> y las etiquetas de HTML. Con estos elementos podremos ver nuestra aplicación en el navegador de nuestra preferencia. </a:t>
            </a:r>
            <a:endPar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8" name="Rectángulo 7"/>
          <p:cNvSpPr/>
          <p:nvPr/>
        </p:nvSpPr>
        <p:spPr>
          <a:xfrm>
            <a:off x="453838" y="2893500"/>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5.2.3 Formularios</a:t>
            </a:r>
          </a:p>
        </p:txBody>
      </p:sp>
      <p:sp>
        <p:nvSpPr>
          <p:cNvPr id="9" name="Rectángulo 8"/>
          <p:cNvSpPr/>
          <p:nvPr/>
        </p:nvSpPr>
        <p:spPr>
          <a:xfrm>
            <a:off x="453838" y="3201951"/>
            <a:ext cx="8027894" cy="2152512"/>
          </a:xfrm>
          <a:prstGeom prst="rect">
            <a:avLst/>
          </a:prstGeom>
        </p:spPr>
        <p:txBody>
          <a:bodyPr wrap="square">
            <a:spAutoFit/>
          </a:bodyPr>
          <a:lstStyle/>
          <a:p>
            <a:pPr marL="214313" indent="-214313" algn="just">
              <a:lnSpc>
                <a:spcPct val="150000"/>
              </a:lnSpc>
              <a:buFont typeface="Wingdings" panose="05000000000000000000" pitchFamily="2" charset="2"/>
              <a:buChar char="Ø"/>
            </a:pPr>
            <a:r>
              <a:rPr lang="es-ES" sz="1275" dirty="0"/>
              <a:t> </a:t>
            </a:r>
            <a:r>
              <a:rPr lang="es-ES" sz="1275" dirty="0"/>
              <a:t>Al efectuar una aplicación web, uno de los principales objetivos es la interactividad entre el usuario y el servidor. En un primer acercamiento se pretende que por cada pregunta se obtenga una respuesta, ya sea por parte del servidor o por parte del usuario. Esto se puede lograr utilizando formularios. </a:t>
            </a:r>
            <a:endParaRPr lang="es-ES" sz="1275" dirty="0"/>
          </a:p>
          <a:p>
            <a:pPr marL="214313" indent="-214313" algn="just">
              <a:lnSpc>
                <a:spcPct val="150000"/>
              </a:lnSpc>
              <a:buFont typeface="Wingdings" panose="05000000000000000000" pitchFamily="2" charset="2"/>
              <a:buChar char="Ø"/>
            </a:pPr>
            <a:endParaRPr lang="es-ES" sz="1275" dirty="0"/>
          </a:p>
          <a:p>
            <a:pPr marL="214313" indent="-214313" algn="just">
              <a:lnSpc>
                <a:spcPct val="150000"/>
              </a:lnSpc>
              <a:buFont typeface="Wingdings" panose="05000000000000000000" pitchFamily="2" charset="2"/>
              <a:buChar char="Ø"/>
            </a:pPr>
            <a:r>
              <a:rPr lang="es-ES" sz="1275" dirty="0"/>
              <a:t>La creación del formularios inicia en la etiqueta &lt;</a:t>
            </a:r>
            <a:r>
              <a:rPr lang="es-ES" sz="1275" dirty="0" err="1"/>
              <a:t>form</a:t>
            </a:r>
            <a:r>
              <a:rPr lang="es-ES" sz="1275" dirty="0"/>
              <a:t> </a:t>
            </a:r>
            <a:r>
              <a:rPr lang="es-ES" sz="1275" dirty="0" err="1"/>
              <a:t>action</a:t>
            </a:r>
            <a:r>
              <a:rPr lang="es-ES" sz="1275" dirty="0"/>
              <a:t>=” </a:t>
            </a:r>
            <a:r>
              <a:rPr lang="es-ES" sz="1275" dirty="0" err="1"/>
              <a:t>RegresaDato.php</a:t>
            </a:r>
            <a:r>
              <a:rPr lang="es-ES" sz="1275" dirty="0"/>
              <a:t>” </a:t>
            </a:r>
            <a:r>
              <a:rPr lang="es-ES" sz="1275" dirty="0" err="1"/>
              <a:t>method</a:t>
            </a:r>
            <a:r>
              <a:rPr lang="es-ES" sz="1275" dirty="0"/>
              <a:t>=”post”&gt;; el parámetro </a:t>
            </a:r>
            <a:r>
              <a:rPr lang="es-ES" sz="1275" dirty="0" err="1"/>
              <a:t>action</a:t>
            </a:r>
            <a:r>
              <a:rPr lang="es-ES" sz="1275" dirty="0"/>
              <a:t> nos indica el código en PHP que se procesará o ejecutará en función del dato que se solicita mediante el formulario, mientras el parámetro </a:t>
            </a:r>
            <a:r>
              <a:rPr lang="es-ES" sz="1275" dirty="0" err="1"/>
              <a:t>method</a:t>
            </a:r>
            <a:r>
              <a:rPr lang="es-ES" sz="1275" dirty="0"/>
              <a:t>=”post” indica que se van a enviar datos. </a:t>
            </a:r>
          </a:p>
        </p:txBody>
      </p:sp>
    </p:spTree>
    <p:extLst>
      <p:ext uri="{BB962C8B-B14F-4D97-AF65-F5344CB8AC3E}">
        <p14:creationId xmlns:p14="http://schemas.microsoft.com/office/powerpoint/2010/main" val="8971936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7"/>
            <a:ext cx="8027894" cy="438582"/>
          </a:xfrm>
          <a:prstGeom prst="rect">
            <a:avLst/>
          </a:prstGeom>
        </p:spPr>
        <p:txBody>
          <a:bodyPr wrap="square">
            <a:spAutoFit/>
          </a:bodyPr>
          <a:lstStyle/>
          <a:p>
            <a:pPr algn="just">
              <a:lnSpc>
                <a:spcPct val="150000"/>
              </a:lnSpc>
            </a:pP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Ejemplo de elaboración de un formulario:</a:t>
            </a:r>
          </a:p>
        </p:txBody>
      </p:sp>
      <p:pic>
        <p:nvPicPr>
          <p:cNvPr id="2" name="Imagen 1"/>
          <p:cNvPicPr>
            <a:picLocks noChangeAspect="1"/>
          </p:cNvPicPr>
          <p:nvPr/>
        </p:nvPicPr>
        <p:blipFill>
          <a:blip r:embed="rId2"/>
          <a:stretch>
            <a:fillRect/>
          </a:stretch>
        </p:blipFill>
        <p:spPr>
          <a:xfrm>
            <a:off x="1371600" y="1908063"/>
            <a:ext cx="6438965" cy="3163615"/>
          </a:xfrm>
          <a:prstGeom prst="rect">
            <a:avLst/>
          </a:prstGeom>
        </p:spPr>
      </p:pic>
      <p:sp>
        <p:nvSpPr>
          <p:cNvPr id="6" name="Rectángulo 5"/>
          <p:cNvSpPr/>
          <p:nvPr/>
        </p:nvSpPr>
        <p:spPr>
          <a:xfrm>
            <a:off x="577135" y="5255983"/>
            <a:ext cx="8027894" cy="386644"/>
          </a:xfrm>
          <a:prstGeom prst="rect">
            <a:avLst/>
          </a:prstGeom>
        </p:spPr>
        <p:txBody>
          <a:bodyPr wrap="square">
            <a:spAutoFit/>
          </a:bodyPr>
          <a:lstStyle/>
          <a:p>
            <a:pPr>
              <a:lnSpc>
                <a:spcPct val="150000"/>
              </a:lnSpc>
            </a:pPr>
            <a:r>
              <a:rPr lang="es-ES" sz="1275" dirty="0"/>
              <a:t>Adecúa el código del Ejemplo y ejecútalo para su entendimiento.</a:t>
            </a:r>
            <a:endPar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6896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5.3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Uso de bases de datos en programación web	</a:t>
            </a:r>
          </a:p>
        </p:txBody>
      </p:sp>
      <p:sp>
        <p:nvSpPr>
          <p:cNvPr id="8" name="Rectángulo 7"/>
          <p:cNvSpPr/>
          <p:nvPr/>
        </p:nvSpPr>
        <p:spPr>
          <a:xfrm>
            <a:off x="453838" y="1735037"/>
            <a:ext cx="8027894" cy="1367682"/>
          </a:xfrm>
          <a:prstGeom prst="rect">
            <a:avLst/>
          </a:prstGeom>
        </p:spPr>
        <p:txBody>
          <a:bodyPr wrap="square">
            <a:spAutoFit/>
          </a:bodyPr>
          <a:lstStyle/>
          <a:p>
            <a:r>
              <a:rPr lang="es-ES" sz="1275" dirty="0"/>
              <a:t>Revisemos algunas definiciones de base de datos</a:t>
            </a:r>
            <a:r>
              <a:rPr lang="es-ES" sz="1275" dirty="0"/>
              <a:t>:</a:t>
            </a:r>
          </a:p>
          <a:p>
            <a:endPar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214313" indent="-214313" algn="just">
              <a:lnSpc>
                <a:spcPct val="150000"/>
              </a:lnSpc>
              <a:buFont typeface="Wingdings" panose="05000000000000000000" pitchFamily="2" charset="2"/>
              <a:buChar char="ü"/>
            </a:pPr>
            <a:r>
              <a:rPr lang="es-ES" sz="1275" dirty="0">
                <a:solidFill>
                  <a:srgbClr val="000000"/>
                </a:solidFill>
              </a:rPr>
              <a:t>Conjunto </a:t>
            </a:r>
            <a:r>
              <a:rPr lang="es-ES" sz="1275" dirty="0">
                <a:solidFill>
                  <a:srgbClr val="000000"/>
                </a:solidFill>
              </a:rPr>
              <a:t>de archivos o tablas relacionadas entre sí, un archivo o una tabla contiene una colección de renglones o registros; una tabla contiene una colección de columnas, también llamada campos</a:t>
            </a:r>
            <a:r>
              <a:rPr lang="es-ES" sz="1275" dirty="0">
                <a:solidFill>
                  <a:srgbClr val="000000"/>
                </a:solidFill>
              </a:rPr>
              <a:t>.</a:t>
            </a:r>
          </a:p>
          <a:p>
            <a:pPr marL="214313" indent="-214313" algn="just">
              <a:lnSpc>
                <a:spcPct val="150000"/>
              </a:lnSpc>
              <a:buFont typeface="Wingdings" panose="05000000000000000000" pitchFamily="2" charset="2"/>
              <a:buChar char="ü"/>
            </a:pPr>
            <a:r>
              <a:rPr lang="es-ES" sz="1275" dirty="0">
                <a:solidFill>
                  <a:srgbClr val="000000"/>
                </a:solidFill>
              </a:rPr>
              <a:t> Conjunto </a:t>
            </a:r>
            <a:r>
              <a:rPr lang="es-ES" sz="1275" dirty="0">
                <a:solidFill>
                  <a:srgbClr val="000000"/>
                </a:solidFill>
              </a:rPr>
              <a:t>de archivos o tablas estructurados bajo un mismo contexto y que se encuentran </a:t>
            </a:r>
            <a:r>
              <a:rPr lang="es-ES" sz="1275" dirty="0">
                <a:solidFill>
                  <a:srgbClr val="000000"/>
                </a:solidFill>
              </a:rPr>
              <a:t> relacionados </a:t>
            </a:r>
            <a:r>
              <a:rPr lang="es-ES" sz="1275" dirty="0">
                <a:solidFill>
                  <a:srgbClr val="000000"/>
                </a:solidFill>
              </a:rPr>
              <a:t>entre sí. </a:t>
            </a:r>
          </a:p>
        </p:txBody>
      </p:sp>
      <p:sp>
        <p:nvSpPr>
          <p:cNvPr id="9" name="Rectángulo 8"/>
          <p:cNvSpPr/>
          <p:nvPr/>
        </p:nvSpPr>
        <p:spPr>
          <a:xfrm>
            <a:off x="453838" y="3327438"/>
            <a:ext cx="8027894" cy="2054409"/>
          </a:xfrm>
          <a:prstGeom prst="rect">
            <a:avLst/>
          </a:prstGeom>
        </p:spPr>
        <p:txBody>
          <a:bodyPr wrap="square">
            <a:spAutoFit/>
          </a:bodyPr>
          <a:lstStyle/>
          <a:p>
            <a:pPr lvl="0"/>
            <a:r>
              <a:rPr lang="es-ES" sz="1275" dirty="0"/>
              <a:t> </a:t>
            </a:r>
            <a:r>
              <a:rPr lang="es-ES" sz="1275" dirty="0"/>
              <a:t>Algunas características de las base de datos son las siguientes </a:t>
            </a:r>
            <a:r>
              <a:rPr lang="es-ES" sz="1275" dirty="0">
                <a:solidFill>
                  <a:prstClr val="black"/>
                </a:solidFill>
              </a:rPr>
              <a:t>:</a:t>
            </a:r>
          </a:p>
          <a:p>
            <a:pPr lvl="0"/>
            <a:endParaRPr lang="es-ES" sz="1275" dirty="0">
              <a:solidFill>
                <a:prstClr val="black"/>
              </a:solidFill>
            </a:endParaRPr>
          </a:p>
          <a:p>
            <a:pPr marL="557213" lvl="1" indent="-214313">
              <a:buFont typeface="Wingdings" panose="05000000000000000000" pitchFamily="2" charset="2"/>
              <a:buChar char="Ø"/>
            </a:pPr>
            <a:r>
              <a:rPr lang="es-ES" sz="1275" dirty="0">
                <a:solidFill>
                  <a:prstClr val="black"/>
                </a:solidFill>
              </a:rPr>
              <a:t>Fácil </a:t>
            </a:r>
            <a:r>
              <a:rPr lang="es-ES" sz="1275" dirty="0">
                <a:solidFill>
                  <a:prstClr val="black"/>
                </a:solidFill>
              </a:rPr>
              <a:t>acceso y actualización que utiliza diferentes lenguajes de programación.</a:t>
            </a:r>
          </a:p>
          <a:p>
            <a:pPr marL="557213" lvl="1" indent="-214313">
              <a:buFont typeface="Wingdings" panose="05000000000000000000" pitchFamily="2" charset="2"/>
              <a:buChar char="Ø"/>
            </a:pPr>
            <a:r>
              <a:rPr lang="es-ES" sz="1275" dirty="0">
                <a:solidFill>
                  <a:prstClr val="black"/>
                </a:solidFill>
              </a:rPr>
              <a:t>Realización </a:t>
            </a:r>
            <a:r>
              <a:rPr lang="es-ES" sz="1275" dirty="0">
                <a:solidFill>
                  <a:prstClr val="black"/>
                </a:solidFill>
              </a:rPr>
              <a:t>de consultas complejas, con el uso de herramientas para este fin, </a:t>
            </a:r>
            <a:r>
              <a:rPr lang="es-ES" sz="1275" dirty="0">
                <a:solidFill>
                  <a:prstClr val="black"/>
                </a:solidFill>
              </a:rPr>
              <a:t>por ejemplo</a:t>
            </a:r>
            <a:r>
              <a:rPr lang="es-ES" sz="1275" dirty="0">
                <a:solidFill>
                  <a:prstClr val="black"/>
                </a:solidFill>
              </a:rPr>
              <a:t>: </a:t>
            </a:r>
            <a:r>
              <a:rPr lang="es-ES" sz="1275" dirty="0" err="1">
                <a:solidFill>
                  <a:prstClr val="black"/>
                </a:solidFill>
              </a:rPr>
              <a:t>MySQL</a:t>
            </a:r>
            <a:r>
              <a:rPr lang="es-ES" sz="1275" dirty="0">
                <a:solidFill>
                  <a:prstClr val="black"/>
                </a:solidFill>
              </a:rPr>
              <a:t>.</a:t>
            </a:r>
          </a:p>
          <a:p>
            <a:pPr marL="557213" lvl="1" indent="-214313">
              <a:buFont typeface="Wingdings" panose="05000000000000000000" pitchFamily="2" charset="2"/>
              <a:buChar char="Ø"/>
            </a:pPr>
            <a:r>
              <a:rPr lang="es-ES" sz="1275" dirty="0">
                <a:solidFill>
                  <a:prstClr val="black"/>
                </a:solidFill>
              </a:rPr>
              <a:t>Independencia lógica y física de los datos.</a:t>
            </a:r>
          </a:p>
          <a:p>
            <a:pPr marL="557213" lvl="1" indent="-214313">
              <a:buFont typeface="Wingdings" panose="05000000000000000000" pitchFamily="2" charset="2"/>
              <a:buChar char="Ø"/>
            </a:pPr>
            <a:r>
              <a:rPr lang="es-ES" sz="1275" dirty="0">
                <a:solidFill>
                  <a:prstClr val="black"/>
                </a:solidFill>
              </a:rPr>
              <a:t>Evitan </a:t>
            </a:r>
            <a:r>
              <a:rPr lang="es-ES" sz="1275" dirty="0">
                <a:solidFill>
                  <a:prstClr val="black"/>
                </a:solidFill>
              </a:rPr>
              <a:t>al máximo la redundancia de datos.</a:t>
            </a:r>
          </a:p>
          <a:p>
            <a:pPr marL="557213" lvl="1" indent="-214313">
              <a:buFont typeface="Wingdings" panose="05000000000000000000" pitchFamily="2" charset="2"/>
              <a:buChar char="Ø"/>
            </a:pPr>
            <a:r>
              <a:rPr lang="es-ES" sz="1275" dirty="0">
                <a:solidFill>
                  <a:prstClr val="black"/>
                </a:solidFill>
              </a:rPr>
              <a:t>Acceso </a:t>
            </a:r>
            <a:r>
              <a:rPr lang="es-ES" sz="1275" dirty="0">
                <a:solidFill>
                  <a:prstClr val="black"/>
                </a:solidFill>
              </a:rPr>
              <a:t>concurrente, es decir, de varios usuarios a la vez.</a:t>
            </a:r>
          </a:p>
          <a:p>
            <a:pPr marL="557213" lvl="1" indent="-214313">
              <a:buFont typeface="Wingdings" panose="05000000000000000000" pitchFamily="2" charset="2"/>
              <a:buChar char="Ø"/>
            </a:pPr>
            <a:r>
              <a:rPr lang="es-ES" sz="1275" dirty="0">
                <a:solidFill>
                  <a:prstClr val="black"/>
                </a:solidFill>
              </a:rPr>
              <a:t>Máxima </a:t>
            </a:r>
            <a:r>
              <a:rPr lang="es-ES" sz="1275" dirty="0">
                <a:solidFill>
                  <a:prstClr val="black"/>
                </a:solidFill>
              </a:rPr>
              <a:t>integridad posible de los datos.</a:t>
            </a:r>
          </a:p>
          <a:p>
            <a:pPr marL="557213" lvl="1" indent="-214313">
              <a:buFont typeface="Wingdings" panose="05000000000000000000" pitchFamily="2" charset="2"/>
              <a:buChar char="Ø"/>
            </a:pPr>
            <a:r>
              <a:rPr lang="es-ES" sz="1275" dirty="0">
                <a:solidFill>
                  <a:prstClr val="black"/>
                </a:solidFill>
              </a:rPr>
              <a:t>Altos </a:t>
            </a:r>
            <a:r>
              <a:rPr lang="es-ES" sz="1275" dirty="0">
                <a:solidFill>
                  <a:prstClr val="black"/>
                </a:solidFill>
              </a:rPr>
              <a:t>niveles de seguridad de acceso y herramientas de auditoría.</a:t>
            </a:r>
          </a:p>
          <a:p>
            <a:pPr marL="557213" lvl="1" indent="-214313">
              <a:buFont typeface="Wingdings" panose="05000000000000000000" pitchFamily="2" charset="2"/>
              <a:buChar char="Ø"/>
            </a:pPr>
            <a:r>
              <a:rPr lang="es-ES" sz="1275" dirty="0">
                <a:solidFill>
                  <a:prstClr val="black"/>
                </a:solidFill>
              </a:rPr>
              <a:t>Herramientas </a:t>
            </a:r>
            <a:r>
              <a:rPr lang="es-ES" sz="1275" dirty="0">
                <a:solidFill>
                  <a:prstClr val="black"/>
                </a:solidFill>
              </a:rPr>
              <a:t>para respaldo y recuperación de información.</a:t>
            </a:r>
          </a:p>
        </p:txBody>
      </p:sp>
    </p:spTree>
    <p:extLst>
      <p:ext uri="{BB962C8B-B14F-4D97-AF65-F5344CB8AC3E}">
        <p14:creationId xmlns:p14="http://schemas.microsoft.com/office/powerpoint/2010/main" val="387968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20167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5.3.1 El proceso de acceso a base de datos en web</a:t>
            </a:r>
          </a:p>
        </p:txBody>
      </p:sp>
      <p:sp>
        <p:nvSpPr>
          <p:cNvPr id="8" name="Rectángulo 7"/>
          <p:cNvSpPr/>
          <p:nvPr/>
        </p:nvSpPr>
        <p:spPr>
          <a:xfrm>
            <a:off x="453838" y="2012036"/>
            <a:ext cx="8027894" cy="300082"/>
          </a:xfrm>
          <a:prstGeom prst="rect">
            <a:avLst/>
          </a:prstGeom>
        </p:spPr>
        <p:txBody>
          <a:bodyPr wrap="square">
            <a:spAutoFit/>
          </a:bodyPr>
          <a:lstStyle/>
          <a:p>
            <a:endParaRPr lang="es-ES" sz="135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ángulo 8"/>
          <p:cNvSpPr/>
          <p:nvPr/>
        </p:nvSpPr>
        <p:spPr>
          <a:xfrm>
            <a:off x="453838" y="4044163"/>
            <a:ext cx="8027894" cy="1563890"/>
          </a:xfrm>
          <a:prstGeom prst="rect">
            <a:avLst/>
          </a:prstGeom>
        </p:spPr>
        <p:txBody>
          <a:bodyPr wrap="square">
            <a:spAutoFit/>
          </a:bodyPr>
          <a:lstStyle/>
          <a:p>
            <a:pPr algn="just">
              <a:lnSpc>
                <a:spcPct val="150000"/>
              </a:lnSpc>
            </a:pPr>
            <a:r>
              <a:rPr lang="es-ES" sz="1275" dirty="0"/>
              <a:t>Tomemos como referencia la </a:t>
            </a:r>
            <a:r>
              <a:rPr lang="es-ES" sz="1275" dirty="0"/>
              <a:t>figura, </a:t>
            </a:r>
            <a:r>
              <a:rPr lang="es-ES" sz="1275" dirty="0"/>
              <a:t>en donde tenemos nuestra base de datos del lado del </a:t>
            </a:r>
            <a:r>
              <a:rPr lang="es-ES" sz="1275" dirty="0"/>
              <a:t>servidor (el servidor es Apache en este caso). </a:t>
            </a:r>
            <a:r>
              <a:rPr lang="es-ES" sz="1275" dirty="0"/>
              <a:t>Para acceder utilizaremos una interfaz del lado del cliente (usuario), HTML y PHP, y para interactuar con las base de datos usaremos </a:t>
            </a:r>
            <a:r>
              <a:rPr lang="es-ES" sz="1275" dirty="0">
                <a:solidFill>
                  <a:srgbClr val="000000"/>
                </a:solidFill>
              </a:rPr>
              <a:t>sentencias SQL, que al ejecutarlas, podremos insertar y obtener datos almacenados. Con esto lograremos un pequeño ambiente web; nos daremos cuenta de que las aplicaciones que facilitan la interacción entre páginas web y las base de datos tienen muchas ventajas. </a:t>
            </a:r>
            <a:endParaRPr lang="es-ES" sz="1275" dirty="0"/>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265349" y="1967818"/>
            <a:ext cx="6786125" cy="1566069"/>
          </a:xfrm>
          <a:prstGeom prst="rect">
            <a:avLst/>
          </a:prstGeom>
          <a:noFill/>
          <a:ln>
            <a:noFill/>
          </a:ln>
        </p:spPr>
      </p:pic>
      <p:sp>
        <p:nvSpPr>
          <p:cNvPr id="2" name="Rectángulo 1"/>
          <p:cNvSpPr/>
          <p:nvPr/>
        </p:nvSpPr>
        <p:spPr>
          <a:xfrm>
            <a:off x="2673015" y="3688668"/>
            <a:ext cx="3670044" cy="300082"/>
          </a:xfrm>
          <a:prstGeom prst="rect">
            <a:avLst/>
          </a:prstGeom>
        </p:spPr>
        <p:txBody>
          <a:bodyPr wrap="none">
            <a:spAutoFit/>
          </a:bodyPr>
          <a:lstStyle/>
          <a:p>
            <a:r>
              <a:rPr lang="es-ES" sz="1350" b="1" dirty="0"/>
              <a:t>Proceso de acceso a bases de datos web con PHP</a:t>
            </a:r>
          </a:p>
        </p:txBody>
      </p:sp>
    </p:spTree>
    <p:extLst>
      <p:ext uri="{BB962C8B-B14F-4D97-AF65-F5344CB8AC3E}">
        <p14:creationId xmlns:p14="http://schemas.microsoft.com/office/powerpoint/2010/main" val="3066634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5.3.2 SQL</a:t>
            </a:r>
          </a:p>
        </p:txBody>
      </p:sp>
      <p:sp>
        <p:nvSpPr>
          <p:cNvPr id="9" name="Rectángulo 8"/>
          <p:cNvSpPr/>
          <p:nvPr/>
        </p:nvSpPr>
        <p:spPr>
          <a:xfrm>
            <a:off x="453838" y="1644120"/>
            <a:ext cx="8027894" cy="2152512"/>
          </a:xfrm>
          <a:prstGeom prst="rect">
            <a:avLst/>
          </a:prstGeom>
        </p:spPr>
        <p:txBody>
          <a:bodyPr wrap="square">
            <a:spAutoFit/>
          </a:bodyPr>
          <a:lstStyle/>
          <a:p>
            <a:pPr algn="just">
              <a:lnSpc>
                <a:spcPct val="150000"/>
              </a:lnSpc>
            </a:pPr>
            <a:endParaRPr lang="es-ES" sz="1275" dirty="0"/>
          </a:p>
          <a:p>
            <a:pPr algn="just">
              <a:lnSpc>
                <a:spcPct val="150000"/>
              </a:lnSpc>
            </a:pPr>
            <a:r>
              <a:rPr lang="es-ES" sz="1275" dirty="0"/>
              <a:t>SQL </a:t>
            </a:r>
            <a:r>
              <a:rPr lang="es-ES" sz="1275" dirty="0"/>
              <a:t>utiliza el lenguaje de definición de datos (DML, </a:t>
            </a:r>
            <a:r>
              <a:rPr lang="es-ES" sz="1275" i="1" dirty="0"/>
              <a:t>Data </a:t>
            </a:r>
            <a:r>
              <a:rPr lang="es-ES" sz="1275" i="1" dirty="0" err="1"/>
              <a:t>Definition</a:t>
            </a:r>
            <a:r>
              <a:rPr lang="es-ES" sz="1275" i="1" dirty="0"/>
              <a:t> Language</a:t>
            </a:r>
            <a:r>
              <a:rPr lang="es-ES" sz="1275" dirty="0"/>
              <a:t>) para generar la estructura de los datos, utilizando funciones específicas, es decir, podemos tener campos con números enteros, reales, cadenas de texto, campos de tipos lógicos u otros que formen parte de la estructura de un tabla o archivo. </a:t>
            </a:r>
            <a:endParaRPr lang="es-ES" sz="1275" dirty="0"/>
          </a:p>
          <a:p>
            <a:pPr algn="just">
              <a:lnSpc>
                <a:spcPct val="150000"/>
              </a:lnSpc>
            </a:pPr>
            <a:endParaRPr lang="es-ES" sz="1275" dirty="0"/>
          </a:p>
          <a:p>
            <a:pPr algn="just">
              <a:lnSpc>
                <a:spcPct val="150000"/>
              </a:lnSpc>
            </a:pPr>
            <a:r>
              <a:rPr lang="es-ES" sz="1275" dirty="0"/>
              <a:t>De </a:t>
            </a:r>
            <a:r>
              <a:rPr lang="es-ES" sz="1275" dirty="0"/>
              <a:t>manera similar, utiliza el lenguaje de manipulación de datos (DML, </a:t>
            </a:r>
            <a:r>
              <a:rPr lang="es-ES" sz="1275" i="1" dirty="0"/>
              <a:t>Data </a:t>
            </a:r>
            <a:r>
              <a:rPr lang="es-ES" sz="1275" i="1" dirty="0" err="1"/>
              <a:t>Manipulation</a:t>
            </a:r>
            <a:r>
              <a:rPr lang="es-ES" sz="1275" i="1" dirty="0"/>
              <a:t> Language</a:t>
            </a:r>
            <a:r>
              <a:rPr lang="es-ES" sz="1275" dirty="0"/>
              <a:t>) para facilitar la administración de la información. Las funciones básicas de este lenguaje son las siguientes: </a:t>
            </a:r>
          </a:p>
        </p:txBody>
      </p:sp>
      <p:sp>
        <p:nvSpPr>
          <p:cNvPr id="2" name="Rectángulo 1"/>
          <p:cNvSpPr/>
          <p:nvPr/>
        </p:nvSpPr>
        <p:spPr>
          <a:xfrm>
            <a:off x="453838" y="3782343"/>
            <a:ext cx="8027894" cy="1661993"/>
          </a:xfrm>
          <a:prstGeom prst="rect">
            <a:avLst/>
          </a:prstGeom>
        </p:spPr>
        <p:txBody>
          <a:bodyPr wrap="square">
            <a:spAutoFit/>
          </a:bodyPr>
          <a:lstStyle/>
          <a:p>
            <a:pPr marL="557213" lvl="1" indent="-214313">
              <a:lnSpc>
                <a:spcPct val="200000"/>
              </a:lnSpc>
              <a:buFont typeface="Wingdings" panose="05000000000000000000" pitchFamily="2" charset="2"/>
              <a:buChar char="ü"/>
            </a:pPr>
            <a:r>
              <a:rPr lang="es-ES" sz="1275" b="1" dirty="0" err="1"/>
              <a:t>Select</a:t>
            </a:r>
            <a:r>
              <a:rPr lang="es-ES" sz="1275" dirty="0"/>
              <a:t>, para hacer el requerimiento de un dato o grupo de ellos a una tabla </a:t>
            </a:r>
            <a:r>
              <a:rPr lang="es-ES" sz="1275" dirty="0"/>
              <a:t>o archivo</a:t>
            </a:r>
            <a:r>
              <a:rPr lang="es-ES" sz="1275" dirty="0"/>
              <a:t>.</a:t>
            </a:r>
          </a:p>
          <a:p>
            <a:pPr marL="557213" lvl="1" indent="-214313">
              <a:lnSpc>
                <a:spcPct val="200000"/>
              </a:lnSpc>
              <a:buFont typeface="Wingdings" panose="05000000000000000000" pitchFamily="2" charset="2"/>
              <a:buChar char="ü"/>
            </a:pPr>
            <a:r>
              <a:rPr lang="es-ES" sz="1275" b="1" dirty="0" err="1"/>
              <a:t>Insert</a:t>
            </a:r>
            <a:r>
              <a:rPr lang="es-ES" sz="1275" dirty="0"/>
              <a:t>, para insertar nuevos registros en una tabla o archivo.</a:t>
            </a:r>
          </a:p>
          <a:p>
            <a:pPr marL="557213" lvl="1" indent="-214313">
              <a:lnSpc>
                <a:spcPct val="200000"/>
              </a:lnSpc>
              <a:buFont typeface="Wingdings" panose="05000000000000000000" pitchFamily="2" charset="2"/>
              <a:buChar char="ü"/>
            </a:pPr>
            <a:r>
              <a:rPr lang="es-ES" sz="1275" b="1" dirty="0" err="1"/>
              <a:t>Delete</a:t>
            </a:r>
            <a:r>
              <a:rPr lang="es-ES" sz="1275" dirty="0"/>
              <a:t>, para borrar registros de una tabla o archivo</a:t>
            </a:r>
          </a:p>
          <a:p>
            <a:pPr marL="557213" lvl="1" indent="-214313">
              <a:lnSpc>
                <a:spcPct val="200000"/>
              </a:lnSpc>
              <a:buFont typeface="Wingdings" panose="05000000000000000000" pitchFamily="2" charset="2"/>
              <a:buChar char="ü"/>
            </a:pPr>
            <a:r>
              <a:rPr lang="es-ES" sz="1275" b="1" dirty="0" err="1"/>
              <a:t>Update</a:t>
            </a:r>
            <a:r>
              <a:rPr lang="es-ES" sz="1275" dirty="0"/>
              <a:t>, para modificar uno o varios registros de una tabla o archivo</a:t>
            </a:r>
          </a:p>
        </p:txBody>
      </p:sp>
    </p:spTree>
    <p:extLst>
      <p:ext uri="{BB962C8B-B14F-4D97-AF65-F5344CB8AC3E}">
        <p14:creationId xmlns:p14="http://schemas.microsoft.com/office/powerpoint/2010/main" val="3207428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215747"/>
            <a:ext cx="8027894" cy="715581"/>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5.3.3 SQL Creación de la base de datos con </a:t>
            </a:r>
            <a:r>
              <a:rPr lang="es-ES" sz="1500" b="1" dirty="0" err="1">
                <a:solidFill>
                  <a:schemeClr val="accent1"/>
                </a:solidFill>
                <a:latin typeface="Calibri" panose="020F0502020204030204" pitchFamily="34" charset="0"/>
                <a:ea typeface="Calibri" panose="020F0502020204030204" pitchFamily="34" charset="0"/>
                <a:cs typeface="Arial" panose="020B0604020202020204" pitchFamily="34" charset="0"/>
              </a:rPr>
              <a:t>MySQL</a:t>
            </a:r>
            <a:endPar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endPar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r>
              <a:rPr lang="es-ES" sz="1275" dirty="0">
                <a:latin typeface="Calibri" panose="020F0502020204030204" pitchFamily="34" charset="0"/>
                <a:ea typeface="Calibri" panose="020F0502020204030204" pitchFamily="34" charset="0"/>
                <a:cs typeface="Arial" panose="020B0604020202020204" pitchFamily="34" charset="0"/>
              </a:rPr>
              <a:t>Aquí se muestra la creación de dos tablas “cursos” e “inscritos”·</a:t>
            </a:r>
            <a:endParaRPr lang="es-ES" sz="1275" dirty="0">
              <a:latin typeface="Calibri" panose="020F0502020204030204" pitchFamily="34" charset="0"/>
              <a:ea typeface="Calibri" panose="020F0502020204030204" pitchFamily="34" charset="0"/>
              <a:cs typeface="Arial" panose="020B0604020202020204" pitchFamily="34" charset="0"/>
            </a:endParaRPr>
          </a:p>
        </p:txBody>
      </p:sp>
      <p:sp>
        <p:nvSpPr>
          <p:cNvPr id="2" name="Rectángulo 1"/>
          <p:cNvSpPr/>
          <p:nvPr/>
        </p:nvSpPr>
        <p:spPr>
          <a:xfrm>
            <a:off x="453838" y="4376800"/>
            <a:ext cx="8027894" cy="1269578"/>
          </a:xfrm>
          <a:prstGeom prst="rect">
            <a:avLst/>
          </a:prstGeom>
        </p:spPr>
        <p:txBody>
          <a:bodyPr wrap="square">
            <a:spAutoFit/>
          </a:bodyPr>
          <a:lstStyle/>
          <a:p>
            <a:pPr marL="214313" indent="-214313" algn="just">
              <a:lnSpc>
                <a:spcPct val="150000"/>
              </a:lnSpc>
              <a:buFont typeface="Wingdings" panose="05000000000000000000" pitchFamily="2" charset="2"/>
              <a:buChar char="ü"/>
            </a:pPr>
            <a:r>
              <a:rPr lang="es-ES" sz="1275" dirty="0"/>
              <a:t>Para crea la base de datos se utiliza la instrucción </a:t>
            </a:r>
            <a:r>
              <a:rPr lang="es-ES" sz="1275" b="1" dirty="0" err="1"/>
              <a:t>create</a:t>
            </a:r>
            <a:r>
              <a:rPr lang="es-ES" sz="1275" b="1" dirty="0"/>
              <a:t> </a:t>
            </a:r>
            <a:r>
              <a:rPr lang="es-ES" sz="1275" b="1" dirty="0" err="1"/>
              <a:t>database</a:t>
            </a:r>
            <a:r>
              <a:rPr lang="es-ES" sz="1275" b="1" dirty="0"/>
              <a:t> `</a:t>
            </a:r>
            <a:r>
              <a:rPr lang="es-ES" sz="1275" b="1" dirty="0" err="1"/>
              <a:t>db_cursosinf</a:t>
            </a:r>
            <a:r>
              <a:rPr lang="es-ES" sz="1275" b="1" dirty="0"/>
              <a:t>`;</a:t>
            </a:r>
          </a:p>
          <a:p>
            <a:pPr marL="214313" indent="-214313" algn="just">
              <a:lnSpc>
                <a:spcPct val="150000"/>
              </a:lnSpc>
              <a:buFont typeface="Wingdings" panose="05000000000000000000" pitchFamily="2" charset="2"/>
              <a:buChar char="ü"/>
            </a:pPr>
            <a:r>
              <a:rPr lang="es-ES" sz="1275" dirty="0"/>
              <a:t>Para </a:t>
            </a:r>
            <a:r>
              <a:rPr lang="es-ES" sz="1275" dirty="0"/>
              <a:t>verificar que nuestra base datos se ha creado correctamente, aplicamos el </a:t>
            </a:r>
            <a:r>
              <a:rPr lang="es-ES" sz="1275" dirty="0"/>
              <a:t>comando </a:t>
            </a:r>
            <a:r>
              <a:rPr lang="es-ES" sz="1275" b="1" dirty="0"/>
              <a:t>show </a:t>
            </a:r>
            <a:r>
              <a:rPr lang="es-ES" sz="1275" b="1" dirty="0" err="1"/>
              <a:t>databases</a:t>
            </a:r>
            <a:r>
              <a:rPr lang="es-ES" sz="1275" b="1" dirty="0"/>
              <a:t>;</a:t>
            </a:r>
          </a:p>
          <a:p>
            <a:pPr marL="214313" indent="-214313" algn="just">
              <a:lnSpc>
                <a:spcPct val="150000"/>
              </a:lnSpc>
              <a:buFont typeface="Wingdings" panose="05000000000000000000" pitchFamily="2" charset="2"/>
              <a:buChar char="ü"/>
            </a:pPr>
            <a:r>
              <a:rPr lang="es-ES" sz="1275" dirty="0"/>
              <a:t>Para crea la </a:t>
            </a:r>
            <a:r>
              <a:rPr lang="es-ES" sz="1275" dirty="0"/>
              <a:t>tabla </a:t>
            </a:r>
            <a:r>
              <a:rPr lang="es-ES" sz="1275" b="1" dirty="0"/>
              <a:t>cursos</a:t>
            </a:r>
            <a:r>
              <a:rPr lang="es-ES" sz="1275" dirty="0"/>
              <a:t> </a:t>
            </a:r>
            <a:r>
              <a:rPr lang="es-ES" sz="1275" dirty="0"/>
              <a:t>se utiliza la instrucción </a:t>
            </a:r>
            <a:r>
              <a:rPr lang="es-ES" sz="1275" b="1" dirty="0" err="1"/>
              <a:t>create</a:t>
            </a:r>
            <a:r>
              <a:rPr lang="es-ES" sz="1275" b="1" dirty="0"/>
              <a:t> </a:t>
            </a:r>
            <a:r>
              <a:rPr lang="es-ES" sz="1275" b="1" dirty="0" err="1"/>
              <a:t>table</a:t>
            </a:r>
            <a:r>
              <a:rPr lang="es-ES" sz="1275" b="1" dirty="0"/>
              <a:t> </a:t>
            </a:r>
            <a:r>
              <a:rPr lang="es-ES" sz="1275" b="1" dirty="0"/>
              <a:t>`</a:t>
            </a:r>
            <a:r>
              <a:rPr lang="es-ES" sz="1275" b="1" dirty="0" err="1"/>
              <a:t>db_cursosinf.cursos</a:t>
            </a:r>
            <a:r>
              <a:rPr lang="es-ES" sz="1275" b="1" dirty="0"/>
              <a:t>`;</a:t>
            </a:r>
          </a:p>
          <a:p>
            <a:pPr marL="214313" indent="-214313" algn="just">
              <a:lnSpc>
                <a:spcPct val="150000"/>
              </a:lnSpc>
              <a:buFont typeface="Wingdings" panose="05000000000000000000" pitchFamily="2" charset="2"/>
              <a:buChar char="ü"/>
            </a:pPr>
            <a:r>
              <a:rPr lang="es-ES" sz="1275" dirty="0"/>
              <a:t>La </a:t>
            </a:r>
            <a:r>
              <a:rPr lang="es-ES" sz="1275" dirty="0"/>
              <a:t>instrucción </a:t>
            </a:r>
            <a:r>
              <a:rPr lang="es-ES" sz="1275" b="1" dirty="0"/>
              <a:t>show </a:t>
            </a:r>
            <a:r>
              <a:rPr lang="es-ES" sz="1275" b="1" dirty="0" err="1"/>
              <a:t>tables</a:t>
            </a:r>
            <a:r>
              <a:rPr lang="es-ES" sz="1275" dirty="0"/>
              <a:t>; se utiliza para verificar que las tablas se han definido correctamente. </a:t>
            </a:r>
          </a:p>
        </p:txBody>
      </p:sp>
      <p:pic>
        <p:nvPicPr>
          <p:cNvPr id="3" name="Imagen 2"/>
          <p:cNvPicPr>
            <a:picLocks noChangeAspect="1"/>
          </p:cNvPicPr>
          <p:nvPr/>
        </p:nvPicPr>
        <p:blipFill>
          <a:blip r:embed="rId2"/>
          <a:stretch>
            <a:fillRect/>
          </a:stretch>
        </p:blipFill>
        <p:spPr>
          <a:xfrm>
            <a:off x="2067060" y="2019533"/>
            <a:ext cx="4295480" cy="2216291"/>
          </a:xfrm>
          <a:prstGeom prst="rect">
            <a:avLst/>
          </a:prstGeom>
        </p:spPr>
      </p:pic>
    </p:spTree>
    <p:extLst>
      <p:ext uri="{BB962C8B-B14F-4D97-AF65-F5344CB8AC3E}">
        <p14:creationId xmlns:p14="http://schemas.microsoft.com/office/powerpoint/2010/main" val="417072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5.3.4 Instrucciones básicas de SQL</a:t>
            </a:r>
          </a:p>
        </p:txBody>
      </p:sp>
      <p:sp>
        <p:nvSpPr>
          <p:cNvPr id="9" name="Rectángulo 8"/>
          <p:cNvSpPr/>
          <p:nvPr/>
        </p:nvSpPr>
        <p:spPr>
          <a:xfrm>
            <a:off x="453838" y="1644120"/>
            <a:ext cx="8027894" cy="386644"/>
          </a:xfrm>
          <a:prstGeom prst="rect">
            <a:avLst/>
          </a:prstGeom>
        </p:spPr>
        <p:txBody>
          <a:bodyPr wrap="square">
            <a:spAutoFit/>
          </a:bodyPr>
          <a:lstStyle/>
          <a:p>
            <a:pPr algn="just">
              <a:lnSpc>
                <a:spcPct val="150000"/>
              </a:lnSpc>
            </a:pPr>
            <a:r>
              <a:rPr lang="es-ES" sz="1275" dirty="0"/>
              <a:t>Una vez creada </a:t>
            </a:r>
            <a:r>
              <a:rPr lang="es-ES" sz="1275" dirty="0"/>
              <a:t>la base de datos y las </a:t>
            </a:r>
            <a:r>
              <a:rPr lang="es-ES" sz="1275" dirty="0"/>
              <a:t>tablas, entonces podremos realizar operaciones sobre ellas:</a:t>
            </a:r>
            <a:endParaRPr lang="es-ES" sz="1275" dirty="0"/>
          </a:p>
        </p:txBody>
      </p:sp>
      <p:sp>
        <p:nvSpPr>
          <p:cNvPr id="2" name="Rectángulo 1"/>
          <p:cNvSpPr/>
          <p:nvPr/>
        </p:nvSpPr>
        <p:spPr>
          <a:xfrm>
            <a:off x="453838" y="1992773"/>
            <a:ext cx="8027894" cy="3624069"/>
          </a:xfrm>
          <a:prstGeom prst="rect">
            <a:avLst/>
          </a:prstGeom>
        </p:spPr>
        <p:txBody>
          <a:bodyPr wrap="square">
            <a:spAutoFit/>
          </a:bodyPr>
          <a:lstStyle/>
          <a:p>
            <a:pPr marL="257175" indent="-257175">
              <a:lnSpc>
                <a:spcPct val="150000"/>
              </a:lnSpc>
              <a:buAutoNum type="arabicPeriod"/>
            </a:pPr>
            <a:r>
              <a:rPr lang="es-ES" sz="1275" dirty="0"/>
              <a:t> La Instrucción </a:t>
            </a:r>
            <a:r>
              <a:rPr lang="es-ES" sz="1275" b="1" dirty="0" err="1"/>
              <a:t>insert</a:t>
            </a:r>
            <a:r>
              <a:rPr lang="es-ES" sz="1275" dirty="0"/>
              <a:t>. Nos permite insertar datos en nuestra tabla “inscritos”. </a:t>
            </a:r>
            <a:endParaRPr lang="es-ES" sz="1275" dirty="0"/>
          </a:p>
          <a:p>
            <a:pPr>
              <a:lnSpc>
                <a:spcPct val="150000"/>
              </a:lnSpc>
            </a:pPr>
            <a:r>
              <a:rPr lang="es-ES" sz="1275" b="1" dirty="0">
                <a:solidFill>
                  <a:schemeClr val="accent6">
                    <a:lumMod val="75000"/>
                  </a:schemeClr>
                </a:solidFill>
              </a:rPr>
              <a:t>INSERT </a:t>
            </a:r>
            <a:r>
              <a:rPr lang="es-ES" sz="1275" b="1" dirty="0">
                <a:solidFill>
                  <a:schemeClr val="accent6">
                    <a:lumMod val="75000"/>
                  </a:schemeClr>
                </a:solidFill>
              </a:rPr>
              <a:t>INTO `db_</a:t>
            </a:r>
            <a:r>
              <a:rPr lang="es-ES" sz="1275" b="1" dirty="0" err="1">
                <a:solidFill>
                  <a:schemeClr val="accent6">
                    <a:lumMod val="75000"/>
                  </a:schemeClr>
                </a:solidFill>
              </a:rPr>
              <a:t>cursosinf</a:t>
            </a:r>
            <a:r>
              <a:rPr lang="es-ES" sz="1275" b="1" dirty="0">
                <a:solidFill>
                  <a:schemeClr val="accent6">
                    <a:lumMod val="75000"/>
                  </a:schemeClr>
                </a:solidFill>
              </a:rPr>
              <a:t>`.`inscritos` (`</a:t>
            </a:r>
            <a:r>
              <a:rPr lang="es-ES" sz="1275" b="1" dirty="0" err="1">
                <a:solidFill>
                  <a:schemeClr val="accent6">
                    <a:lumMod val="75000"/>
                  </a:schemeClr>
                </a:solidFill>
              </a:rPr>
              <a:t>id_control</a:t>
            </a:r>
            <a:r>
              <a:rPr lang="es-ES" sz="1275" b="1" dirty="0">
                <a:solidFill>
                  <a:schemeClr val="accent6">
                    <a:lumMod val="75000"/>
                  </a:schemeClr>
                </a:solidFill>
              </a:rPr>
              <a:t>`, `</a:t>
            </a:r>
            <a:r>
              <a:rPr lang="es-ES" sz="1275" b="1" dirty="0" err="1">
                <a:solidFill>
                  <a:schemeClr val="accent6">
                    <a:lumMod val="75000"/>
                  </a:schemeClr>
                </a:solidFill>
              </a:rPr>
              <a:t>ClaveCurso</a:t>
            </a:r>
            <a:r>
              <a:rPr lang="es-ES" sz="1275" b="1" dirty="0">
                <a:solidFill>
                  <a:schemeClr val="accent6">
                    <a:lumMod val="75000"/>
                  </a:schemeClr>
                </a:solidFill>
              </a:rPr>
              <a:t>`, `Alumnos`) VALUES (‘1’,’AD01’,’García T. </a:t>
            </a:r>
            <a:r>
              <a:rPr lang="es-ES" sz="1275" b="1" dirty="0" err="1">
                <a:solidFill>
                  <a:schemeClr val="accent6">
                    <a:lumMod val="75000"/>
                  </a:schemeClr>
                </a:solidFill>
              </a:rPr>
              <a:t>Alvaro</a:t>
            </a:r>
            <a:r>
              <a:rPr lang="es-ES" sz="1275" b="1" dirty="0">
                <a:solidFill>
                  <a:schemeClr val="accent6">
                    <a:lumMod val="75000"/>
                  </a:schemeClr>
                </a:solidFill>
              </a:rPr>
              <a:t>’);</a:t>
            </a:r>
          </a:p>
          <a:p>
            <a:pPr>
              <a:lnSpc>
                <a:spcPct val="150000"/>
              </a:lnSpc>
            </a:pPr>
            <a:endParaRPr lang="es-ES" sz="1275" dirty="0"/>
          </a:p>
          <a:p>
            <a:pPr>
              <a:lnSpc>
                <a:spcPct val="150000"/>
              </a:lnSpc>
            </a:pPr>
            <a:r>
              <a:rPr lang="es-ES" sz="1275" dirty="0"/>
              <a:t>2</a:t>
            </a:r>
            <a:r>
              <a:rPr lang="es-ES" sz="1275" dirty="0"/>
              <a:t>. </a:t>
            </a:r>
            <a:r>
              <a:rPr lang="es-ES" sz="1275" dirty="0"/>
              <a:t>La Instrucción </a:t>
            </a:r>
            <a:r>
              <a:rPr lang="es-ES" sz="1275" b="1" dirty="0" err="1"/>
              <a:t>select</a:t>
            </a:r>
            <a:r>
              <a:rPr lang="es-ES" sz="1275" b="1" dirty="0"/>
              <a:t>. </a:t>
            </a:r>
            <a:r>
              <a:rPr lang="es-ES" sz="1275" dirty="0"/>
              <a:t>Se utiliza para  </a:t>
            </a:r>
            <a:r>
              <a:rPr lang="es-ES" sz="1275" dirty="0"/>
              <a:t>verificar que los datos han sido introducidos </a:t>
            </a:r>
            <a:r>
              <a:rPr lang="es-ES" sz="1275" dirty="0"/>
              <a:t>correctamente. La </a:t>
            </a:r>
            <a:r>
              <a:rPr lang="es-ES" sz="1275" dirty="0"/>
              <a:t>siguiente </a:t>
            </a:r>
            <a:r>
              <a:rPr lang="es-ES" sz="1275" dirty="0"/>
              <a:t>instrucción </a:t>
            </a:r>
            <a:r>
              <a:rPr lang="es-ES" sz="1275" dirty="0"/>
              <a:t>selecciona todas las columnas de la tabla "Inscritos”:  </a:t>
            </a:r>
            <a:r>
              <a:rPr lang="es-ES" sz="1275" b="1" dirty="0" err="1">
                <a:solidFill>
                  <a:schemeClr val="accent6">
                    <a:lumMod val="75000"/>
                  </a:schemeClr>
                </a:solidFill>
              </a:rPr>
              <a:t>select</a:t>
            </a:r>
            <a:r>
              <a:rPr lang="es-ES" sz="1275" b="1" dirty="0">
                <a:solidFill>
                  <a:schemeClr val="accent6">
                    <a:lumMod val="75000"/>
                  </a:schemeClr>
                </a:solidFill>
              </a:rPr>
              <a:t> * from inscritos</a:t>
            </a:r>
            <a:r>
              <a:rPr lang="es-ES" sz="1275" b="1" dirty="0">
                <a:solidFill>
                  <a:schemeClr val="accent6">
                    <a:lumMod val="75000"/>
                  </a:schemeClr>
                </a:solidFill>
              </a:rPr>
              <a:t>;</a:t>
            </a:r>
          </a:p>
          <a:p>
            <a:pPr>
              <a:lnSpc>
                <a:spcPct val="150000"/>
              </a:lnSpc>
            </a:pPr>
            <a:endParaRPr lang="es-ES" sz="1275" dirty="0"/>
          </a:p>
          <a:p>
            <a:pPr>
              <a:lnSpc>
                <a:spcPct val="150000"/>
              </a:lnSpc>
            </a:pPr>
            <a:r>
              <a:rPr lang="es-ES" sz="1275" dirty="0"/>
              <a:t>3</a:t>
            </a:r>
            <a:r>
              <a:rPr lang="es-ES" sz="1275" dirty="0"/>
              <a:t>. La </a:t>
            </a:r>
            <a:r>
              <a:rPr lang="es-ES" sz="1275" dirty="0"/>
              <a:t>Instrucción </a:t>
            </a:r>
            <a:r>
              <a:rPr lang="es-ES" sz="1275" b="1" dirty="0" err="1"/>
              <a:t>delete</a:t>
            </a:r>
            <a:r>
              <a:rPr lang="es-ES" sz="1275" b="1" dirty="0"/>
              <a:t> </a:t>
            </a:r>
            <a:r>
              <a:rPr lang="es-ES" sz="1275" dirty="0"/>
              <a:t>f</a:t>
            </a:r>
            <a:r>
              <a:rPr lang="es-ES" sz="1275" dirty="0"/>
              <a:t>acilita </a:t>
            </a:r>
            <a:r>
              <a:rPr lang="es-ES" sz="1275" dirty="0"/>
              <a:t>la eliminación de registros de una tabla. Por ejemplo: si queremos borrar el registro con </a:t>
            </a:r>
            <a:r>
              <a:rPr lang="es-ES" sz="1275" dirty="0" err="1"/>
              <a:t>id_control</a:t>
            </a:r>
            <a:r>
              <a:rPr lang="es-ES" sz="1275" dirty="0"/>
              <a:t> = 10 debemos indicar los registros por descartar mediante la cláusula </a:t>
            </a:r>
            <a:r>
              <a:rPr lang="es-ES" sz="1275" b="1" dirty="0" err="1"/>
              <a:t>where</a:t>
            </a:r>
            <a:r>
              <a:rPr lang="es-ES" sz="1275" dirty="0"/>
              <a:t>. La instrucción de borrado quedará como sigue: </a:t>
            </a:r>
            <a:r>
              <a:rPr lang="es-ES" sz="1275" dirty="0"/>
              <a:t> </a:t>
            </a:r>
            <a:r>
              <a:rPr lang="en-US" sz="1275" b="1" dirty="0">
                <a:solidFill>
                  <a:schemeClr val="accent6">
                    <a:lumMod val="75000"/>
                  </a:schemeClr>
                </a:solidFill>
              </a:rPr>
              <a:t>delete from </a:t>
            </a:r>
            <a:r>
              <a:rPr lang="en-US" sz="1275" b="1" dirty="0" err="1">
                <a:solidFill>
                  <a:schemeClr val="accent6">
                    <a:lumMod val="75000"/>
                  </a:schemeClr>
                </a:solidFill>
              </a:rPr>
              <a:t>inscritos</a:t>
            </a:r>
            <a:r>
              <a:rPr lang="en-US" sz="1275" b="1" dirty="0">
                <a:solidFill>
                  <a:schemeClr val="accent6">
                    <a:lumMod val="75000"/>
                  </a:schemeClr>
                </a:solidFill>
              </a:rPr>
              <a:t> where </a:t>
            </a:r>
            <a:r>
              <a:rPr lang="en-US" sz="1275" b="1" dirty="0" err="1">
                <a:solidFill>
                  <a:schemeClr val="accent6">
                    <a:lumMod val="75000"/>
                  </a:schemeClr>
                </a:solidFill>
              </a:rPr>
              <a:t>id_control</a:t>
            </a:r>
            <a:r>
              <a:rPr lang="en-US" sz="1275" b="1" dirty="0">
                <a:solidFill>
                  <a:schemeClr val="accent6">
                    <a:lumMod val="75000"/>
                  </a:schemeClr>
                </a:solidFill>
              </a:rPr>
              <a:t> = 10</a:t>
            </a:r>
            <a:r>
              <a:rPr lang="en-US" sz="1275" b="1" dirty="0">
                <a:solidFill>
                  <a:schemeClr val="accent6">
                    <a:lumMod val="75000"/>
                  </a:schemeClr>
                </a:solidFill>
              </a:rPr>
              <a:t>;</a:t>
            </a:r>
          </a:p>
          <a:p>
            <a:pPr>
              <a:lnSpc>
                <a:spcPct val="150000"/>
              </a:lnSpc>
            </a:pPr>
            <a:endParaRPr lang="en-US" sz="1275" b="1" dirty="0"/>
          </a:p>
          <a:p>
            <a:r>
              <a:rPr lang="es-ES" sz="1275" dirty="0"/>
              <a:t>4. </a:t>
            </a:r>
            <a:r>
              <a:rPr lang="es-ES" sz="1275" dirty="0"/>
              <a:t>La instrucción </a:t>
            </a:r>
            <a:r>
              <a:rPr lang="es-ES" sz="1275" b="1" dirty="0" err="1"/>
              <a:t>update</a:t>
            </a:r>
            <a:r>
              <a:rPr lang="es-ES" sz="1275" dirty="0"/>
              <a:t> </a:t>
            </a:r>
            <a:r>
              <a:rPr lang="es-ES" sz="1275" dirty="0"/>
              <a:t>h</a:t>
            </a:r>
            <a:r>
              <a:rPr lang="es-ES" sz="1275" dirty="0"/>
              <a:t>abilita </a:t>
            </a:r>
            <a:r>
              <a:rPr lang="es-ES" sz="1275" dirty="0"/>
              <a:t>la actualización o modificación de los campos </a:t>
            </a:r>
            <a:r>
              <a:rPr lang="es-ES" sz="1275" dirty="0"/>
              <a:t>que integran </a:t>
            </a:r>
            <a:r>
              <a:rPr lang="es-ES" sz="1275" dirty="0"/>
              <a:t>un registro dentro de una tabla</a:t>
            </a:r>
            <a:r>
              <a:rPr lang="es-ES" sz="1275" dirty="0"/>
              <a:t>.</a:t>
            </a:r>
            <a:r>
              <a:rPr lang="es-ES" sz="1275" dirty="0"/>
              <a:t> </a:t>
            </a:r>
            <a:r>
              <a:rPr lang="es-ES" sz="1275" dirty="0"/>
              <a:t>Por ejemplo: 	</a:t>
            </a:r>
            <a:r>
              <a:rPr lang="es-ES" sz="1275" b="1" dirty="0" err="1">
                <a:solidFill>
                  <a:schemeClr val="accent6">
                    <a:lumMod val="75000"/>
                  </a:schemeClr>
                </a:solidFill>
              </a:rPr>
              <a:t>update</a:t>
            </a:r>
            <a:r>
              <a:rPr lang="es-ES" sz="1275" b="1" dirty="0">
                <a:solidFill>
                  <a:schemeClr val="accent6">
                    <a:lumMod val="75000"/>
                  </a:schemeClr>
                </a:solidFill>
              </a:rPr>
              <a:t> </a:t>
            </a:r>
            <a:r>
              <a:rPr lang="es-ES" sz="1275" b="1" dirty="0">
                <a:solidFill>
                  <a:schemeClr val="accent6">
                    <a:lumMod val="75000"/>
                  </a:schemeClr>
                </a:solidFill>
              </a:rPr>
              <a:t>inscritos set alumnos = ‘Luciano M. Ramón’ </a:t>
            </a:r>
            <a:r>
              <a:rPr lang="es-ES" sz="1275" b="1" dirty="0" err="1">
                <a:solidFill>
                  <a:schemeClr val="accent6">
                    <a:lumMod val="75000"/>
                  </a:schemeClr>
                </a:solidFill>
              </a:rPr>
              <a:t>where</a:t>
            </a:r>
            <a:r>
              <a:rPr lang="es-ES" sz="1275" b="1" dirty="0">
                <a:solidFill>
                  <a:schemeClr val="accent6">
                    <a:lumMod val="75000"/>
                  </a:schemeClr>
                </a:solidFill>
              </a:rPr>
              <a:t> </a:t>
            </a:r>
            <a:r>
              <a:rPr lang="es-ES" sz="1275" b="1" dirty="0" err="1">
                <a:solidFill>
                  <a:schemeClr val="accent6">
                    <a:lumMod val="75000"/>
                  </a:schemeClr>
                </a:solidFill>
              </a:rPr>
              <a:t>id_control</a:t>
            </a:r>
            <a:r>
              <a:rPr lang="es-ES" sz="1275" b="1" dirty="0">
                <a:solidFill>
                  <a:schemeClr val="accent6">
                    <a:lumMod val="75000"/>
                  </a:schemeClr>
                </a:solidFill>
              </a:rPr>
              <a:t> = 12; </a:t>
            </a:r>
          </a:p>
          <a:p>
            <a:r>
              <a:rPr lang="es-ES" sz="1275" b="1" dirty="0">
                <a:solidFill>
                  <a:schemeClr val="accent6">
                    <a:lumMod val="75000"/>
                  </a:schemeClr>
                </a:solidFill>
              </a:rPr>
              <a:t>		</a:t>
            </a:r>
            <a:r>
              <a:rPr lang="es-ES" sz="1275" b="1" dirty="0" err="1">
                <a:solidFill>
                  <a:schemeClr val="accent6">
                    <a:lumMod val="75000"/>
                  </a:schemeClr>
                </a:solidFill>
              </a:rPr>
              <a:t>update</a:t>
            </a:r>
            <a:r>
              <a:rPr lang="es-ES" sz="1275" b="1" dirty="0">
                <a:solidFill>
                  <a:schemeClr val="accent6">
                    <a:lumMod val="75000"/>
                  </a:schemeClr>
                </a:solidFill>
              </a:rPr>
              <a:t> </a:t>
            </a:r>
            <a:r>
              <a:rPr lang="es-ES" sz="1275" b="1" dirty="0">
                <a:solidFill>
                  <a:schemeClr val="accent6">
                    <a:lumMod val="75000"/>
                  </a:schemeClr>
                </a:solidFill>
              </a:rPr>
              <a:t>inscritos set alumnos = ‘Díaz M. Rafael’ </a:t>
            </a:r>
            <a:r>
              <a:rPr lang="es-ES" sz="1275" b="1" dirty="0" err="1">
                <a:solidFill>
                  <a:schemeClr val="accent6">
                    <a:lumMod val="75000"/>
                  </a:schemeClr>
                </a:solidFill>
              </a:rPr>
              <a:t>where</a:t>
            </a:r>
            <a:r>
              <a:rPr lang="es-ES" sz="1275" b="1" dirty="0">
                <a:solidFill>
                  <a:schemeClr val="accent6">
                    <a:lumMod val="75000"/>
                  </a:schemeClr>
                </a:solidFill>
              </a:rPr>
              <a:t> </a:t>
            </a:r>
            <a:r>
              <a:rPr lang="es-ES" sz="1275" b="1" dirty="0" err="1">
                <a:solidFill>
                  <a:schemeClr val="accent6">
                    <a:lumMod val="75000"/>
                  </a:schemeClr>
                </a:solidFill>
              </a:rPr>
              <a:t>id_control</a:t>
            </a:r>
            <a:r>
              <a:rPr lang="es-ES" sz="1275" b="1" dirty="0">
                <a:solidFill>
                  <a:schemeClr val="accent6">
                    <a:lumMod val="75000"/>
                  </a:schemeClr>
                </a:solidFill>
              </a:rPr>
              <a:t> = 13; </a:t>
            </a:r>
            <a:endParaRPr lang="es-ES" sz="1275" b="1" dirty="0">
              <a:solidFill>
                <a:schemeClr val="accent6">
                  <a:lumMod val="75000"/>
                </a:schemeClr>
              </a:solidFill>
            </a:endParaRPr>
          </a:p>
        </p:txBody>
      </p:sp>
    </p:spTree>
    <p:extLst>
      <p:ext uri="{BB962C8B-B14F-4D97-AF65-F5344CB8AC3E}">
        <p14:creationId xmlns:p14="http://schemas.microsoft.com/office/powerpoint/2010/main" val="35300858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848309"/>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5.4 Programación de aplicaciones web con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JSP</a:t>
            </a:r>
          </a:p>
          <a:p>
            <a:endPar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marL="257175" indent="-257175">
              <a:lnSpc>
                <a:spcPct val="150000"/>
              </a:lnSpc>
              <a:buFont typeface="Wingdings" panose="05000000000000000000" pitchFamily="2" charset="2"/>
              <a:buChar char="Ø"/>
            </a:pPr>
            <a:r>
              <a:rPr lang="es-ES" sz="1275" dirty="0"/>
              <a:t>JSP es el acrónimo de Java Server </a:t>
            </a:r>
            <a:r>
              <a:rPr lang="es-ES" sz="1275" dirty="0" err="1"/>
              <a:t>Pages</a:t>
            </a:r>
            <a:r>
              <a:rPr lang="es-ES" sz="1275" dirty="0"/>
              <a:t>, lenguaje de programación desarrollado por la empresa </a:t>
            </a:r>
            <a:r>
              <a:rPr lang="es-ES" sz="1275" dirty="0" err="1"/>
              <a:t>Sun</a:t>
            </a:r>
            <a:r>
              <a:rPr lang="es-ES" sz="1275" dirty="0"/>
              <a:t> Microsystems</a:t>
            </a:r>
            <a:r>
              <a:rPr lang="es-ES" sz="1275" dirty="0"/>
              <a:t>.</a:t>
            </a:r>
            <a:endPar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ángulo 8"/>
          <p:cNvSpPr/>
          <p:nvPr/>
        </p:nvSpPr>
        <p:spPr>
          <a:xfrm>
            <a:off x="453838" y="2169263"/>
            <a:ext cx="8027894" cy="680956"/>
          </a:xfrm>
          <a:prstGeom prst="rect">
            <a:avLst/>
          </a:prstGeom>
        </p:spPr>
        <p:txBody>
          <a:bodyPr wrap="square">
            <a:spAutoFit/>
          </a:bodyPr>
          <a:lstStyle/>
          <a:p>
            <a:pPr marL="214313" indent="-214313" algn="just">
              <a:lnSpc>
                <a:spcPct val="150000"/>
              </a:lnSpc>
              <a:buFont typeface="Wingdings" panose="05000000000000000000" pitchFamily="2" charset="2"/>
              <a:buChar char="Ø"/>
            </a:pPr>
            <a:r>
              <a:rPr lang="es-ES" sz="1275" dirty="0"/>
              <a:t>La potencialidad de este lenguaje radica en su motor de páginas, que se basa en </a:t>
            </a:r>
            <a:r>
              <a:rPr lang="es-ES" sz="1275" dirty="0" err="1"/>
              <a:t>servlets</a:t>
            </a:r>
            <a:r>
              <a:rPr lang="es-ES" sz="1275" dirty="0"/>
              <a:t> de Java, por lo que requiere la instalación de un servidor llamado </a:t>
            </a:r>
            <a:r>
              <a:rPr lang="es-ES" sz="1275" dirty="0" err="1"/>
              <a:t>Tomcat</a:t>
            </a:r>
            <a:r>
              <a:rPr lang="es-ES" sz="1275" dirty="0"/>
              <a:t>.</a:t>
            </a:r>
          </a:p>
        </p:txBody>
      </p:sp>
      <p:pic>
        <p:nvPicPr>
          <p:cNvPr id="11" name="Imagen 10"/>
          <p:cNvPicPr>
            <a:picLocks noChangeAspect="1"/>
          </p:cNvPicPr>
          <p:nvPr/>
        </p:nvPicPr>
        <p:blipFill>
          <a:blip r:embed="rId2"/>
          <a:stretch>
            <a:fillRect/>
          </a:stretch>
        </p:blipFill>
        <p:spPr>
          <a:xfrm>
            <a:off x="1360140" y="3127826"/>
            <a:ext cx="6215291" cy="1899697"/>
          </a:xfrm>
          <a:prstGeom prst="rect">
            <a:avLst/>
          </a:prstGeom>
        </p:spPr>
      </p:pic>
      <p:sp>
        <p:nvSpPr>
          <p:cNvPr id="12" name="Rectángulo 11"/>
          <p:cNvSpPr/>
          <p:nvPr/>
        </p:nvSpPr>
        <p:spPr>
          <a:xfrm>
            <a:off x="2704273" y="5220106"/>
            <a:ext cx="3609130" cy="300082"/>
          </a:xfrm>
          <a:prstGeom prst="rect">
            <a:avLst/>
          </a:prstGeom>
        </p:spPr>
        <p:txBody>
          <a:bodyPr wrap="none">
            <a:spAutoFit/>
          </a:bodyPr>
          <a:lstStyle/>
          <a:p>
            <a:r>
              <a:rPr lang="es-ES" sz="1350" b="1" dirty="0"/>
              <a:t>Proceso de acceso a bases de datos web con JSP</a:t>
            </a:r>
          </a:p>
        </p:txBody>
      </p:sp>
    </p:spTree>
    <p:extLst>
      <p:ext uri="{BB962C8B-B14F-4D97-AF65-F5344CB8AC3E}">
        <p14:creationId xmlns:p14="http://schemas.microsoft.com/office/powerpoint/2010/main" val="384447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1073371"/>
          </a:xfrm>
          <a:prstGeom prst="rect">
            <a:avLst/>
          </a:prstGeom>
        </p:spPr>
        <p:txBody>
          <a:bodyPr wrap="square">
            <a:spAutoFit/>
          </a:bodyPr>
          <a:lstStyle/>
          <a:p>
            <a:r>
              <a:rPr lang="es-ES" b="1" dirty="0">
                <a:solidFill>
                  <a:schemeClr val="accent1"/>
                </a:solidFill>
                <a:latin typeface="Calibri" panose="020F0502020204030204" pitchFamily="34" charset="0"/>
                <a:ea typeface="Calibri" panose="020F0502020204030204" pitchFamily="34" charset="0"/>
                <a:cs typeface="Arial" panose="020B0604020202020204" pitchFamily="34" charset="0"/>
              </a:rPr>
              <a:t>Capítulo 5</a:t>
            </a:r>
            <a:r>
              <a:rPr lang="es-ES" b="1" dirty="0">
                <a:solidFill>
                  <a:schemeClr val="accent1"/>
                </a:solidFill>
                <a:latin typeface="Calibri" panose="020F0502020204030204" pitchFamily="34" charset="0"/>
                <a:ea typeface="Calibri" panose="020F0502020204030204" pitchFamily="34" charset="0"/>
                <a:cs typeface="Arial" panose="020B0604020202020204" pitchFamily="34" charset="0"/>
              </a:rPr>
              <a:t>: Programación en el servidor </a:t>
            </a:r>
            <a:r>
              <a:rPr lang="es-ES" b="1" dirty="0">
                <a:solidFill>
                  <a:schemeClr val="accent1"/>
                </a:solidFill>
                <a:latin typeface="Calibri" panose="020F0502020204030204" pitchFamily="34" charset="0"/>
                <a:ea typeface="Calibri" panose="020F0502020204030204" pitchFamily="34" charset="0"/>
                <a:cs typeface="Arial" panose="020B0604020202020204" pitchFamily="34" charset="0"/>
              </a:rPr>
              <a:t>web</a:t>
            </a:r>
          </a:p>
          <a:p>
            <a:endParaRPr lang="es-ES" sz="75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s-ES" sz="1275" dirty="0"/>
              <a:t>En este capítulo se abordarán temas relacionados con la programación del lado del servidor: PHP, JSP y ASP, así como su interacción con la base de datos utilizando </a:t>
            </a:r>
            <a:r>
              <a:rPr lang="es-ES" sz="1275" dirty="0" err="1"/>
              <a:t>MySQL</a:t>
            </a:r>
            <a:r>
              <a:rPr lang="es-ES" sz="1275" dirty="0"/>
              <a:t> y Access. </a:t>
            </a:r>
            <a:endPar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8" name="Rectángulo 7"/>
          <p:cNvSpPr/>
          <p:nvPr/>
        </p:nvSpPr>
        <p:spPr>
          <a:xfrm>
            <a:off x="453838" y="2696719"/>
            <a:ext cx="6645641" cy="346249"/>
          </a:xfrm>
          <a:prstGeom prst="rect">
            <a:avLst/>
          </a:prstGeom>
        </p:spPr>
        <p:txBody>
          <a:bodyPr wrap="square">
            <a:spAutoFit/>
          </a:bodyPr>
          <a:lstStyle/>
          <a:p>
            <a:r>
              <a:rPr lang="es-ES" sz="1650" b="1" dirty="0">
                <a:solidFill>
                  <a:schemeClr val="accent1"/>
                </a:solidFill>
                <a:latin typeface="Calibri" panose="020F0502020204030204" pitchFamily="34" charset="0"/>
                <a:ea typeface="Calibri" panose="020F0502020204030204" pitchFamily="34" charset="0"/>
                <a:cs typeface="Arial" panose="020B0604020202020204" pitchFamily="34" charset="0"/>
              </a:rPr>
              <a:t>5.1 Preparación del entorno </a:t>
            </a:r>
            <a:r>
              <a:rPr lang="es-ES" sz="1650" b="1" dirty="0">
                <a:solidFill>
                  <a:schemeClr val="accent1"/>
                </a:solidFill>
                <a:latin typeface="Calibri" panose="020F0502020204030204" pitchFamily="34" charset="0"/>
                <a:ea typeface="Calibri" panose="020F0502020204030204" pitchFamily="34" charset="0"/>
                <a:cs typeface="Arial" panose="020B0604020202020204" pitchFamily="34" charset="0"/>
              </a:rPr>
              <a:t>para el </a:t>
            </a:r>
            <a:r>
              <a:rPr lang="es-ES" sz="1650" b="1" dirty="0">
                <a:solidFill>
                  <a:schemeClr val="accent1"/>
                </a:solidFill>
                <a:latin typeface="Calibri" panose="020F0502020204030204" pitchFamily="34" charset="0"/>
                <a:ea typeface="Calibri" panose="020F0502020204030204" pitchFamily="34" charset="0"/>
                <a:cs typeface="Arial" panose="020B0604020202020204" pitchFamily="34" charset="0"/>
              </a:rPr>
              <a:t>desarrollo web con PHP</a:t>
            </a:r>
          </a:p>
        </p:txBody>
      </p:sp>
      <p:sp>
        <p:nvSpPr>
          <p:cNvPr id="9" name="Rectángulo 8"/>
          <p:cNvSpPr/>
          <p:nvPr/>
        </p:nvSpPr>
        <p:spPr>
          <a:xfrm>
            <a:off x="453838" y="3121320"/>
            <a:ext cx="8027894" cy="1563890"/>
          </a:xfrm>
          <a:prstGeom prst="rect">
            <a:avLst/>
          </a:prstGeom>
        </p:spPr>
        <p:txBody>
          <a:bodyPr wrap="square">
            <a:spAutoFit/>
          </a:bodyPr>
          <a:lstStyle/>
          <a:p>
            <a:pPr algn="just">
              <a:lnSpc>
                <a:spcPct val="150000"/>
              </a:lnSpc>
            </a:pPr>
            <a:r>
              <a:rPr lang="es-ES" sz="1275" dirty="0"/>
              <a:t> </a:t>
            </a:r>
            <a:r>
              <a:rPr lang="es-ES" sz="1275" dirty="0"/>
              <a:t>Podemos tener una arquitectura de dos niveles, que desde el punto de vista de </a:t>
            </a:r>
            <a:r>
              <a:rPr lang="es-ES" sz="1275" dirty="0" err="1"/>
              <a:t>aplicacion</a:t>
            </a:r>
            <a:r>
              <a:rPr lang="es-ES" sz="1275" dirty="0"/>
              <a:t> web es la más simple. En ella se identifica el nivel del cliente y el nivel del servidor. Otra arquitectura web considera tres niveles: en el primero, tenemos la capa de presentación, donde están el navegador y el servidor web, </a:t>
            </a:r>
            <a:r>
              <a:rPr lang="es-ES" sz="1275" dirty="0" err="1"/>
              <a:t>cuyasu</a:t>
            </a:r>
            <a:r>
              <a:rPr lang="es-ES" sz="1275" dirty="0"/>
              <a:t> </a:t>
            </a:r>
            <a:r>
              <a:rPr lang="es-ES" sz="1275" dirty="0"/>
              <a:t>función es escoger el formato adecuado para la presentación de los datos; el segundo nivel se asocia con el tipo de programa o script; el tercero se encarga de proveer los datos necesarios para la rápida ejecución de la misma. </a:t>
            </a:r>
          </a:p>
        </p:txBody>
      </p:sp>
    </p:spTree>
    <p:extLst>
      <p:ext uri="{BB962C8B-B14F-4D97-AF65-F5344CB8AC3E}">
        <p14:creationId xmlns:p14="http://schemas.microsoft.com/office/powerpoint/2010/main" val="853071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5.4.1 Instalación del servidor </a:t>
            </a:r>
            <a:r>
              <a:rPr lang="es-ES" sz="1500" b="1" dirty="0" err="1">
                <a:solidFill>
                  <a:schemeClr val="accent1"/>
                </a:solidFill>
                <a:latin typeface="Calibri" panose="020F0502020204030204" pitchFamily="34" charset="0"/>
                <a:ea typeface="Calibri" panose="020F0502020204030204" pitchFamily="34" charset="0"/>
                <a:cs typeface="Arial" panose="020B0604020202020204" pitchFamily="34" charset="0"/>
              </a:rPr>
              <a:t>Tomcat</a:t>
            </a:r>
            <a:endPar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ángulo 8"/>
          <p:cNvSpPr/>
          <p:nvPr/>
        </p:nvSpPr>
        <p:spPr>
          <a:xfrm>
            <a:off x="453838" y="1876237"/>
            <a:ext cx="8027894" cy="3866443"/>
          </a:xfrm>
          <a:prstGeom prst="rect">
            <a:avLst/>
          </a:prstGeom>
        </p:spPr>
        <p:txBody>
          <a:bodyPr wrap="square">
            <a:spAutoFit/>
          </a:bodyPr>
          <a:lstStyle/>
          <a:p>
            <a:pPr marL="214313" indent="-214313" algn="just">
              <a:lnSpc>
                <a:spcPct val="150000"/>
              </a:lnSpc>
              <a:buFont typeface="Wingdings" panose="05000000000000000000" pitchFamily="2" charset="2"/>
              <a:buChar char="Ø"/>
            </a:pPr>
            <a:r>
              <a:rPr lang="es-ES" sz="1350" dirty="0"/>
              <a:t> </a:t>
            </a:r>
            <a:r>
              <a:rPr lang="es-ES" sz="1350" dirty="0"/>
              <a:t>Apache </a:t>
            </a:r>
            <a:r>
              <a:rPr lang="es-ES" sz="1350" dirty="0" err="1"/>
              <a:t>Tomcat</a:t>
            </a:r>
            <a:r>
              <a:rPr lang="es-ES" sz="1350" dirty="0"/>
              <a:t> está desarrollado en Java y por su naturaleza funciona en cualquier sistema operativo que tenga instalada la máquina virtual Java, por lo que para que el servidor funcione deberá haberse instalado el compilador o intérprete de Java. </a:t>
            </a:r>
            <a:endParaRPr lang="es-ES" sz="1350" dirty="0"/>
          </a:p>
          <a:p>
            <a:pPr marL="214313" indent="-214313" algn="just">
              <a:lnSpc>
                <a:spcPct val="150000"/>
              </a:lnSpc>
              <a:buFont typeface="Wingdings" panose="05000000000000000000" pitchFamily="2" charset="2"/>
              <a:buChar char="Ø"/>
            </a:pPr>
            <a:endParaRPr lang="es-ES" sz="750" dirty="0"/>
          </a:p>
          <a:p>
            <a:pPr marL="214313" indent="-214313" algn="just">
              <a:lnSpc>
                <a:spcPct val="150000"/>
              </a:lnSpc>
              <a:buFont typeface="Wingdings" panose="05000000000000000000" pitchFamily="2" charset="2"/>
              <a:buChar char="Ø"/>
            </a:pPr>
            <a:r>
              <a:rPr lang="es-ES" sz="1350" dirty="0"/>
              <a:t>Este se puede obtener de forma </a:t>
            </a:r>
            <a:r>
              <a:rPr lang="es-ES" sz="1350" dirty="0"/>
              <a:t>gratuita </a:t>
            </a:r>
            <a:r>
              <a:rPr lang="es-ES" sz="1350" dirty="0"/>
              <a:t>del kit de desarrollo (JDK), provisto por </a:t>
            </a:r>
            <a:r>
              <a:rPr lang="es-ES" sz="1350" dirty="0" err="1"/>
              <a:t>Sun</a:t>
            </a:r>
            <a:r>
              <a:rPr lang="es-ES" sz="1350" dirty="0"/>
              <a:t> Microsystems y que contiene un conjunto de herramientas, documentación y utilerías que facilitan el desarrollo de aplicaciones Java. JDK es de fácil instalación y se puede descargar de la dirección de internet: http://www.oracle.com/technetwork/ java/</a:t>
            </a:r>
            <a:r>
              <a:rPr lang="es-ES" sz="1350" dirty="0" err="1"/>
              <a:t>javase</a:t>
            </a:r>
            <a:r>
              <a:rPr lang="es-ES" sz="1350" dirty="0"/>
              <a:t>/</a:t>
            </a:r>
            <a:r>
              <a:rPr lang="es-ES" sz="1350" dirty="0" err="1"/>
              <a:t>downloads</a:t>
            </a:r>
            <a:r>
              <a:rPr lang="es-ES" sz="1350" dirty="0"/>
              <a:t>/index.html. </a:t>
            </a:r>
            <a:endParaRPr lang="es-ES" sz="1350" dirty="0"/>
          </a:p>
          <a:p>
            <a:pPr marL="214313" indent="-214313" algn="just">
              <a:lnSpc>
                <a:spcPct val="150000"/>
              </a:lnSpc>
              <a:buFont typeface="Wingdings" panose="05000000000000000000" pitchFamily="2" charset="2"/>
              <a:buChar char="Ø"/>
            </a:pPr>
            <a:endParaRPr lang="es-ES" sz="750" dirty="0"/>
          </a:p>
          <a:p>
            <a:pPr marL="214313" indent="-214313" algn="just">
              <a:lnSpc>
                <a:spcPct val="150000"/>
              </a:lnSpc>
              <a:buFont typeface="Wingdings" panose="05000000000000000000" pitchFamily="2" charset="2"/>
              <a:buChar char="Ø"/>
            </a:pPr>
            <a:r>
              <a:rPr lang="es-ES" sz="1350" dirty="0"/>
              <a:t>Para el caso de la instalación del servidor Apache </a:t>
            </a:r>
            <a:r>
              <a:rPr lang="es-ES" sz="1350" dirty="0" err="1"/>
              <a:t>Tomcat</a:t>
            </a:r>
            <a:r>
              <a:rPr lang="es-ES" sz="1350" dirty="0"/>
              <a:t>, también se puede descargar en forma gratuita de la dirección de internet: http://tomcat.apache.org. En nuestro caso se descargó la versión </a:t>
            </a:r>
            <a:r>
              <a:rPr lang="es-ES" sz="1350" dirty="0" err="1"/>
              <a:t>Tomcat</a:t>
            </a:r>
            <a:r>
              <a:rPr lang="es-ES" sz="1350" dirty="0"/>
              <a:t> 6.0 (32-bit Windows </a:t>
            </a:r>
            <a:r>
              <a:rPr lang="es-ES" sz="1350" dirty="0" err="1"/>
              <a:t>zip</a:t>
            </a:r>
            <a:r>
              <a:rPr lang="es-ES" sz="1350" dirty="0"/>
              <a:t>).</a:t>
            </a:r>
            <a:endParaRPr lang="es-ES" sz="788" dirty="0"/>
          </a:p>
          <a:p>
            <a:pPr algn="ctr">
              <a:lnSpc>
                <a:spcPct val="150000"/>
              </a:lnSpc>
            </a:pPr>
            <a:r>
              <a:rPr lang="es-ES" sz="1350" b="1" dirty="0"/>
              <a:t>Nota: seguir los pasos de instalación que el propio instalador facilita.</a:t>
            </a:r>
            <a:endParaRPr lang="es-ES" sz="1350" b="1" dirty="0"/>
          </a:p>
        </p:txBody>
      </p:sp>
    </p:spTree>
    <p:extLst>
      <p:ext uri="{BB962C8B-B14F-4D97-AF65-F5344CB8AC3E}">
        <p14:creationId xmlns:p14="http://schemas.microsoft.com/office/powerpoint/2010/main" val="3491709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5.4.2 Tipos de dato en JSP</a:t>
            </a:r>
          </a:p>
        </p:txBody>
      </p:sp>
      <p:sp>
        <p:nvSpPr>
          <p:cNvPr id="9" name="Rectángulo 8"/>
          <p:cNvSpPr/>
          <p:nvPr/>
        </p:nvSpPr>
        <p:spPr>
          <a:xfrm>
            <a:off x="453839" y="1743845"/>
            <a:ext cx="3636169" cy="1027204"/>
          </a:xfrm>
          <a:prstGeom prst="rect">
            <a:avLst/>
          </a:prstGeom>
        </p:spPr>
        <p:txBody>
          <a:bodyPr wrap="square">
            <a:spAutoFit/>
          </a:bodyPr>
          <a:lstStyle/>
          <a:p>
            <a:pPr algn="just">
              <a:lnSpc>
                <a:spcPct val="150000"/>
              </a:lnSpc>
            </a:pPr>
            <a:r>
              <a:rPr lang="es-ES" sz="1350" dirty="0"/>
              <a:t> </a:t>
            </a:r>
            <a:r>
              <a:rPr lang="es-ES" sz="1350" dirty="0"/>
              <a:t>Los tipos de datos que maneja JSP, PHP, C++ y Java son muy similares y se pueden ver en el siguiente cuadro. </a:t>
            </a:r>
          </a:p>
        </p:txBody>
      </p:sp>
      <p:pic>
        <p:nvPicPr>
          <p:cNvPr id="2" name="Imagen 1"/>
          <p:cNvPicPr>
            <a:picLocks noChangeAspect="1"/>
          </p:cNvPicPr>
          <p:nvPr/>
        </p:nvPicPr>
        <p:blipFill>
          <a:blip r:embed="rId2"/>
          <a:stretch>
            <a:fillRect/>
          </a:stretch>
        </p:blipFill>
        <p:spPr>
          <a:xfrm>
            <a:off x="569898" y="2847690"/>
            <a:ext cx="3636169" cy="2457450"/>
          </a:xfrm>
          <a:prstGeom prst="rect">
            <a:avLst/>
          </a:prstGeom>
        </p:spPr>
      </p:pic>
      <p:sp>
        <p:nvSpPr>
          <p:cNvPr id="3" name="Rectángulo 2"/>
          <p:cNvSpPr/>
          <p:nvPr/>
        </p:nvSpPr>
        <p:spPr>
          <a:xfrm>
            <a:off x="5296486" y="1741797"/>
            <a:ext cx="2603514" cy="715581"/>
          </a:xfrm>
          <a:prstGeom prst="rect">
            <a:avLst/>
          </a:prstGeom>
        </p:spPr>
        <p:txBody>
          <a:bodyPr wrap="square">
            <a:spAutoFit/>
          </a:bodyPr>
          <a:lstStyle/>
          <a:p>
            <a:pPr algn="just">
              <a:lnSpc>
                <a:spcPct val="150000"/>
              </a:lnSpc>
            </a:pPr>
            <a:r>
              <a:rPr lang="es-ES" sz="1350" dirty="0"/>
              <a:t>Los operadores relacionales que reconoce JSP son: </a:t>
            </a:r>
          </a:p>
        </p:txBody>
      </p:sp>
      <p:pic>
        <p:nvPicPr>
          <p:cNvPr id="5" name="Imagen 4"/>
          <p:cNvPicPr>
            <a:picLocks noChangeAspect="1"/>
          </p:cNvPicPr>
          <p:nvPr/>
        </p:nvPicPr>
        <p:blipFill>
          <a:blip r:embed="rId3"/>
          <a:stretch>
            <a:fillRect/>
          </a:stretch>
        </p:blipFill>
        <p:spPr>
          <a:xfrm>
            <a:off x="5296486" y="2846352"/>
            <a:ext cx="2743200" cy="2458788"/>
          </a:xfrm>
          <a:prstGeom prst="rect">
            <a:avLst/>
          </a:prstGeom>
        </p:spPr>
      </p:pic>
    </p:spTree>
    <p:extLst>
      <p:ext uri="{BB962C8B-B14F-4D97-AF65-F5344CB8AC3E}">
        <p14:creationId xmlns:p14="http://schemas.microsoft.com/office/powerpoint/2010/main" val="2052673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3838" y="1556285"/>
            <a:ext cx="8027894" cy="3612527"/>
          </a:xfrm>
          <a:prstGeom prst="rect">
            <a:avLst/>
          </a:prstGeom>
        </p:spPr>
        <p:txBody>
          <a:bodyPr wrap="square">
            <a:spAutoFit/>
          </a:bodyPr>
          <a:lstStyle/>
          <a:p>
            <a:pPr algn="just">
              <a:lnSpc>
                <a:spcPct val="150000"/>
              </a:lnSpc>
            </a:pPr>
            <a:r>
              <a:rPr lang="es-ES" sz="1275" dirty="0"/>
              <a:t>Para escribir un programa en JSP, abriremos </a:t>
            </a:r>
            <a:r>
              <a:rPr lang="es-ES" sz="1275" dirty="0"/>
              <a:t>bloc </a:t>
            </a:r>
            <a:r>
              <a:rPr lang="es-ES" sz="1275" dirty="0"/>
              <a:t>de notas e introduciremos el </a:t>
            </a:r>
            <a:r>
              <a:rPr lang="es-ES" sz="1275" dirty="0"/>
              <a:t>código en </a:t>
            </a:r>
            <a:r>
              <a:rPr lang="es-ES" sz="1275" dirty="0"/>
              <a:t>él. Como se puede ver, esto resulta relativamente sencillo</a:t>
            </a:r>
            <a:r>
              <a:rPr lang="es-ES" sz="1275" dirty="0"/>
              <a:t>:</a:t>
            </a:r>
          </a:p>
          <a:p>
            <a:endParaRPr lang="es-ES" sz="750" dirty="0"/>
          </a:p>
          <a:p>
            <a:pPr lvl="2"/>
            <a:r>
              <a:rPr lang="es-ES" sz="1200" dirty="0">
                <a:latin typeface="Courier New" panose="02070309020205020404" pitchFamily="49" charset="0"/>
                <a:cs typeface="Courier New" panose="02070309020205020404" pitchFamily="49" charset="0"/>
              </a:rPr>
              <a:t>&lt;</a:t>
            </a:r>
            <a:r>
              <a:rPr lang="es-ES" sz="1200" dirty="0" err="1">
                <a:latin typeface="Courier New" panose="02070309020205020404" pitchFamily="49" charset="0"/>
                <a:cs typeface="Courier New" panose="02070309020205020404" pitchFamily="49" charset="0"/>
              </a:rPr>
              <a:t>html</a:t>
            </a:r>
            <a:r>
              <a:rPr lang="es-ES" sz="1200" dirty="0">
                <a:latin typeface="Courier New" panose="02070309020205020404" pitchFamily="49" charset="0"/>
                <a:cs typeface="Courier New" panose="02070309020205020404" pitchFamily="49" charset="0"/>
              </a:rPr>
              <a:t>&gt;</a:t>
            </a:r>
          </a:p>
          <a:p>
            <a:pPr lvl="2"/>
            <a:r>
              <a:rPr lang="es-ES" sz="1200" dirty="0">
                <a:latin typeface="Courier New" panose="02070309020205020404" pitchFamily="49" charset="0"/>
                <a:cs typeface="Courier New" panose="02070309020205020404" pitchFamily="49" charset="0"/>
              </a:rPr>
              <a:t>&lt;head&gt;</a:t>
            </a:r>
          </a:p>
          <a:p>
            <a:pPr lvl="2"/>
            <a:r>
              <a:rPr lang="es-ES" sz="1200" dirty="0">
                <a:latin typeface="Courier New" panose="02070309020205020404" pitchFamily="49" charset="0"/>
                <a:cs typeface="Courier New" panose="02070309020205020404" pitchFamily="49" charset="0"/>
              </a:rPr>
              <a:t>&lt;</a:t>
            </a:r>
            <a:r>
              <a:rPr lang="es-ES" sz="1200" dirty="0" err="1">
                <a:latin typeface="Courier New" panose="02070309020205020404" pitchFamily="49" charset="0"/>
                <a:cs typeface="Courier New" panose="02070309020205020404" pitchFamily="49" charset="0"/>
              </a:rPr>
              <a:t>title</a:t>
            </a:r>
            <a:r>
              <a:rPr lang="es-ES" sz="1200" dirty="0">
                <a:latin typeface="Courier New" panose="02070309020205020404" pitchFamily="49" charset="0"/>
                <a:cs typeface="Courier New" panose="02070309020205020404" pitchFamily="49" charset="0"/>
              </a:rPr>
              <a:t>&gt; Programación Web &lt;/</a:t>
            </a:r>
            <a:r>
              <a:rPr lang="es-ES" sz="1200" dirty="0" err="1">
                <a:latin typeface="Courier New" panose="02070309020205020404" pitchFamily="49" charset="0"/>
                <a:cs typeface="Courier New" panose="02070309020205020404" pitchFamily="49" charset="0"/>
              </a:rPr>
              <a:t>title</a:t>
            </a:r>
            <a:r>
              <a:rPr lang="es-ES" sz="1200" dirty="0">
                <a:latin typeface="Courier New" panose="02070309020205020404" pitchFamily="49" charset="0"/>
                <a:cs typeface="Courier New" panose="02070309020205020404" pitchFamily="49" charset="0"/>
              </a:rPr>
              <a:t>&gt;</a:t>
            </a:r>
          </a:p>
          <a:p>
            <a:pPr lvl="2"/>
            <a:r>
              <a:rPr lang="es-ES" sz="1200" dirty="0">
                <a:latin typeface="Courier New" panose="02070309020205020404" pitchFamily="49" charset="0"/>
                <a:cs typeface="Courier New" panose="02070309020205020404" pitchFamily="49" charset="0"/>
              </a:rPr>
              <a:t>&lt;h3&gt;</a:t>
            </a:r>
            <a:r>
              <a:rPr lang="es-ES" sz="1200" dirty="0" err="1">
                <a:latin typeface="Courier New" panose="02070309020205020404" pitchFamily="49" charset="0"/>
                <a:cs typeface="Courier New" panose="02070309020205020404" pitchFamily="49" charset="0"/>
              </a:rPr>
              <a:t>Estrucura</a:t>
            </a:r>
            <a:r>
              <a:rPr lang="es-ES" sz="1200" dirty="0">
                <a:latin typeface="Courier New" panose="02070309020205020404" pitchFamily="49" charset="0"/>
                <a:cs typeface="Courier New" panose="02070309020205020404" pitchFamily="49" charset="0"/>
              </a:rPr>
              <a:t> básica en JSP&lt;/h3&gt;</a:t>
            </a:r>
          </a:p>
          <a:p>
            <a:pPr lvl="2"/>
            <a:r>
              <a:rPr lang="es-ES" sz="1200" dirty="0">
                <a:latin typeface="Courier New" panose="02070309020205020404" pitchFamily="49" charset="0"/>
                <a:cs typeface="Courier New" panose="02070309020205020404" pitchFamily="49" charset="0"/>
              </a:rPr>
              <a:t>&lt;/head&gt;</a:t>
            </a:r>
          </a:p>
          <a:p>
            <a:pPr lvl="2"/>
            <a:r>
              <a:rPr lang="es-ES" sz="1200" dirty="0">
                <a:latin typeface="Courier New" panose="02070309020205020404" pitchFamily="49" charset="0"/>
                <a:cs typeface="Courier New" panose="02070309020205020404" pitchFamily="49" charset="0"/>
              </a:rPr>
              <a:t>&lt;</a:t>
            </a:r>
            <a:r>
              <a:rPr lang="es-ES" sz="1200" dirty="0" err="1">
                <a:latin typeface="Courier New" panose="02070309020205020404" pitchFamily="49" charset="0"/>
                <a:cs typeface="Courier New" panose="02070309020205020404" pitchFamily="49" charset="0"/>
              </a:rPr>
              <a:t>body</a:t>
            </a:r>
            <a:r>
              <a:rPr lang="es-ES" sz="1200" dirty="0">
                <a:latin typeface="Courier New" panose="02070309020205020404" pitchFamily="49" charset="0"/>
                <a:cs typeface="Courier New" panose="02070309020205020404" pitchFamily="49" charset="0"/>
              </a:rPr>
              <a:t>&gt;</a:t>
            </a:r>
          </a:p>
          <a:p>
            <a:pPr lvl="2"/>
            <a:r>
              <a:rPr lang="es-ES" sz="1200" dirty="0">
                <a:latin typeface="Courier New" panose="02070309020205020404" pitchFamily="49" charset="0"/>
                <a:cs typeface="Courier New" panose="02070309020205020404" pitchFamily="49" charset="0"/>
              </a:rPr>
              <a:t>&lt;%</a:t>
            </a:r>
          </a:p>
          <a:p>
            <a:pPr lvl="2"/>
            <a:r>
              <a:rPr lang="es-ES" sz="1200" dirty="0">
                <a:latin typeface="Courier New" panose="02070309020205020404" pitchFamily="49" charset="0"/>
                <a:cs typeface="Courier New" panose="02070309020205020404" pitchFamily="49" charset="0"/>
              </a:rPr>
              <a:t>…</a:t>
            </a:r>
          </a:p>
          <a:p>
            <a:pPr lvl="2"/>
            <a:r>
              <a:rPr lang="es-ES" sz="1200" dirty="0">
                <a:latin typeface="Courier New" panose="02070309020205020404" pitchFamily="49" charset="0"/>
                <a:cs typeface="Courier New" panose="02070309020205020404" pitchFamily="49" charset="0"/>
              </a:rPr>
              <a:t>Código en JSP</a:t>
            </a:r>
          </a:p>
          <a:p>
            <a:pPr lvl="2"/>
            <a:r>
              <a:rPr lang="es-ES" sz="1200" dirty="0">
                <a:latin typeface="Courier New" panose="02070309020205020404" pitchFamily="49" charset="0"/>
                <a:cs typeface="Courier New" panose="02070309020205020404" pitchFamily="49" charset="0"/>
              </a:rPr>
              <a:t>…</a:t>
            </a:r>
          </a:p>
          <a:p>
            <a:pPr lvl="2"/>
            <a:r>
              <a:rPr lang="es-ES" sz="1200" dirty="0">
                <a:latin typeface="Courier New" panose="02070309020205020404" pitchFamily="49" charset="0"/>
                <a:cs typeface="Courier New" panose="02070309020205020404" pitchFamily="49" charset="0"/>
              </a:rPr>
              <a:t>&lt;/</a:t>
            </a:r>
            <a:r>
              <a:rPr lang="es-ES" sz="1200" dirty="0" err="1">
                <a:latin typeface="Courier New" panose="02070309020205020404" pitchFamily="49" charset="0"/>
                <a:cs typeface="Courier New" panose="02070309020205020404" pitchFamily="49" charset="0"/>
              </a:rPr>
              <a:t>body</a:t>
            </a:r>
            <a:r>
              <a:rPr lang="es-ES" sz="1200" dirty="0">
                <a:latin typeface="Courier New" panose="02070309020205020404" pitchFamily="49" charset="0"/>
                <a:cs typeface="Courier New" panose="02070309020205020404" pitchFamily="49" charset="0"/>
              </a:rPr>
              <a:t>&gt;</a:t>
            </a:r>
          </a:p>
          <a:p>
            <a:pPr lvl="2"/>
            <a:r>
              <a:rPr lang="es-ES" sz="1200" dirty="0">
                <a:latin typeface="Courier New" panose="02070309020205020404" pitchFamily="49" charset="0"/>
                <a:cs typeface="Courier New" panose="02070309020205020404" pitchFamily="49" charset="0"/>
              </a:rPr>
              <a:t>&lt;/</a:t>
            </a:r>
            <a:r>
              <a:rPr lang="es-ES" sz="1200" dirty="0" err="1">
                <a:latin typeface="Courier New" panose="02070309020205020404" pitchFamily="49" charset="0"/>
                <a:cs typeface="Courier New" panose="02070309020205020404" pitchFamily="49" charset="0"/>
              </a:rPr>
              <a:t>html</a:t>
            </a:r>
            <a:r>
              <a:rPr lang="es-ES" sz="1200" dirty="0">
                <a:latin typeface="Courier New" panose="02070309020205020404" pitchFamily="49" charset="0"/>
                <a:cs typeface="Courier New" panose="02070309020205020404" pitchFamily="49" charset="0"/>
              </a:rPr>
              <a:t>&gt;</a:t>
            </a:r>
          </a:p>
          <a:p>
            <a:r>
              <a:rPr lang="es-ES" sz="1350" dirty="0"/>
              <a:t> </a:t>
            </a:r>
            <a:endParaRPr lang="es-ES" sz="1350" dirty="0"/>
          </a:p>
          <a:p>
            <a:pPr algn="just"/>
            <a:r>
              <a:rPr lang="es-ES" sz="1275" dirty="0"/>
              <a:t>No olvidar que al momento de guardar el archivo que contiene las etiquetas de </a:t>
            </a:r>
            <a:r>
              <a:rPr lang="es-ES" sz="1275" dirty="0"/>
              <a:t>HTML y </a:t>
            </a:r>
            <a:r>
              <a:rPr lang="es-ES" sz="1275" dirty="0"/>
              <a:t>las instrucciones de JSP, se deberá hacer con la extensión .</a:t>
            </a:r>
            <a:r>
              <a:rPr lang="es-ES" sz="1275" dirty="0" err="1"/>
              <a:t>jsp</a:t>
            </a:r>
            <a:r>
              <a:rPr lang="es-ES" sz="1275" dirty="0"/>
              <a:t>.</a:t>
            </a:r>
          </a:p>
        </p:txBody>
      </p:sp>
    </p:spTree>
    <p:extLst>
      <p:ext uri="{BB962C8B-B14F-4D97-AF65-F5344CB8AC3E}">
        <p14:creationId xmlns:p14="http://schemas.microsoft.com/office/powerpoint/2010/main" val="3951475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5.4.3 Estructuras de control de ciclos</a:t>
            </a:r>
          </a:p>
        </p:txBody>
      </p:sp>
      <p:pic>
        <p:nvPicPr>
          <p:cNvPr id="3" name="Imagen 2"/>
          <p:cNvPicPr>
            <a:picLocks noChangeAspect="1"/>
          </p:cNvPicPr>
          <p:nvPr/>
        </p:nvPicPr>
        <p:blipFill>
          <a:blip r:embed="rId2"/>
          <a:stretch>
            <a:fillRect/>
          </a:stretch>
        </p:blipFill>
        <p:spPr>
          <a:xfrm>
            <a:off x="900696" y="1840357"/>
            <a:ext cx="7134179" cy="3382832"/>
          </a:xfrm>
          <a:prstGeom prst="rect">
            <a:avLst/>
          </a:prstGeom>
        </p:spPr>
      </p:pic>
      <p:sp>
        <p:nvSpPr>
          <p:cNvPr id="5" name="Rectángulo 4"/>
          <p:cNvSpPr/>
          <p:nvPr/>
        </p:nvSpPr>
        <p:spPr>
          <a:xfrm>
            <a:off x="2448145" y="5496485"/>
            <a:ext cx="4146328" cy="300082"/>
          </a:xfrm>
          <a:prstGeom prst="rect">
            <a:avLst/>
          </a:prstGeom>
        </p:spPr>
        <p:txBody>
          <a:bodyPr wrap="none">
            <a:spAutoFit/>
          </a:bodyPr>
          <a:lstStyle/>
          <a:p>
            <a:r>
              <a:rPr lang="es-ES" sz="1350" b="1" dirty="0"/>
              <a:t>Estructuras de control utilizadas frecuentemente en JSP</a:t>
            </a:r>
          </a:p>
        </p:txBody>
      </p:sp>
    </p:spTree>
    <p:extLst>
      <p:ext uri="{BB962C8B-B14F-4D97-AF65-F5344CB8AC3E}">
        <p14:creationId xmlns:p14="http://schemas.microsoft.com/office/powerpoint/2010/main" val="524765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5.5 Programación con ASP</a:t>
            </a:r>
          </a:p>
        </p:txBody>
      </p:sp>
      <p:sp>
        <p:nvSpPr>
          <p:cNvPr id="9" name="Rectángulo 8"/>
          <p:cNvSpPr/>
          <p:nvPr/>
        </p:nvSpPr>
        <p:spPr>
          <a:xfrm>
            <a:off x="830687" y="1850128"/>
            <a:ext cx="7651045" cy="3520194"/>
          </a:xfrm>
          <a:prstGeom prst="rect">
            <a:avLst/>
          </a:prstGeom>
        </p:spPr>
        <p:txBody>
          <a:bodyPr wrap="square">
            <a:spAutoFit/>
          </a:bodyPr>
          <a:lstStyle/>
          <a:p>
            <a:pPr algn="just">
              <a:lnSpc>
                <a:spcPct val="150000"/>
              </a:lnSpc>
            </a:pPr>
            <a:r>
              <a:rPr lang="es-ES" sz="1350" dirty="0"/>
              <a:t> </a:t>
            </a:r>
            <a:r>
              <a:rPr lang="es-ES" sz="1350" dirty="0"/>
              <a:t>Active Server </a:t>
            </a:r>
            <a:r>
              <a:rPr lang="es-ES" sz="1350" dirty="0" err="1"/>
              <a:t>Pages</a:t>
            </a:r>
            <a:r>
              <a:rPr lang="es-ES" sz="1350" dirty="0"/>
              <a:t> (ASP) es un entorno tecnológico desarrollado por Microsoft. Se utiliza en gran medida para la creación aplicaciones basada en ambientes web y opera en conjunto con el servidor IIS (Internet </a:t>
            </a:r>
            <a:r>
              <a:rPr lang="es-ES" sz="1350" dirty="0" err="1"/>
              <a:t>Information</a:t>
            </a:r>
            <a:r>
              <a:rPr lang="es-ES" sz="1350" dirty="0"/>
              <a:t> Server) y el servidor Windows NT. Estas tecnologías trabajan del lado del </a:t>
            </a:r>
            <a:r>
              <a:rPr lang="es-ES" sz="1350" dirty="0"/>
              <a:t>servidor.</a:t>
            </a:r>
          </a:p>
          <a:p>
            <a:pPr marL="214313" indent="-214313" algn="just">
              <a:lnSpc>
                <a:spcPct val="150000"/>
              </a:lnSpc>
              <a:buFont typeface="Wingdings" panose="05000000000000000000" pitchFamily="2" charset="2"/>
              <a:buChar char="Ø"/>
            </a:pPr>
            <a:endParaRPr lang="es-ES" sz="1350" dirty="0"/>
          </a:p>
          <a:p>
            <a:pPr algn="just">
              <a:lnSpc>
                <a:spcPct val="150000"/>
              </a:lnSpc>
            </a:pPr>
            <a:r>
              <a:rPr lang="es-ES" sz="1350" dirty="0"/>
              <a:t>Para muchos programadores, las tecnologías como PHP y </a:t>
            </a:r>
            <a:r>
              <a:rPr lang="es-ES" sz="1350" dirty="0"/>
              <a:t>JSP </a:t>
            </a:r>
            <a:r>
              <a:rPr lang="es-ES" sz="1350" dirty="0"/>
              <a:t>representan la competencia de ASP de Microsoft, a diferencia de que las dos primeras son gratuitas y de libre distribución, situación que no sucede en su totalidad con ASP ya que su uso se encuentra un tanto limitado desde el punto de vista de licenciamiento de la plataforma que proporciona Microsoft. </a:t>
            </a:r>
            <a:endParaRPr lang="es-ES" sz="1350" dirty="0"/>
          </a:p>
          <a:p>
            <a:pPr marL="214313" indent="-214313" algn="just">
              <a:lnSpc>
                <a:spcPct val="150000"/>
              </a:lnSpc>
              <a:buFont typeface="Wingdings" panose="05000000000000000000" pitchFamily="2" charset="2"/>
              <a:buChar char="Ø"/>
            </a:pPr>
            <a:endParaRPr lang="es-ES" sz="1350" dirty="0"/>
          </a:p>
          <a:p>
            <a:pPr algn="just">
              <a:lnSpc>
                <a:spcPct val="150000"/>
              </a:lnSpc>
            </a:pPr>
            <a:r>
              <a:rPr lang="es-ES" sz="1350" dirty="0"/>
              <a:t>Una forma muy sencilla para iniciar el desarrollo de aplicaciones ASP consiste en establecer y definir el entorno de trabajo: un servidor web, que en </a:t>
            </a:r>
            <a:r>
              <a:rPr lang="es-ES" sz="1350" dirty="0"/>
              <a:t>este </a:t>
            </a:r>
            <a:r>
              <a:rPr lang="es-ES" sz="1350" dirty="0"/>
              <a:t>caso es el IIS y, por supuesto, deberá estar activado. </a:t>
            </a:r>
          </a:p>
        </p:txBody>
      </p:sp>
    </p:spTree>
    <p:extLst>
      <p:ext uri="{BB962C8B-B14F-4D97-AF65-F5344CB8AC3E}">
        <p14:creationId xmlns:p14="http://schemas.microsoft.com/office/powerpoint/2010/main" val="2132973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5.5 Programación con ASP</a:t>
            </a:r>
          </a:p>
        </p:txBody>
      </p:sp>
      <p:sp>
        <p:nvSpPr>
          <p:cNvPr id="9" name="Rectángulo 8"/>
          <p:cNvSpPr/>
          <p:nvPr/>
        </p:nvSpPr>
        <p:spPr>
          <a:xfrm>
            <a:off x="453838" y="2146318"/>
            <a:ext cx="3828824" cy="2152512"/>
          </a:xfrm>
          <a:prstGeom prst="rect">
            <a:avLst/>
          </a:prstGeom>
        </p:spPr>
        <p:txBody>
          <a:bodyPr wrap="square">
            <a:spAutoFit/>
          </a:bodyPr>
          <a:lstStyle/>
          <a:p>
            <a:pPr algn="just">
              <a:lnSpc>
                <a:spcPct val="150000"/>
              </a:lnSpc>
            </a:pPr>
            <a:r>
              <a:rPr lang="es-ES" sz="1275" dirty="0"/>
              <a:t>ASP proporciona un modelo de objetos ASP que proporciona seis objetos nativos que podemos usar en nuestros </a:t>
            </a:r>
            <a:r>
              <a:rPr lang="es-ES" sz="1275" dirty="0"/>
              <a:t>programas.  El </a:t>
            </a:r>
            <a:r>
              <a:rPr lang="es-ES" sz="1275" dirty="0"/>
              <a:t>objeto </a:t>
            </a:r>
            <a:r>
              <a:rPr lang="es-ES" sz="1275" b="1" dirty="0" err="1"/>
              <a:t>Request</a:t>
            </a:r>
            <a:r>
              <a:rPr lang="es-ES" sz="1275" dirty="0"/>
              <a:t> facilita información sobre una petición HTTP que el usuario realiza al servidor; el objeto </a:t>
            </a:r>
            <a:r>
              <a:rPr lang="es-ES" sz="1275" b="1" dirty="0"/>
              <a:t>Response</a:t>
            </a:r>
            <a:r>
              <a:rPr lang="es-ES" sz="1275" dirty="0"/>
              <a:t> gestiona la información que se envía desde el servidor hacia el cliente; el objeto </a:t>
            </a:r>
            <a:r>
              <a:rPr lang="es-ES" sz="1275" b="1" dirty="0"/>
              <a:t>Server</a:t>
            </a:r>
            <a:r>
              <a:rPr lang="es-ES" sz="1275" dirty="0"/>
              <a:t> proporciona las </a:t>
            </a:r>
            <a:r>
              <a:rPr lang="es-ES" sz="1275" dirty="0"/>
              <a:t>propiedades</a:t>
            </a:r>
            <a:endParaRPr lang="es-ES" sz="1275" dirty="0"/>
          </a:p>
        </p:txBody>
      </p:sp>
      <p:pic>
        <p:nvPicPr>
          <p:cNvPr id="2" name="Imagen 1"/>
          <p:cNvPicPr>
            <a:picLocks noChangeAspect="1"/>
          </p:cNvPicPr>
          <p:nvPr/>
        </p:nvPicPr>
        <p:blipFill>
          <a:blip r:embed="rId2"/>
          <a:stretch>
            <a:fillRect/>
          </a:stretch>
        </p:blipFill>
        <p:spPr>
          <a:xfrm>
            <a:off x="4940782" y="1767671"/>
            <a:ext cx="3404426" cy="1713436"/>
          </a:xfrm>
          <a:prstGeom prst="rect">
            <a:avLst/>
          </a:prstGeom>
        </p:spPr>
      </p:pic>
      <p:sp>
        <p:nvSpPr>
          <p:cNvPr id="3" name="Rectángulo 2"/>
          <p:cNvSpPr/>
          <p:nvPr/>
        </p:nvSpPr>
        <p:spPr>
          <a:xfrm>
            <a:off x="5646304" y="3604657"/>
            <a:ext cx="2070182" cy="300082"/>
          </a:xfrm>
          <a:prstGeom prst="rect">
            <a:avLst/>
          </a:prstGeom>
        </p:spPr>
        <p:txBody>
          <a:bodyPr wrap="none">
            <a:spAutoFit/>
          </a:bodyPr>
          <a:lstStyle/>
          <a:p>
            <a:r>
              <a:rPr lang="es-ES" sz="1350" b="1" dirty="0"/>
              <a:t>Modelo de objetos de ASP</a:t>
            </a:r>
          </a:p>
        </p:txBody>
      </p:sp>
      <p:sp>
        <p:nvSpPr>
          <p:cNvPr id="5" name="Rectángulo 4"/>
          <p:cNvSpPr/>
          <p:nvPr/>
        </p:nvSpPr>
        <p:spPr>
          <a:xfrm>
            <a:off x="453838" y="4245355"/>
            <a:ext cx="8027894" cy="1269578"/>
          </a:xfrm>
          <a:prstGeom prst="rect">
            <a:avLst/>
          </a:prstGeom>
        </p:spPr>
        <p:txBody>
          <a:bodyPr wrap="square">
            <a:spAutoFit/>
          </a:bodyPr>
          <a:lstStyle/>
          <a:p>
            <a:pPr algn="just">
              <a:lnSpc>
                <a:spcPct val="150000"/>
              </a:lnSpc>
            </a:pPr>
            <a:r>
              <a:rPr lang="es-ES" sz="1275" dirty="0"/>
              <a:t>y los métodos relacionados con el servidor que ejecuta la aplicación; el objeto </a:t>
            </a:r>
            <a:r>
              <a:rPr lang="es-ES" sz="1275" b="1" dirty="0" err="1"/>
              <a:t>Application</a:t>
            </a:r>
            <a:r>
              <a:rPr lang="es-ES" sz="1275" dirty="0"/>
              <a:t> comparte información entre todos los usuarios de una aplicación (no olvidemos que la aplicación tiene un periodo de vida, es decir, mientras dure su </a:t>
            </a:r>
            <a:r>
              <a:rPr lang="es-ES" sz="1275" dirty="0"/>
              <a:t>ejecución); </a:t>
            </a:r>
            <a:r>
              <a:rPr lang="es-ES" sz="1275" dirty="0"/>
              <a:t>el objeto </a:t>
            </a:r>
            <a:r>
              <a:rPr lang="es-ES" sz="1275" b="1" dirty="0" err="1"/>
              <a:t>Session</a:t>
            </a:r>
            <a:r>
              <a:rPr lang="es-ES" sz="1275" dirty="0"/>
              <a:t> se encarga de que a cada cliente que solicita una página ASP se le asigne un objeto (</a:t>
            </a:r>
            <a:r>
              <a:rPr lang="es-ES" sz="1275" dirty="0" err="1"/>
              <a:t>Session</a:t>
            </a:r>
            <a:r>
              <a:rPr lang="es-ES" sz="1275" dirty="0"/>
              <a:t>); y el objeto </a:t>
            </a:r>
            <a:r>
              <a:rPr lang="es-ES" sz="1275" b="1" dirty="0" err="1"/>
              <a:t>ObjectContext</a:t>
            </a:r>
            <a:r>
              <a:rPr lang="es-ES" sz="1275" dirty="0"/>
              <a:t> es empleado para la gestión de transacciones.</a:t>
            </a:r>
          </a:p>
        </p:txBody>
      </p:sp>
    </p:spTree>
    <p:extLst>
      <p:ext uri="{BB962C8B-B14F-4D97-AF65-F5344CB8AC3E}">
        <p14:creationId xmlns:p14="http://schemas.microsoft.com/office/powerpoint/2010/main" val="136168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5.5 Programación con ASP</a:t>
            </a:r>
          </a:p>
        </p:txBody>
      </p:sp>
      <p:sp>
        <p:nvSpPr>
          <p:cNvPr id="9" name="Rectángulo 8"/>
          <p:cNvSpPr/>
          <p:nvPr/>
        </p:nvSpPr>
        <p:spPr>
          <a:xfrm>
            <a:off x="453839" y="1860212"/>
            <a:ext cx="4155141" cy="3329758"/>
          </a:xfrm>
          <a:prstGeom prst="rect">
            <a:avLst/>
          </a:prstGeom>
        </p:spPr>
        <p:txBody>
          <a:bodyPr wrap="square">
            <a:spAutoFit/>
          </a:bodyPr>
          <a:lstStyle/>
          <a:p>
            <a:pPr algn="just">
              <a:lnSpc>
                <a:spcPct val="150000"/>
              </a:lnSpc>
            </a:pPr>
            <a:r>
              <a:rPr lang="es-ES" sz="1275" dirty="0"/>
              <a:t> </a:t>
            </a:r>
            <a:r>
              <a:rPr lang="es-ES" sz="1275" dirty="0"/>
              <a:t>Las </a:t>
            </a:r>
            <a:r>
              <a:rPr lang="es-ES" sz="1275" dirty="0"/>
              <a:t>páginas ASP </a:t>
            </a:r>
            <a:r>
              <a:rPr lang="es-ES" sz="1275" dirty="0"/>
              <a:t>permiten combinar código HTML, scripts y componentes ActiveX del servidor para desarrollar aplicaciones web, al igual que en PHP y JSP. Las instrucciones de ASP se incluyen dentro de las etiquetas de código HTML, para lo que se hace necesario que estén delimitadas por &lt;%...%&gt;, es decir, se escriben entre los símbolos reservados &lt;% {sentencias} %&gt;, donde sentencias pueden ser una o varias expresiones del </a:t>
            </a:r>
            <a:r>
              <a:rPr lang="es-ES" sz="1275" dirty="0"/>
              <a:t>lenguaje. </a:t>
            </a:r>
            <a:r>
              <a:rPr lang="es-ES" sz="1275" dirty="0"/>
              <a:t>C</a:t>
            </a:r>
            <a:r>
              <a:rPr lang="es-ES" sz="1275" dirty="0"/>
              <a:t>abe </a:t>
            </a:r>
            <a:r>
              <a:rPr lang="es-ES" sz="1275" dirty="0"/>
              <a:t>aclarar que lo único que procesa el servidor son las instrucciones que están entre los delimitadores &lt;%...%&gt;–, como se muestra en el siguiente ejemplo: </a:t>
            </a:r>
          </a:p>
        </p:txBody>
      </p:sp>
      <p:sp>
        <p:nvSpPr>
          <p:cNvPr id="2" name="Rectángulo 1"/>
          <p:cNvSpPr/>
          <p:nvPr/>
        </p:nvSpPr>
        <p:spPr>
          <a:xfrm>
            <a:off x="5273899" y="1950980"/>
            <a:ext cx="3207833" cy="3046988"/>
          </a:xfrm>
          <a:prstGeom prst="rect">
            <a:avLst/>
          </a:prstGeom>
        </p:spPr>
        <p:txBody>
          <a:bodyPr wrap="square">
            <a:spAutoFit/>
          </a:bodyPr>
          <a:lstStyle/>
          <a:p>
            <a:pPr marR="3600"/>
            <a:r>
              <a:rPr lang="es-ES" sz="1200" dirty="0">
                <a:solidFill>
                  <a:srgbClr val="000000"/>
                </a:solidFill>
                <a:latin typeface="Courier"/>
              </a:rPr>
              <a:t>&lt;</a:t>
            </a:r>
            <a:r>
              <a:rPr lang="es-ES" sz="1200" dirty="0" err="1">
                <a:solidFill>
                  <a:srgbClr val="000000"/>
                </a:solidFill>
                <a:latin typeface="Courier"/>
              </a:rPr>
              <a:t>html</a:t>
            </a:r>
            <a:r>
              <a:rPr lang="es-ES" sz="1200" dirty="0">
                <a:solidFill>
                  <a:srgbClr val="000000"/>
                </a:solidFill>
                <a:latin typeface="Courier"/>
              </a:rPr>
              <a:t>&gt; </a:t>
            </a:r>
          </a:p>
          <a:p>
            <a:pPr marR="3600"/>
            <a:r>
              <a:rPr lang="es-ES" sz="1200" dirty="0">
                <a:solidFill>
                  <a:srgbClr val="000000"/>
                </a:solidFill>
                <a:latin typeface="Courier"/>
              </a:rPr>
              <a:t>&lt;head&gt; </a:t>
            </a:r>
          </a:p>
          <a:p>
            <a:pPr marR="3600"/>
            <a:r>
              <a:rPr lang="es-ES" sz="1200" dirty="0">
                <a:solidFill>
                  <a:srgbClr val="000000"/>
                </a:solidFill>
                <a:latin typeface="Courier"/>
              </a:rPr>
              <a:t>&lt;</a:t>
            </a:r>
            <a:r>
              <a:rPr lang="es-ES" sz="1200" dirty="0" err="1">
                <a:solidFill>
                  <a:srgbClr val="000000"/>
                </a:solidFill>
                <a:latin typeface="Courier"/>
              </a:rPr>
              <a:t>title</a:t>
            </a:r>
            <a:r>
              <a:rPr lang="es-ES" sz="1200" dirty="0">
                <a:solidFill>
                  <a:srgbClr val="000000"/>
                </a:solidFill>
                <a:latin typeface="Courier"/>
              </a:rPr>
              <a:t>&gt;Programación Web&lt;/</a:t>
            </a:r>
            <a:r>
              <a:rPr lang="es-ES" sz="1200" dirty="0" err="1">
                <a:solidFill>
                  <a:srgbClr val="000000"/>
                </a:solidFill>
                <a:latin typeface="Courier"/>
              </a:rPr>
              <a:t>title</a:t>
            </a:r>
            <a:r>
              <a:rPr lang="es-ES" sz="1200" dirty="0">
                <a:solidFill>
                  <a:srgbClr val="000000"/>
                </a:solidFill>
                <a:latin typeface="Courier"/>
              </a:rPr>
              <a:t>&gt; </a:t>
            </a:r>
          </a:p>
          <a:p>
            <a:pPr marR="3600"/>
            <a:r>
              <a:rPr lang="es-ES" sz="1200" dirty="0">
                <a:solidFill>
                  <a:srgbClr val="000000"/>
                </a:solidFill>
                <a:latin typeface="Courier"/>
              </a:rPr>
              <a:t>&lt;/head&gt; </a:t>
            </a:r>
          </a:p>
          <a:p>
            <a:pPr marR="3600"/>
            <a:r>
              <a:rPr lang="es-ES" sz="1200" dirty="0">
                <a:solidFill>
                  <a:srgbClr val="000000"/>
                </a:solidFill>
                <a:latin typeface="Courier"/>
              </a:rPr>
              <a:t>&lt;</a:t>
            </a:r>
            <a:r>
              <a:rPr lang="es-ES" sz="1200" dirty="0" err="1">
                <a:solidFill>
                  <a:srgbClr val="000000"/>
                </a:solidFill>
                <a:latin typeface="Courier"/>
              </a:rPr>
              <a:t>body</a:t>
            </a:r>
            <a:r>
              <a:rPr lang="es-ES" sz="1200" dirty="0">
                <a:solidFill>
                  <a:srgbClr val="000000"/>
                </a:solidFill>
                <a:latin typeface="Courier"/>
              </a:rPr>
              <a:t>&gt; </a:t>
            </a:r>
          </a:p>
          <a:p>
            <a:pPr marR="3600"/>
            <a:r>
              <a:rPr lang="es-ES" sz="1200" dirty="0">
                <a:solidFill>
                  <a:srgbClr val="000000"/>
                </a:solidFill>
                <a:latin typeface="Courier"/>
              </a:rPr>
              <a:t>&lt;% </a:t>
            </a:r>
          </a:p>
          <a:p>
            <a:pPr marR="3600"/>
            <a:r>
              <a:rPr lang="es-ES" sz="1200" dirty="0">
                <a:solidFill>
                  <a:srgbClr val="000000"/>
                </a:solidFill>
                <a:latin typeface="Courier"/>
              </a:rPr>
              <a:t>rem Comentario: Imprime 10 veces “Programación Web” </a:t>
            </a:r>
          </a:p>
          <a:p>
            <a:pPr marR="3600"/>
            <a:r>
              <a:rPr lang="en-US" sz="1200" dirty="0">
                <a:solidFill>
                  <a:srgbClr val="000000"/>
                </a:solidFill>
                <a:latin typeface="Courier"/>
              </a:rPr>
              <a:t>for j = 1 to 10 step 1 %&gt; </a:t>
            </a:r>
          </a:p>
          <a:p>
            <a:pPr marR="3600"/>
            <a:r>
              <a:rPr lang="es-ES" sz="1200" dirty="0" err="1">
                <a:solidFill>
                  <a:srgbClr val="000000"/>
                </a:solidFill>
                <a:latin typeface="Courier"/>
              </a:rPr>
              <a:t>Programacion</a:t>
            </a:r>
            <a:r>
              <a:rPr lang="es-ES" sz="1200" dirty="0">
                <a:solidFill>
                  <a:srgbClr val="000000"/>
                </a:solidFill>
                <a:latin typeface="Courier"/>
              </a:rPr>
              <a:t> Web&lt;</a:t>
            </a:r>
            <a:r>
              <a:rPr lang="es-ES" sz="1200" dirty="0" err="1">
                <a:solidFill>
                  <a:srgbClr val="000000"/>
                </a:solidFill>
                <a:latin typeface="Courier"/>
              </a:rPr>
              <a:t>br</a:t>
            </a:r>
            <a:r>
              <a:rPr lang="es-ES" sz="1200" dirty="0">
                <a:solidFill>
                  <a:srgbClr val="000000"/>
                </a:solidFill>
                <a:latin typeface="Courier"/>
              </a:rPr>
              <a:t>&gt; </a:t>
            </a:r>
          </a:p>
          <a:p>
            <a:pPr marR="3600"/>
            <a:r>
              <a:rPr lang="es-ES" sz="1200" dirty="0">
                <a:solidFill>
                  <a:srgbClr val="000000"/>
                </a:solidFill>
                <a:latin typeface="Courier"/>
              </a:rPr>
              <a:t>&lt;% </a:t>
            </a:r>
          </a:p>
          <a:p>
            <a:pPr marR="3600"/>
            <a:r>
              <a:rPr lang="es-ES" sz="1200" dirty="0" err="1">
                <a:solidFill>
                  <a:srgbClr val="000000"/>
                </a:solidFill>
                <a:latin typeface="Courier"/>
              </a:rPr>
              <a:t>next</a:t>
            </a:r>
            <a:r>
              <a:rPr lang="es-ES" sz="1200" dirty="0">
                <a:solidFill>
                  <a:srgbClr val="000000"/>
                </a:solidFill>
                <a:latin typeface="Courier"/>
              </a:rPr>
              <a:t> </a:t>
            </a:r>
          </a:p>
          <a:p>
            <a:pPr marR="3600"/>
            <a:r>
              <a:rPr lang="es-ES" sz="1200" dirty="0">
                <a:solidFill>
                  <a:srgbClr val="000000"/>
                </a:solidFill>
                <a:latin typeface="Courier"/>
              </a:rPr>
              <a:t>‘Comentario: Cierre de ciclo </a:t>
            </a:r>
          </a:p>
          <a:p>
            <a:pPr marR="3600"/>
            <a:r>
              <a:rPr lang="es-ES" sz="1200" dirty="0">
                <a:solidFill>
                  <a:srgbClr val="000000"/>
                </a:solidFill>
                <a:latin typeface="Courier"/>
              </a:rPr>
              <a:t>%&gt; </a:t>
            </a:r>
          </a:p>
          <a:p>
            <a:pPr marR="3600"/>
            <a:r>
              <a:rPr lang="es-ES" sz="1200" dirty="0">
                <a:solidFill>
                  <a:srgbClr val="000000"/>
                </a:solidFill>
                <a:latin typeface="Courier"/>
              </a:rPr>
              <a:t>&lt;/</a:t>
            </a:r>
            <a:r>
              <a:rPr lang="es-ES" sz="1200" dirty="0" err="1">
                <a:solidFill>
                  <a:srgbClr val="000000"/>
                </a:solidFill>
                <a:latin typeface="Courier"/>
              </a:rPr>
              <a:t>body</a:t>
            </a:r>
            <a:r>
              <a:rPr lang="es-ES" sz="1200" dirty="0">
                <a:solidFill>
                  <a:srgbClr val="000000"/>
                </a:solidFill>
                <a:latin typeface="Courier"/>
              </a:rPr>
              <a:t>&gt; </a:t>
            </a:r>
          </a:p>
          <a:p>
            <a:pPr marR="3600"/>
            <a:r>
              <a:rPr lang="es-ES" sz="1200" dirty="0">
                <a:solidFill>
                  <a:srgbClr val="000000"/>
                </a:solidFill>
                <a:latin typeface="Courier"/>
              </a:rPr>
              <a:t>&lt;/</a:t>
            </a:r>
            <a:r>
              <a:rPr lang="es-ES" sz="1200" dirty="0" err="1">
                <a:solidFill>
                  <a:srgbClr val="000000"/>
                </a:solidFill>
                <a:latin typeface="Courier"/>
              </a:rPr>
              <a:t>html</a:t>
            </a:r>
            <a:r>
              <a:rPr lang="es-ES" sz="1200" dirty="0">
                <a:solidFill>
                  <a:srgbClr val="000000"/>
                </a:solidFill>
                <a:latin typeface="Courier"/>
              </a:rPr>
              <a:t>&gt; </a:t>
            </a:r>
            <a:endParaRPr lang="es-ES" sz="1200" dirty="0"/>
          </a:p>
        </p:txBody>
      </p:sp>
    </p:spTree>
    <p:extLst>
      <p:ext uri="{BB962C8B-B14F-4D97-AF65-F5344CB8AC3E}">
        <p14:creationId xmlns:p14="http://schemas.microsoft.com/office/powerpoint/2010/main" val="589490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5.6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Consideraciones finales </a:t>
            </a:r>
            <a:endPar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ángulo 8"/>
          <p:cNvSpPr/>
          <p:nvPr/>
        </p:nvSpPr>
        <p:spPr>
          <a:xfrm>
            <a:off x="453838" y="1840042"/>
            <a:ext cx="8027894" cy="3693319"/>
          </a:xfrm>
          <a:prstGeom prst="rect">
            <a:avLst/>
          </a:prstGeom>
        </p:spPr>
        <p:txBody>
          <a:bodyPr wrap="square">
            <a:spAutoFit/>
          </a:bodyPr>
          <a:lstStyle/>
          <a:p>
            <a:pPr marL="214313" indent="-214313" algn="just">
              <a:lnSpc>
                <a:spcPct val="150000"/>
              </a:lnSpc>
              <a:buFont typeface="Wingdings" panose="05000000000000000000" pitchFamily="2" charset="2"/>
              <a:buChar char="Ø"/>
            </a:pPr>
            <a:r>
              <a:rPr lang="es-ES" sz="1350" dirty="0"/>
              <a:t> </a:t>
            </a:r>
            <a:r>
              <a:rPr lang="es-ES" sz="1350" dirty="0"/>
              <a:t>Las tecnologías como PHP, JSP, y ASP son muy utilizadas para el desarrollo de aplicaciones web. Sin embargo, no perdamos de vista que existen muchos otras como Python, Perl, </a:t>
            </a:r>
            <a:r>
              <a:rPr lang="es-ES" sz="1350" dirty="0" err="1"/>
              <a:t>Lisp</a:t>
            </a:r>
            <a:r>
              <a:rPr lang="es-ES" sz="1350" dirty="0"/>
              <a:t>, </a:t>
            </a:r>
            <a:r>
              <a:rPr lang="es-ES" sz="1350" dirty="0"/>
              <a:t>que, </a:t>
            </a:r>
            <a:r>
              <a:rPr lang="es-ES" sz="1350" dirty="0"/>
              <a:t>si bien es cierto no son tan nuevas, siguen en continuo estudio y desarrollo para mejorar sus métodos y formas de trabajo, buscando con esto su permanencia en el mercado de las aplicaciones </a:t>
            </a:r>
            <a:r>
              <a:rPr lang="es-ES" sz="1350" dirty="0"/>
              <a:t>web. </a:t>
            </a:r>
            <a:r>
              <a:rPr lang="es-ES" sz="1350" dirty="0"/>
              <a:t>I</a:t>
            </a:r>
            <a:r>
              <a:rPr lang="es-ES" sz="1350" dirty="0"/>
              <a:t>ncluso </a:t>
            </a:r>
            <a:r>
              <a:rPr lang="es-ES" sz="1350" dirty="0"/>
              <a:t>se </a:t>
            </a:r>
            <a:r>
              <a:rPr lang="es-ES" sz="1350" dirty="0"/>
              <a:t>apoyan (y soportan) </a:t>
            </a:r>
            <a:r>
              <a:rPr lang="es-ES" sz="1350" dirty="0"/>
              <a:t>en potentes y sofisticados lenguajes de programación como Java, C++, C#, Visual Studio y muchos otros que en su conjunto facilitan el desarrollo de sistemas y aplicaciones que operan bajo la plataforma de internet. </a:t>
            </a:r>
            <a:endParaRPr lang="es-ES" sz="1350" dirty="0"/>
          </a:p>
          <a:p>
            <a:pPr marL="214313" indent="-214313" algn="just">
              <a:lnSpc>
                <a:spcPct val="150000"/>
              </a:lnSpc>
              <a:buFont typeface="Wingdings" panose="05000000000000000000" pitchFamily="2" charset="2"/>
              <a:buChar char="Ø"/>
            </a:pPr>
            <a:endParaRPr lang="es-ES" sz="750" dirty="0"/>
          </a:p>
          <a:p>
            <a:pPr marL="214313" indent="-214313" algn="just">
              <a:lnSpc>
                <a:spcPct val="150000"/>
              </a:lnSpc>
              <a:buFont typeface="Wingdings" panose="05000000000000000000" pitchFamily="2" charset="2"/>
              <a:buChar char="Ø"/>
            </a:pPr>
            <a:r>
              <a:rPr lang="es-ES" sz="1350" dirty="0"/>
              <a:t>Respecto a los ambientes integrados de desarrollo (IDE, </a:t>
            </a:r>
            <a:r>
              <a:rPr lang="es-ES" sz="1350" dirty="0" err="1"/>
              <a:t>Integrated</a:t>
            </a:r>
            <a:r>
              <a:rPr lang="es-ES" sz="1350" dirty="0"/>
              <a:t> </a:t>
            </a:r>
            <a:r>
              <a:rPr lang="es-ES" sz="1350" dirty="0" err="1"/>
              <a:t>Development</a:t>
            </a:r>
            <a:r>
              <a:rPr lang="es-ES" sz="1350" dirty="0"/>
              <a:t> </a:t>
            </a:r>
            <a:r>
              <a:rPr lang="es-ES" sz="1350" dirty="0" err="1"/>
              <a:t>Environment</a:t>
            </a:r>
            <a:r>
              <a:rPr lang="es-ES" sz="1350" dirty="0"/>
              <a:t>) para sistemas y aplicaciones web, también encontramos una gran cantidad de opciones. Muchos facilitan el trabajo de desarrollo y programación para web, los hay tanto del lado del cliente, como del lado del servidor; por ejemplo, Visual Studio de Microsoft sólo soporta ASP.NET del lado del servidor; a la par de otros más abiertos, libres y gratuitos, tal es el caso de </a:t>
            </a:r>
            <a:r>
              <a:rPr lang="es-ES" sz="1350" dirty="0" err="1"/>
              <a:t>NetBeans</a:t>
            </a:r>
            <a:r>
              <a:rPr lang="es-ES" sz="1350" dirty="0"/>
              <a:t>, </a:t>
            </a:r>
            <a:r>
              <a:rPr lang="es-ES" sz="1350" dirty="0" err="1"/>
              <a:t>JBuilder</a:t>
            </a:r>
            <a:r>
              <a:rPr lang="es-ES" sz="1350" dirty="0"/>
              <a:t> y Eclipse, entre otros.</a:t>
            </a:r>
          </a:p>
        </p:txBody>
      </p:sp>
    </p:spTree>
    <p:extLst>
      <p:ext uri="{BB962C8B-B14F-4D97-AF65-F5344CB8AC3E}">
        <p14:creationId xmlns:p14="http://schemas.microsoft.com/office/powerpoint/2010/main" val="1850444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46249"/>
          </a:xfrm>
          <a:prstGeom prst="rect">
            <a:avLst/>
          </a:prstGeom>
        </p:spPr>
        <p:txBody>
          <a:bodyPr wrap="square">
            <a:spAutoFit/>
          </a:bodyPr>
          <a:lstStyle/>
          <a:p>
            <a:r>
              <a:rPr lang="es-ES" sz="1650" b="1" dirty="0">
                <a:solidFill>
                  <a:schemeClr val="accent1"/>
                </a:solidFill>
                <a:latin typeface="Calibri" panose="020F0502020204030204" pitchFamily="34" charset="0"/>
                <a:ea typeface="Calibri" panose="020F0502020204030204" pitchFamily="34" charset="0"/>
                <a:cs typeface="Arial" panose="020B0604020202020204" pitchFamily="34" charset="0"/>
              </a:rPr>
              <a:t>5.1.2 Lenguajes del lado del cliente</a:t>
            </a:r>
          </a:p>
        </p:txBody>
      </p:sp>
      <p:sp>
        <p:nvSpPr>
          <p:cNvPr id="8" name="Rectángulo 7"/>
          <p:cNvSpPr/>
          <p:nvPr/>
        </p:nvSpPr>
        <p:spPr>
          <a:xfrm>
            <a:off x="453838" y="3303981"/>
            <a:ext cx="8027894" cy="1708160"/>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5.1.3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Lenguajes del lado del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servidor</a:t>
            </a:r>
          </a:p>
          <a:p>
            <a:endParaRPr lang="es-ES" sz="135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s-ES" sz="1275" dirty="0"/>
              <a:t>Este tipo de lenguajes se aplican para la programación y ejecución de programas del lado del servidor web. Brinda las facilidades para la conexión con el servidor, y la creación y accesos a bases de datos, proporciona el dinamismo y la interactividad con el usuario que requiere de una aplicación web </a:t>
            </a:r>
            <a:r>
              <a:rPr lang="es-ES" sz="1275" dirty="0"/>
              <a:t>dinámica. Dentro </a:t>
            </a:r>
            <a:r>
              <a:rPr lang="es-ES" sz="1275" dirty="0"/>
              <a:t>de los lenguajes más utilizados del lado del servidor encontramos a PHP, ASP, JSP, PERL y Python. </a:t>
            </a:r>
          </a:p>
        </p:txBody>
      </p:sp>
      <p:sp>
        <p:nvSpPr>
          <p:cNvPr id="9" name="Rectángulo 8"/>
          <p:cNvSpPr/>
          <p:nvPr/>
        </p:nvSpPr>
        <p:spPr>
          <a:xfrm>
            <a:off x="453838" y="1789616"/>
            <a:ext cx="8027894" cy="1269578"/>
          </a:xfrm>
          <a:prstGeom prst="rect">
            <a:avLst/>
          </a:prstGeom>
        </p:spPr>
        <p:txBody>
          <a:bodyPr wrap="square">
            <a:spAutoFit/>
          </a:bodyPr>
          <a:lstStyle/>
          <a:p>
            <a:pPr algn="just">
              <a:lnSpc>
                <a:spcPct val="150000"/>
              </a:lnSpc>
            </a:pPr>
            <a:r>
              <a:rPr lang="es-ES" sz="1275" dirty="0"/>
              <a:t>Las </a:t>
            </a:r>
            <a:r>
              <a:rPr lang="es-ES" sz="1275" dirty="0"/>
              <a:t>herramientas de programación del lado del cliente más utilizadas son HTML, CSS y </a:t>
            </a:r>
            <a:r>
              <a:rPr lang="es-ES" sz="1275" dirty="0" err="1"/>
              <a:t>Javascript</a:t>
            </a:r>
            <a:r>
              <a:rPr lang="es-ES" sz="1275" dirty="0"/>
              <a:t>, aunque no hay que dejar de lado otras como </a:t>
            </a:r>
            <a:r>
              <a:rPr lang="es-ES" sz="1275" dirty="0" err="1"/>
              <a:t>VBscript</a:t>
            </a:r>
            <a:r>
              <a:rPr lang="es-ES" sz="1275" dirty="0"/>
              <a:t>, AJAX (</a:t>
            </a:r>
            <a:r>
              <a:rPr lang="es-ES" sz="1275" dirty="0" err="1"/>
              <a:t>Asynchronous</a:t>
            </a:r>
            <a:r>
              <a:rPr lang="es-ES" sz="1275" dirty="0"/>
              <a:t> JavaScript And XML), XML y </a:t>
            </a:r>
            <a:r>
              <a:rPr lang="es-ES" sz="1275" dirty="0" err="1"/>
              <a:t>applets</a:t>
            </a:r>
            <a:r>
              <a:rPr lang="es-ES" sz="1275" dirty="0"/>
              <a:t> de Java, entre otros. </a:t>
            </a:r>
          </a:p>
          <a:p>
            <a:pPr algn="just">
              <a:lnSpc>
                <a:spcPct val="150000"/>
              </a:lnSpc>
            </a:pPr>
            <a:r>
              <a:rPr lang="es-ES" sz="1275" dirty="0"/>
              <a:t>El HTML indica al navegador (</a:t>
            </a:r>
            <a:r>
              <a:rPr lang="es-ES" sz="1275" i="1" dirty="0"/>
              <a:t>browser</a:t>
            </a:r>
            <a:r>
              <a:rPr lang="es-ES" sz="1275" dirty="0"/>
              <a:t>) la forma en que se presentará la información, es decir, mediante texto, imágenes o </a:t>
            </a:r>
            <a:r>
              <a:rPr lang="es-ES" sz="1275" dirty="0"/>
              <a:t>video, </a:t>
            </a:r>
            <a:r>
              <a:rPr lang="es-ES" sz="1275" dirty="0"/>
              <a:t>así como su ubicación dentro de una página web. </a:t>
            </a:r>
          </a:p>
        </p:txBody>
      </p:sp>
    </p:spTree>
    <p:extLst>
      <p:ext uri="{BB962C8B-B14F-4D97-AF65-F5344CB8AC3E}">
        <p14:creationId xmlns:p14="http://schemas.microsoft.com/office/powerpoint/2010/main" val="1025218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5.1.4 Instalación del servidor </a:t>
            </a:r>
            <a:r>
              <a:rPr lang="es-ES" sz="1500" b="1" dirty="0" err="1">
                <a:solidFill>
                  <a:schemeClr val="accent1"/>
                </a:solidFill>
                <a:latin typeface="Calibri" panose="020F0502020204030204" pitchFamily="34" charset="0"/>
                <a:ea typeface="Calibri" panose="020F0502020204030204" pitchFamily="34" charset="0"/>
                <a:cs typeface="Arial" panose="020B0604020202020204" pitchFamily="34" charset="0"/>
              </a:rPr>
              <a:t>WampServer</a:t>
            </a:r>
            <a:endPar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ángulo 8"/>
          <p:cNvSpPr/>
          <p:nvPr/>
        </p:nvSpPr>
        <p:spPr>
          <a:xfrm>
            <a:off x="453839" y="4247067"/>
            <a:ext cx="8151291" cy="698268"/>
          </a:xfrm>
          <a:prstGeom prst="rect">
            <a:avLst/>
          </a:prstGeom>
        </p:spPr>
        <p:txBody>
          <a:bodyPr wrap="square">
            <a:spAutoFit/>
          </a:bodyPr>
          <a:lstStyle/>
          <a:p>
            <a:pPr algn="just">
              <a:lnSpc>
                <a:spcPct val="150000"/>
              </a:lnSpc>
            </a:pPr>
            <a:r>
              <a:rPr lang="es-ES" sz="1350" dirty="0"/>
              <a:t> </a:t>
            </a:r>
            <a:r>
              <a:rPr lang="es-ES" sz="1275" dirty="0"/>
              <a:t>Este paquete lo podemos encontrar en: http://www.wampserver.es/ (versión 2.2) o en http://www.wampserver.com/en/ (</a:t>
            </a:r>
            <a:r>
              <a:rPr lang="es-ES" sz="1275" dirty="0" err="1"/>
              <a:t>version</a:t>
            </a:r>
            <a:r>
              <a:rPr lang="es-ES" sz="1275" dirty="0"/>
              <a:t> 2.5). </a:t>
            </a:r>
          </a:p>
        </p:txBody>
      </p:sp>
      <p:sp>
        <p:nvSpPr>
          <p:cNvPr id="2" name="Rectángulo 1"/>
          <p:cNvSpPr/>
          <p:nvPr/>
        </p:nvSpPr>
        <p:spPr>
          <a:xfrm>
            <a:off x="519470" y="1747861"/>
            <a:ext cx="3948316" cy="2741135"/>
          </a:xfrm>
          <a:prstGeom prst="rect">
            <a:avLst/>
          </a:prstGeom>
        </p:spPr>
        <p:txBody>
          <a:bodyPr wrap="square">
            <a:spAutoFit/>
          </a:bodyPr>
          <a:lstStyle/>
          <a:p>
            <a:pPr algn="just">
              <a:lnSpc>
                <a:spcPct val="150000"/>
              </a:lnSpc>
            </a:pPr>
            <a:r>
              <a:rPr lang="es-ES" sz="1275" dirty="0">
                <a:solidFill>
                  <a:srgbClr val="000000"/>
                </a:solidFill>
                <a:latin typeface="CMU Serif"/>
              </a:rPr>
              <a:t>Una de las herramientas que nos permiten tener un entorno de desarrollo, es el paquete </a:t>
            </a:r>
            <a:r>
              <a:rPr lang="es-ES" sz="1275" dirty="0" err="1">
                <a:solidFill>
                  <a:srgbClr val="000000"/>
                </a:solidFill>
                <a:latin typeface="CMU Serif"/>
              </a:rPr>
              <a:t>WampServer</a:t>
            </a:r>
            <a:r>
              <a:rPr lang="es-ES" sz="1275" dirty="0">
                <a:solidFill>
                  <a:srgbClr val="000000"/>
                </a:solidFill>
                <a:latin typeface="CMU Serif"/>
              </a:rPr>
              <a:t> (gratuito y de código abierto), </a:t>
            </a:r>
            <a:r>
              <a:rPr lang="es-ES" sz="1275" dirty="0">
                <a:solidFill>
                  <a:srgbClr val="000000"/>
                </a:solidFill>
                <a:latin typeface="CMU Serif"/>
              </a:rPr>
              <a:t>que puede instalarse </a:t>
            </a:r>
            <a:r>
              <a:rPr lang="es-ES" sz="1275" dirty="0">
                <a:solidFill>
                  <a:srgbClr val="000000"/>
                </a:solidFill>
                <a:latin typeface="CMU Serif"/>
              </a:rPr>
              <a:t>y trabajar bajo un entorno de desarrollo web utilizando la plataforma de Windows. Además proporciona las facilidades para la administración del entorno con la herramienta PHP </a:t>
            </a:r>
            <a:r>
              <a:rPr lang="es-ES" sz="1275" dirty="0" err="1">
                <a:solidFill>
                  <a:srgbClr val="000000"/>
                </a:solidFill>
                <a:latin typeface="CMU Serif"/>
              </a:rPr>
              <a:t>MyAdmin</a:t>
            </a:r>
            <a:r>
              <a:rPr lang="es-ES" sz="1275" dirty="0">
                <a:solidFill>
                  <a:srgbClr val="000000"/>
                </a:solidFill>
                <a:latin typeface="CMU Serif"/>
              </a:rPr>
              <a:t>, acceso, configuración, arranque y parada de diferentes servicios </a:t>
            </a:r>
            <a:endParaRPr lang="es-ES" sz="1275" dirty="0"/>
          </a:p>
        </p:txBody>
      </p:sp>
      <p:pic>
        <p:nvPicPr>
          <p:cNvPr id="3" name="Imagen 2"/>
          <p:cNvPicPr>
            <a:picLocks noChangeAspect="1"/>
          </p:cNvPicPr>
          <p:nvPr/>
        </p:nvPicPr>
        <p:blipFill>
          <a:blip r:embed="rId2"/>
          <a:stretch>
            <a:fillRect/>
          </a:stretch>
        </p:blipFill>
        <p:spPr>
          <a:xfrm>
            <a:off x="5017352" y="1891927"/>
            <a:ext cx="3587778" cy="1648013"/>
          </a:xfrm>
          <a:prstGeom prst="rect">
            <a:avLst/>
          </a:prstGeom>
        </p:spPr>
      </p:pic>
      <p:sp>
        <p:nvSpPr>
          <p:cNvPr id="5" name="Rectángulo 4"/>
          <p:cNvSpPr/>
          <p:nvPr/>
        </p:nvSpPr>
        <p:spPr>
          <a:xfrm>
            <a:off x="5117522" y="3539940"/>
            <a:ext cx="3279872" cy="300082"/>
          </a:xfrm>
          <a:prstGeom prst="rect">
            <a:avLst/>
          </a:prstGeom>
        </p:spPr>
        <p:txBody>
          <a:bodyPr wrap="none">
            <a:spAutoFit/>
          </a:bodyPr>
          <a:lstStyle/>
          <a:p>
            <a:r>
              <a:rPr lang="es-ES" sz="1350" b="1" dirty="0"/>
              <a:t>Herramientas para el entorno de desarrollo</a:t>
            </a:r>
          </a:p>
        </p:txBody>
      </p:sp>
      <p:sp>
        <p:nvSpPr>
          <p:cNvPr id="6" name="Rectángulo 5"/>
          <p:cNvSpPr/>
          <p:nvPr/>
        </p:nvSpPr>
        <p:spPr>
          <a:xfrm>
            <a:off x="453839" y="4981919"/>
            <a:ext cx="7899761" cy="484748"/>
          </a:xfrm>
          <a:prstGeom prst="rect">
            <a:avLst/>
          </a:prstGeom>
        </p:spPr>
        <p:txBody>
          <a:bodyPr wrap="square">
            <a:spAutoFit/>
          </a:bodyPr>
          <a:lstStyle/>
          <a:p>
            <a:r>
              <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rPr>
              <a:t>Servicios de </a:t>
            </a:r>
            <a:r>
              <a:rPr lang="es-ES" sz="1275" b="1" dirty="0" err="1">
                <a:solidFill>
                  <a:schemeClr val="accent1"/>
                </a:solidFill>
                <a:latin typeface="Calibri" panose="020F0502020204030204" pitchFamily="34" charset="0"/>
                <a:ea typeface="Calibri" panose="020F0502020204030204" pitchFamily="34" charset="0"/>
                <a:cs typeface="Arial" panose="020B0604020202020204" pitchFamily="34" charset="0"/>
              </a:rPr>
              <a:t>WampServer</a:t>
            </a:r>
            <a:r>
              <a:rPr lang="es-ES" sz="1275" b="1" dirty="0">
                <a:solidFill>
                  <a:schemeClr val="accent1"/>
                </a:solidFill>
                <a:latin typeface="Calibri" panose="020F0502020204030204" pitchFamily="34" charset="0"/>
                <a:ea typeface="Calibri" panose="020F0502020204030204" pitchFamily="34" charset="0"/>
                <a:cs typeface="Arial" panose="020B0604020202020204" pitchFamily="34" charset="0"/>
              </a:rPr>
              <a:t>, </a:t>
            </a:r>
            <a:r>
              <a:rPr lang="es-ES" sz="1275" dirty="0">
                <a:latin typeface="Calibri" panose="020F0502020204030204" pitchFamily="34" charset="0"/>
                <a:ea typeface="Calibri" panose="020F0502020204030204" pitchFamily="34" charset="0"/>
                <a:cs typeface="Arial" panose="020B0604020202020204" pitchFamily="34" charset="0"/>
              </a:rPr>
              <a:t>para levantar los servicios de </a:t>
            </a:r>
            <a:r>
              <a:rPr lang="es-ES" sz="1275" dirty="0" err="1">
                <a:latin typeface="Calibri" panose="020F0502020204030204" pitchFamily="34" charset="0"/>
                <a:ea typeface="Calibri" panose="020F0502020204030204" pitchFamily="34" charset="0"/>
                <a:cs typeface="Arial" panose="020B0604020202020204" pitchFamily="34" charset="0"/>
              </a:rPr>
              <a:t>WampSserver</a:t>
            </a:r>
            <a:r>
              <a:rPr lang="es-ES" sz="1275" dirty="0">
                <a:latin typeface="Calibri" panose="020F0502020204030204" pitchFamily="34" charset="0"/>
                <a:ea typeface="Calibri" panose="020F0502020204030204" pitchFamily="34" charset="0"/>
                <a:cs typeface="Arial" panose="020B0604020202020204" pitchFamily="34" charset="0"/>
              </a:rPr>
              <a:t> seguir el procedimiento que se describe en el libro (pág.  163 – 166).</a:t>
            </a:r>
          </a:p>
        </p:txBody>
      </p:sp>
    </p:spTree>
    <p:extLst>
      <p:ext uri="{BB962C8B-B14F-4D97-AF65-F5344CB8AC3E}">
        <p14:creationId xmlns:p14="http://schemas.microsoft.com/office/powerpoint/2010/main" val="3542891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5.2. Introducción a la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programación de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aplicaciones web con lenguaje </a:t>
            </a:r>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PHP</a:t>
            </a:r>
          </a:p>
        </p:txBody>
      </p:sp>
      <p:sp>
        <p:nvSpPr>
          <p:cNvPr id="9" name="Rectángulo 8"/>
          <p:cNvSpPr/>
          <p:nvPr/>
        </p:nvSpPr>
        <p:spPr>
          <a:xfrm>
            <a:off x="453838" y="1724803"/>
            <a:ext cx="8027894" cy="3329758"/>
          </a:xfrm>
          <a:prstGeom prst="rect">
            <a:avLst/>
          </a:prstGeom>
        </p:spPr>
        <p:txBody>
          <a:bodyPr wrap="square">
            <a:spAutoFit/>
          </a:bodyPr>
          <a:lstStyle/>
          <a:p>
            <a:pPr algn="just">
              <a:lnSpc>
                <a:spcPct val="150000"/>
              </a:lnSpc>
            </a:pPr>
            <a:r>
              <a:rPr lang="es-ES" sz="1275" dirty="0">
                <a:latin typeface="CMU Serif"/>
              </a:rPr>
              <a:t> </a:t>
            </a:r>
            <a:r>
              <a:rPr lang="es-ES" sz="1275" dirty="0">
                <a:solidFill>
                  <a:srgbClr val="000000"/>
                </a:solidFill>
                <a:latin typeface="CMU Serif"/>
              </a:rPr>
              <a:t>Comencemos con PHP: es un lenguaje de código abierto, por lo que es independiente de la plataforma, cuenta con una gran cantidad de librerías, así como una amplia y variada documentación de referencia para los programadores. Cuando se ejecuta un programa en PHP desde la computadora del cliente, éste sólo recibe respuesta en HTML. </a:t>
            </a:r>
            <a:endParaRPr lang="es-ES" sz="1275" dirty="0">
              <a:solidFill>
                <a:srgbClr val="000000"/>
              </a:solidFill>
              <a:latin typeface="CMU Serif"/>
            </a:endParaRPr>
          </a:p>
          <a:p>
            <a:pPr algn="just">
              <a:lnSpc>
                <a:spcPct val="150000"/>
              </a:lnSpc>
            </a:pPr>
            <a:endParaRPr lang="es-ES" sz="1275" dirty="0">
              <a:solidFill>
                <a:srgbClr val="000000"/>
              </a:solidFill>
              <a:latin typeface="CMU Serif"/>
            </a:endParaRPr>
          </a:p>
          <a:p>
            <a:pPr algn="just">
              <a:lnSpc>
                <a:spcPct val="150000"/>
              </a:lnSpc>
            </a:pPr>
            <a:r>
              <a:rPr lang="es-ES" sz="1275" dirty="0">
                <a:latin typeface="CMU Serif"/>
              </a:rPr>
              <a:t>Después de haber instalado nuestro entorno de desarrollo, verifiquemos que nuestro intérprete del lenguaje de programación PHP funcione correctamente. Con ese objetivo, utilizaremos una herramienta para edición de texto a fin de introducir nuestro código en PHP </a:t>
            </a:r>
            <a:r>
              <a:rPr lang="es-ES" sz="1275" dirty="0">
                <a:latin typeface="CMU Serif"/>
              </a:rPr>
              <a:t>.</a:t>
            </a:r>
          </a:p>
          <a:p>
            <a:pPr algn="just">
              <a:lnSpc>
                <a:spcPct val="150000"/>
              </a:lnSpc>
            </a:pPr>
            <a:endParaRPr lang="es-ES" sz="1275" dirty="0">
              <a:latin typeface="CMU Serif"/>
            </a:endParaRPr>
          </a:p>
          <a:p>
            <a:pPr algn="just">
              <a:lnSpc>
                <a:spcPct val="150000"/>
              </a:lnSpc>
            </a:pPr>
            <a:r>
              <a:rPr lang="es-ES" sz="1275" dirty="0">
                <a:latin typeface="CMU Serif"/>
              </a:rPr>
              <a:t>Cabe aclarar que existe una gran variedad de herramientas para la edición de texto; sin embargo, para la mayoría de nuestros ejemplos utilizaremos el </a:t>
            </a:r>
            <a:r>
              <a:rPr lang="es-ES" sz="1275" dirty="0">
                <a:latin typeface="CMU Serif"/>
              </a:rPr>
              <a:t>bloc </a:t>
            </a:r>
            <a:r>
              <a:rPr lang="es-ES" sz="1275" dirty="0">
                <a:latin typeface="CMU Serif"/>
              </a:rPr>
              <a:t>de notas de </a:t>
            </a:r>
            <a:r>
              <a:rPr lang="es-ES" sz="1275" dirty="0">
                <a:latin typeface="CMU Serif"/>
              </a:rPr>
              <a:t>Windows.</a:t>
            </a:r>
            <a:endParaRPr lang="es-ES" sz="1275" dirty="0">
              <a:latin typeface="CMU Serif"/>
            </a:endParaRPr>
          </a:p>
        </p:txBody>
      </p:sp>
    </p:spTree>
    <p:extLst>
      <p:ext uri="{BB962C8B-B14F-4D97-AF65-F5344CB8AC3E}">
        <p14:creationId xmlns:p14="http://schemas.microsoft.com/office/powerpoint/2010/main" val="243647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43754" y="1270166"/>
            <a:ext cx="3963521" cy="4358244"/>
          </a:xfrm>
          <a:prstGeom prst="rect">
            <a:avLst/>
          </a:prstGeom>
        </p:spPr>
        <p:txBody>
          <a:bodyPr wrap="square">
            <a:spAutoFit/>
          </a:bodyPr>
          <a:lstStyle/>
          <a:p>
            <a:pPr marL="201216" algn="just">
              <a:lnSpc>
                <a:spcPct val="150000"/>
              </a:lnSpc>
              <a:spcAft>
                <a:spcPts val="450"/>
              </a:spcAft>
            </a:pPr>
            <a:r>
              <a:rPr lang="es-MX" sz="1350" b="1" dirty="0">
                <a:solidFill>
                  <a:schemeClr val="accent1"/>
                </a:solidFill>
                <a:latin typeface="Calibri" panose="020F0502020204030204" pitchFamily="34" charset="0"/>
                <a:ea typeface="Calibri" panose="020F0502020204030204" pitchFamily="34" charset="0"/>
                <a:cs typeface="Arial" panose="020B0604020202020204" pitchFamily="34" charset="0"/>
              </a:rPr>
              <a:t>Analicemos el siguiente programa:</a:t>
            </a:r>
          </a:p>
          <a:p>
            <a:pPr marL="201216" algn="just">
              <a:lnSpc>
                <a:spcPct val="150000"/>
              </a:lnSpc>
              <a:spcAft>
                <a:spcPts val="450"/>
              </a:spcAft>
            </a:pPr>
            <a:r>
              <a:rPr lang="es-ES" sz="1275" dirty="0"/>
              <a:t>Una vez que hemos escrito nuestro código, lo guardaremos con el nombre </a:t>
            </a:r>
            <a:r>
              <a:rPr lang="es-ES" sz="1275" b="1" dirty="0"/>
              <a:t>Ejemplo_1.php</a:t>
            </a:r>
            <a:r>
              <a:rPr lang="es-ES" sz="1275" dirty="0"/>
              <a:t> </a:t>
            </a:r>
            <a:r>
              <a:rPr lang="es-ES" sz="1275" dirty="0"/>
              <a:t>(no olvidar poner la extensión .</a:t>
            </a:r>
            <a:r>
              <a:rPr lang="es-ES" sz="1275" dirty="0" err="1"/>
              <a:t>php</a:t>
            </a:r>
            <a:r>
              <a:rPr lang="es-ES" sz="1275" dirty="0"/>
              <a:t> al archivo), en la carpeta </a:t>
            </a:r>
            <a:r>
              <a:rPr lang="es-ES" sz="1275" dirty="0" err="1"/>
              <a:t>EjerciciosProgramacionWeb</a:t>
            </a:r>
            <a:r>
              <a:rPr lang="es-ES" sz="1275" dirty="0"/>
              <a:t>. En nuestro primer ejemplo observemos que el código PHP está entre las etiquetas &lt;?</a:t>
            </a:r>
            <a:r>
              <a:rPr lang="es-ES" sz="1275" dirty="0" err="1"/>
              <a:t>php</a:t>
            </a:r>
            <a:r>
              <a:rPr lang="es-ES" sz="1275" dirty="0"/>
              <a:t> ------ ?&gt; o &lt;? ------ ?&gt;. </a:t>
            </a:r>
            <a:endParaRPr lang="es-ES" sz="1275" dirty="0"/>
          </a:p>
          <a:p>
            <a:pPr marL="415529" indent="-214313" algn="just">
              <a:lnSpc>
                <a:spcPct val="150000"/>
              </a:lnSpc>
              <a:spcAft>
                <a:spcPts val="450"/>
              </a:spcAft>
              <a:buFont typeface="Wingdings" panose="05000000000000000000" pitchFamily="2" charset="2"/>
              <a:buChar char="ü"/>
            </a:pPr>
            <a:r>
              <a:rPr lang="es-ES" sz="1275" dirty="0">
                <a:solidFill>
                  <a:srgbClr val="000000"/>
                </a:solidFill>
                <a:latin typeface="CMU Serif"/>
              </a:rPr>
              <a:t>Para </a:t>
            </a:r>
            <a:r>
              <a:rPr lang="es-ES" sz="1275" dirty="0">
                <a:solidFill>
                  <a:srgbClr val="000000"/>
                </a:solidFill>
                <a:latin typeface="CMU Serif"/>
              </a:rPr>
              <a:t>ver el resultado de nuestro primer ejemplo bastará con abrir el navegador e introducir la siguiente dirección http://localhost/EjerciciosProgramacionWeb/. De esta manera tendremos acceso al índice de contenidos de la carpeta </a:t>
            </a:r>
            <a:r>
              <a:rPr lang="es-ES" sz="1275" dirty="0" err="1">
                <a:solidFill>
                  <a:srgbClr val="000000"/>
                </a:solidFill>
                <a:latin typeface="CMU Serif"/>
              </a:rPr>
              <a:t>EjerciciosProgramacionWeb</a:t>
            </a:r>
            <a:r>
              <a:rPr lang="es-ES" sz="1275" dirty="0">
                <a:solidFill>
                  <a:srgbClr val="000000"/>
                </a:solidFill>
                <a:latin typeface="CMU Serif"/>
              </a:rPr>
              <a:t> </a:t>
            </a:r>
            <a:endParaRPr lang="es-ES" sz="1275" dirty="0">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n 6"/>
          <p:cNvPicPr/>
          <p:nvPr/>
        </p:nvPicPr>
        <p:blipFill>
          <a:blip r:embed="rId2">
            <a:extLst>
              <a:ext uri="{28A0092B-C50C-407E-A947-70E740481C1C}">
                <a14:useLocalDpi xmlns:a14="http://schemas.microsoft.com/office/drawing/2010/main" val="0"/>
              </a:ext>
            </a:extLst>
          </a:blip>
          <a:srcRect/>
          <a:stretch>
            <a:fillRect/>
          </a:stretch>
        </p:blipFill>
        <p:spPr bwMode="auto">
          <a:xfrm>
            <a:off x="4820770" y="1398163"/>
            <a:ext cx="3722176" cy="1823258"/>
          </a:xfrm>
          <a:prstGeom prst="rect">
            <a:avLst/>
          </a:prstGeom>
          <a:noFill/>
          <a:ln>
            <a:noFill/>
          </a:ln>
        </p:spPr>
      </p:pic>
      <p:pic>
        <p:nvPicPr>
          <p:cNvPr id="8" name="Imagen 7"/>
          <p:cNvPicPr/>
          <p:nvPr/>
        </p:nvPicPr>
        <p:blipFill>
          <a:blip r:embed="rId3">
            <a:extLst>
              <a:ext uri="{28A0092B-C50C-407E-A947-70E740481C1C}">
                <a14:useLocalDpi xmlns:a14="http://schemas.microsoft.com/office/drawing/2010/main" val="0"/>
              </a:ext>
            </a:extLst>
          </a:blip>
          <a:srcRect/>
          <a:stretch>
            <a:fillRect/>
          </a:stretch>
        </p:blipFill>
        <p:spPr bwMode="auto">
          <a:xfrm>
            <a:off x="4820770" y="3416927"/>
            <a:ext cx="3722176" cy="1786943"/>
          </a:xfrm>
          <a:prstGeom prst="rect">
            <a:avLst/>
          </a:prstGeom>
          <a:noFill/>
          <a:ln>
            <a:noFill/>
          </a:ln>
        </p:spPr>
      </p:pic>
    </p:spTree>
    <p:extLst>
      <p:ext uri="{BB962C8B-B14F-4D97-AF65-F5344CB8AC3E}">
        <p14:creationId xmlns:p14="http://schemas.microsoft.com/office/powerpoint/2010/main" val="1971381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5.2.1 Aspectos básicos de la programación en PHP</a:t>
            </a:r>
          </a:p>
        </p:txBody>
      </p:sp>
      <p:sp>
        <p:nvSpPr>
          <p:cNvPr id="9" name="Rectángulo 8"/>
          <p:cNvSpPr/>
          <p:nvPr/>
        </p:nvSpPr>
        <p:spPr>
          <a:xfrm>
            <a:off x="453838" y="1755058"/>
            <a:ext cx="8027894" cy="1269578"/>
          </a:xfrm>
          <a:prstGeom prst="rect">
            <a:avLst/>
          </a:prstGeom>
        </p:spPr>
        <p:txBody>
          <a:bodyPr wrap="square">
            <a:spAutoFit/>
          </a:bodyPr>
          <a:lstStyle/>
          <a:p>
            <a:pPr algn="just">
              <a:lnSpc>
                <a:spcPct val="150000"/>
              </a:lnSpc>
            </a:pPr>
            <a:r>
              <a:rPr lang="es-ES" sz="1275" dirty="0"/>
              <a:t> </a:t>
            </a:r>
            <a:r>
              <a:rPr lang="es-ES" sz="1275" dirty="0">
                <a:solidFill>
                  <a:srgbClr val="000000"/>
                </a:solidFill>
                <a:latin typeface="CMU Serif"/>
              </a:rPr>
              <a:t>En PHP, las variables se identifican con el signo de pesos ($) seguido del nombre de la variable; por ejemplo: $variable. Cada instrucción finaliza con un punto y coma (;), que funge como separador de instrucciones para distinguir el término de una instrucción y el inicio de otra. Si se trata de una última instrucción el separador no se requiere. Una cadena o </a:t>
            </a:r>
            <a:r>
              <a:rPr lang="es-ES" sz="1275" dirty="0" err="1">
                <a:solidFill>
                  <a:srgbClr val="000000"/>
                </a:solidFill>
                <a:latin typeface="CMU Serif"/>
              </a:rPr>
              <a:t>string</a:t>
            </a:r>
            <a:r>
              <a:rPr lang="es-ES" sz="1275" dirty="0">
                <a:solidFill>
                  <a:srgbClr val="000000"/>
                </a:solidFill>
                <a:latin typeface="CMU Serif"/>
              </a:rPr>
              <a:t> se delimita con (“) o (‘). </a:t>
            </a:r>
            <a:endParaRPr lang="es-ES" sz="1275" dirty="0"/>
          </a:p>
        </p:txBody>
      </p:sp>
      <p:sp>
        <p:nvSpPr>
          <p:cNvPr id="2" name="Rectángulo 1"/>
          <p:cNvSpPr/>
          <p:nvPr/>
        </p:nvSpPr>
        <p:spPr>
          <a:xfrm>
            <a:off x="4233883" y="3181740"/>
            <a:ext cx="4572000" cy="2123658"/>
          </a:xfrm>
          <a:prstGeom prst="rect">
            <a:avLst/>
          </a:prstGeom>
        </p:spPr>
        <p:txBody>
          <a:bodyPr>
            <a:spAutoFit/>
          </a:bodyPr>
          <a:lstStyle/>
          <a:p>
            <a:pPr marR="3600"/>
            <a:r>
              <a:rPr lang="es-ES" sz="1200" dirty="0">
                <a:solidFill>
                  <a:srgbClr val="000000"/>
                </a:solidFill>
                <a:latin typeface="Courier"/>
              </a:rPr>
              <a:t>&lt;</a:t>
            </a:r>
            <a:r>
              <a:rPr lang="es-ES" sz="1200" dirty="0" err="1">
                <a:solidFill>
                  <a:srgbClr val="000000"/>
                </a:solidFill>
                <a:latin typeface="Courier"/>
              </a:rPr>
              <a:t>html</a:t>
            </a:r>
            <a:r>
              <a:rPr lang="es-ES" sz="1200" dirty="0">
                <a:solidFill>
                  <a:srgbClr val="000000"/>
                </a:solidFill>
                <a:latin typeface="Courier"/>
              </a:rPr>
              <a:t>&gt; </a:t>
            </a:r>
          </a:p>
          <a:p>
            <a:pPr marR="3600"/>
            <a:r>
              <a:rPr lang="en-US" sz="1200" dirty="0">
                <a:solidFill>
                  <a:srgbClr val="000000"/>
                </a:solidFill>
                <a:latin typeface="Courier"/>
              </a:rPr>
              <a:t>&lt;head&gt; &lt;title&gt;</a:t>
            </a:r>
            <a:r>
              <a:rPr lang="en-US" sz="1200" dirty="0" err="1">
                <a:solidFill>
                  <a:srgbClr val="000000"/>
                </a:solidFill>
                <a:latin typeface="Courier"/>
              </a:rPr>
              <a:t>Programación</a:t>
            </a:r>
            <a:r>
              <a:rPr lang="en-US" sz="1200" dirty="0">
                <a:solidFill>
                  <a:srgbClr val="000000"/>
                </a:solidFill>
                <a:latin typeface="Courier"/>
              </a:rPr>
              <a:t> Web &lt;/title&gt;&lt;/head&gt; </a:t>
            </a:r>
          </a:p>
          <a:p>
            <a:pPr marR="3600"/>
            <a:r>
              <a:rPr lang="es-ES" sz="1200" dirty="0">
                <a:solidFill>
                  <a:srgbClr val="000000"/>
                </a:solidFill>
                <a:latin typeface="Courier"/>
              </a:rPr>
              <a:t>&lt;</a:t>
            </a:r>
            <a:r>
              <a:rPr lang="es-ES" sz="1200" dirty="0" err="1">
                <a:solidFill>
                  <a:srgbClr val="000000"/>
                </a:solidFill>
                <a:latin typeface="Courier"/>
              </a:rPr>
              <a:t>body</a:t>
            </a:r>
            <a:r>
              <a:rPr lang="es-ES" sz="1200" dirty="0">
                <a:solidFill>
                  <a:srgbClr val="000000"/>
                </a:solidFill>
                <a:latin typeface="Courier"/>
              </a:rPr>
              <a:t>&gt; </a:t>
            </a:r>
          </a:p>
          <a:p>
            <a:pPr marR="3600"/>
            <a:r>
              <a:rPr lang="es-ES" sz="1200" dirty="0">
                <a:solidFill>
                  <a:srgbClr val="000000"/>
                </a:solidFill>
                <a:latin typeface="Courier"/>
              </a:rPr>
              <a:t>&lt;h3&gt; Ejemplo uso de variables &lt;/h3&gt; </a:t>
            </a:r>
          </a:p>
          <a:p>
            <a:pPr marR="3600"/>
            <a:r>
              <a:rPr lang="es-ES" sz="1200" dirty="0">
                <a:solidFill>
                  <a:srgbClr val="000000"/>
                </a:solidFill>
                <a:latin typeface="Courier"/>
              </a:rPr>
              <a:t>&lt;?</a:t>
            </a:r>
            <a:r>
              <a:rPr lang="es-ES" sz="1200" dirty="0" err="1">
                <a:solidFill>
                  <a:srgbClr val="000000"/>
                </a:solidFill>
                <a:latin typeface="Courier"/>
              </a:rPr>
              <a:t>php</a:t>
            </a:r>
            <a:r>
              <a:rPr lang="es-ES" sz="1200" dirty="0">
                <a:solidFill>
                  <a:srgbClr val="000000"/>
                </a:solidFill>
                <a:latin typeface="Courier"/>
              </a:rPr>
              <a:t> </a:t>
            </a:r>
          </a:p>
          <a:p>
            <a:pPr marR="3600"/>
            <a:r>
              <a:rPr lang="es-ES" sz="1200" dirty="0">
                <a:solidFill>
                  <a:srgbClr val="000000"/>
                </a:solidFill>
                <a:latin typeface="Courier"/>
              </a:rPr>
              <a:t>$variable_1 = “Programación Web”; </a:t>
            </a:r>
          </a:p>
          <a:p>
            <a:pPr marR="3600"/>
            <a:r>
              <a:rPr lang="es-ES" sz="1200" dirty="0">
                <a:solidFill>
                  <a:srgbClr val="000000"/>
                </a:solidFill>
                <a:latin typeface="Courier"/>
              </a:rPr>
              <a:t>$variable_2 = 2016; </a:t>
            </a:r>
          </a:p>
          <a:p>
            <a:pPr marR="3600"/>
            <a:r>
              <a:rPr lang="es-ES" sz="1200" dirty="0">
                <a:solidFill>
                  <a:srgbClr val="000000"/>
                </a:solidFill>
                <a:latin typeface="Courier"/>
              </a:rPr>
              <a:t>echo $variable_1.$variable_2 </a:t>
            </a:r>
          </a:p>
          <a:p>
            <a:pPr marR="3600"/>
            <a:r>
              <a:rPr lang="es-ES" sz="1200" dirty="0">
                <a:solidFill>
                  <a:srgbClr val="000000"/>
                </a:solidFill>
                <a:latin typeface="Courier"/>
              </a:rPr>
              <a:t>?&gt; </a:t>
            </a:r>
          </a:p>
          <a:p>
            <a:pPr marR="3600"/>
            <a:r>
              <a:rPr lang="es-ES" sz="1200" dirty="0">
                <a:solidFill>
                  <a:srgbClr val="000000"/>
                </a:solidFill>
                <a:latin typeface="Courier"/>
              </a:rPr>
              <a:t>&lt;/</a:t>
            </a:r>
            <a:r>
              <a:rPr lang="es-ES" sz="1200" dirty="0" err="1">
                <a:solidFill>
                  <a:srgbClr val="000000"/>
                </a:solidFill>
                <a:latin typeface="Courier"/>
              </a:rPr>
              <a:t>body</a:t>
            </a:r>
            <a:r>
              <a:rPr lang="es-ES" sz="1200" dirty="0">
                <a:solidFill>
                  <a:srgbClr val="000000"/>
                </a:solidFill>
                <a:latin typeface="Courier"/>
              </a:rPr>
              <a:t>&gt; </a:t>
            </a:r>
          </a:p>
          <a:p>
            <a:pPr marR="3600"/>
            <a:r>
              <a:rPr lang="es-ES" sz="1200" dirty="0">
                <a:solidFill>
                  <a:srgbClr val="000000"/>
                </a:solidFill>
                <a:latin typeface="Courier"/>
              </a:rPr>
              <a:t>&lt;/</a:t>
            </a:r>
            <a:r>
              <a:rPr lang="es-ES" sz="1200" dirty="0" err="1">
                <a:solidFill>
                  <a:srgbClr val="000000"/>
                </a:solidFill>
                <a:latin typeface="Courier"/>
              </a:rPr>
              <a:t>html</a:t>
            </a:r>
            <a:r>
              <a:rPr lang="es-ES" sz="1200" dirty="0">
                <a:solidFill>
                  <a:srgbClr val="000000"/>
                </a:solidFill>
                <a:latin typeface="Courier"/>
              </a:rPr>
              <a:t>&gt; </a:t>
            </a:r>
            <a:endParaRPr lang="es-ES" sz="1200" dirty="0"/>
          </a:p>
        </p:txBody>
      </p:sp>
      <p:sp>
        <p:nvSpPr>
          <p:cNvPr id="3" name="Rectángulo 2"/>
          <p:cNvSpPr/>
          <p:nvPr/>
        </p:nvSpPr>
        <p:spPr>
          <a:xfrm>
            <a:off x="569749" y="3181740"/>
            <a:ext cx="3313232" cy="2054409"/>
          </a:xfrm>
          <a:prstGeom prst="rect">
            <a:avLst/>
          </a:prstGeom>
        </p:spPr>
        <p:txBody>
          <a:bodyPr wrap="square">
            <a:spAutoFit/>
          </a:bodyPr>
          <a:lstStyle/>
          <a:p>
            <a:pPr algn="just"/>
            <a:r>
              <a:rPr lang="es-ES" sz="1275" dirty="0">
                <a:solidFill>
                  <a:srgbClr val="000000"/>
                </a:solidFill>
                <a:latin typeface="CMU Serif"/>
              </a:rPr>
              <a:t>En el siguiente ejemplo tenemos una </a:t>
            </a:r>
            <a:r>
              <a:rPr lang="es-ES" sz="1275" dirty="0" err="1">
                <a:solidFill>
                  <a:srgbClr val="000000"/>
                </a:solidFill>
                <a:latin typeface="CMU Serif"/>
              </a:rPr>
              <a:t>variabla</a:t>
            </a:r>
            <a:r>
              <a:rPr lang="es-ES" sz="1275" dirty="0">
                <a:solidFill>
                  <a:srgbClr val="000000"/>
                </a:solidFill>
                <a:latin typeface="CMU Serif"/>
              </a:rPr>
              <a:t> llamada $variable_1, a la que le asignaremos como valor una cadena de caracteres </a:t>
            </a:r>
            <a:r>
              <a:rPr lang="es-ES" sz="1275" dirty="0" err="1">
                <a:solidFill>
                  <a:srgbClr val="000000"/>
                </a:solidFill>
                <a:latin typeface="CMU Serif"/>
              </a:rPr>
              <a:t>Programacion</a:t>
            </a:r>
            <a:r>
              <a:rPr lang="es-ES" sz="1275" dirty="0">
                <a:solidFill>
                  <a:srgbClr val="000000"/>
                </a:solidFill>
                <a:latin typeface="CMU Serif"/>
              </a:rPr>
              <a:t> Web, y una segunda variable que llamaremos $variable_2, a la que le asignamos un valor entero 2016. En el lenguaje PHP no se </a:t>
            </a:r>
            <a:r>
              <a:rPr lang="es-ES" sz="1275" dirty="0">
                <a:solidFill>
                  <a:srgbClr val="000000"/>
                </a:solidFill>
                <a:latin typeface="CMU Serif"/>
              </a:rPr>
              <a:t>requiere </a:t>
            </a:r>
            <a:r>
              <a:rPr lang="es-ES" sz="1275" dirty="0">
                <a:solidFill>
                  <a:srgbClr val="000000"/>
                </a:solidFill>
                <a:latin typeface="CMU Serif"/>
              </a:rPr>
              <a:t>declarar las variables antes de usarlas, además pueden contener texto o números de manera indistinta. </a:t>
            </a:r>
            <a:endParaRPr lang="es-ES" sz="1275" dirty="0"/>
          </a:p>
        </p:txBody>
      </p:sp>
    </p:spTree>
    <p:extLst>
      <p:ext uri="{BB962C8B-B14F-4D97-AF65-F5344CB8AC3E}">
        <p14:creationId xmlns:p14="http://schemas.microsoft.com/office/powerpoint/2010/main" val="4181636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19539"/>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Tipos de dato en programación PHP</a:t>
            </a:r>
          </a:p>
        </p:txBody>
      </p:sp>
      <p:sp>
        <p:nvSpPr>
          <p:cNvPr id="9" name="Rectángulo 8"/>
          <p:cNvSpPr/>
          <p:nvPr/>
        </p:nvSpPr>
        <p:spPr>
          <a:xfrm>
            <a:off x="453839" y="1789007"/>
            <a:ext cx="2897888" cy="4114588"/>
          </a:xfrm>
          <a:prstGeom prst="rect">
            <a:avLst/>
          </a:prstGeom>
        </p:spPr>
        <p:txBody>
          <a:bodyPr wrap="square">
            <a:spAutoFit/>
          </a:bodyPr>
          <a:lstStyle/>
          <a:p>
            <a:pPr algn="just">
              <a:lnSpc>
                <a:spcPct val="150000"/>
              </a:lnSpc>
            </a:pPr>
            <a:r>
              <a:rPr lang="es-ES" sz="1275" dirty="0"/>
              <a:t> </a:t>
            </a:r>
            <a:r>
              <a:rPr lang="es-ES" sz="1275" dirty="0"/>
              <a:t>Una variable en PHP define su tipo según el contenido y el contexto en el que se utilice. Por ejemplo: si se asigna una cadena a una variable, el tipo de esa variable será </a:t>
            </a:r>
            <a:r>
              <a:rPr lang="es-ES" sz="1275" dirty="0" err="1"/>
              <a:t>string</a:t>
            </a:r>
            <a:r>
              <a:rPr lang="es-ES" sz="1275" dirty="0"/>
              <a:t>; si a esa misma variable se le asigna un número, el tipo cambiará a entero . </a:t>
            </a:r>
          </a:p>
          <a:p>
            <a:pPr algn="just">
              <a:lnSpc>
                <a:spcPct val="150000"/>
              </a:lnSpc>
            </a:pPr>
            <a:r>
              <a:rPr lang="es-ES" sz="1275" dirty="0"/>
              <a:t>Los tipos más comunes son: enteros, flotantes, </a:t>
            </a:r>
            <a:r>
              <a:rPr lang="es-ES" sz="1275" dirty="0" err="1"/>
              <a:t>strings</a:t>
            </a:r>
            <a:r>
              <a:rPr lang="es-ES" sz="1275" dirty="0"/>
              <a:t>, </a:t>
            </a:r>
            <a:r>
              <a:rPr lang="es-ES" sz="1275" dirty="0" err="1"/>
              <a:t>arrays</a:t>
            </a:r>
            <a:r>
              <a:rPr lang="es-ES" sz="1275" dirty="0"/>
              <a:t>.</a:t>
            </a:r>
          </a:p>
          <a:p>
            <a:pPr algn="just"/>
            <a:endParaRPr lang="es-ES" sz="1275" dirty="0">
              <a:solidFill>
                <a:srgbClr val="000000"/>
              </a:solidFill>
              <a:latin typeface="CMU Serif"/>
            </a:endParaRPr>
          </a:p>
          <a:p>
            <a:pPr algn="just">
              <a:lnSpc>
                <a:spcPct val="150000"/>
              </a:lnSpc>
            </a:pPr>
            <a:r>
              <a:rPr lang="es-ES" sz="1275" dirty="0"/>
              <a:t>Para tener una idea más clara de los tipos de variables, </a:t>
            </a:r>
            <a:r>
              <a:rPr lang="es-ES" sz="1275" dirty="0"/>
              <a:t>ver y ejecutar los códigos de ejemplo que vienen en el libro.</a:t>
            </a:r>
            <a:endParaRPr lang="es-ES" sz="1275" dirty="0"/>
          </a:p>
        </p:txBody>
      </p:sp>
      <p:pic>
        <p:nvPicPr>
          <p:cNvPr id="2" name="Imagen 1"/>
          <p:cNvPicPr>
            <a:picLocks noChangeAspect="1"/>
          </p:cNvPicPr>
          <p:nvPr/>
        </p:nvPicPr>
        <p:blipFill>
          <a:blip r:embed="rId2"/>
          <a:stretch>
            <a:fillRect/>
          </a:stretch>
        </p:blipFill>
        <p:spPr>
          <a:xfrm>
            <a:off x="3854003" y="1910098"/>
            <a:ext cx="4798415" cy="3645710"/>
          </a:xfrm>
          <a:prstGeom prst="rect">
            <a:avLst/>
          </a:prstGeom>
        </p:spPr>
      </p:pic>
    </p:spTree>
    <p:extLst>
      <p:ext uri="{BB962C8B-B14F-4D97-AF65-F5344CB8AC3E}">
        <p14:creationId xmlns:p14="http://schemas.microsoft.com/office/powerpoint/2010/main" val="2486974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3838" y="1344038"/>
            <a:ext cx="8027894" cy="323165"/>
          </a:xfrm>
          <a:prstGeom prst="rect">
            <a:avLst/>
          </a:prstGeom>
        </p:spPr>
        <p:txBody>
          <a:bodyPr wrap="square">
            <a:spAutoFit/>
          </a:bodyPr>
          <a:lstStyle/>
          <a:p>
            <a:r>
              <a:rPr lang="es-ES" sz="1500" b="1" dirty="0">
                <a:solidFill>
                  <a:schemeClr val="accent1"/>
                </a:solidFill>
                <a:latin typeface="Calibri" panose="020F0502020204030204" pitchFamily="34" charset="0"/>
                <a:ea typeface="Calibri" panose="020F0502020204030204" pitchFamily="34" charset="0"/>
                <a:cs typeface="Arial" panose="020B0604020202020204" pitchFamily="34" charset="0"/>
              </a:rPr>
              <a:t>Estructuras de control</a:t>
            </a:r>
          </a:p>
        </p:txBody>
      </p:sp>
      <p:sp>
        <p:nvSpPr>
          <p:cNvPr id="9" name="Rectángulo 8"/>
          <p:cNvSpPr/>
          <p:nvPr/>
        </p:nvSpPr>
        <p:spPr>
          <a:xfrm>
            <a:off x="4974465" y="1873554"/>
            <a:ext cx="3507267" cy="3052759"/>
          </a:xfrm>
          <a:prstGeom prst="rect">
            <a:avLst/>
          </a:prstGeom>
        </p:spPr>
        <p:txBody>
          <a:bodyPr wrap="square">
            <a:spAutoFit/>
          </a:bodyPr>
          <a:lstStyle/>
          <a:p>
            <a:pPr algn="just">
              <a:lnSpc>
                <a:spcPct val="150000"/>
              </a:lnSpc>
            </a:pPr>
            <a:r>
              <a:rPr lang="es-ES" sz="1275" dirty="0"/>
              <a:t> </a:t>
            </a:r>
            <a:r>
              <a:rPr lang="es-ES" sz="1275" dirty="0"/>
              <a:t>Estos esquemas de programación facilitan el control sobre la ejecución de ciertos segmentos de código según la estructura de la programación, es decir, podemos ejecutar un grupo de instrucciones dependiendo de la evaluación de ciertas condicionantes. </a:t>
            </a:r>
            <a:endParaRPr lang="es-ES" sz="1275" dirty="0"/>
          </a:p>
          <a:p>
            <a:pPr algn="just">
              <a:lnSpc>
                <a:spcPct val="150000"/>
              </a:lnSpc>
            </a:pPr>
            <a:endParaRPr lang="es-ES" sz="1275" dirty="0"/>
          </a:p>
          <a:p>
            <a:pPr algn="just">
              <a:lnSpc>
                <a:spcPct val="150000"/>
              </a:lnSpc>
            </a:pPr>
            <a:r>
              <a:rPr lang="es-ES" sz="1275" dirty="0"/>
              <a:t>Copie y ejecute los ejemplos que vienen en el libro para su mejor comprensión.</a:t>
            </a:r>
          </a:p>
          <a:p>
            <a:pPr algn="just">
              <a:lnSpc>
                <a:spcPct val="150000"/>
              </a:lnSpc>
            </a:pPr>
            <a:endParaRPr lang="es-ES" sz="1350" dirty="0"/>
          </a:p>
        </p:txBody>
      </p:sp>
      <p:pic>
        <p:nvPicPr>
          <p:cNvPr id="2" name="Imagen 1"/>
          <p:cNvPicPr>
            <a:picLocks noChangeAspect="1"/>
          </p:cNvPicPr>
          <p:nvPr/>
        </p:nvPicPr>
        <p:blipFill>
          <a:blip r:embed="rId2"/>
          <a:stretch>
            <a:fillRect/>
          </a:stretch>
        </p:blipFill>
        <p:spPr>
          <a:xfrm>
            <a:off x="453839" y="1873554"/>
            <a:ext cx="4064794" cy="3393281"/>
          </a:xfrm>
          <a:prstGeom prst="rect">
            <a:avLst/>
          </a:prstGeom>
        </p:spPr>
      </p:pic>
    </p:spTree>
    <p:extLst>
      <p:ext uri="{BB962C8B-B14F-4D97-AF65-F5344CB8AC3E}">
        <p14:creationId xmlns:p14="http://schemas.microsoft.com/office/powerpoint/2010/main" val="3799550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TotalTime>
  <Words>3519</Words>
  <Application>Microsoft Office PowerPoint</Application>
  <PresentationFormat>Presentación en pantalla (4:3)</PresentationFormat>
  <Paragraphs>216</Paragraphs>
  <Slides>27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27</vt:i4>
      </vt:variant>
    </vt:vector>
  </HeadingPairs>
  <TitlesOfParts>
    <vt:vector size="36" baseType="lpstr">
      <vt:lpstr>Arial</vt:lpstr>
      <vt:lpstr>Calibri</vt:lpstr>
      <vt:lpstr>Calibri Light</vt:lpstr>
      <vt:lpstr>CMU Serif</vt:lpstr>
      <vt:lpstr>Courier</vt:lpstr>
      <vt:lpstr>Courier New</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ProfesorAngel</dc:creator>
  <cp:lastModifiedBy>hvela</cp:lastModifiedBy>
  <cp:revision>71</cp:revision>
  <dcterms:created xsi:type="dcterms:W3CDTF">2016-10-11T23:03:15Z</dcterms:created>
  <dcterms:modified xsi:type="dcterms:W3CDTF">2016-12-13T15:41:45Z</dcterms:modified>
</cp:coreProperties>
</file>