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62" r:id="rId4"/>
    <p:sldId id="263" r:id="rId5"/>
    <p:sldId id="267" r:id="rId6"/>
    <p:sldId id="269" r:id="rId7"/>
    <p:sldId id="268" r:id="rId8"/>
    <p:sldId id="264" r:id="rId9"/>
    <p:sldId id="265" r:id="rId10"/>
    <p:sldId id="271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6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16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0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27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37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3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039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87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764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643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36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12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9302-0BCB-4D8F-B5B9-3C15E3EE8633}" type="datetimeFigureOut">
              <a:rPr lang="es-ES" smtClean="0"/>
              <a:t>13/12/2016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7288E-8E02-493C-93EA-3ADC868C10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73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DAbnZLL4T8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650331"/>
            <a:ext cx="7886700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5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6.4.2 Programación web utilizando el modelo-vista-controlador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53838" y="1795223"/>
            <a:ext cx="8027894" cy="975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275" dirty="0"/>
              <a:t>R</a:t>
            </a:r>
            <a:r>
              <a:rPr lang="es-ES" sz="1275" dirty="0"/>
              <a:t>eproduzca </a:t>
            </a:r>
            <a:r>
              <a:rPr lang="es-ES" sz="1275" dirty="0"/>
              <a:t>el programa mostrado en el video de Helmont Smith </a:t>
            </a:r>
            <a:r>
              <a:rPr lang="es-ES" sz="1275" dirty="0" err="1"/>
              <a:t>Saez</a:t>
            </a:r>
            <a:r>
              <a:rPr lang="es-ES" sz="1275" dirty="0"/>
              <a:t>: </a:t>
            </a:r>
            <a:r>
              <a:rPr lang="es-ES" sz="1275" dirty="0"/>
              <a:t> https</a:t>
            </a:r>
            <a:r>
              <a:rPr lang="es-ES" sz="1275" dirty="0"/>
              <a:t>://www.youtube.com/watch?v=S-FGoEBjTSA. </a:t>
            </a:r>
            <a:r>
              <a:rPr lang="es-ES" sz="1275" dirty="0"/>
              <a:t> Apóyese </a:t>
            </a:r>
            <a:r>
              <a:rPr lang="es-ES" sz="1275" dirty="0"/>
              <a:t>en las facilidades del IDE y en la explicación de este capítulo. </a:t>
            </a:r>
            <a:r>
              <a:rPr lang="es-ES" sz="1275" dirty="0"/>
              <a:t>Recuerde</a:t>
            </a:r>
            <a:r>
              <a:rPr lang="es-ES" sz="1275" dirty="0"/>
              <a:t>: ¡No teclee el código directamente como aparece en el texto! Reprodúzcalo empleando el entorno ya señalado. </a:t>
            </a:r>
            <a:endParaRPr lang="es-ES" sz="1275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53838" y="3262070"/>
            <a:ext cx="80278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6.4.3 Modelo-vista-controlador con acceso a base de datos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53838" y="3713254"/>
            <a:ext cx="8027894" cy="1563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275" dirty="0"/>
              <a:t>R</a:t>
            </a:r>
            <a:r>
              <a:rPr lang="es-ES" sz="1275" dirty="0"/>
              <a:t>eproduzca </a:t>
            </a:r>
            <a:r>
              <a:rPr lang="es-ES" sz="1275" dirty="0"/>
              <a:t>el código mostrado en el video de Helmont Smith </a:t>
            </a:r>
            <a:r>
              <a:rPr lang="es-ES" sz="1275" dirty="0" err="1"/>
              <a:t>Saez</a:t>
            </a:r>
            <a:r>
              <a:rPr lang="es-ES" sz="1275" dirty="0"/>
              <a:t> a través del IDE </a:t>
            </a:r>
            <a:r>
              <a:rPr lang="es-ES" sz="1275" dirty="0" err="1"/>
              <a:t>Netbeans</a:t>
            </a:r>
            <a:r>
              <a:rPr lang="es-ES" sz="1275" dirty="0"/>
              <a:t>: </a:t>
            </a:r>
            <a:r>
              <a:rPr lang="es-ES" sz="1275" dirty="0"/>
              <a:t> https</a:t>
            </a:r>
            <a:r>
              <a:rPr lang="es-ES" sz="1275" dirty="0"/>
              <a:t>://</a:t>
            </a:r>
            <a:r>
              <a:rPr lang="es-ES" sz="1275" dirty="0"/>
              <a:t>www.youtube.com/watch?v=JqCxavYhuRw; </a:t>
            </a:r>
            <a:r>
              <a:rPr lang="es-ES" sz="1275" dirty="0">
                <a:hlinkClick r:id="rId2"/>
              </a:rPr>
              <a:t>https</a:t>
            </a:r>
            <a:r>
              <a:rPr lang="es-ES" sz="1275" dirty="0">
                <a:hlinkClick r:id="rId2"/>
              </a:rPr>
              <a:t>://</a:t>
            </a:r>
            <a:r>
              <a:rPr lang="es-ES" sz="1275" dirty="0">
                <a:hlinkClick r:id="rId2"/>
              </a:rPr>
              <a:t>www.youtube.com/watch?v=0DAbnZLL4T8</a:t>
            </a:r>
            <a:r>
              <a:rPr lang="es-ES" sz="1275" dirty="0"/>
              <a:t>. (Insistimos</a:t>
            </a:r>
            <a:r>
              <a:rPr lang="es-ES" sz="1275" dirty="0"/>
              <a:t>: ¡no teclee el código a partir de este ejemplo! Constrúyalo empleando el entorno ya </a:t>
            </a:r>
            <a:r>
              <a:rPr lang="es-ES" sz="1275" dirty="0"/>
              <a:t>señalado).  El </a:t>
            </a:r>
            <a:r>
              <a:rPr lang="es-ES" sz="1275" dirty="0"/>
              <a:t>video y el código muestran las opciones de insertar y consultar. Queda en sus manos incorporar el borrado </a:t>
            </a:r>
            <a:r>
              <a:rPr lang="es-ES" sz="1275" dirty="0"/>
              <a:t>y la </a:t>
            </a:r>
            <a:r>
              <a:rPr lang="es-ES" sz="1275" dirty="0"/>
              <a:t>actualización, además de construir el menú.</a:t>
            </a:r>
          </a:p>
        </p:txBody>
      </p:sp>
    </p:spTree>
    <p:extLst>
      <p:ext uri="{BB962C8B-B14F-4D97-AF65-F5344CB8AC3E}">
        <p14:creationId xmlns:p14="http://schemas.microsoft.com/office/powerpoint/2010/main" val="181731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590387"/>
            <a:ext cx="80278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6.5 Recapitulación para </a:t>
            </a:r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aprender a </a:t>
            </a:r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programar en ambientes web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3838" y="1977402"/>
            <a:ext cx="802789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" sz="1275" dirty="0"/>
              <a:t>La </a:t>
            </a:r>
            <a:r>
              <a:rPr lang="es-ES" sz="1275" dirty="0"/>
              <a:t>programación web realizada con cierto rigor es un universo donde conviven factores como una metodología adecuada, aplicación de herramientas y localización de información en sitios específicos. Desde un punto de vista técnico, son indispensables conocimientos básicos de HTML, SQL; algún lenguaje del lado del servidor, preferentemente, JavaScript, Ajax, XML; así como algún </a:t>
            </a:r>
            <a:r>
              <a:rPr lang="es-ES" sz="1275" dirty="0" err="1"/>
              <a:t>reporteador</a:t>
            </a:r>
            <a:r>
              <a:rPr lang="es-ES" sz="1275" dirty="0"/>
              <a:t>. Implica tener habilidades para entender el requerimiento, trabajar sobre la estructura establecida, dar el dinamismo adecuado al sitio y cierta robustez, y codificar aprovechando las facilidades del IDE elegido. Todo ello es la </a:t>
            </a:r>
            <a:r>
              <a:rPr lang="es-ES" sz="1275" dirty="0"/>
              <a:t>diferencia </a:t>
            </a:r>
            <a:r>
              <a:rPr lang="es-ES" sz="1275" dirty="0"/>
              <a:t>entre hacer un programa y un sistema. Si se nos permite una analogía: muchos pueden hacer una casa, pero se necesitan conocimientos mayores para construir un edificio.</a:t>
            </a:r>
          </a:p>
        </p:txBody>
      </p:sp>
    </p:spTree>
    <p:extLst>
      <p:ext uri="{BB962C8B-B14F-4D97-AF65-F5344CB8AC3E}">
        <p14:creationId xmlns:p14="http://schemas.microsoft.com/office/powerpoint/2010/main" val="35515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Capítulo </a:t>
            </a:r>
            <a:r>
              <a:rPr lang="es-E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s-E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Introducción a los </a:t>
            </a:r>
            <a:r>
              <a:rPr lang="es-ES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frameworks</a:t>
            </a:r>
            <a:endParaRPr lang="es-ES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62931" y="1828078"/>
            <a:ext cx="8027894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6.1 La programación web al </a:t>
            </a:r>
            <a:r>
              <a:rPr lang="es-ES" sz="16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inicio del </a:t>
            </a:r>
            <a:r>
              <a:rPr lang="es-ES" sz="16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siglo: grandes </a:t>
            </a:r>
            <a:r>
              <a:rPr lang="es-ES" sz="16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avances con </a:t>
            </a:r>
            <a:r>
              <a:rPr lang="es-ES" sz="16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situaciones de riesgo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21452" y="1989660"/>
            <a:ext cx="8027894" cy="291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sz="750" dirty="0"/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 </a:t>
            </a:r>
            <a:r>
              <a:rPr lang="es-ES" sz="1275" b="1" dirty="0" err="1"/>
              <a:t>Client</a:t>
            </a:r>
            <a:r>
              <a:rPr lang="es-ES" sz="1275" b="1" dirty="0"/>
              <a:t>/server (cliente/servidor)</a:t>
            </a:r>
            <a:r>
              <a:rPr lang="es-ES" sz="1275" dirty="0"/>
              <a:t>. Modelo de diseño para aplicaciones que corren en redes, en donde la mayor parte del procesamiento en segundo plano </a:t>
            </a:r>
            <a:r>
              <a:rPr lang="es-ES" sz="1275" dirty="0"/>
              <a:t>(por ejemplo: realizar </a:t>
            </a:r>
            <a:r>
              <a:rPr lang="es-ES" sz="1275" dirty="0"/>
              <a:t>una búsqueda física en una base de </a:t>
            </a:r>
            <a:r>
              <a:rPr lang="es-ES" sz="1275" dirty="0"/>
              <a:t>datos) </a:t>
            </a:r>
            <a:r>
              <a:rPr lang="es-ES" sz="1275" dirty="0"/>
              <a:t>se lleva a cabo en un servidor. El procesamiento en primer plano, que implica comunicación con el usuario, lo manejan programas más pequeños que se encuentran distribuidos en las estaciones de trabajo </a:t>
            </a:r>
            <a:r>
              <a:rPr lang="es-ES" sz="1275" dirty="0"/>
              <a:t>clientes.</a:t>
            </a: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sz="1275" dirty="0"/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/>
              <a:t>En un sistema </a:t>
            </a:r>
            <a:r>
              <a:rPr lang="es-ES" sz="1275" b="1" dirty="0"/>
              <a:t>cliente/servidor de dos capas </a:t>
            </a:r>
            <a:r>
              <a:rPr lang="es-ES" sz="1275" dirty="0"/>
              <a:t>se da la siguiente distribución típica de tareas: El </a:t>
            </a:r>
            <a:r>
              <a:rPr lang="es-ES" sz="1275" b="1" dirty="0"/>
              <a:t>cliente </a:t>
            </a:r>
            <a:r>
              <a:rPr lang="es-ES" sz="1275" dirty="0"/>
              <a:t>es la presentación de la aplicación que se usará para realizar el </a:t>
            </a:r>
            <a:r>
              <a:rPr lang="es-ES" sz="1275" dirty="0"/>
              <a:t>trabajo; </a:t>
            </a:r>
            <a:r>
              <a:rPr lang="es-ES" sz="1275" dirty="0"/>
              <a:t>e</a:t>
            </a:r>
            <a:r>
              <a:rPr lang="es-ES" sz="1275" dirty="0"/>
              <a:t>l </a:t>
            </a:r>
            <a:r>
              <a:rPr lang="es-ES" sz="1275" dirty="0"/>
              <a:t>servidor es donde se ejecuta la aplicación. En segundo plano, un servidor de base de datos funciona para administrar una base de datos entre todos los usuarios y las </a:t>
            </a:r>
            <a:r>
              <a:rPr lang="es-ES" sz="1275" dirty="0"/>
              <a:t>apli</a:t>
            </a:r>
            <a:r>
              <a:rPr lang="es-ES" sz="1275" dirty="0"/>
              <a:t>caciones que la usan para almacenar y recuperar datos.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1452" y="5009159"/>
            <a:ext cx="8027894" cy="680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s-ES" sz="1275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sistemas cliente/servidor de tres capas </a:t>
            </a:r>
            <a:r>
              <a:rPr lang="es-ES" sz="12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presentan comúnmente en aplicaciones de web: La primera capa está representada por el navegador, el cual interpreta el código HTML y el JavaScript. </a:t>
            </a:r>
          </a:p>
        </p:txBody>
      </p:sp>
    </p:spTree>
    <p:extLst>
      <p:ext uri="{BB962C8B-B14F-4D97-AF65-F5344CB8AC3E}">
        <p14:creationId xmlns:p14="http://schemas.microsoft.com/office/powerpoint/2010/main" val="8530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67" y="3581417"/>
            <a:ext cx="6938682" cy="182796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82391" y="1081541"/>
            <a:ext cx="7987553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3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2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sz="1275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2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 capa intermedia se encuentra el servidor de internet. Los más comunes son Internet </a:t>
            </a:r>
            <a:r>
              <a:rPr lang="es-ES" sz="127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es-ES" sz="12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Server (para ASP) y Apache (para PHP y JSP</a:t>
            </a:r>
            <a:r>
              <a:rPr lang="es-ES" sz="12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</a:t>
            </a:r>
            <a:r>
              <a:rPr lang="es-ES" sz="12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Estos programas interpretan el lenguaje de programación que recibe la base de datos, manejan los elementos básicos de un lenguaje de programación. Aprovechando estos elementos se solicitan datos a la base de datos a través de cadenas SQL y se reciben los datos de respuestas. Entre los más comunes: ASP, PHP y JSP. </a:t>
            </a:r>
            <a:endParaRPr lang="es-ES" sz="1275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1275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2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Finalmente, la tercera capa es el Sistema Manejador de Base de Datos (SMBD), que ejecuta las sentencias SQL solicitadas. Algunos SMBD –entre ellos Oracle y SQL Server– permiten programación de rutinas dentro de ellos mismos utilizando un lenguaje de programación propio. Nos referimos a las vistas, transacciones, procedimientos almacenados y disparadores. </a:t>
            </a:r>
          </a:p>
        </p:txBody>
      </p:sp>
    </p:spTree>
    <p:extLst>
      <p:ext uri="{BB962C8B-B14F-4D97-AF65-F5344CB8AC3E}">
        <p14:creationId xmlns:p14="http://schemas.microsoft.com/office/powerpoint/2010/main" val="29668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 Panorama de los </a:t>
            </a:r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contextos tecnológicos </a:t>
            </a:r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programación web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38" y="2347228"/>
            <a:ext cx="8027894" cy="203744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63763" y="4523972"/>
            <a:ext cx="6865144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75" b="1" dirty="0"/>
              <a:t>Plataformas </a:t>
            </a:r>
            <a:r>
              <a:rPr lang="es-ES" sz="1275" b="1" dirty="0"/>
              <a:t>típicas para desarrollo web en computadoras </a:t>
            </a:r>
            <a:r>
              <a:rPr lang="es-ES" sz="1275" b="1" dirty="0"/>
              <a:t>personales</a:t>
            </a:r>
          </a:p>
          <a:p>
            <a:pPr algn="ctr"/>
            <a:r>
              <a:rPr lang="es-ES" sz="1275" b="1" dirty="0"/>
              <a:t>(</a:t>
            </a:r>
            <a:r>
              <a:rPr lang="es-ES" sz="1275" b="1" dirty="0"/>
              <a:t>aunque debe considerarse que </a:t>
            </a:r>
            <a:r>
              <a:rPr lang="es-ES" sz="1275" b="1" dirty="0"/>
              <a:t>no son las únicas posibilidades y puede haber </a:t>
            </a:r>
            <a:r>
              <a:rPr lang="es-ES" sz="1275" b="1" dirty="0"/>
              <a:t>combinaciones)</a:t>
            </a:r>
            <a:endParaRPr lang="es-ES" sz="1275" b="1" dirty="0"/>
          </a:p>
        </p:txBody>
      </p:sp>
    </p:spTree>
    <p:extLst>
      <p:ext uri="{BB962C8B-B14F-4D97-AF65-F5344CB8AC3E}">
        <p14:creationId xmlns:p14="http://schemas.microsoft.com/office/powerpoint/2010/main" val="41816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344038"/>
            <a:ext cx="80278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6.2.1 ¿Cuál IDE utilizar?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18186" y="4294359"/>
            <a:ext cx="3670479" cy="680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75" dirty="0"/>
              <a:t>Para el caso de Microsoft, la recomendación directa es Visual Studio .NET 2015, puede descargarse desde el sitio de Microsoft: https://www.visualstudio.com/ </a:t>
            </a:r>
            <a:endParaRPr lang="es-ES" sz="1275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2"/>
          <a:stretch>
            <a:fillRect/>
          </a:stretch>
        </p:blipFill>
        <p:spPr>
          <a:xfrm>
            <a:off x="524435" y="2013032"/>
            <a:ext cx="3923180" cy="2061426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3"/>
          <a:stretch>
            <a:fillRect/>
          </a:stretch>
        </p:blipFill>
        <p:spPr>
          <a:xfrm>
            <a:off x="4730003" y="2013032"/>
            <a:ext cx="3751730" cy="206142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848896" y="4294359"/>
            <a:ext cx="3535250" cy="680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75" dirty="0"/>
              <a:t>Para Android, lo más recomendable es Android Studio, que puede descargarse de  https://developer.android.com/studio/index.html </a:t>
            </a:r>
          </a:p>
        </p:txBody>
      </p:sp>
    </p:spTree>
    <p:extLst>
      <p:ext uri="{BB962C8B-B14F-4D97-AF65-F5344CB8AC3E}">
        <p14:creationId xmlns:p14="http://schemas.microsoft.com/office/powerpoint/2010/main" val="18359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730003" y="4558171"/>
            <a:ext cx="375172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350" dirty="0"/>
              <a:t>https://eclipse.org/downloads/ </a:t>
            </a:r>
            <a:endParaRPr lang="es-ES" sz="135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29478" y="4558171"/>
            <a:ext cx="392318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350" dirty="0"/>
              <a:t>https</a:t>
            </a:r>
            <a:r>
              <a:rPr lang="es-ES" sz="1350" dirty="0"/>
              <a:t>://netbeans.org/downloads/ </a:t>
            </a:r>
          </a:p>
        </p:txBody>
      </p:sp>
      <p:pic>
        <p:nvPicPr>
          <p:cNvPr id="11" name="Imagen 10"/>
          <p:cNvPicPr/>
          <p:nvPr/>
        </p:nvPicPr>
        <p:blipFill>
          <a:blip r:embed="rId2"/>
          <a:stretch>
            <a:fillRect/>
          </a:stretch>
        </p:blipFill>
        <p:spPr>
          <a:xfrm>
            <a:off x="529478" y="2066630"/>
            <a:ext cx="3923180" cy="2199449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730004" y="2066630"/>
            <a:ext cx="3751729" cy="219944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92988" y="4921148"/>
            <a:ext cx="691934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350" b="1" dirty="0" err="1"/>
              <a:t>Netbeans</a:t>
            </a:r>
            <a:r>
              <a:rPr lang="es-ES" sz="1350" b="1" dirty="0"/>
              <a:t> y Eclipse para aplicaciones WEB en computadora personal</a:t>
            </a:r>
            <a:endParaRPr lang="es-ES" sz="1350" b="1" dirty="0"/>
          </a:p>
        </p:txBody>
      </p:sp>
    </p:spTree>
    <p:extLst>
      <p:ext uri="{BB962C8B-B14F-4D97-AF65-F5344CB8AC3E}">
        <p14:creationId xmlns:p14="http://schemas.microsoft.com/office/powerpoint/2010/main" val="4792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450289"/>
            <a:ext cx="80278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6.2.2 Sugerencias para los procesos de enseñanza y aprendizaje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3838" y="1961066"/>
            <a:ext cx="80278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" sz="1350" dirty="0"/>
              <a:t> </a:t>
            </a:r>
            <a:r>
              <a:rPr lang="es-ES" sz="1350" dirty="0"/>
              <a:t>Para la enseñanza de este tema es indispensable elegir uno de los contextos tecnológicos mencionados, verificar que la plataforma de los laboratorios sea la adecuada para ello y seleccionar los videos que serán base para la explicación. En su caso, es indispensable </a:t>
            </a:r>
            <a:r>
              <a:rPr lang="es-ES" sz="1350" dirty="0"/>
              <a:t>validar que </a:t>
            </a:r>
            <a:r>
              <a:rPr lang="es-ES" sz="1350" dirty="0"/>
              <a:t>los estudiantes tengan los conocimientos previos necesarios sobre Java y sigan los estándares de desarrollo establecidos. No basta que los programas “corran”, porque posiblemente estaríamos fomentando un tipo de programación de hace 15 años: al menos debe llegarse a un estilo claro de modelo-vista-controlador </a:t>
            </a:r>
            <a:r>
              <a:rPr lang="es-ES" sz="1350" dirty="0"/>
              <a:t>.</a:t>
            </a:r>
            <a:endParaRPr lang="es-ES" sz="1350" dirty="0"/>
          </a:p>
        </p:txBody>
      </p:sp>
    </p:spTree>
    <p:extLst>
      <p:ext uri="{BB962C8B-B14F-4D97-AF65-F5344CB8AC3E}">
        <p14:creationId xmlns:p14="http://schemas.microsoft.com/office/powerpoint/2010/main" val="9793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421311"/>
            <a:ext cx="80278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6.3 Programación web </a:t>
            </a:r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 el </a:t>
            </a:r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modelo-vista-controlador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3838" y="1870299"/>
            <a:ext cx="80278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350" dirty="0"/>
              <a:t>Para </a:t>
            </a:r>
            <a:r>
              <a:rPr lang="es-ES" sz="1350" dirty="0"/>
              <a:t>este ejemplo será necesario tener instalado </a:t>
            </a:r>
            <a:r>
              <a:rPr lang="es-ES" sz="1350" dirty="0" err="1"/>
              <a:t>Netbeans</a:t>
            </a:r>
            <a:r>
              <a:rPr lang="es-ES" sz="1350" dirty="0"/>
              <a:t>, el JDK y un servidor de internet (</a:t>
            </a:r>
            <a:r>
              <a:rPr lang="es-ES" sz="1350" dirty="0" err="1"/>
              <a:t>Glassfish</a:t>
            </a:r>
            <a:r>
              <a:rPr lang="es-ES" sz="1350" dirty="0"/>
              <a:t>, Apache </a:t>
            </a:r>
            <a:r>
              <a:rPr lang="es-ES" sz="1350" dirty="0" err="1"/>
              <a:t>Tomcat</a:t>
            </a:r>
            <a:r>
              <a:rPr lang="es-ES" sz="1350" dirty="0"/>
              <a:t> o </a:t>
            </a:r>
            <a:r>
              <a:rPr lang="es-ES" sz="1350" dirty="0" err="1"/>
              <a:t>JBoss</a:t>
            </a:r>
            <a:r>
              <a:rPr lang="es-ES" sz="1350" dirty="0"/>
              <a:t>). Si no lo tiene, recurra al video ya mencionado https://www.youtube.com/watch?v=V23GNjnf438&amp;list=PL5F907F818938859E para guiarse en su instalación. </a:t>
            </a:r>
            <a:endParaRPr lang="es-ES" sz="1350" dirty="0"/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1350" dirty="0"/>
              <a:t>Con </a:t>
            </a:r>
            <a:r>
              <a:rPr lang="es-ES" sz="1350" dirty="0"/>
              <a:t>esa base, reproduzca el código mostrado en el video de Jesús Conde apoyándose en las facilidades del IDE y en la explicación que se brinda a continuación: </a:t>
            </a:r>
          </a:p>
          <a:p>
            <a:pPr>
              <a:lnSpc>
                <a:spcPct val="200000"/>
              </a:lnSpc>
            </a:pPr>
            <a:r>
              <a:rPr lang="es-ES" sz="1350" dirty="0"/>
              <a:t>     </a:t>
            </a:r>
            <a:r>
              <a:rPr lang="es-ES" sz="1350" dirty="0" err="1"/>
              <a:t>ht</a:t>
            </a:r>
            <a:r>
              <a:rPr lang="es-ES" sz="1350" dirty="0"/>
              <a:t> </a:t>
            </a:r>
            <a:r>
              <a:rPr lang="es-ES" sz="1350" dirty="0"/>
              <a:t>t p s : / / w </a:t>
            </a:r>
            <a:r>
              <a:rPr lang="es-ES" sz="1350" dirty="0" err="1"/>
              <a:t>w</a:t>
            </a:r>
            <a:r>
              <a:rPr lang="es-ES" sz="1350" dirty="0"/>
              <a:t> </a:t>
            </a:r>
            <a:r>
              <a:rPr lang="es-ES" sz="1350" dirty="0" err="1"/>
              <a:t>w</a:t>
            </a:r>
            <a:r>
              <a:rPr lang="es-ES" sz="1350" dirty="0"/>
              <a:t> . yo u t u b e . c o m / </a:t>
            </a:r>
            <a:r>
              <a:rPr lang="es-ES" sz="1350" dirty="0" err="1"/>
              <a:t>wa</a:t>
            </a:r>
            <a:r>
              <a:rPr lang="es-ES" sz="1350" dirty="0"/>
              <a:t> t ch ? v=q10XMtDjTtg&amp;index=3&amp;list=PL5F907F818938859E </a:t>
            </a:r>
          </a:p>
        </p:txBody>
      </p:sp>
    </p:spTree>
    <p:extLst>
      <p:ext uri="{BB962C8B-B14F-4D97-AF65-F5344CB8AC3E}">
        <p14:creationId xmlns:p14="http://schemas.microsoft.com/office/powerpoint/2010/main" val="37995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838" y="1217220"/>
            <a:ext cx="80278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5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6.4 Uso de </a:t>
            </a:r>
            <a:r>
              <a:rPr lang="es-ES" sz="165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Frameworks</a:t>
            </a:r>
            <a:endParaRPr lang="es-ES" sz="165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750" dirty="0"/>
          </a:p>
          <a:p>
            <a:pPr>
              <a:lnSpc>
                <a:spcPct val="150000"/>
              </a:lnSpc>
            </a:pPr>
            <a:r>
              <a:rPr lang="es-ES" sz="1275" dirty="0"/>
              <a:t>Framework </a:t>
            </a:r>
            <a:r>
              <a:rPr lang="es-ES" sz="1275" dirty="0"/>
              <a:t>es una estructura conceptual y tecnológica para el desarrollo de software que involucra lenguajes de programación, bibliotecas, herramientas y metodologías de trabajo. </a:t>
            </a:r>
            <a:endParaRPr lang="es-ES" sz="1275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3838" y="2501669"/>
            <a:ext cx="802789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6.4.1 Modelo-vista-controlador, la base de </a:t>
            </a:r>
            <a:r>
              <a:rPr lang="es-ES" sz="15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 los </a:t>
            </a:r>
            <a:r>
              <a:rPr lang="es-ES" sz="15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frameworks</a:t>
            </a:r>
            <a:endParaRPr lang="es-ES" sz="15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S" sz="75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275" dirty="0"/>
              <a:t>Un concepto fundamental al trabajar con un </a:t>
            </a:r>
            <a:r>
              <a:rPr lang="es-ES" sz="1275" dirty="0" err="1"/>
              <a:t>framework</a:t>
            </a:r>
            <a:r>
              <a:rPr lang="es-ES" sz="1275" dirty="0"/>
              <a:t> es en el concepto de modelo-vista-controlador (MVC</a:t>
            </a:r>
            <a:r>
              <a:rPr lang="es-ES" sz="1275" dirty="0"/>
              <a:t>). </a:t>
            </a:r>
            <a:r>
              <a:rPr lang="es-ES" sz="1275" dirty="0"/>
              <a:t>C</a:t>
            </a:r>
            <a:r>
              <a:rPr lang="es-ES" sz="1275" dirty="0"/>
              <a:t>onsiste </a:t>
            </a:r>
            <a:r>
              <a:rPr lang="es-ES" sz="1275" dirty="0"/>
              <a:t>en mezclar lo menos posible la vista (lo que el usuario ve en la pantalla), el modelo (el manejo de los datos y su liga con la base de datos) y el controlador (los programas que “manejan el tráfico” y deciden qué procesos van a llamarse según la situación).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53838" y="4293950"/>
            <a:ext cx="8027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es-ES" sz="1200" dirty="0"/>
              <a:t>El </a:t>
            </a:r>
            <a:r>
              <a:rPr lang="es-ES" sz="1200" b="1" dirty="0"/>
              <a:t>modelo–vista–controlador (MVC) </a:t>
            </a:r>
            <a:r>
              <a:rPr lang="es-ES" sz="1200" dirty="0"/>
              <a:t>es un patrón de arquitectura de software, que separa los datos y la lógica de negocio de una aplicación de la interfaz de usuario y el módulo encargado de gestionar los eventos y las comunicaciones. Para ello MVC propone la construcción de tres componentes distintos que son el </a:t>
            </a:r>
            <a:r>
              <a:rPr lang="es-ES" sz="1200" b="1" dirty="0"/>
              <a:t>modelo</a:t>
            </a:r>
            <a:r>
              <a:rPr lang="es-ES" sz="1200" dirty="0"/>
              <a:t>, la </a:t>
            </a:r>
            <a:r>
              <a:rPr lang="es-ES" sz="1200" b="1" dirty="0"/>
              <a:t>vista </a:t>
            </a:r>
            <a:r>
              <a:rPr lang="es-ES" sz="1200" dirty="0"/>
              <a:t>y el </a:t>
            </a:r>
            <a:r>
              <a:rPr lang="es-ES" sz="1200" b="1" dirty="0"/>
              <a:t>controlador</a:t>
            </a:r>
            <a:r>
              <a:rPr lang="es-ES" sz="1200" dirty="0"/>
              <a:t>, es decir, por un lado define componentes para la representación de la información, y por otro lado para la interacción del usuario. Este patrón de arquitectura de software se basa en las ideas de reutilización de código y la separación de conceptos, características que buscan facilitar la tarea de desarrollo de aplicaciones y su posterior mantenimiento. </a:t>
            </a:r>
          </a:p>
        </p:txBody>
      </p:sp>
    </p:spTree>
    <p:extLst>
      <p:ext uri="{BB962C8B-B14F-4D97-AF65-F5344CB8AC3E}">
        <p14:creationId xmlns:p14="http://schemas.microsoft.com/office/powerpoint/2010/main" val="24364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1191</Words>
  <Application>Microsoft Office PowerPoint</Application>
  <PresentationFormat>Presentación en pantalla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ProfesorAngel</dc:creator>
  <cp:lastModifiedBy>hvela</cp:lastModifiedBy>
  <cp:revision>36</cp:revision>
  <dcterms:created xsi:type="dcterms:W3CDTF">2016-10-11T23:03:15Z</dcterms:created>
  <dcterms:modified xsi:type="dcterms:W3CDTF">2016-12-13T15:42:52Z</dcterms:modified>
</cp:coreProperties>
</file>