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2"/>
  </p:notesMasterIdLst>
  <p:sldIdLst>
    <p:sldId id="256" r:id="rId2"/>
    <p:sldId id="257" r:id="rId3"/>
    <p:sldId id="258"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14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BE032-1ECF-4955-8E09-39439F3809C1}" type="datetimeFigureOut">
              <a:rPr lang="es-MX" smtClean="0"/>
              <a:t>14/03/2017</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38884-308A-4125-B7E0-855A3A5F77CD}" type="slidenum">
              <a:rPr lang="es-MX" smtClean="0"/>
              <a:t>‹Nº›</a:t>
            </a:fld>
            <a:endParaRPr lang="es-MX"/>
          </a:p>
        </p:txBody>
      </p:sp>
    </p:spTree>
    <p:extLst>
      <p:ext uri="{BB962C8B-B14F-4D97-AF65-F5344CB8AC3E}">
        <p14:creationId xmlns:p14="http://schemas.microsoft.com/office/powerpoint/2010/main" val="251440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B38902D-7EDB-4E17-8E38-B952E37D2E94}" type="slidenum">
              <a:rPr lang="es-MX" smtClean="0"/>
              <a:t>3</a:t>
            </a:fld>
            <a:endParaRPr lang="es-MX"/>
          </a:p>
        </p:txBody>
      </p:sp>
    </p:spTree>
    <p:extLst>
      <p:ext uri="{BB962C8B-B14F-4D97-AF65-F5344CB8AC3E}">
        <p14:creationId xmlns:p14="http://schemas.microsoft.com/office/powerpoint/2010/main" val="375251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529672-19BE-4072-A462-404623BB9911}" type="slidenum">
              <a:rPr lang="es-MX" smtClean="0"/>
              <a:pPr eaLnBrk="1" hangingPunct="1"/>
              <a:t>67</a:t>
            </a:fld>
            <a:endParaRPr lang="es-MX"/>
          </a:p>
        </p:txBody>
      </p:sp>
      <p:sp>
        <p:nvSpPr>
          <p:cNvPr id="108547" name="Rectangle 2"/>
          <p:cNvSpPr>
            <a:spLocks noGrp="1" noRot="1" noChangeAspect="1" noChangeArrowheads="1" noTextEdit="1"/>
          </p:cNvSpPr>
          <p:nvPr>
            <p:ph type="sldImg"/>
          </p:nvPr>
        </p:nvSpPr>
        <p:spPr>
          <a:xfrm>
            <a:off x="1371600" y="1143000"/>
            <a:ext cx="4114800" cy="308610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p>
        </p:txBody>
      </p:sp>
    </p:spTree>
    <p:extLst>
      <p:ext uri="{BB962C8B-B14F-4D97-AF65-F5344CB8AC3E}">
        <p14:creationId xmlns:p14="http://schemas.microsoft.com/office/powerpoint/2010/main" val="26804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9DFC0F-24F9-471C-922C-F3EEA1337AE9}" type="slidenum">
              <a:rPr lang="es-MX" smtClean="0"/>
              <a:pPr eaLnBrk="1" hangingPunct="1"/>
              <a:t>68</a:t>
            </a:fld>
            <a:endParaRPr lang="es-MX"/>
          </a:p>
        </p:txBody>
      </p:sp>
      <p:sp>
        <p:nvSpPr>
          <p:cNvPr id="109571" name="Rectangle 2"/>
          <p:cNvSpPr>
            <a:spLocks noGrp="1" noRot="1" noChangeAspect="1" noChangeArrowheads="1" noTextEdit="1"/>
          </p:cNvSpPr>
          <p:nvPr>
            <p:ph type="sldImg"/>
          </p:nvPr>
        </p:nvSpPr>
        <p:spPr>
          <a:xfrm>
            <a:off x="1371600" y="1143000"/>
            <a:ext cx="4114800" cy="30861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p>
        </p:txBody>
      </p:sp>
    </p:spTree>
    <p:extLst>
      <p:ext uri="{BB962C8B-B14F-4D97-AF65-F5344CB8AC3E}">
        <p14:creationId xmlns:p14="http://schemas.microsoft.com/office/powerpoint/2010/main" val="257005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452626-5628-4FDD-8BEF-F88079A3DCED}" type="slidenum">
              <a:rPr lang="es-MX" smtClean="0"/>
              <a:pPr eaLnBrk="1" hangingPunct="1"/>
              <a:t>69</a:t>
            </a:fld>
            <a:endParaRPr lang="es-MX"/>
          </a:p>
        </p:txBody>
      </p:sp>
      <p:sp>
        <p:nvSpPr>
          <p:cNvPr id="111619" name="Rectangle 2"/>
          <p:cNvSpPr>
            <a:spLocks noGrp="1" noRot="1" noChangeAspect="1" noChangeArrowheads="1" noTextEdit="1"/>
          </p:cNvSpPr>
          <p:nvPr>
            <p:ph type="sldImg"/>
          </p:nvPr>
        </p:nvSpPr>
        <p:spPr>
          <a:xfrm>
            <a:off x="1371600" y="1143000"/>
            <a:ext cx="4114800" cy="30861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p>
        </p:txBody>
      </p:sp>
    </p:spTree>
    <p:extLst>
      <p:ext uri="{BB962C8B-B14F-4D97-AF65-F5344CB8AC3E}">
        <p14:creationId xmlns:p14="http://schemas.microsoft.com/office/powerpoint/2010/main" val="3629983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659DC9-12F6-4469-B585-36B667BAC94E}" type="slidenum">
              <a:rPr lang="es-MX" smtClean="0"/>
              <a:pPr eaLnBrk="1" hangingPunct="1"/>
              <a:t>70</a:t>
            </a:fld>
            <a:endParaRPr lang="es-MX"/>
          </a:p>
        </p:txBody>
      </p:sp>
      <p:sp>
        <p:nvSpPr>
          <p:cNvPr id="112643" name="Rectangle 2"/>
          <p:cNvSpPr>
            <a:spLocks noGrp="1" noRot="1" noChangeAspect="1" noChangeArrowheads="1" noTextEdit="1"/>
          </p:cNvSpPr>
          <p:nvPr>
            <p:ph type="sldImg"/>
          </p:nvPr>
        </p:nvSpPr>
        <p:spPr>
          <a:xfrm>
            <a:off x="1371600" y="1143000"/>
            <a:ext cx="4114800" cy="3086100"/>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p>
        </p:txBody>
      </p:sp>
    </p:spTree>
    <p:extLst>
      <p:ext uri="{BB962C8B-B14F-4D97-AF65-F5344CB8AC3E}">
        <p14:creationId xmlns:p14="http://schemas.microsoft.com/office/powerpoint/2010/main" val="20420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CDA47DF-3D10-4ECB-B5EC-AD9B0E5FE7FB}" type="slidenum">
              <a:rPr lang="es-MX" smtClean="0"/>
              <a:pPr eaLnBrk="1" hangingPunct="1"/>
              <a:t>71</a:t>
            </a:fld>
            <a:endParaRPr lang="es-MX"/>
          </a:p>
        </p:txBody>
      </p:sp>
      <p:sp>
        <p:nvSpPr>
          <p:cNvPr id="113667" name="Rectangle 2"/>
          <p:cNvSpPr>
            <a:spLocks noGrp="1" noRot="1" noChangeAspect="1" noChangeArrowheads="1" noTextEdit="1"/>
          </p:cNvSpPr>
          <p:nvPr>
            <p:ph type="sldImg"/>
          </p:nvPr>
        </p:nvSpPr>
        <p:spPr>
          <a:xfrm>
            <a:off x="1371600" y="1143000"/>
            <a:ext cx="4114800" cy="3086100"/>
          </a:xfr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p>
        </p:txBody>
      </p:sp>
    </p:spTree>
    <p:extLst>
      <p:ext uri="{BB962C8B-B14F-4D97-AF65-F5344CB8AC3E}">
        <p14:creationId xmlns:p14="http://schemas.microsoft.com/office/powerpoint/2010/main" val="3263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645197-EE72-4F7D-9DA6-B49446D23BD1}" type="slidenum">
              <a:rPr lang="es-MX" smtClean="0"/>
              <a:pPr eaLnBrk="1" hangingPunct="1"/>
              <a:t>72</a:t>
            </a:fld>
            <a:endParaRPr lang="es-MX"/>
          </a:p>
        </p:txBody>
      </p:sp>
      <p:sp>
        <p:nvSpPr>
          <p:cNvPr id="114691" name="Rectangle 2"/>
          <p:cNvSpPr>
            <a:spLocks noGrp="1" noRot="1" noChangeAspect="1" noChangeArrowheads="1" noTextEdit="1"/>
          </p:cNvSpPr>
          <p:nvPr>
            <p:ph type="sldImg"/>
          </p:nvPr>
        </p:nvSpPr>
        <p:spPr>
          <a:xfrm>
            <a:off x="1371600" y="1143000"/>
            <a:ext cx="4114800" cy="308610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p>
        </p:txBody>
      </p:sp>
    </p:spTree>
    <p:extLst>
      <p:ext uri="{BB962C8B-B14F-4D97-AF65-F5344CB8AC3E}">
        <p14:creationId xmlns:p14="http://schemas.microsoft.com/office/powerpoint/2010/main" val="199512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8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93436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64896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04578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48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5400F28-F45F-47AB-941D-8B4DEB611395}" type="datetimeFigureOut">
              <a:rPr lang="es-MX" smtClean="0"/>
              <a:t>14/03/2017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418293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5400F28-F45F-47AB-941D-8B4DEB611395}" type="datetimeFigureOut">
              <a:rPr lang="es-MX" smtClean="0"/>
              <a:t>14/03/2017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160425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5400F28-F45F-47AB-941D-8B4DEB611395}" type="datetimeFigureOut">
              <a:rPr lang="es-MX" smtClean="0"/>
              <a:t>14/03/2017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398987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5400F28-F45F-47AB-941D-8B4DEB611395}" type="datetimeFigureOut">
              <a:rPr lang="es-MX" smtClean="0"/>
              <a:t>14/03/2017</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76302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5400F28-F45F-47AB-941D-8B4DEB611395}" type="datetimeFigureOut">
              <a:rPr lang="es-MX" smtClean="0"/>
              <a:t>14/03/2017</a:t>
            </a:fld>
            <a:endParaRPr lang="es-MX"/>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7242B08-02A2-4200-BC16-80DE6C3FEFD3}" type="slidenum">
              <a:rPr lang="es-MX" smtClean="0"/>
              <a:t>‹Nº›</a:t>
            </a:fld>
            <a:endParaRPr lang="es-MX"/>
          </a:p>
        </p:txBody>
      </p:sp>
    </p:spTree>
    <p:extLst>
      <p:ext uri="{BB962C8B-B14F-4D97-AF65-F5344CB8AC3E}">
        <p14:creationId xmlns:p14="http://schemas.microsoft.com/office/powerpoint/2010/main" val="406140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85400F28-F45F-47AB-941D-8B4DEB611395}" type="datetimeFigureOut">
              <a:rPr lang="es-MX" smtClean="0"/>
              <a:t>14/03/2017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8999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5400F28-F45F-47AB-941D-8B4DEB611395}" type="datetimeFigureOut">
              <a:rPr lang="es-MX" smtClean="0"/>
              <a:t>14/03/2017</a:t>
            </a:fld>
            <a:endParaRPr lang="es-MX"/>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7242B08-02A2-4200-BC16-80DE6C3FEFD3}" type="slidenum">
              <a:rPr lang="es-MX" smtClean="0"/>
              <a:t>‹Nº›</a:t>
            </a:fld>
            <a:endParaRPr lang="es-MX"/>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585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algn="ctr"/>
            <a:r>
              <a:rPr lang="es-MX" sz="4950" dirty="0"/>
              <a:t>Control, adquisición y monitoreo con Arduino y Visual Basic </a:t>
            </a:r>
            <a:r>
              <a:rPr lang="es-MX" sz="4950" dirty="0" err="1"/>
              <a:t>.net</a:t>
            </a:r>
            <a:endParaRPr lang="es-MX" sz="4950" dirty="0"/>
          </a:p>
        </p:txBody>
      </p:sp>
      <p:sp>
        <p:nvSpPr>
          <p:cNvPr id="3" name="Subtítulo 2"/>
          <p:cNvSpPr>
            <a:spLocks noGrp="1"/>
          </p:cNvSpPr>
          <p:nvPr>
            <p:ph type="subTitle" idx="1"/>
          </p:nvPr>
        </p:nvSpPr>
        <p:spPr/>
        <p:txBody>
          <a:bodyPr/>
          <a:lstStyle/>
          <a:p>
            <a:r>
              <a:rPr lang="es-MX" dirty="0"/>
              <a:t>Mtro. </a:t>
            </a:r>
            <a:r>
              <a:rPr lang="es-MX" dirty="0" err="1"/>
              <a:t>ruben</a:t>
            </a:r>
            <a:r>
              <a:rPr lang="es-MX" dirty="0"/>
              <a:t> oliva ramos</a:t>
            </a:r>
          </a:p>
        </p:txBody>
      </p:sp>
    </p:spTree>
    <p:extLst>
      <p:ext uri="{BB962C8B-B14F-4D97-AF65-F5344CB8AC3E}">
        <p14:creationId xmlns:p14="http://schemas.microsoft.com/office/powerpoint/2010/main" val="2339503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5161A63E-25B5-40A7-9CDD-AD5BF4CF7E1B}" type="slidenum">
              <a:rPr lang="es-MX" smtClean="0"/>
              <a:t>10</a:t>
            </a:fld>
            <a:endParaRPr lang="es-MX"/>
          </a:p>
        </p:txBody>
      </p:sp>
      <p:pic>
        <p:nvPicPr>
          <p:cNvPr id="5" name="Imagen 4"/>
          <p:cNvPicPr>
            <a:picLocks noChangeAspect="1"/>
          </p:cNvPicPr>
          <p:nvPr/>
        </p:nvPicPr>
        <p:blipFill rotWithShape="1">
          <a:blip r:embed="rId2"/>
          <a:srcRect l="25711" t="17379" r="20409" b="9595"/>
          <a:stretch/>
        </p:blipFill>
        <p:spPr>
          <a:xfrm>
            <a:off x="1486489" y="955090"/>
            <a:ext cx="5938855" cy="4525490"/>
          </a:xfrm>
          <a:prstGeom prst="rect">
            <a:avLst/>
          </a:prstGeom>
        </p:spPr>
      </p:pic>
    </p:spTree>
    <p:extLst>
      <p:ext uri="{BB962C8B-B14F-4D97-AF65-F5344CB8AC3E}">
        <p14:creationId xmlns:p14="http://schemas.microsoft.com/office/powerpoint/2010/main" val="24441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38739" y="931974"/>
            <a:ext cx="7543800" cy="1088068"/>
          </a:xfrm>
        </p:spPr>
        <p:txBody>
          <a:bodyPr/>
          <a:lstStyle/>
          <a:p>
            <a:r>
              <a:rPr lang="es-MX" dirty="0"/>
              <a:t>REDES INDUSTRIALES</a:t>
            </a:r>
          </a:p>
        </p:txBody>
      </p:sp>
      <p:sp>
        <p:nvSpPr>
          <p:cNvPr id="3" name="Marcador de contenido 2"/>
          <p:cNvSpPr>
            <a:spLocks noGrp="1"/>
          </p:cNvSpPr>
          <p:nvPr>
            <p:ph idx="1"/>
          </p:nvPr>
        </p:nvSpPr>
        <p:spPr/>
        <p:txBody>
          <a:bodyPr>
            <a:normAutofit fontScale="92500" lnSpcReduction="20000"/>
          </a:bodyPr>
          <a:lstStyle/>
          <a:p>
            <a:pPr algn="just"/>
            <a:r>
              <a:rPr lang="es-MX" dirty="0"/>
              <a:t>Las Redes Industriales, son un tipo especial de Redes de Datos. Los principios básicos de las Redes de Datos, se cumplen tanto en las Redes de Oficina como en las Redes Industriales.</a:t>
            </a:r>
          </a:p>
          <a:p>
            <a:pPr algn="just"/>
            <a:r>
              <a:rPr lang="es-MX" dirty="0"/>
              <a:t>•Las Redes Industriales, transportan datos con información proveniente de diversos dispositivos, tanto de nivel de campo (Sensores y Actuadores) como de nivel de control (</a:t>
            </a:r>
            <a:r>
              <a:rPr lang="es-MX" dirty="0" err="1"/>
              <a:t>PLCs</a:t>
            </a:r>
            <a:r>
              <a:rPr lang="es-MX" dirty="0"/>
              <a:t>, Controladores, Micros, etc.). Dichos datos son, por ejemplo, valores de variables contenidas en un proceso (Temperatura, Presión, Flujo, Nivel, Peso, Etc.), así como señales digitales para lectura de estados lógicos (Sensores de contacto o de proximidad) o activación de dispositivos (Actuadores). La arquitectura que forman las Redes Industriales, actualmente también se les conoce como SISTEMAS DE CONTROL DISTRIBUIDO (DCS).</a:t>
            </a:r>
          </a:p>
          <a:p>
            <a:pPr algn="just"/>
            <a:r>
              <a:rPr lang="es-MX" dirty="0"/>
              <a:t>•A diferencia de una red de oficina, la Red Industrial, deberá operar bajo condiciones extremas, mismas que se generan en un «Ambiente Industrial» (Ruido electromagnético, distancias, condiciones climáticas severas, condiciones de seguridad y riesgo, etc.).</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11</a:t>
            </a:fld>
            <a:endParaRPr lang="es-MX"/>
          </a:p>
        </p:txBody>
      </p:sp>
    </p:spTree>
    <p:extLst>
      <p:ext uri="{BB962C8B-B14F-4D97-AF65-F5344CB8AC3E}">
        <p14:creationId xmlns:p14="http://schemas.microsoft.com/office/powerpoint/2010/main" val="369539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sp>
        <p:nvSpPr>
          <p:cNvPr id="3" name="Marcador de contenido 2"/>
          <p:cNvSpPr>
            <a:spLocks noGrp="1"/>
          </p:cNvSpPr>
          <p:nvPr>
            <p:ph idx="1"/>
          </p:nvPr>
        </p:nvSpPr>
        <p:spPr/>
        <p:txBody>
          <a:bodyPr/>
          <a:lstStyle/>
          <a:p>
            <a:r>
              <a:rPr lang="es-MX" dirty="0"/>
              <a:t>Las Redes Industriales, se basan en normas y estándares internacionales en telecomunicaciones. Estos pueden ser por País, Región, Alianza, Organizaciones, etc. Algunas de las más reconocidas a nivel mundial:</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12</a:t>
            </a:fld>
            <a:endParaRPr lang="es-MX"/>
          </a:p>
        </p:txBody>
      </p:sp>
      <p:pic>
        <p:nvPicPr>
          <p:cNvPr id="5" name="Imagen 4"/>
          <p:cNvPicPr>
            <a:picLocks noChangeAspect="1"/>
          </p:cNvPicPr>
          <p:nvPr/>
        </p:nvPicPr>
        <p:blipFill>
          <a:blip r:embed="rId2"/>
          <a:stretch>
            <a:fillRect/>
          </a:stretch>
        </p:blipFill>
        <p:spPr>
          <a:xfrm>
            <a:off x="2466703" y="3179726"/>
            <a:ext cx="3525023" cy="2300854"/>
          </a:xfrm>
          <a:prstGeom prst="rect">
            <a:avLst/>
          </a:prstGeom>
        </p:spPr>
      </p:pic>
    </p:spTree>
    <p:extLst>
      <p:ext uri="{BB962C8B-B14F-4D97-AF65-F5344CB8AC3E}">
        <p14:creationId xmlns:p14="http://schemas.microsoft.com/office/powerpoint/2010/main" val="338502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Marcador de texto 5"/>
          <p:cNvSpPr>
            <a:spLocks noGrp="1"/>
          </p:cNvSpPr>
          <p:nvPr>
            <p:ph type="body" idx="1"/>
          </p:nvPr>
        </p:nvSpPr>
        <p:spPr/>
        <p:txBody>
          <a:bodyPr/>
          <a:lstStyle/>
          <a:p>
            <a:r>
              <a:rPr lang="es-MX" b="1" dirty="0">
                <a:solidFill>
                  <a:schemeClr val="tx1"/>
                </a:solidFill>
              </a:rPr>
              <a:t>ALGUNOS EJEMPLOS DE NORMAS Y ESTANDARES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13</a:t>
            </a:fld>
            <a:endParaRPr lang="es-MX"/>
          </a:p>
        </p:txBody>
      </p:sp>
    </p:spTree>
    <p:extLst>
      <p:ext uri="{BB962C8B-B14F-4D97-AF65-F5344CB8AC3E}">
        <p14:creationId xmlns:p14="http://schemas.microsoft.com/office/powerpoint/2010/main" val="2798370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14</a:t>
            </a:fld>
            <a:endParaRPr lang="es-MX"/>
          </a:p>
        </p:txBody>
      </p:sp>
      <p:pic>
        <p:nvPicPr>
          <p:cNvPr id="5" name="Imagen 4"/>
          <p:cNvPicPr>
            <a:picLocks noChangeAspect="1"/>
          </p:cNvPicPr>
          <p:nvPr/>
        </p:nvPicPr>
        <p:blipFill>
          <a:blip r:embed="rId2"/>
          <a:stretch>
            <a:fillRect/>
          </a:stretch>
        </p:blipFill>
        <p:spPr>
          <a:xfrm>
            <a:off x="244388" y="1054075"/>
            <a:ext cx="4616371" cy="2212391"/>
          </a:xfrm>
          <a:prstGeom prst="rect">
            <a:avLst/>
          </a:prstGeom>
        </p:spPr>
      </p:pic>
      <p:pic>
        <p:nvPicPr>
          <p:cNvPr id="6" name="Imagen 5"/>
          <p:cNvPicPr>
            <a:picLocks noChangeAspect="1"/>
          </p:cNvPicPr>
          <p:nvPr/>
        </p:nvPicPr>
        <p:blipFill>
          <a:blip r:embed="rId3"/>
          <a:stretch>
            <a:fillRect/>
          </a:stretch>
        </p:blipFill>
        <p:spPr>
          <a:xfrm>
            <a:off x="3876644" y="3347746"/>
            <a:ext cx="5068689" cy="2132834"/>
          </a:xfrm>
          <a:prstGeom prst="rect">
            <a:avLst/>
          </a:prstGeom>
        </p:spPr>
      </p:pic>
    </p:spTree>
    <p:extLst>
      <p:ext uri="{BB962C8B-B14F-4D97-AF65-F5344CB8AC3E}">
        <p14:creationId xmlns:p14="http://schemas.microsoft.com/office/powerpoint/2010/main" val="425507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15</a:t>
            </a:fld>
            <a:endParaRPr lang="es-MX"/>
          </a:p>
        </p:txBody>
      </p:sp>
      <p:pic>
        <p:nvPicPr>
          <p:cNvPr id="5" name="Imagen 4"/>
          <p:cNvPicPr>
            <a:picLocks noChangeAspect="1"/>
          </p:cNvPicPr>
          <p:nvPr/>
        </p:nvPicPr>
        <p:blipFill>
          <a:blip r:embed="rId2"/>
          <a:stretch>
            <a:fillRect/>
          </a:stretch>
        </p:blipFill>
        <p:spPr>
          <a:xfrm>
            <a:off x="2165685" y="2241551"/>
            <a:ext cx="4018053" cy="3270099"/>
          </a:xfrm>
          <a:prstGeom prst="rect">
            <a:avLst/>
          </a:prstGeom>
        </p:spPr>
      </p:pic>
    </p:spTree>
    <p:extLst>
      <p:ext uri="{BB962C8B-B14F-4D97-AF65-F5344CB8AC3E}">
        <p14:creationId xmlns:p14="http://schemas.microsoft.com/office/powerpoint/2010/main" val="316922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sp>
        <p:nvSpPr>
          <p:cNvPr id="3" name="Marcador de contenido 2"/>
          <p:cNvSpPr>
            <a:spLocks noGrp="1"/>
          </p:cNvSpPr>
          <p:nvPr>
            <p:ph idx="1"/>
          </p:nvPr>
        </p:nvSpPr>
        <p:spPr/>
        <p:txBody>
          <a:bodyPr/>
          <a:lstStyle/>
          <a:p>
            <a:r>
              <a:rPr lang="es-MX" dirty="0"/>
              <a:t>En 1978, la International </a:t>
            </a:r>
            <a:r>
              <a:rPr lang="es-MX" dirty="0" err="1"/>
              <a:t>Standards</a:t>
            </a:r>
            <a:r>
              <a:rPr lang="es-MX" dirty="0"/>
              <a:t> </a:t>
            </a:r>
            <a:r>
              <a:rPr lang="es-MX" dirty="0" err="1"/>
              <a:t>Organization</a:t>
            </a:r>
            <a:r>
              <a:rPr lang="es-MX" dirty="0"/>
              <a:t>, ISO (Organización internacional de estándares) divulgó un conjunto de especificaciones que describían la arquitectura de red para la conexión de dispositivos diferentes. El documento original se aplicó a sistemas que eran abiertos entre sí, debido a que todos ellos podían utilizar los mismos protocolos y estándares para intercambiar información.</a:t>
            </a:r>
          </a:p>
          <a:p>
            <a:r>
              <a:rPr lang="es-MX" dirty="0"/>
              <a:t>•En 1984, la ISO presentó una revisión de este modelo y lo llamó modelo de referencia de Interconexión de Sistemas Abiertos (OSI) que se ha convertido en un estándar internacional y se utiliza como guía para las redes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16</a:t>
            </a:fld>
            <a:endParaRPr lang="es-MX"/>
          </a:p>
        </p:txBody>
      </p:sp>
    </p:spTree>
    <p:extLst>
      <p:ext uri="{BB962C8B-B14F-4D97-AF65-F5344CB8AC3E}">
        <p14:creationId xmlns:p14="http://schemas.microsoft.com/office/powerpoint/2010/main" val="736704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546233" y="905237"/>
            <a:ext cx="7543800" cy="1088068"/>
          </a:xfrm>
        </p:spPr>
        <p:txBody>
          <a:bodyPr/>
          <a:lstStyle/>
          <a:p>
            <a:r>
              <a:rPr lang="es-MX" dirty="0"/>
              <a:t>Modelo OSI descripción</a:t>
            </a:r>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17</a:t>
            </a:fld>
            <a:endParaRPr lang="es-MX"/>
          </a:p>
        </p:txBody>
      </p:sp>
      <p:pic>
        <p:nvPicPr>
          <p:cNvPr id="5" name="Imagen 4"/>
          <p:cNvPicPr>
            <a:picLocks noChangeAspect="1"/>
          </p:cNvPicPr>
          <p:nvPr/>
        </p:nvPicPr>
        <p:blipFill>
          <a:blip r:embed="rId2"/>
          <a:stretch>
            <a:fillRect/>
          </a:stretch>
        </p:blipFill>
        <p:spPr>
          <a:xfrm>
            <a:off x="3501647" y="1948651"/>
            <a:ext cx="4907716" cy="3603320"/>
          </a:xfrm>
          <a:prstGeom prst="rect">
            <a:avLst/>
          </a:prstGeom>
        </p:spPr>
      </p:pic>
    </p:spTree>
    <p:extLst>
      <p:ext uri="{BB962C8B-B14F-4D97-AF65-F5344CB8AC3E}">
        <p14:creationId xmlns:p14="http://schemas.microsoft.com/office/powerpoint/2010/main" val="2859682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sp>
        <p:nvSpPr>
          <p:cNvPr id="3" name="Marcador de contenido 2"/>
          <p:cNvSpPr>
            <a:spLocks noGrp="1"/>
          </p:cNvSpPr>
          <p:nvPr>
            <p:ph idx="1"/>
          </p:nvPr>
        </p:nvSpPr>
        <p:spPr/>
        <p:txBody>
          <a:bodyPr/>
          <a:lstStyle/>
          <a:p>
            <a:r>
              <a:rPr lang="es-MX" dirty="0"/>
              <a:t>Las Redes Industriales, se componen de la conexión de diversos dispositivos de campo y de control, compartiendo un determinado «lenguaje» o «PROTOCOLO DE COMUNICACIÓN», así como una forma de conexión entre ellos.</a:t>
            </a:r>
          </a:p>
          <a:p>
            <a:r>
              <a:rPr lang="es-MX" dirty="0"/>
              <a:t>•En cuanto a la conexión (Llamada Topología), existen principalmente las siguientes formas: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18</a:t>
            </a:fld>
            <a:endParaRPr lang="es-MX"/>
          </a:p>
        </p:txBody>
      </p:sp>
      <p:pic>
        <p:nvPicPr>
          <p:cNvPr id="5" name="Imagen 4"/>
          <p:cNvPicPr>
            <a:picLocks noChangeAspect="1"/>
          </p:cNvPicPr>
          <p:nvPr/>
        </p:nvPicPr>
        <p:blipFill>
          <a:blip r:embed="rId2"/>
          <a:stretch>
            <a:fillRect/>
          </a:stretch>
        </p:blipFill>
        <p:spPr>
          <a:xfrm>
            <a:off x="2939343" y="3857414"/>
            <a:ext cx="2900786" cy="1905737"/>
          </a:xfrm>
          <a:prstGeom prst="rect">
            <a:avLst/>
          </a:prstGeom>
        </p:spPr>
      </p:pic>
    </p:spTree>
    <p:extLst>
      <p:ext uri="{BB962C8B-B14F-4D97-AF65-F5344CB8AC3E}">
        <p14:creationId xmlns:p14="http://schemas.microsoft.com/office/powerpoint/2010/main" val="3447899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sp>
        <p:nvSpPr>
          <p:cNvPr id="3" name="Marcador de contenido 2"/>
          <p:cNvSpPr>
            <a:spLocks noGrp="1"/>
          </p:cNvSpPr>
          <p:nvPr>
            <p:ph idx="1"/>
          </p:nvPr>
        </p:nvSpPr>
        <p:spPr/>
        <p:txBody>
          <a:bodyPr>
            <a:normAutofit fontScale="92500" lnSpcReduction="10000"/>
          </a:bodyPr>
          <a:lstStyle/>
          <a:p>
            <a:pPr algn="just"/>
            <a:r>
              <a:rPr lang="es-MX" dirty="0"/>
              <a:t>En cuanto al protocolo de comunicación, existe una gran diversidad de ellos, algunos están diseñados específicamente por un fabricante o para un determinado equipo, conocidos como protocolos «Cerrados». Actualmente, existen también protocolos diseñados para ser utilizados libremente por cualquier tecnología, se conocen como protocolos «Abiertos»,.</a:t>
            </a:r>
          </a:p>
          <a:p>
            <a:pPr algn="just"/>
            <a:r>
              <a:rPr lang="es-MX" dirty="0"/>
              <a:t>•La principal función de la Red Industrial, es enviar y recibir datos (Variables, Configuraciones y Bits de control) a un determinado dispositivo conectado a la misma, así como compartir la información entre ellos donde sea permitido.</a:t>
            </a:r>
          </a:p>
          <a:p>
            <a:pPr algn="just"/>
            <a:r>
              <a:rPr lang="es-MX" dirty="0"/>
              <a:t>•Es posible que conectada a esta Red, se utilice un medio de Interface Hombre-Maquina (HMI) que proporcione en tiempo real, información importante de los datos que se utilizan durante el proceso, mediante la visualización de elementos que muestren los estados de operación (Entradas y Salidas) y los valores generados (Variables), así como poder realizar diversos cambios en las mismas si es necesario.</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19</a:t>
            </a:fld>
            <a:endParaRPr lang="es-MX"/>
          </a:p>
        </p:txBody>
      </p:sp>
    </p:spTree>
    <p:extLst>
      <p:ext uri="{BB962C8B-B14F-4D97-AF65-F5344CB8AC3E}">
        <p14:creationId xmlns:p14="http://schemas.microsoft.com/office/powerpoint/2010/main" val="55511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pPr algn="ctr"/>
            <a:r>
              <a:rPr lang="es-MX" sz="3600" dirty="0"/>
              <a:t>Capítulo 10: Prototipo de un Sistema de Control  </a:t>
            </a:r>
            <a:r>
              <a:rPr lang="es-MX" sz="3600" dirty="0" err="1"/>
              <a:t>Supervisorio</a:t>
            </a:r>
            <a:r>
              <a:rPr lang="es-MX" sz="3600" dirty="0"/>
              <a:t> y Adquisición de datos a distancia (SCADA)</a:t>
            </a:r>
          </a:p>
        </p:txBody>
      </p:sp>
    </p:spTree>
    <p:extLst>
      <p:ext uri="{BB962C8B-B14F-4D97-AF65-F5344CB8AC3E}">
        <p14:creationId xmlns:p14="http://schemas.microsoft.com/office/powerpoint/2010/main" val="265380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sp>
        <p:nvSpPr>
          <p:cNvPr id="3" name="Marcador de contenido 2"/>
          <p:cNvSpPr>
            <a:spLocks noGrp="1"/>
          </p:cNvSpPr>
          <p:nvPr>
            <p:ph idx="1"/>
          </p:nvPr>
        </p:nvSpPr>
        <p:spPr/>
        <p:txBody>
          <a:bodyPr>
            <a:normAutofit lnSpcReduction="10000"/>
          </a:bodyPr>
          <a:lstStyle/>
          <a:p>
            <a:pPr algn="just"/>
            <a:r>
              <a:rPr lang="es-MX" dirty="0"/>
              <a:t>A continuación se nombran algunos protocolos utilizados para el ambiente industrial.</a:t>
            </a:r>
          </a:p>
          <a:p>
            <a:pPr algn="just"/>
            <a:endParaRPr lang="es-MX" dirty="0"/>
          </a:p>
          <a:p>
            <a:pPr algn="just"/>
            <a:r>
              <a:rPr lang="es-MX" dirty="0"/>
              <a:t>•Cabe destacar, que todos ellos, los más utilizados son el protocolo MODBUS (uno de los primeros protocolos estandarizados desde 1979) y el ETHERNET (promovida industrialmente en 1996 por Schneider Electric y posiblemente sea en la actualidad el nuevo estándar mundial) , actualmente, existe una combinación de ambos conocida como MODBUS TCP/IP.</a:t>
            </a:r>
          </a:p>
          <a:p>
            <a:pPr algn="just"/>
            <a:endParaRPr lang="es-MX" dirty="0"/>
          </a:p>
          <a:p>
            <a:pPr algn="just"/>
            <a:r>
              <a:rPr lang="es-MX" dirty="0"/>
              <a:t>•Este protocolo es muy utilizado por su relativa sencillez y por que muchos equipos comerciales cuentan con su incorporación de fábrica.</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20</a:t>
            </a:fld>
            <a:endParaRPr lang="es-MX"/>
          </a:p>
        </p:txBody>
      </p:sp>
    </p:spTree>
    <p:extLst>
      <p:ext uri="{BB962C8B-B14F-4D97-AF65-F5344CB8AC3E}">
        <p14:creationId xmlns:p14="http://schemas.microsoft.com/office/powerpoint/2010/main" val="1102405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21</a:t>
            </a:fld>
            <a:endParaRPr lang="es-MX"/>
          </a:p>
        </p:txBody>
      </p:sp>
      <p:pic>
        <p:nvPicPr>
          <p:cNvPr id="5" name="Imagen 4"/>
          <p:cNvPicPr>
            <a:picLocks noChangeAspect="1"/>
          </p:cNvPicPr>
          <p:nvPr/>
        </p:nvPicPr>
        <p:blipFill>
          <a:blip r:embed="rId2"/>
          <a:stretch>
            <a:fillRect/>
          </a:stretch>
        </p:blipFill>
        <p:spPr>
          <a:xfrm>
            <a:off x="1888958" y="857250"/>
            <a:ext cx="4963392" cy="4642025"/>
          </a:xfrm>
          <a:prstGeom prst="rect">
            <a:avLst/>
          </a:prstGeom>
        </p:spPr>
      </p:pic>
    </p:spTree>
    <p:extLst>
      <p:ext uri="{BB962C8B-B14F-4D97-AF65-F5344CB8AC3E}">
        <p14:creationId xmlns:p14="http://schemas.microsoft.com/office/powerpoint/2010/main" val="3845614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1049925"/>
            <a:ext cx="7543800" cy="553547"/>
          </a:xfrm>
        </p:spPr>
        <p:txBody>
          <a:bodyPr>
            <a:normAutofit/>
          </a:bodyPr>
          <a:lstStyle/>
          <a:p>
            <a:r>
              <a:rPr lang="es-MX" sz="3000" dirty="0"/>
              <a:t>NIVELES OPERATIVOS REDES INDUSTRIALES</a:t>
            </a:r>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22</a:t>
            </a:fld>
            <a:endParaRPr lang="es-MX"/>
          </a:p>
        </p:txBody>
      </p:sp>
      <p:pic>
        <p:nvPicPr>
          <p:cNvPr id="5" name="Imagen 4"/>
          <p:cNvPicPr>
            <a:picLocks noChangeAspect="1"/>
          </p:cNvPicPr>
          <p:nvPr/>
        </p:nvPicPr>
        <p:blipFill>
          <a:blip r:embed="rId2"/>
          <a:stretch>
            <a:fillRect/>
          </a:stretch>
        </p:blipFill>
        <p:spPr>
          <a:xfrm>
            <a:off x="1491916" y="2046490"/>
            <a:ext cx="6208295" cy="3554427"/>
          </a:xfrm>
          <a:prstGeom prst="rect">
            <a:avLst/>
          </a:prstGeom>
        </p:spPr>
      </p:pic>
    </p:spTree>
    <p:extLst>
      <p:ext uri="{BB962C8B-B14F-4D97-AF65-F5344CB8AC3E}">
        <p14:creationId xmlns:p14="http://schemas.microsoft.com/office/powerpoint/2010/main" val="3260683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1317672"/>
            <a:ext cx="7543800" cy="609785"/>
          </a:xfrm>
        </p:spPr>
        <p:txBody>
          <a:bodyPr>
            <a:normAutofit fontScale="90000"/>
          </a:bodyPr>
          <a:lstStyle/>
          <a:p>
            <a:r>
              <a:rPr lang="es-MX" dirty="0"/>
              <a:t>REDES MAS UTILIZADAS POR NIVEL</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23</a:t>
            </a:fld>
            <a:endParaRPr lang="es-MX"/>
          </a:p>
        </p:txBody>
      </p:sp>
      <p:pic>
        <p:nvPicPr>
          <p:cNvPr id="5" name="Imagen 4"/>
          <p:cNvPicPr>
            <a:picLocks noChangeAspect="1"/>
          </p:cNvPicPr>
          <p:nvPr/>
        </p:nvPicPr>
        <p:blipFill>
          <a:blip r:embed="rId2"/>
          <a:stretch>
            <a:fillRect/>
          </a:stretch>
        </p:blipFill>
        <p:spPr>
          <a:xfrm>
            <a:off x="1748844" y="2160270"/>
            <a:ext cx="5280923" cy="3247430"/>
          </a:xfrm>
          <a:prstGeom prst="rect">
            <a:avLst/>
          </a:prstGeom>
        </p:spPr>
      </p:pic>
    </p:spTree>
    <p:extLst>
      <p:ext uri="{BB962C8B-B14F-4D97-AF65-F5344CB8AC3E}">
        <p14:creationId xmlns:p14="http://schemas.microsoft.com/office/powerpoint/2010/main" val="195670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559870"/>
            <a:ext cx="7543800" cy="1450757"/>
          </a:xfrm>
        </p:spPr>
        <p:txBody>
          <a:bodyPr/>
          <a:lstStyle/>
          <a:p>
            <a:pPr algn="ctr"/>
            <a:r>
              <a:rPr lang="es-MX" dirty="0"/>
              <a:t>PROTOCOLO MODBUS</a:t>
            </a:r>
            <a:br>
              <a:rPr lang="es-MX" dirty="0"/>
            </a:br>
            <a:r>
              <a:rPr lang="es-MX" dirty="0"/>
              <a:t>Generalidades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24</a:t>
            </a:fld>
            <a:endParaRPr lang="es-MX"/>
          </a:p>
        </p:txBody>
      </p:sp>
      <p:pic>
        <p:nvPicPr>
          <p:cNvPr id="5" name="Imagen 4"/>
          <p:cNvPicPr>
            <a:picLocks noChangeAspect="1"/>
          </p:cNvPicPr>
          <p:nvPr/>
        </p:nvPicPr>
        <p:blipFill>
          <a:blip r:embed="rId2"/>
          <a:stretch>
            <a:fillRect/>
          </a:stretch>
        </p:blipFill>
        <p:spPr>
          <a:xfrm>
            <a:off x="1822112" y="2925593"/>
            <a:ext cx="5545496" cy="1821966"/>
          </a:xfrm>
          <a:prstGeom prst="rect">
            <a:avLst/>
          </a:prstGeom>
        </p:spPr>
      </p:pic>
    </p:spTree>
    <p:extLst>
      <p:ext uri="{BB962C8B-B14F-4D97-AF65-F5344CB8AC3E}">
        <p14:creationId xmlns:p14="http://schemas.microsoft.com/office/powerpoint/2010/main" val="2348864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MODBUS</a:t>
            </a:r>
          </a:p>
        </p:txBody>
      </p:sp>
      <p:sp>
        <p:nvSpPr>
          <p:cNvPr id="3" name="Marcador de contenido 2"/>
          <p:cNvSpPr>
            <a:spLocks noGrp="1"/>
          </p:cNvSpPr>
          <p:nvPr>
            <p:ph idx="1"/>
          </p:nvPr>
        </p:nvSpPr>
        <p:spPr/>
        <p:txBody>
          <a:bodyPr/>
          <a:lstStyle/>
          <a:p>
            <a:pPr algn="just">
              <a:buFont typeface="Wingdings" panose="05000000000000000000" pitchFamily="2" charset="2"/>
              <a:buChar char="q"/>
            </a:pPr>
            <a:r>
              <a:rPr lang="es-MX" dirty="0"/>
              <a:t>Desarrollado por </a:t>
            </a:r>
            <a:r>
              <a:rPr lang="es-MX" dirty="0" err="1"/>
              <a:t>Modicon</a:t>
            </a:r>
            <a:r>
              <a:rPr lang="es-MX" dirty="0"/>
              <a:t> para comunicación entre </a:t>
            </a:r>
            <a:r>
              <a:rPr lang="es-MX" dirty="0" err="1"/>
              <a:t>PLC’s</a:t>
            </a:r>
            <a:r>
              <a:rPr lang="es-MX" dirty="0"/>
              <a:t>.</a:t>
            </a:r>
          </a:p>
          <a:p>
            <a:pPr algn="just">
              <a:buFont typeface="Wingdings" panose="05000000000000000000" pitchFamily="2" charset="2"/>
              <a:buChar char="q"/>
            </a:pPr>
            <a:r>
              <a:rPr lang="es-MX" dirty="0"/>
              <a:t>Debido a su simplicidad y especificación abierta, actualmente es ampliamente utilizado por diferentes fabricantes.</a:t>
            </a:r>
          </a:p>
          <a:p>
            <a:pPr algn="just">
              <a:buFont typeface="Wingdings" panose="05000000000000000000" pitchFamily="2" charset="2"/>
              <a:buChar char="q"/>
            </a:pPr>
            <a:r>
              <a:rPr lang="es-MX" dirty="0"/>
              <a:t>Entre los dispositivos que lo utilizan podemos mencionar: PLC, HMI, RTU, Drives, sensores y actuadores remotos.</a:t>
            </a:r>
          </a:p>
          <a:p>
            <a:pPr algn="just">
              <a:buFont typeface="Wingdings" panose="05000000000000000000" pitchFamily="2" charset="2"/>
              <a:buChar char="q"/>
            </a:pPr>
            <a:r>
              <a:rPr lang="es-MX" dirty="0"/>
              <a:t>El protocolo establece cómo los mensajes se intercambian en forma ordenada así como la detección de errores.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25</a:t>
            </a:fld>
            <a:endParaRPr lang="es-MX"/>
          </a:p>
        </p:txBody>
      </p:sp>
    </p:spTree>
    <p:extLst>
      <p:ext uri="{BB962C8B-B14F-4D97-AF65-F5344CB8AC3E}">
        <p14:creationId xmlns:p14="http://schemas.microsoft.com/office/powerpoint/2010/main" val="82765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MODOS DE TRANSMISION</a:t>
            </a:r>
          </a:p>
        </p:txBody>
      </p:sp>
      <p:sp>
        <p:nvSpPr>
          <p:cNvPr id="3" name="Marcador de contenido 2"/>
          <p:cNvSpPr>
            <a:spLocks noGrp="1"/>
          </p:cNvSpPr>
          <p:nvPr>
            <p:ph idx="1"/>
          </p:nvPr>
        </p:nvSpPr>
        <p:spPr/>
        <p:txBody>
          <a:bodyPr>
            <a:normAutofit fontScale="92500"/>
          </a:bodyPr>
          <a:lstStyle/>
          <a:p>
            <a:endParaRPr lang="es-MX" dirty="0"/>
          </a:p>
          <a:p>
            <a:r>
              <a:rPr lang="es-MX" dirty="0"/>
              <a:t>MODBUS RTU(</a:t>
            </a:r>
            <a:r>
              <a:rPr lang="es-MX" dirty="0" err="1"/>
              <a:t>Remote</a:t>
            </a:r>
            <a:r>
              <a:rPr lang="es-MX" dirty="0"/>
              <a:t> Terminal </a:t>
            </a:r>
            <a:r>
              <a:rPr lang="es-MX" dirty="0" err="1"/>
              <a:t>Unit</a:t>
            </a:r>
            <a:r>
              <a:rPr lang="es-MX" dirty="0"/>
              <a:t>). La comunicación entre dispositivos se realiza por medio de datos binarios. Esta es la opción más usada del protocolo.</a:t>
            </a:r>
          </a:p>
          <a:p>
            <a:endParaRPr lang="es-MX" dirty="0"/>
          </a:p>
          <a:p>
            <a:r>
              <a:rPr lang="es-MX" dirty="0"/>
              <a:t>MODBUS ASCII (American Standard </a:t>
            </a:r>
            <a:r>
              <a:rPr lang="es-MX" dirty="0" err="1"/>
              <a:t>Code</a:t>
            </a:r>
            <a:r>
              <a:rPr lang="es-MX" dirty="0"/>
              <a:t> </a:t>
            </a:r>
            <a:r>
              <a:rPr lang="es-MX" dirty="0" err="1"/>
              <a:t>for</a:t>
            </a:r>
            <a:r>
              <a:rPr lang="es-MX" dirty="0"/>
              <a:t> </a:t>
            </a:r>
            <a:r>
              <a:rPr lang="es-MX" dirty="0" err="1"/>
              <a:t>Information</a:t>
            </a:r>
            <a:r>
              <a:rPr lang="es-MX" dirty="0"/>
              <a:t> </a:t>
            </a:r>
            <a:r>
              <a:rPr lang="es-MX" dirty="0" err="1"/>
              <a:t>Interchange</a:t>
            </a:r>
            <a:r>
              <a:rPr lang="es-MX" dirty="0"/>
              <a:t>). La comunicación entre dispositivos se hace por medio de caracteres ASCII.</a:t>
            </a:r>
          </a:p>
          <a:p>
            <a:endParaRPr lang="es-MX" dirty="0"/>
          </a:p>
          <a:p>
            <a:r>
              <a:rPr lang="es-MX" dirty="0"/>
              <a:t>MODBUS TCP/IP. La comunicación entre dispositivos, se hace por medio de una red Ethernet. El protocolo MODBUS es transportado a través de un protocolo TCP/IP. Es el método de transmisión más utilizado con MODBUS.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26</a:t>
            </a:fld>
            <a:endParaRPr lang="es-MX"/>
          </a:p>
        </p:txBody>
      </p:sp>
    </p:spTree>
    <p:extLst>
      <p:ext uri="{BB962C8B-B14F-4D97-AF65-F5344CB8AC3E}">
        <p14:creationId xmlns:p14="http://schemas.microsoft.com/office/powerpoint/2010/main" val="1064277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591401"/>
            <a:ext cx="7543800" cy="1450757"/>
          </a:xfrm>
        </p:spPr>
        <p:txBody>
          <a:bodyPr/>
          <a:lstStyle/>
          <a:p>
            <a:r>
              <a:rPr lang="es-MX" dirty="0"/>
              <a:t>COMUNICACIÓN MAESTRO-ESCLAVO</a:t>
            </a:r>
          </a:p>
        </p:txBody>
      </p:sp>
      <p:sp>
        <p:nvSpPr>
          <p:cNvPr id="3" name="Marcador de contenido 2"/>
          <p:cNvSpPr>
            <a:spLocks noGrp="1"/>
          </p:cNvSpPr>
          <p:nvPr>
            <p:ph idx="1"/>
          </p:nvPr>
        </p:nvSpPr>
        <p:spPr/>
        <p:txBody>
          <a:bodyPr/>
          <a:lstStyle/>
          <a:p>
            <a:pPr algn="just"/>
            <a:endParaRPr lang="es-MX" dirty="0"/>
          </a:p>
          <a:p>
            <a:pPr algn="just"/>
            <a:r>
              <a:rPr lang="es-MX" dirty="0"/>
              <a:t>El MODBUS siempre funciona con un MAESTRO y uno o más ESCLAVOS,</a:t>
            </a:r>
          </a:p>
          <a:p>
            <a:pPr algn="just"/>
            <a:r>
              <a:rPr lang="es-MX" dirty="0"/>
              <a:t>El MAESTRO, controla en todo momento el inicio de la comunicación con los esclavos, que según la especificación pueden ser hasta 247 en una misma red.</a:t>
            </a:r>
          </a:p>
          <a:p>
            <a:pPr algn="just"/>
            <a:r>
              <a:rPr lang="es-MX" dirty="0"/>
              <a:t>El ESCLAVO se limita a retornar los datos solicitados por el maestro</a:t>
            </a:r>
          </a:p>
          <a:p>
            <a:pPr algn="just"/>
            <a:r>
              <a:rPr lang="es-MX" dirty="0"/>
              <a:t>Es decir, usando el MODBUS, el maestro envía los mensajes y el respectivo esclavo los responde.</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27</a:t>
            </a:fld>
            <a:endParaRPr lang="es-MX"/>
          </a:p>
        </p:txBody>
      </p:sp>
    </p:spTree>
    <p:extLst>
      <p:ext uri="{BB962C8B-B14F-4D97-AF65-F5344CB8AC3E}">
        <p14:creationId xmlns:p14="http://schemas.microsoft.com/office/powerpoint/2010/main" val="1916782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538848"/>
            <a:ext cx="7543800" cy="1450757"/>
          </a:xfrm>
        </p:spPr>
        <p:txBody>
          <a:bodyPr/>
          <a:lstStyle/>
          <a:p>
            <a:r>
              <a:rPr lang="es-MX" dirty="0"/>
              <a:t>COMUNICACIÓN MAESTRO-ESCLAVO</a:t>
            </a:r>
          </a:p>
        </p:txBody>
      </p:sp>
      <p:sp>
        <p:nvSpPr>
          <p:cNvPr id="3" name="Marcador de contenido 2"/>
          <p:cNvSpPr>
            <a:spLocks noGrp="1"/>
          </p:cNvSpPr>
          <p:nvPr>
            <p:ph idx="1"/>
          </p:nvPr>
        </p:nvSpPr>
        <p:spPr>
          <a:xfrm>
            <a:off x="822959" y="2171553"/>
            <a:ext cx="7543801" cy="4023360"/>
          </a:xfrm>
        </p:spPr>
        <p:txBody>
          <a:bodyPr/>
          <a:lstStyle/>
          <a:p>
            <a:r>
              <a:rPr lang="es-MX" dirty="0"/>
              <a:t>Cada ESCLAVO debe tener una única dirección, así el maestro sabe con quién se debe comunicar.</a:t>
            </a:r>
          </a:p>
          <a:p>
            <a:r>
              <a:rPr lang="es-MX" dirty="0"/>
              <a:t>Cada ESCLAVO tiene su propia dirección, que puede ir desde 1 hasta 247.</a:t>
            </a:r>
          </a:p>
          <a:p>
            <a:r>
              <a:rPr lang="es-MX" dirty="0"/>
              <a:t>El MAESTRO siempre inicia la comunicación enviando un paquete de información bien estructurado a todos los esclavos, entre otras muchas cosas en la información se incluye el número del esclavo.</a:t>
            </a:r>
          </a:p>
          <a:p>
            <a:r>
              <a:rPr lang="es-MX" dirty="0"/>
              <a:t>El ESCLAVO ELEGIDO responde, enviando lo que se le pide por medio también de un paquete de información bien estructurado.</a:t>
            </a:r>
          </a:p>
          <a:p>
            <a:endParaRPr lang="es-MX" dirty="0"/>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28</a:t>
            </a:fld>
            <a:endParaRPr lang="es-MX"/>
          </a:p>
        </p:txBody>
      </p:sp>
    </p:spTree>
    <p:extLst>
      <p:ext uri="{BB962C8B-B14F-4D97-AF65-F5344CB8AC3E}">
        <p14:creationId xmlns:p14="http://schemas.microsoft.com/office/powerpoint/2010/main" val="1468774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559871"/>
            <a:ext cx="7543800" cy="1450757"/>
          </a:xfrm>
        </p:spPr>
        <p:txBody>
          <a:bodyPr/>
          <a:lstStyle/>
          <a:p>
            <a:r>
              <a:rPr lang="es-MX" dirty="0"/>
              <a:t>COMUNICACIÓN MAESTRO-ESCLAVO</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29</a:t>
            </a:fld>
            <a:endParaRPr lang="es-MX"/>
          </a:p>
        </p:txBody>
      </p:sp>
      <p:pic>
        <p:nvPicPr>
          <p:cNvPr id="5" name="Imagen 4"/>
          <p:cNvPicPr>
            <a:picLocks noChangeAspect="1"/>
          </p:cNvPicPr>
          <p:nvPr/>
        </p:nvPicPr>
        <p:blipFill>
          <a:blip r:embed="rId2"/>
          <a:stretch>
            <a:fillRect/>
          </a:stretch>
        </p:blipFill>
        <p:spPr>
          <a:xfrm>
            <a:off x="1406613" y="2376774"/>
            <a:ext cx="5927111" cy="2378708"/>
          </a:xfrm>
          <a:prstGeom prst="rect">
            <a:avLst/>
          </a:prstGeom>
        </p:spPr>
      </p:pic>
    </p:spTree>
    <p:extLst>
      <p:ext uri="{BB962C8B-B14F-4D97-AF65-F5344CB8AC3E}">
        <p14:creationId xmlns:p14="http://schemas.microsoft.com/office/powerpoint/2010/main" val="410020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algn="ctr"/>
            <a:r>
              <a:rPr lang="es-MX" sz="4050" dirty="0"/>
              <a:t>Arduino-SCADA HMI</a:t>
            </a:r>
          </a:p>
        </p:txBody>
      </p:sp>
      <p:sp>
        <p:nvSpPr>
          <p:cNvPr id="3" name="Subtítulo 2"/>
          <p:cNvSpPr>
            <a:spLocks noGrp="1"/>
          </p:cNvSpPr>
          <p:nvPr>
            <p:ph type="subTitle" idx="1"/>
          </p:nvPr>
        </p:nvSpPr>
        <p:spPr/>
        <p:txBody>
          <a:bodyPr/>
          <a:lstStyle/>
          <a:p>
            <a:endParaRPr lang="es-MX"/>
          </a:p>
        </p:txBody>
      </p:sp>
      <p:sp>
        <p:nvSpPr>
          <p:cNvPr id="13" name="Marcador de número de diapositiva 12"/>
          <p:cNvSpPr>
            <a:spLocks noGrp="1"/>
          </p:cNvSpPr>
          <p:nvPr>
            <p:ph type="sldNum" sz="quarter" idx="12"/>
          </p:nvPr>
        </p:nvSpPr>
        <p:spPr>
          <a:xfrm>
            <a:off x="8125690" y="5309900"/>
            <a:ext cx="984019" cy="273844"/>
          </a:xfrm>
        </p:spPr>
        <p:txBody>
          <a:bodyPr/>
          <a:lstStyle/>
          <a:p>
            <a:fld id="{5161A63E-25B5-40A7-9CDD-AD5BF4CF7E1B}" type="slidenum">
              <a:rPr lang="es-MX" sz="3000">
                <a:solidFill>
                  <a:schemeClr val="tx1"/>
                </a:solidFill>
              </a:rPr>
              <a:t>3</a:t>
            </a:fld>
            <a:endParaRPr lang="es-MX" sz="3000" dirty="0">
              <a:solidFill>
                <a:schemeClr val="tx1"/>
              </a:solidFill>
            </a:endParaRPr>
          </a:p>
        </p:txBody>
      </p:sp>
      <p:pic>
        <p:nvPicPr>
          <p:cNvPr id="7" name="Imagen 6"/>
          <p:cNvPicPr>
            <a:picLocks noChangeAspect="1"/>
          </p:cNvPicPr>
          <p:nvPr/>
        </p:nvPicPr>
        <p:blipFill>
          <a:blip r:embed="rId3"/>
          <a:stretch>
            <a:fillRect/>
          </a:stretch>
        </p:blipFill>
        <p:spPr>
          <a:xfrm>
            <a:off x="255033" y="3998589"/>
            <a:ext cx="1607344" cy="1607344"/>
          </a:xfrm>
          <a:prstGeom prst="rect">
            <a:avLst/>
          </a:prstGeom>
        </p:spPr>
      </p:pic>
      <p:pic>
        <p:nvPicPr>
          <p:cNvPr id="8" name="Imagen 7"/>
          <p:cNvPicPr>
            <a:picLocks noChangeAspect="1"/>
          </p:cNvPicPr>
          <p:nvPr/>
        </p:nvPicPr>
        <p:blipFill>
          <a:blip r:embed="rId4"/>
          <a:stretch>
            <a:fillRect/>
          </a:stretch>
        </p:blipFill>
        <p:spPr>
          <a:xfrm>
            <a:off x="3672940" y="1021323"/>
            <a:ext cx="1705364" cy="1791022"/>
          </a:xfrm>
          <a:prstGeom prst="rect">
            <a:avLst/>
          </a:prstGeom>
        </p:spPr>
      </p:pic>
      <p:pic>
        <p:nvPicPr>
          <p:cNvPr id="9" name="Imagen 8"/>
          <p:cNvPicPr>
            <a:picLocks noChangeAspect="1"/>
          </p:cNvPicPr>
          <p:nvPr/>
        </p:nvPicPr>
        <p:blipFill>
          <a:blip r:embed="rId5"/>
          <a:stretch>
            <a:fillRect/>
          </a:stretch>
        </p:blipFill>
        <p:spPr>
          <a:xfrm>
            <a:off x="7151269" y="1012798"/>
            <a:ext cx="1344830" cy="2055305"/>
          </a:xfrm>
          <a:prstGeom prst="rect">
            <a:avLst/>
          </a:prstGeom>
        </p:spPr>
      </p:pic>
      <p:pic>
        <p:nvPicPr>
          <p:cNvPr id="10" name="Imagen 9"/>
          <p:cNvPicPr>
            <a:picLocks noChangeAspect="1"/>
          </p:cNvPicPr>
          <p:nvPr/>
        </p:nvPicPr>
        <p:blipFill>
          <a:blip r:embed="rId6"/>
          <a:stretch>
            <a:fillRect/>
          </a:stretch>
        </p:blipFill>
        <p:spPr>
          <a:xfrm>
            <a:off x="6760167" y="3912554"/>
            <a:ext cx="1907382" cy="1632656"/>
          </a:xfrm>
          <a:prstGeom prst="rect">
            <a:avLst/>
          </a:prstGeom>
        </p:spPr>
      </p:pic>
      <p:pic>
        <p:nvPicPr>
          <p:cNvPr id="11" name="Imagen 10"/>
          <p:cNvPicPr>
            <a:picLocks noChangeAspect="1"/>
          </p:cNvPicPr>
          <p:nvPr/>
        </p:nvPicPr>
        <p:blipFill>
          <a:blip r:embed="rId7"/>
          <a:stretch>
            <a:fillRect/>
          </a:stretch>
        </p:blipFill>
        <p:spPr>
          <a:xfrm>
            <a:off x="3416969" y="4143163"/>
            <a:ext cx="2217307" cy="1318193"/>
          </a:xfrm>
          <a:prstGeom prst="rect">
            <a:avLst/>
          </a:prstGeom>
        </p:spPr>
      </p:pic>
      <p:pic>
        <p:nvPicPr>
          <p:cNvPr id="12" name="Imagen 11"/>
          <p:cNvPicPr>
            <a:picLocks noChangeAspect="1"/>
          </p:cNvPicPr>
          <p:nvPr/>
        </p:nvPicPr>
        <p:blipFill>
          <a:blip r:embed="rId8"/>
          <a:stretch>
            <a:fillRect/>
          </a:stretch>
        </p:blipFill>
        <p:spPr>
          <a:xfrm>
            <a:off x="522172" y="1469688"/>
            <a:ext cx="2450306" cy="1050131"/>
          </a:xfrm>
          <a:prstGeom prst="rect">
            <a:avLst/>
          </a:prstGeom>
        </p:spPr>
      </p:pic>
    </p:spTree>
    <p:extLst>
      <p:ext uri="{BB962C8B-B14F-4D97-AF65-F5344CB8AC3E}">
        <p14:creationId xmlns:p14="http://schemas.microsoft.com/office/powerpoint/2010/main" val="1783591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30</a:t>
            </a:fld>
            <a:endParaRPr lang="es-MX"/>
          </a:p>
        </p:txBody>
      </p:sp>
      <p:pic>
        <p:nvPicPr>
          <p:cNvPr id="5" name="Imagen 4"/>
          <p:cNvPicPr>
            <a:picLocks noChangeAspect="1"/>
          </p:cNvPicPr>
          <p:nvPr/>
        </p:nvPicPr>
        <p:blipFill rotWithShape="1">
          <a:blip r:embed="rId2"/>
          <a:srcRect l="22115" t="17818" r="20409" b="7840"/>
          <a:stretch/>
        </p:blipFill>
        <p:spPr>
          <a:xfrm>
            <a:off x="1335505" y="1051342"/>
            <a:ext cx="6304547" cy="4584764"/>
          </a:xfrm>
          <a:prstGeom prst="rect">
            <a:avLst/>
          </a:prstGeom>
        </p:spPr>
      </p:pic>
    </p:spTree>
    <p:extLst>
      <p:ext uri="{BB962C8B-B14F-4D97-AF65-F5344CB8AC3E}">
        <p14:creationId xmlns:p14="http://schemas.microsoft.com/office/powerpoint/2010/main" val="2218657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31</a:t>
            </a:fld>
            <a:endParaRPr lang="es-MX"/>
          </a:p>
        </p:txBody>
      </p:sp>
      <p:pic>
        <p:nvPicPr>
          <p:cNvPr id="5" name="Imagen 4"/>
          <p:cNvPicPr>
            <a:picLocks noChangeAspect="1"/>
          </p:cNvPicPr>
          <p:nvPr/>
        </p:nvPicPr>
        <p:blipFill rotWithShape="1">
          <a:blip r:embed="rId2"/>
          <a:srcRect l="22012" t="16941" r="20656" b="7402"/>
          <a:stretch/>
        </p:blipFill>
        <p:spPr>
          <a:xfrm>
            <a:off x="1304119" y="857250"/>
            <a:ext cx="6389291" cy="4740442"/>
          </a:xfrm>
          <a:prstGeom prst="rect">
            <a:avLst/>
          </a:prstGeom>
        </p:spPr>
      </p:pic>
    </p:spTree>
    <p:extLst>
      <p:ext uri="{BB962C8B-B14F-4D97-AF65-F5344CB8AC3E}">
        <p14:creationId xmlns:p14="http://schemas.microsoft.com/office/powerpoint/2010/main" val="1044377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32</a:t>
            </a:fld>
            <a:endParaRPr lang="es-MX"/>
          </a:p>
        </p:txBody>
      </p:sp>
      <p:pic>
        <p:nvPicPr>
          <p:cNvPr id="5" name="Imagen 4"/>
          <p:cNvPicPr>
            <a:picLocks noChangeAspect="1"/>
          </p:cNvPicPr>
          <p:nvPr/>
        </p:nvPicPr>
        <p:blipFill rotWithShape="1">
          <a:blip r:embed="rId2"/>
          <a:srcRect l="25465" t="16502" r="20285" b="22313"/>
          <a:stretch/>
        </p:blipFill>
        <p:spPr>
          <a:xfrm>
            <a:off x="768587" y="884758"/>
            <a:ext cx="7473045" cy="4738591"/>
          </a:xfrm>
          <a:prstGeom prst="rect">
            <a:avLst/>
          </a:prstGeom>
        </p:spPr>
      </p:pic>
    </p:spTree>
    <p:extLst>
      <p:ext uri="{BB962C8B-B14F-4D97-AF65-F5344CB8AC3E}">
        <p14:creationId xmlns:p14="http://schemas.microsoft.com/office/powerpoint/2010/main" val="3599542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33</a:t>
            </a:fld>
            <a:endParaRPr lang="es-MX"/>
          </a:p>
        </p:txBody>
      </p:sp>
      <p:pic>
        <p:nvPicPr>
          <p:cNvPr id="5" name="Imagen 4"/>
          <p:cNvPicPr>
            <a:picLocks noChangeAspect="1"/>
          </p:cNvPicPr>
          <p:nvPr/>
        </p:nvPicPr>
        <p:blipFill rotWithShape="1">
          <a:blip r:embed="rId2"/>
          <a:srcRect l="25834" t="18695" r="20779" b="20121"/>
          <a:stretch/>
        </p:blipFill>
        <p:spPr>
          <a:xfrm>
            <a:off x="822960" y="863359"/>
            <a:ext cx="7165793" cy="4617221"/>
          </a:xfrm>
          <a:prstGeom prst="rect">
            <a:avLst/>
          </a:prstGeom>
        </p:spPr>
      </p:pic>
    </p:spTree>
    <p:extLst>
      <p:ext uri="{BB962C8B-B14F-4D97-AF65-F5344CB8AC3E}">
        <p14:creationId xmlns:p14="http://schemas.microsoft.com/office/powerpoint/2010/main" val="2853798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6"/>
          <p:cNvSpPr>
            <a:spLocks noGrp="1"/>
          </p:cNvSpPr>
          <p:nvPr>
            <p:ph type="ctrTitle"/>
          </p:nvPr>
        </p:nvSpPr>
        <p:spPr/>
        <p:txBody>
          <a:bodyPr>
            <a:normAutofit/>
          </a:bodyPr>
          <a:lstStyle/>
          <a:p>
            <a:r>
              <a:rPr lang="es-MX" sz="3600" b="1" dirty="0"/>
              <a:t>ARDUINO ETHERNET-SHIELD</a:t>
            </a:r>
          </a:p>
        </p:txBody>
      </p:sp>
      <p:sp>
        <p:nvSpPr>
          <p:cNvPr id="8" name="Subtítulo 7"/>
          <p:cNvSpPr>
            <a:spLocks noGrp="1"/>
          </p:cNvSpPr>
          <p:nvPr>
            <p:ph type="subTitle" idx="1"/>
          </p:nvPr>
        </p:nvSpPr>
        <p:spPr/>
        <p:txBody>
          <a:bodyPr>
            <a:normAutofit/>
          </a:bodyPr>
          <a:lstStyle/>
          <a:p>
            <a:r>
              <a:rPr lang="es-MX" sz="2400" b="1" dirty="0"/>
              <a:t>GENERALIDADES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34</a:t>
            </a:fld>
            <a:endParaRPr lang="es-MX"/>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022" y="3510773"/>
            <a:ext cx="2665949" cy="1996889"/>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91" y="1148110"/>
            <a:ext cx="2502989" cy="1874825"/>
          </a:xfrm>
          <a:prstGeom prst="rect">
            <a:avLst/>
          </a:prstGeom>
        </p:spPr>
      </p:pic>
    </p:spTree>
    <p:extLst>
      <p:ext uri="{BB962C8B-B14F-4D97-AF65-F5344CB8AC3E}">
        <p14:creationId xmlns:p14="http://schemas.microsoft.com/office/powerpoint/2010/main" val="4053262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35</a:t>
            </a:fld>
            <a:endParaRPr lang="es-MX"/>
          </a:p>
        </p:txBody>
      </p:sp>
      <p:pic>
        <p:nvPicPr>
          <p:cNvPr id="5" name="Imagen 4"/>
          <p:cNvPicPr>
            <a:picLocks noChangeAspect="1"/>
          </p:cNvPicPr>
          <p:nvPr/>
        </p:nvPicPr>
        <p:blipFill rotWithShape="1">
          <a:blip r:embed="rId2"/>
          <a:srcRect l="22999" t="18695" r="20532" b="15954"/>
          <a:stretch/>
        </p:blipFill>
        <p:spPr>
          <a:xfrm>
            <a:off x="1002102" y="857251"/>
            <a:ext cx="6915251" cy="4499444"/>
          </a:xfrm>
          <a:prstGeom prst="rect">
            <a:avLst/>
          </a:prstGeom>
        </p:spPr>
      </p:pic>
    </p:spTree>
    <p:extLst>
      <p:ext uri="{BB962C8B-B14F-4D97-AF65-F5344CB8AC3E}">
        <p14:creationId xmlns:p14="http://schemas.microsoft.com/office/powerpoint/2010/main" val="3513932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36</a:t>
            </a:fld>
            <a:endParaRPr lang="es-MX"/>
          </a:p>
        </p:txBody>
      </p:sp>
      <p:pic>
        <p:nvPicPr>
          <p:cNvPr id="5" name="Imagen 4"/>
          <p:cNvPicPr>
            <a:picLocks noChangeAspect="1"/>
          </p:cNvPicPr>
          <p:nvPr/>
        </p:nvPicPr>
        <p:blipFill rotWithShape="1">
          <a:blip r:embed="rId2"/>
          <a:srcRect l="22135" t="18037" r="20656" b="14419"/>
          <a:stretch/>
        </p:blipFill>
        <p:spPr>
          <a:xfrm>
            <a:off x="1293668" y="1072202"/>
            <a:ext cx="6602384" cy="4382618"/>
          </a:xfrm>
          <a:prstGeom prst="rect">
            <a:avLst/>
          </a:prstGeom>
        </p:spPr>
      </p:pic>
    </p:spTree>
    <p:extLst>
      <p:ext uri="{BB962C8B-B14F-4D97-AF65-F5344CB8AC3E}">
        <p14:creationId xmlns:p14="http://schemas.microsoft.com/office/powerpoint/2010/main" val="3970698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37</a:t>
            </a:fld>
            <a:endParaRPr lang="es-MX"/>
          </a:p>
        </p:txBody>
      </p:sp>
      <p:pic>
        <p:nvPicPr>
          <p:cNvPr id="5" name="Imagen 4"/>
          <p:cNvPicPr>
            <a:picLocks noChangeAspect="1"/>
          </p:cNvPicPr>
          <p:nvPr/>
        </p:nvPicPr>
        <p:blipFill rotWithShape="1">
          <a:blip r:embed="rId2"/>
          <a:srcRect l="22628" t="19793" r="21273" b="13102"/>
          <a:stretch/>
        </p:blipFill>
        <p:spPr>
          <a:xfrm>
            <a:off x="1234830" y="986399"/>
            <a:ext cx="6682523" cy="4494181"/>
          </a:xfrm>
          <a:prstGeom prst="rect">
            <a:avLst/>
          </a:prstGeom>
        </p:spPr>
      </p:pic>
    </p:spTree>
    <p:extLst>
      <p:ext uri="{BB962C8B-B14F-4D97-AF65-F5344CB8AC3E}">
        <p14:creationId xmlns:p14="http://schemas.microsoft.com/office/powerpoint/2010/main" val="3279089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38</a:t>
            </a:fld>
            <a:endParaRPr lang="es-MX"/>
          </a:p>
        </p:txBody>
      </p:sp>
      <p:pic>
        <p:nvPicPr>
          <p:cNvPr id="5" name="Imagen 4"/>
          <p:cNvPicPr>
            <a:picLocks noChangeAspect="1"/>
          </p:cNvPicPr>
          <p:nvPr/>
        </p:nvPicPr>
        <p:blipFill rotWithShape="1">
          <a:blip r:embed="rId2"/>
          <a:srcRect l="22259" t="18037" r="20039" b="8060"/>
          <a:stretch/>
        </p:blipFill>
        <p:spPr>
          <a:xfrm>
            <a:off x="1323475" y="857250"/>
            <a:ext cx="6557210" cy="4721751"/>
          </a:xfrm>
          <a:prstGeom prst="rect">
            <a:avLst/>
          </a:prstGeom>
        </p:spPr>
      </p:pic>
    </p:spTree>
    <p:extLst>
      <p:ext uri="{BB962C8B-B14F-4D97-AF65-F5344CB8AC3E}">
        <p14:creationId xmlns:p14="http://schemas.microsoft.com/office/powerpoint/2010/main" val="4230588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39</a:t>
            </a:fld>
            <a:endParaRPr lang="es-MX"/>
          </a:p>
        </p:txBody>
      </p:sp>
      <p:pic>
        <p:nvPicPr>
          <p:cNvPr id="5" name="Imagen 4"/>
          <p:cNvPicPr>
            <a:picLocks noChangeAspect="1"/>
          </p:cNvPicPr>
          <p:nvPr/>
        </p:nvPicPr>
        <p:blipFill rotWithShape="1">
          <a:blip r:embed="rId2"/>
          <a:srcRect l="20779" t="12116" r="16217" b="7840"/>
          <a:stretch/>
        </p:blipFill>
        <p:spPr>
          <a:xfrm>
            <a:off x="1137586" y="857250"/>
            <a:ext cx="6914548" cy="4938963"/>
          </a:xfrm>
          <a:prstGeom prst="rect">
            <a:avLst/>
          </a:prstGeom>
        </p:spPr>
      </p:pic>
    </p:spTree>
    <p:extLst>
      <p:ext uri="{BB962C8B-B14F-4D97-AF65-F5344CB8AC3E}">
        <p14:creationId xmlns:p14="http://schemas.microsoft.com/office/powerpoint/2010/main" val="86309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Material y equipo requeridos</a:t>
            </a:r>
          </a:p>
        </p:txBody>
      </p:sp>
      <p:sp>
        <p:nvSpPr>
          <p:cNvPr id="3" name="Marcador de contenido 2"/>
          <p:cNvSpPr>
            <a:spLocks noGrp="1"/>
          </p:cNvSpPr>
          <p:nvPr>
            <p:ph idx="1"/>
          </p:nvPr>
        </p:nvSpPr>
        <p:spPr/>
        <p:txBody>
          <a:bodyPr>
            <a:normAutofit lnSpcReduction="10000"/>
          </a:bodyPr>
          <a:lstStyle/>
          <a:p>
            <a:pPr>
              <a:buFont typeface="Wingdings" panose="05000000000000000000" pitchFamily="2" charset="2"/>
              <a:buChar char="q"/>
            </a:pPr>
            <a:r>
              <a:rPr lang="es-MX" dirty="0"/>
              <a:t>Arduino UNO </a:t>
            </a:r>
            <a:r>
              <a:rPr lang="es-MX" dirty="0" err="1"/>
              <a:t>ó</a:t>
            </a:r>
            <a:r>
              <a:rPr lang="es-MX" dirty="0"/>
              <a:t> compatible</a:t>
            </a:r>
          </a:p>
          <a:p>
            <a:pPr>
              <a:buFont typeface="Wingdings" panose="05000000000000000000" pitchFamily="2" charset="2"/>
              <a:buChar char="q"/>
            </a:pPr>
            <a:r>
              <a:rPr lang="es-MX" dirty="0"/>
              <a:t>Ethernet </a:t>
            </a:r>
            <a:r>
              <a:rPr lang="es-MX" dirty="0" err="1"/>
              <a:t>Shield</a:t>
            </a:r>
            <a:r>
              <a:rPr lang="es-MX" dirty="0"/>
              <a:t> W5100</a:t>
            </a:r>
          </a:p>
          <a:p>
            <a:pPr>
              <a:buFont typeface="Wingdings" panose="05000000000000000000" pitchFamily="2" charset="2"/>
              <a:buChar char="q"/>
            </a:pPr>
            <a:r>
              <a:rPr lang="es-MX" dirty="0"/>
              <a:t>Cable de Red</a:t>
            </a:r>
          </a:p>
          <a:p>
            <a:pPr>
              <a:buFont typeface="Wingdings" panose="05000000000000000000" pitchFamily="2" charset="2"/>
              <a:buChar char="q"/>
            </a:pPr>
            <a:r>
              <a:rPr lang="es-MX" dirty="0"/>
              <a:t>Protoboard</a:t>
            </a:r>
          </a:p>
          <a:p>
            <a:pPr>
              <a:buFont typeface="Wingdings" panose="05000000000000000000" pitchFamily="2" charset="2"/>
              <a:buChar char="q"/>
            </a:pPr>
            <a:r>
              <a:rPr lang="es-MX" dirty="0"/>
              <a:t>Componentes electrónicos diversos (</a:t>
            </a:r>
            <a:r>
              <a:rPr lang="es-MX" dirty="0" err="1"/>
              <a:t>LEDs</a:t>
            </a:r>
            <a:r>
              <a:rPr lang="es-MX" dirty="0"/>
              <a:t>, Botones pulsadores, Potenciómetro, Sensor LM35)</a:t>
            </a:r>
          </a:p>
          <a:p>
            <a:pPr>
              <a:buFont typeface="Wingdings" panose="05000000000000000000" pitchFamily="2" charset="2"/>
              <a:buChar char="q"/>
            </a:pPr>
            <a:r>
              <a:rPr lang="es-MX" dirty="0"/>
              <a:t>Cables para conexión</a:t>
            </a:r>
          </a:p>
          <a:p>
            <a:pPr>
              <a:buFont typeface="Wingdings" panose="05000000000000000000" pitchFamily="2" charset="2"/>
              <a:buChar char="q"/>
            </a:pPr>
            <a:r>
              <a:rPr lang="es-MX" dirty="0"/>
              <a:t>Computadora Portátil con Win7 o superior</a:t>
            </a:r>
          </a:p>
          <a:p>
            <a:pPr>
              <a:buFont typeface="Wingdings" panose="05000000000000000000" pitchFamily="2" charset="2"/>
              <a:buChar char="q"/>
            </a:pPr>
            <a:r>
              <a:rPr lang="es-MX" dirty="0"/>
              <a:t>Tablet o Teléfono con sistema Android Versión 4 o superior</a:t>
            </a:r>
          </a:p>
          <a:p>
            <a:pPr>
              <a:buFont typeface="Wingdings" panose="05000000000000000000" pitchFamily="2" charset="2"/>
              <a:buChar char="q"/>
            </a:pPr>
            <a:r>
              <a:rPr lang="es-MX" dirty="0"/>
              <a:t>Versión del software de Arduino más reciente (1.6.6)</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a:t>
            </a:fld>
            <a:endParaRPr lang="es-MX"/>
          </a:p>
        </p:txBody>
      </p:sp>
    </p:spTree>
    <p:extLst>
      <p:ext uri="{BB962C8B-B14F-4D97-AF65-F5344CB8AC3E}">
        <p14:creationId xmlns:p14="http://schemas.microsoft.com/office/powerpoint/2010/main" val="3543678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40</a:t>
            </a:fld>
            <a:endParaRPr lang="es-MX"/>
          </a:p>
        </p:txBody>
      </p:sp>
      <p:pic>
        <p:nvPicPr>
          <p:cNvPr id="5" name="Imagen 4"/>
          <p:cNvPicPr>
            <a:picLocks noChangeAspect="1"/>
          </p:cNvPicPr>
          <p:nvPr/>
        </p:nvPicPr>
        <p:blipFill rotWithShape="1">
          <a:blip r:embed="rId2"/>
          <a:srcRect l="19300" t="10581" r="17820" b="6304"/>
          <a:stretch/>
        </p:blipFill>
        <p:spPr>
          <a:xfrm>
            <a:off x="1125541" y="928686"/>
            <a:ext cx="6791812" cy="5047247"/>
          </a:xfrm>
          <a:prstGeom prst="rect">
            <a:avLst/>
          </a:prstGeom>
        </p:spPr>
      </p:pic>
    </p:spTree>
    <p:extLst>
      <p:ext uri="{BB962C8B-B14F-4D97-AF65-F5344CB8AC3E}">
        <p14:creationId xmlns:p14="http://schemas.microsoft.com/office/powerpoint/2010/main" val="2759255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41</a:t>
            </a:fld>
            <a:endParaRPr lang="es-MX"/>
          </a:p>
        </p:txBody>
      </p:sp>
      <p:pic>
        <p:nvPicPr>
          <p:cNvPr id="5" name="Imagen 4"/>
          <p:cNvPicPr>
            <a:picLocks noChangeAspect="1"/>
          </p:cNvPicPr>
          <p:nvPr/>
        </p:nvPicPr>
        <p:blipFill rotWithShape="1">
          <a:blip r:embed="rId2"/>
          <a:srcRect l="1896" r="2076"/>
          <a:stretch/>
        </p:blipFill>
        <p:spPr>
          <a:xfrm>
            <a:off x="1094875" y="850526"/>
            <a:ext cx="6436895" cy="4988484"/>
          </a:xfrm>
          <a:prstGeom prst="rect">
            <a:avLst/>
          </a:prstGeom>
        </p:spPr>
      </p:pic>
    </p:spTree>
    <p:extLst>
      <p:ext uri="{BB962C8B-B14F-4D97-AF65-F5344CB8AC3E}">
        <p14:creationId xmlns:p14="http://schemas.microsoft.com/office/powerpoint/2010/main" val="1111262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42</a:t>
            </a:fld>
            <a:endParaRPr lang="es-MX"/>
          </a:p>
        </p:txBody>
      </p:sp>
      <p:pic>
        <p:nvPicPr>
          <p:cNvPr id="5" name="Imagen 4"/>
          <p:cNvPicPr>
            <a:picLocks noChangeAspect="1"/>
          </p:cNvPicPr>
          <p:nvPr/>
        </p:nvPicPr>
        <p:blipFill rotWithShape="1">
          <a:blip r:embed="rId2"/>
          <a:srcRect l="20244" t="14218" r="18908" b="7323"/>
          <a:stretch/>
        </p:blipFill>
        <p:spPr>
          <a:xfrm>
            <a:off x="1010652" y="1001629"/>
            <a:ext cx="6605337" cy="4788569"/>
          </a:xfrm>
          <a:prstGeom prst="rect">
            <a:avLst/>
          </a:prstGeom>
        </p:spPr>
      </p:pic>
    </p:spTree>
    <p:extLst>
      <p:ext uri="{BB962C8B-B14F-4D97-AF65-F5344CB8AC3E}">
        <p14:creationId xmlns:p14="http://schemas.microsoft.com/office/powerpoint/2010/main" val="187618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43</a:t>
            </a:fld>
            <a:endParaRPr lang="es-MX"/>
          </a:p>
        </p:txBody>
      </p:sp>
      <p:pic>
        <p:nvPicPr>
          <p:cNvPr id="5" name="Imagen 4"/>
          <p:cNvPicPr>
            <a:picLocks noChangeAspect="1"/>
          </p:cNvPicPr>
          <p:nvPr/>
        </p:nvPicPr>
        <p:blipFill rotWithShape="1">
          <a:blip r:embed="rId2"/>
          <a:srcRect l="20535" t="14170" r="19192" b="6963"/>
          <a:stretch/>
        </p:blipFill>
        <p:spPr>
          <a:xfrm>
            <a:off x="890337" y="883442"/>
            <a:ext cx="6549992" cy="4818647"/>
          </a:xfrm>
          <a:prstGeom prst="rect">
            <a:avLst/>
          </a:prstGeom>
        </p:spPr>
      </p:pic>
    </p:spTree>
    <p:extLst>
      <p:ext uri="{BB962C8B-B14F-4D97-AF65-F5344CB8AC3E}">
        <p14:creationId xmlns:p14="http://schemas.microsoft.com/office/powerpoint/2010/main" val="2886328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5161A63E-25B5-40A7-9CDD-AD5BF4CF7E1B}" type="slidenum">
              <a:rPr lang="es-MX" smtClean="0"/>
              <a:t>44</a:t>
            </a:fld>
            <a:endParaRPr lang="es-MX"/>
          </a:p>
        </p:txBody>
      </p:sp>
      <p:pic>
        <p:nvPicPr>
          <p:cNvPr id="5" name="Imagen 4"/>
          <p:cNvPicPr>
            <a:picLocks noChangeAspect="1"/>
          </p:cNvPicPr>
          <p:nvPr/>
        </p:nvPicPr>
        <p:blipFill rotWithShape="1">
          <a:blip r:embed="rId2"/>
          <a:srcRect l="22012" t="17380" r="20410" b="7401"/>
          <a:stretch/>
        </p:blipFill>
        <p:spPr>
          <a:xfrm>
            <a:off x="1226870" y="857250"/>
            <a:ext cx="6509435" cy="4781020"/>
          </a:xfrm>
          <a:prstGeom prst="rect">
            <a:avLst/>
          </a:prstGeom>
        </p:spPr>
      </p:pic>
    </p:spTree>
    <p:extLst>
      <p:ext uri="{BB962C8B-B14F-4D97-AF65-F5344CB8AC3E}">
        <p14:creationId xmlns:p14="http://schemas.microsoft.com/office/powerpoint/2010/main" val="1798497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45</a:t>
            </a:fld>
            <a:endParaRPr lang="es-MX"/>
          </a:p>
        </p:txBody>
      </p:sp>
      <p:pic>
        <p:nvPicPr>
          <p:cNvPr id="5" name="Imagen 4"/>
          <p:cNvPicPr>
            <a:picLocks noChangeAspect="1"/>
          </p:cNvPicPr>
          <p:nvPr/>
        </p:nvPicPr>
        <p:blipFill rotWithShape="1">
          <a:blip r:embed="rId2"/>
          <a:srcRect l="22012" t="17818" r="20286" b="13103"/>
          <a:stretch/>
        </p:blipFill>
        <p:spPr>
          <a:xfrm>
            <a:off x="1110432" y="857250"/>
            <a:ext cx="6968856" cy="4690577"/>
          </a:xfrm>
          <a:prstGeom prst="rect">
            <a:avLst/>
          </a:prstGeom>
        </p:spPr>
      </p:pic>
    </p:spTree>
    <p:extLst>
      <p:ext uri="{BB962C8B-B14F-4D97-AF65-F5344CB8AC3E}">
        <p14:creationId xmlns:p14="http://schemas.microsoft.com/office/powerpoint/2010/main" val="2652156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46</a:t>
            </a:fld>
            <a:endParaRPr lang="es-MX"/>
          </a:p>
        </p:txBody>
      </p:sp>
      <p:pic>
        <p:nvPicPr>
          <p:cNvPr id="5" name="Imagen 4"/>
          <p:cNvPicPr>
            <a:picLocks noChangeAspect="1"/>
          </p:cNvPicPr>
          <p:nvPr/>
        </p:nvPicPr>
        <p:blipFill rotWithShape="1">
          <a:blip r:embed="rId2"/>
          <a:srcRect l="23122" t="18037" r="20408" b="16831"/>
          <a:stretch/>
        </p:blipFill>
        <p:spPr>
          <a:xfrm>
            <a:off x="937468" y="857250"/>
            <a:ext cx="7314784" cy="4743431"/>
          </a:xfrm>
          <a:prstGeom prst="rect">
            <a:avLst/>
          </a:prstGeom>
        </p:spPr>
      </p:pic>
    </p:spTree>
    <p:extLst>
      <p:ext uri="{BB962C8B-B14F-4D97-AF65-F5344CB8AC3E}">
        <p14:creationId xmlns:p14="http://schemas.microsoft.com/office/powerpoint/2010/main" val="2847116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normAutofit/>
          </a:bodyPr>
          <a:lstStyle/>
          <a:p>
            <a:pPr algn="ctr"/>
            <a:r>
              <a:rPr lang="es-MX" sz="4950" dirty="0"/>
              <a:t>ARDUINO + MODBUS-TCP/IP</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47</a:t>
            </a:fld>
            <a:endParaRPr lang="es-MX"/>
          </a:p>
        </p:txBody>
      </p:sp>
      <p:pic>
        <p:nvPicPr>
          <p:cNvPr id="7" name="Imagen 6"/>
          <p:cNvPicPr>
            <a:picLocks noChangeAspect="1"/>
          </p:cNvPicPr>
          <p:nvPr/>
        </p:nvPicPr>
        <p:blipFill>
          <a:blip r:embed="rId2"/>
          <a:stretch>
            <a:fillRect/>
          </a:stretch>
        </p:blipFill>
        <p:spPr>
          <a:xfrm>
            <a:off x="4357068" y="4209424"/>
            <a:ext cx="3560285" cy="1169728"/>
          </a:xfrm>
          <a:prstGeom prst="rect">
            <a:avLst/>
          </a:prstGeom>
        </p:spPr>
      </p:pic>
      <p:pic>
        <p:nvPicPr>
          <p:cNvPr id="8" name="Imagen 7"/>
          <p:cNvPicPr>
            <a:picLocks noChangeAspect="1"/>
          </p:cNvPicPr>
          <p:nvPr/>
        </p:nvPicPr>
        <p:blipFill>
          <a:blip r:embed="rId3"/>
          <a:stretch>
            <a:fillRect/>
          </a:stretch>
        </p:blipFill>
        <p:spPr>
          <a:xfrm>
            <a:off x="1522851" y="4141664"/>
            <a:ext cx="1333793" cy="1305246"/>
          </a:xfrm>
          <a:prstGeom prst="rect">
            <a:avLst/>
          </a:prstGeom>
        </p:spPr>
      </p:pic>
    </p:spTree>
    <p:extLst>
      <p:ext uri="{BB962C8B-B14F-4D97-AF65-F5344CB8AC3E}">
        <p14:creationId xmlns:p14="http://schemas.microsoft.com/office/powerpoint/2010/main" val="1156087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48</a:t>
            </a:fld>
            <a:endParaRPr lang="es-MX"/>
          </a:p>
        </p:txBody>
      </p:sp>
      <p:pic>
        <p:nvPicPr>
          <p:cNvPr id="5" name="Imagen 4"/>
          <p:cNvPicPr>
            <a:picLocks noChangeAspect="1"/>
          </p:cNvPicPr>
          <p:nvPr/>
        </p:nvPicPr>
        <p:blipFill rotWithShape="1">
          <a:blip r:embed="rId2"/>
          <a:srcRect l="23327" t="13428" r="18823" b="8059"/>
          <a:stretch/>
        </p:blipFill>
        <p:spPr>
          <a:xfrm>
            <a:off x="636470" y="857250"/>
            <a:ext cx="7916780" cy="4950241"/>
          </a:xfrm>
          <a:prstGeom prst="rect">
            <a:avLst/>
          </a:prstGeom>
        </p:spPr>
      </p:pic>
    </p:spTree>
    <p:extLst>
      <p:ext uri="{BB962C8B-B14F-4D97-AF65-F5344CB8AC3E}">
        <p14:creationId xmlns:p14="http://schemas.microsoft.com/office/powerpoint/2010/main" val="3373154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49</a:t>
            </a:fld>
            <a:endParaRPr lang="es-MX"/>
          </a:p>
        </p:txBody>
      </p:sp>
      <p:pic>
        <p:nvPicPr>
          <p:cNvPr id="5" name="Imagen 4"/>
          <p:cNvPicPr>
            <a:picLocks noChangeAspect="1"/>
          </p:cNvPicPr>
          <p:nvPr/>
        </p:nvPicPr>
        <p:blipFill rotWithShape="1">
          <a:blip r:embed="rId2"/>
          <a:srcRect l="20162" t="11678" r="18437" b="6962"/>
          <a:stretch/>
        </p:blipFill>
        <p:spPr>
          <a:xfrm>
            <a:off x="639588" y="857250"/>
            <a:ext cx="7842676" cy="5143500"/>
          </a:xfrm>
          <a:prstGeom prst="rect">
            <a:avLst/>
          </a:prstGeom>
        </p:spPr>
      </p:pic>
    </p:spTree>
    <p:extLst>
      <p:ext uri="{BB962C8B-B14F-4D97-AF65-F5344CB8AC3E}">
        <p14:creationId xmlns:p14="http://schemas.microsoft.com/office/powerpoint/2010/main" val="171162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Software requerido:</a:t>
            </a:r>
          </a:p>
        </p:txBody>
      </p:sp>
      <p:sp>
        <p:nvSpPr>
          <p:cNvPr id="3" name="Marcador de contenido 2"/>
          <p:cNvSpPr>
            <a:spLocks noGrp="1"/>
          </p:cNvSpPr>
          <p:nvPr>
            <p:ph idx="1"/>
          </p:nvPr>
        </p:nvSpPr>
        <p:spPr/>
        <p:txBody>
          <a:bodyPr/>
          <a:lstStyle/>
          <a:p>
            <a:endParaRPr lang="es-MX" dirty="0"/>
          </a:p>
          <a:p>
            <a:r>
              <a:rPr lang="es-MX" dirty="0"/>
              <a:t>Visual Basic .NET 2010 o 2012</a:t>
            </a:r>
          </a:p>
          <a:p>
            <a:r>
              <a:rPr lang="es-MX" dirty="0"/>
              <a:t>Módulo DSC y OPC Server</a:t>
            </a:r>
          </a:p>
          <a:p>
            <a:r>
              <a:rPr lang="es-MX" dirty="0" err="1"/>
              <a:t>Measurement</a:t>
            </a:r>
            <a:r>
              <a:rPr lang="es-MX" dirty="0"/>
              <a:t> Studio para .NET 2010 o 2012</a:t>
            </a:r>
          </a:p>
          <a:p>
            <a:endParaRPr lang="es-MX" dirty="0"/>
          </a:p>
          <a:p>
            <a:endParaRPr lang="es-MX" dirty="0"/>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a:t>
            </a:fld>
            <a:endParaRPr lang="es-MX"/>
          </a:p>
        </p:txBody>
      </p:sp>
    </p:spTree>
    <p:extLst>
      <p:ext uri="{BB962C8B-B14F-4D97-AF65-F5344CB8AC3E}">
        <p14:creationId xmlns:p14="http://schemas.microsoft.com/office/powerpoint/2010/main" val="2321252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50</a:t>
            </a:fld>
            <a:endParaRPr lang="es-MX"/>
          </a:p>
        </p:txBody>
      </p:sp>
      <p:pic>
        <p:nvPicPr>
          <p:cNvPr id="5" name="Imagen 4"/>
          <p:cNvPicPr>
            <a:picLocks noChangeAspect="1"/>
          </p:cNvPicPr>
          <p:nvPr/>
        </p:nvPicPr>
        <p:blipFill rotWithShape="1">
          <a:blip r:embed="rId2"/>
          <a:srcRect l="20039" t="13729" r="18826" b="8937"/>
          <a:stretch/>
        </p:blipFill>
        <p:spPr>
          <a:xfrm>
            <a:off x="666652" y="894013"/>
            <a:ext cx="7394507" cy="4697474"/>
          </a:xfrm>
          <a:prstGeom prst="rect">
            <a:avLst/>
          </a:prstGeom>
        </p:spPr>
      </p:pic>
    </p:spTree>
    <p:extLst>
      <p:ext uri="{BB962C8B-B14F-4D97-AF65-F5344CB8AC3E}">
        <p14:creationId xmlns:p14="http://schemas.microsoft.com/office/powerpoint/2010/main" val="4027844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51</a:t>
            </a:fld>
            <a:endParaRPr lang="es-MX"/>
          </a:p>
        </p:txBody>
      </p:sp>
      <p:pic>
        <p:nvPicPr>
          <p:cNvPr id="5" name="Imagen 4"/>
          <p:cNvPicPr>
            <a:picLocks noChangeAspect="1"/>
          </p:cNvPicPr>
          <p:nvPr/>
        </p:nvPicPr>
        <p:blipFill rotWithShape="1">
          <a:blip r:embed="rId2"/>
          <a:srcRect l="22999" t="18257" r="22751" b="18586"/>
          <a:stretch/>
        </p:blipFill>
        <p:spPr>
          <a:xfrm>
            <a:off x="1144338" y="951886"/>
            <a:ext cx="6868693" cy="4495874"/>
          </a:xfrm>
          <a:prstGeom prst="rect">
            <a:avLst/>
          </a:prstGeom>
        </p:spPr>
      </p:pic>
    </p:spTree>
    <p:extLst>
      <p:ext uri="{BB962C8B-B14F-4D97-AF65-F5344CB8AC3E}">
        <p14:creationId xmlns:p14="http://schemas.microsoft.com/office/powerpoint/2010/main" val="3837409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52</a:t>
            </a:fld>
            <a:endParaRPr lang="es-MX"/>
          </a:p>
        </p:txBody>
      </p:sp>
      <p:pic>
        <p:nvPicPr>
          <p:cNvPr id="5" name="Imagen 4"/>
          <p:cNvPicPr>
            <a:picLocks noChangeAspect="1"/>
          </p:cNvPicPr>
          <p:nvPr/>
        </p:nvPicPr>
        <p:blipFill rotWithShape="1">
          <a:blip r:embed="rId2"/>
          <a:srcRect l="19916" t="11459" r="19088" b="6744"/>
          <a:stretch/>
        </p:blipFill>
        <p:spPr>
          <a:xfrm>
            <a:off x="570297" y="844367"/>
            <a:ext cx="7683366" cy="4994644"/>
          </a:xfrm>
          <a:prstGeom prst="rect">
            <a:avLst/>
          </a:prstGeom>
        </p:spPr>
      </p:pic>
    </p:spTree>
    <p:extLst>
      <p:ext uri="{BB962C8B-B14F-4D97-AF65-F5344CB8AC3E}">
        <p14:creationId xmlns:p14="http://schemas.microsoft.com/office/powerpoint/2010/main" val="3503636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53</a:t>
            </a:fld>
            <a:endParaRPr lang="es-MX"/>
          </a:p>
        </p:txBody>
      </p:sp>
      <p:pic>
        <p:nvPicPr>
          <p:cNvPr id="5" name="Imagen 4"/>
          <p:cNvPicPr>
            <a:picLocks noChangeAspect="1"/>
          </p:cNvPicPr>
          <p:nvPr/>
        </p:nvPicPr>
        <p:blipFill>
          <a:blip r:embed="rId2"/>
          <a:stretch>
            <a:fillRect/>
          </a:stretch>
        </p:blipFill>
        <p:spPr>
          <a:xfrm>
            <a:off x="1243296" y="905038"/>
            <a:ext cx="6657409" cy="5047925"/>
          </a:xfrm>
          <a:prstGeom prst="rect">
            <a:avLst/>
          </a:prstGeom>
        </p:spPr>
      </p:pic>
    </p:spTree>
    <p:extLst>
      <p:ext uri="{BB962C8B-B14F-4D97-AF65-F5344CB8AC3E}">
        <p14:creationId xmlns:p14="http://schemas.microsoft.com/office/powerpoint/2010/main" val="859543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54</a:t>
            </a:fld>
            <a:endParaRPr lang="es-MX"/>
          </a:p>
        </p:txBody>
      </p:sp>
      <p:pic>
        <p:nvPicPr>
          <p:cNvPr id="5" name="Imagen 4"/>
          <p:cNvPicPr>
            <a:picLocks noChangeAspect="1"/>
          </p:cNvPicPr>
          <p:nvPr/>
        </p:nvPicPr>
        <p:blipFill rotWithShape="1">
          <a:blip r:embed="rId2"/>
          <a:srcRect l="19546" t="10800" r="17821" b="6963"/>
          <a:stretch/>
        </p:blipFill>
        <p:spPr>
          <a:xfrm>
            <a:off x="1157213" y="857250"/>
            <a:ext cx="6875295" cy="5075267"/>
          </a:xfrm>
          <a:prstGeom prst="rect">
            <a:avLst/>
          </a:prstGeom>
        </p:spPr>
      </p:pic>
    </p:spTree>
    <p:extLst>
      <p:ext uri="{BB962C8B-B14F-4D97-AF65-F5344CB8AC3E}">
        <p14:creationId xmlns:p14="http://schemas.microsoft.com/office/powerpoint/2010/main" val="3862083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55</a:t>
            </a:fld>
            <a:endParaRPr lang="es-MX"/>
          </a:p>
        </p:txBody>
      </p:sp>
      <p:pic>
        <p:nvPicPr>
          <p:cNvPr id="5" name="Imagen 4"/>
          <p:cNvPicPr>
            <a:picLocks noChangeAspect="1"/>
          </p:cNvPicPr>
          <p:nvPr/>
        </p:nvPicPr>
        <p:blipFill rotWithShape="1">
          <a:blip r:embed="rId2"/>
          <a:srcRect l="20330" t="13749" r="18109" b="21966"/>
          <a:stretch/>
        </p:blipFill>
        <p:spPr>
          <a:xfrm>
            <a:off x="926431" y="1204428"/>
            <a:ext cx="6906127" cy="4054643"/>
          </a:xfrm>
          <a:prstGeom prst="rect">
            <a:avLst/>
          </a:prstGeom>
        </p:spPr>
      </p:pic>
    </p:spTree>
    <p:extLst>
      <p:ext uri="{BB962C8B-B14F-4D97-AF65-F5344CB8AC3E}">
        <p14:creationId xmlns:p14="http://schemas.microsoft.com/office/powerpoint/2010/main" val="2638625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56</a:t>
            </a:fld>
            <a:endParaRPr lang="es-MX"/>
          </a:p>
        </p:txBody>
      </p:sp>
      <p:pic>
        <p:nvPicPr>
          <p:cNvPr id="5" name="Imagen 4"/>
          <p:cNvPicPr>
            <a:picLocks noChangeAspect="1"/>
          </p:cNvPicPr>
          <p:nvPr/>
        </p:nvPicPr>
        <p:blipFill rotWithShape="1">
          <a:blip r:embed="rId2"/>
          <a:srcRect l="20558" t="11678" r="19421" b="6744"/>
          <a:stretch/>
        </p:blipFill>
        <p:spPr>
          <a:xfrm>
            <a:off x="822961" y="857250"/>
            <a:ext cx="7459580" cy="5066053"/>
          </a:xfrm>
          <a:prstGeom prst="rect">
            <a:avLst/>
          </a:prstGeom>
        </p:spPr>
      </p:pic>
    </p:spTree>
    <p:extLst>
      <p:ext uri="{BB962C8B-B14F-4D97-AF65-F5344CB8AC3E}">
        <p14:creationId xmlns:p14="http://schemas.microsoft.com/office/powerpoint/2010/main" val="1449772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57</a:t>
            </a:fld>
            <a:endParaRPr lang="es-MX"/>
          </a:p>
        </p:txBody>
      </p:sp>
      <p:pic>
        <p:nvPicPr>
          <p:cNvPr id="5" name="Imagen 4"/>
          <p:cNvPicPr>
            <a:picLocks noChangeAspect="1"/>
          </p:cNvPicPr>
          <p:nvPr/>
        </p:nvPicPr>
        <p:blipFill rotWithShape="1">
          <a:blip r:embed="rId2"/>
          <a:srcRect l="21515" t="13873" r="19342" b="15500"/>
          <a:stretch/>
        </p:blipFill>
        <p:spPr>
          <a:xfrm>
            <a:off x="926432" y="965535"/>
            <a:ext cx="7146758" cy="4223084"/>
          </a:xfrm>
          <a:prstGeom prst="rect">
            <a:avLst/>
          </a:prstGeom>
        </p:spPr>
      </p:pic>
    </p:spTree>
    <p:extLst>
      <p:ext uri="{BB962C8B-B14F-4D97-AF65-F5344CB8AC3E}">
        <p14:creationId xmlns:p14="http://schemas.microsoft.com/office/powerpoint/2010/main" val="270451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SISTEMAS SCADA</a:t>
            </a:r>
          </a:p>
        </p:txBody>
      </p:sp>
      <p:pic>
        <p:nvPicPr>
          <p:cNvPr id="5" name="Marcador de contenido 4"/>
          <p:cNvPicPr>
            <a:picLocks noGrp="1" noChangeAspect="1"/>
          </p:cNvPicPr>
          <p:nvPr>
            <p:ph idx="1"/>
          </p:nvPr>
        </p:nvPicPr>
        <p:blipFill>
          <a:blip r:embed="rId2"/>
          <a:stretch>
            <a:fillRect/>
          </a:stretch>
        </p:blipFill>
        <p:spPr>
          <a:xfrm>
            <a:off x="1376677" y="2241948"/>
            <a:ext cx="6435890" cy="3017044"/>
          </a:xfrm>
          <a:prstGeom prst="rect">
            <a:avLst/>
          </a:prstGeom>
        </p:spPr>
      </p:pic>
      <p:sp>
        <p:nvSpPr>
          <p:cNvPr id="4" name="Marcador de número de diapositiva 3"/>
          <p:cNvSpPr>
            <a:spLocks noGrp="1"/>
          </p:cNvSpPr>
          <p:nvPr>
            <p:ph type="sldNum" sz="quarter" idx="12"/>
          </p:nvPr>
        </p:nvSpPr>
        <p:spPr/>
        <p:txBody>
          <a:bodyPr/>
          <a:lstStyle/>
          <a:p>
            <a:fld id="{5161A63E-25B5-40A7-9CDD-AD5BF4CF7E1B}" type="slidenum">
              <a:rPr lang="es-MX" smtClean="0"/>
              <a:t>58</a:t>
            </a:fld>
            <a:endParaRPr lang="es-MX"/>
          </a:p>
        </p:txBody>
      </p:sp>
    </p:spTree>
    <p:extLst>
      <p:ext uri="{BB962C8B-B14F-4D97-AF65-F5344CB8AC3E}">
        <p14:creationId xmlns:p14="http://schemas.microsoft.com/office/powerpoint/2010/main" val="1972433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59</a:t>
            </a:fld>
            <a:endParaRPr lang="es-MX"/>
          </a:p>
        </p:txBody>
      </p:sp>
      <p:pic>
        <p:nvPicPr>
          <p:cNvPr id="5" name="Imagen 4"/>
          <p:cNvPicPr>
            <a:picLocks noChangeAspect="1"/>
          </p:cNvPicPr>
          <p:nvPr/>
        </p:nvPicPr>
        <p:blipFill rotWithShape="1">
          <a:blip r:embed="rId2"/>
          <a:srcRect l="24260" t="12336" r="19499" b="12618"/>
          <a:stretch/>
        </p:blipFill>
        <p:spPr>
          <a:xfrm>
            <a:off x="950494" y="857250"/>
            <a:ext cx="7098632" cy="4788569"/>
          </a:xfrm>
          <a:prstGeom prst="rect">
            <a:avLst/>
          </a:prstGeom>
        </p:spPr>
      </p:pic>
    </p:spTree>
    <p:extLst>
      <p:ext uri="{BB962C8B-B14F-4D97-AF65-F5344CB8AC3E}">
        <p14:creationId xmlns:p14="http://schemas.microsoft.com/office/powerpoint/2010/main" val="220402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a:t>
            </a:fld>
            <a:endParaRPr lang="es-MX"/>
          </a:p>
        </p:txBody>
      </p:sp>
      <p:pic>
        <p:nvPicPr>
          <p:cNvPr id="5" name="Imagen 4"/>
          <p:cNvPicPr>
            <a:picLocks noChangeAspect="1"/>
          </p:cNvPicPr>
          <p:nvPr/>
        </p:nvPicPr>
        <p:blipFill rotWithShape="1">
          <a:blip r:embed="rId2"/>
          <a:srcRect l="22012" t="18143" r="20286" b="13761"/>
          <a:stretch/>
        </p:blipFill>
        <p:spPr>
          <a:xfrm>
            <a:off x="787595" y="1061167"/>
            <a:ext cx="6637749" cy="4404178"/>
          </a:xfrm>
          <a:prstGeom prst="rect">
            <a:avLst/>
          </a:prstGeom>
        </p:spPr>
      </p:pic>
    </p:spTree>
    <p:extLst>
      <p:ext uri="{BB962C8B-B14F-4D97-AF65-F5344CB8AC3E}">
        <p14:creationId xmlns:p14="http://schemas.microsoft.com/office/powerpoint/2010/main" val="1865649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60</a:t>
            </a:fld>
            <a:endParaRPr lang="es-MX"/>
          </a:p>
        </p:txBody>
      </p:sp>
      <p:pic>
        <p:nvPicPr>
          <p:cNvPr id="5" name="Imagen 4"/>
          <p:cNvPicPr>
            <a:picLocks noChangeAspect="1"/>
          </p:cNvPicPr>
          <p:nvPr/>
        </p:nvPicPr>
        <p:blipFill rotWithShape="1">
          <a:blip r:embed="rId2"/>
          <a:srcRect l="6472" t="2173" r="3526" b="9476"/>
          <a:stretch/>
        </p:blipFill>
        <p:spPr>
          <a:xfrm>
            <a:off x="1371600" y="1025692"/>
            <a:ext cx="6617369" cy="4439653"/>
          </a:xfrm>
          <a:prstGeom prst="rect">
            <a:avLst/>
          </a:prstGeom>
        </p:spPr>
      </p:pic>
    </p:spTree>
    <p:extLst>
      <p:ext uri="{BB962C8B-B14F-4D97-AF65-F5344CB8AC3E}">
        <p14:creationId xmlns:p14="http://schemas.microsoft.com/office/powerpoint/2010/main" val="3211458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61</a:t>
            </a:fld>
            <a:endParaRPr lang="es-MX"/>
          </a:p>
        </p:txBody>
      </p:sp>
      <p:pic>
        <p:nvPicPr>
          <p:cNvPr id="5" name="Imagen 4"/>
          <p:cNvPicPr>
            <a:picLocks noChangeAspect="1"/>
          </p:cNvPicPr>
          <p:nvPr/>
        </p:nvPicPr>
        <p:blipFill rotWithShape="1">
          <a:blip r:embed="rId2"/>
          <a:srcRect l="24442" t="14770" r="19746" b="16358"/>
          <a:stretch/>
        </p:blipFill>
        <p:spPr>
          <a:xfrm>
            <a:off x="985004" y="987981"/>
            <a:ext cx="6715206" cy="4381111"/>
          </a:xfrm>
          <a:prstGeom prst="rect">
            <a:avLst/>
          </a:prstGeom>
        </p:spPr>
      </p:pic>
    </p:spTree>
    <p:extLst>
      <p:ext uri="{BB962C8B-B14F-4D97-AF65-F5344CB8AC3E}">
        <p14:creationId xmlns:p14="http://schemas.microsoft.com/office/powerpoint/2010/main" val="2453542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62</a:t>
            </a:fld>
            <a:endParaRPr lang="es-MX"/>
          </a:p>
        </p:txBody>
      </p:sp>
      <p:pic>
        <p:nvPicPr>
          <p:cNvPr id="5" name="Imagen 4"/>
          <p:cNvPicPr>
            <a:picLocks noChangeAspect="1"/>
          </p:cNvPicPr>
          <p:nvPr/>
        </p:nvPicPr>
        <p:blipFill rotWithShape="1">
          <a:blip r:embed="rId2"/>
          <a:srcRect l="24050" t="14490" r="19821" b="19084"/>
          <a:stretch/>
        </p:blipFill>
        <p:spPr>
          <a:xfrm>
            <a:off x="1503948" y="1097882"/>
            <a:ext cx="6148137" cy="4090737"/>
          </a:xfrm>
          <a:prstGeom prst="rect">
            <a:avLst/>
          </a:prstGeom>
        </p:spPr>
      </p:pic>
    </p:spTree>
    <p:extLst>
      <p:ext uri="{BB962C8B-B14F-4D97-AF65-F5344CB8AC3E}">
        <p14:creationId xmlns:p14="http://schemas.microsoft.com/office/powerpoint/2010/main" val="2470945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63</a:t>
            </a:fld>
            <a:endParaRPr lang="es-MX"/>
          </a:p>
        </p:txBody>
      </p:sp>
      <p:pic>
        <p:nvPicPr>
          <p:cNvPr id="5" name="Imagen 4"/>
          <p:cNvPicPr>
            <a:picLocks noChangeAspect="1"/>
          </p:cNvPicPr>
          <p:nvPr/>
        </p:nvPicPr>
        <p:blipFill rotWithShape="1">
          <a:blip r:embed="rId2"/>
          <a:srcRect l="20163" t="10581" r="18190" b="6304"/>
          <a:stretch/>
        </p:blipFill>
        <p:spPr>
          <a:xfrm>
            <a:off x="935016" y="846967"/>
            <a:ext cx="6785621" cy="5143500"/>
          </a:xfrm>
          <a:prstGeom prst="rect">
            <a:avLst/>
          </a:prstGeom>
        </p:spPr>
      </p:pic>
    </p:spTree>
    <p:extLst>
      <p:ext uri="{BB962C8B-B14F-4D97-AF65-F5344CB8AC3E}">
        <p14:creationId xmlns:p14="http://schemas.microsoft.com/office/powerpoint/2010/main" val="83585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64</a:t>
            </a:fld>
            <a:endParaRPr lang="es-MX"/>
          </a:p>
        </p:txBody>
      </p:sp>
      <p:pic>
        <p:nvPicPr>
          <p:cNvPr id="5" name="Imagen 4"/>
          <p:cNvPicPr>
            <a:picLocks noChangeAspect="1"/>
          </p:cNvPicPr>
          <p:nvPr/>
        </p:nvPicPr>
        <p:blipFill rotWithShape="1">
          <a:blip r:embed="rId2"/>
          <a:srcRect l="24120" t="14436" r="22310" b="11882"/>
          <a:stretch/>
        </p:blipFill>
        <p:spPr>
          <a:xfrm>
            <a:off x="1481744" y="884516"/>
            <a:ext cx="5943600" cy="4596064"/>
          </a:xfrm>
          <a:prstGeom prst="rect">
            <a:avLst/>
          </a:prstGeom>
        </p:spPr>
      </p:pic>
    </p:spTree>
    <p:extLst>
      <p:ext uri="{BB962C8B-B14F-4D97-AF65-F5344CB8AC3E}">
        <p14:creationId xmlns:p14="http://schemas.microsoft.com/office/powerpoint/2010/main" val="2330028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2959" y="1866754"/>
            <a:ext cx="7543801" cy="4023360"/>
          </a:xfrm>
        </p:spPr>
        <p:txBody>
          <a:bodyPr/>
          <a:lstStyle/>
          <a:p>
            <a:endParaRPr lang="es-MX" dirty="0"/>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65</a:t>
            </a:fld>
            <a:endParaRPr lang="es-MX"/>
          </a:p>
        </p:txBody>
      </p:sp>
      <p:pic>
        <p:nvPicPr>
          <p:cNvPr id="5" name="Imagen 4"/>
          <p:cNvPicPr>
            <a:picLocks noChangeAspect="1"/>
          </p:cNvPicPr>
          <p:nvPr/>
        </p:nvPicPr>
        <p:blipFill rotWithShape="1">
          <a:blip r:embed="rId2"/>
          <a:srcRect l="24529" t="15134" r="24738" b="22754"/>
          <a:stretch/>
        </p:blipFill>
        <p:spPr>
          <a:xfrm>
            <a:off x="512088" y="941647"/>
            <a:ext cx="5558590" cy="3826042"/>
          </a:xfrm>
          <a:prstGeom prst="rect">
            <a:avLst/>
          </a:prstGeom>
        </p:spPr>
      </p:pic>
      <p:pic>
        <p:nvPicPr>
          <p:cNvPr id="6" name="Imagen 5"/>
          <p:cNvPicPr>
            <a:picLocks noChangeAspect="1"/>
          </p:cNvPicPr>
          <p:nvPr/>
        </p:nvPicPr>
        <p:blipFill>
          <a:blip r:embed="rId3"/>
          <a:stretch>
            <a:fillRect/>
          </a:stretch>
        </p:blipFill>
        <p:spPr>
          <a:xfrm>
            <a:off x="6514150" y="2854668"/>
            <a:ext cx="2216558" cy="3146082"/>
          </a:xfrm>
          <a:prstGeom prst="rect">
            <a:avLst/>
          </a:prstGeom>
        </p:spPr>
      </p:pic>
    </p:spTree>
    <p:extLst>
      <p:ext uri="{BB962C8B-B14F-4D97-AF65-F5344CB8AC3E}">
        <p14:creationId xmlns:p14="http://schemas.microsoft.com/office/powerpoint/2010/main" val="1699417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número de diapositiva 3"/>
          <p:cNvSpPr>
            <a:spLocks noGrp="1"/>
          </p:cNvSpPr>
          <p:nvPr>
            <p:ph type="sldNum" sz="quarter" idx="12"/>
          </p:nvPr>
        </p:nvSpPr>
        <p:spPr/>
        <p:txBody>
          <a:bodyPr/>
          <a:lstStyle/>
          <a:p>
            <a:fld id="{5161A63E-25B5-40A7-9CDD-AD5BF4CF7E1B}" type="slidenum">
              <a:rPr lang="es-MX" smtClean="0"/>
              <a:t>66</a:t>
            </a:fld>
            <a:endParaRPr lang="es-MX"/>
          </a:p>
        </p:txBody>
      </p:sp>
      <p:pic>
        <p:nvPicPr>
          <p:cNvPr id="5" name="Imagen 4"/>
          <p:cNvPicPr>
            <a:picLocks noChangeAspect="1"/>
          </p:cNvPicPr>
          <p:nvPr/>
        </p:nvPicPr>
        <p:blipFill rotWithShape="1">
          <a:blip r:embed="rId2"/>
          <a:srcRect l="349" t="2500" r="1213" b="8594"/>
          <a:stretch/>
        </p:blipFill>
        <p:spPr>
          <a:xfrm>
            <a:off x="1118937" y="1037724"/>
            <a:ext cx="6845969" cy="4475748"/>
          </a:xfrm>
          <a:prstGeom prst="rect">
            <a:avLst/>
          </a:prstGeom>
        </p:spPr>
      </p:pic>
    </p:spTree>
    <p:extLst>
      <p:ext uri="{BB962C8B-B14F-4D97-AF65-F5344CB8AC3E}">
        <p14:creationId xmlns:p14="http://schemas.microsoft.com/office/powerpoint/2010/main" val="3691091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2897981" y="1527572"/>
            <a:ext cx="33480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s-MX" sz="2100" b="1" dirty="0"/>
              <a:t>Módulo DSC</a:t>
            </a:r>
          </a:p>
        </p:txBody>
      </p:sp>
      <p:sp>
        <p:nvSpPr>
          <p:cNvPr id="48131" name="Text Box 5"/>
          <p:cNvSpPr txBox="1">
            <a:spLocks noChangeArrowheads="1"/>
          </p:cNvSpPr>
          <p:nvPr/>
        </p:nvSpPr>
        <p:spPr bwMode="auto">
          <a:xfrm>
            <a:off x="541422" y="2361197"/>
            <a:ext cx="5384320"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s-MX" sz="1200" b="1" dirty="0"/>
              <a:t>El modulo DSC (</a:t>
            </a:r>
            <a:r>
              <a:rPr lang="es-MX" sz="1200" b="1" dirty="0" err="1"/>
              <a:t>Datalogging</a:t>
            </a:r>
            <a:r>
              <a:rPr lang="es-MX" sz="1200" b="1" dirty="0"/>
              <a:t> and </a:t>
            </a:r>
            <a:r>
              <a:rPr lang="es-MX" sz="1200" b="1" dirty="0" err="1"/>
              <a:t>Supervisory</a:t>
            </a:r>
            <a:r>
              <a:rPr lang="es-MX" sz="1200" b="1" dirty="0"/>
              <a:t> Control) se integra </a:t>
            </a:r>
            <a:r>
              <a:rPr lang="es-MX" sz="1200" b="1" dirty="0" err="1"/>
              <a:t>LabVIEW</a:t>
            </a:r>
            <a:r>
              <a:rPr lang="es-MX" sz="1200" b="1" dirty="0"/>
              <a:t> y actúa como </a:t>
            </a:r>
            <a:r>
              <a:rPr lang="es-MX" sz="1200" b="1" dirty="0" err="1"/>
              <a:t>interfase</a:t>
            </a:r>
            <a:r>
              <a:rPr lang="es-MX" sz="1200" b="1" dirty="0"/>
              <a:t> entre los Vis y el hardware.</a:t>
            </a:r>
          </a:p>
          <a:p>
            <a:pPr eaLnBrk="1" hangingPunct="1">
              <a:spcBef>
                <a:spcPct val="50000"/>
              </a:spcBef>
              <a:buFontTx/>
              <a:buChar char="-"/>
            </a:pPr>
            <a:r>
              <a:rPr lang="es-MX" sz="1200" b="1" dirty="0"/>
              <a:t> El módulo DSC incluye una gran variedad de herramientas :</a:t>
            </a:r>
          </a:p>
          <a:p>
            <a:pPr eaLnBrk="1" hangingPunct="1">
              <a:spcBef>
                <a:spcPct val="50000"/>
              </a:spcBef>
              <a:buFontTx/>
              <a:buChar char="-"/>
            </a:pPr>
            <a:endParaRPr lang="es-MX" sz="1200" b="1" dirty="0"/>
          </a:p>
          <a:p>
            <a:pPr eaLnBrk="1" hangingPunct="1">
              <a:spcBef>
                <a:spcPct val="50000"/>
              </a:spcBef>
            </a:pPr>
            <a:r>
              <a:rPr lang="es-MX" sz="1200" b="1" dirty="0"/>
              <a:t>a) Almacenamiento de datos en una base de datos</a:t>
            </a:r>
          </a:p>
          <a:p>
            <a:pPr eaLnBrk="1" hangingPunct="1">
              <a:spcBef>
                <a:spcPct val="50000"/>
              </a:spcBef>
            </a:pPr>
            <a:r>
              <a:rPr lang="es-MX" sz="1200" b="1" dirty="0"/>
              <a:t>b) Historiales</a:t>
            </a:r>
          </a:p>
          <a:p>
            <a:pPr eaLnBrk="1" hangingPunct="1">
              <a:spcBef>
                <a:spcPct val="50000"/>
              </a:spcBef>
            </a:pPr>
            <a:r>
              <a:rPr lang="es-MX" sz="1200" b="1" dirty="0"/>
              <a:t>c) Alarmas y eventos</a:t>
            </a:r>
          </a:p>
          <a:p>
            <a:pPr eaLnBrk="1" hangingPunct="1">
              <a:spcBef>
                <a:spcPct val="50000"/>
              </a:spcBef>
            </a:pPr>
            <a:r>
              <a:rPr lang="es-MX" sz="1200" b="1" dirty="0"/>
              <a:t>d) </a:t>
            </a:r>
            <a:r>
              <a:rPr lang="es-MX" sz="1200" b="1" dirty="0" err="1"/>
              <a:t>Networking</a:t>
            </a:r>
            <a:r>
              <a:rPr lang="es-MX" sz="1200" b="1" dirty="0"/>
              <a:t> (Compartir datos en una red)</a:t>
            </a:r>
          </a:p>
          <a:p>
            <a:pPr eaLnBrk="1" hangingPunct="1">
              <a:spcBef>
                <a:spcPct val="50000"/>
              </a:spcBef>
            </a:pPr>
            <a:r>
              <a:rPr lang="es-MX" sz="1200" b="1" dirty="0"/>
              <a:t>e) Seguridad (Restricción de modificación o uso de aplicaciones) </a:t>
            </a:r>
          </a:p>
          <a:p>
            <a:pPr eaLnBrk="1" hangingPunct="1">
              <a:spcBef>
                <a:spcPct val="50000"/>
              </a:spcBef>
            </a:pPr>
            <a:r>
              <a:rPr lang="es-MX" sz="1200" b="1" dirty="0"/>
              <a:t>f)  </a:t>
            </a:r>
            <a:r>
              <a:rPr lang="es-MX" b="1" u="sng" dirty="0">
                <a:solidFill>
                  <a:srgbClr val="FF0000"/>
                </a:solidFill>
              </a:rPr>
              <a:t>El módulo DSC actúa como un cliente OPC </a:t>
            </a:r>
          </a:p>
        </p:txBody>
      </p:sp>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672" y="1245395"/>
            <a:ext cx="1017984" cy="7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427" y="1722240"/>
            <a:ext cx="2235994" cy="290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4787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2897981" y="1527572"/>
            <a:ext cx="33480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s-MX" sz="2100" b="1"/>
              <a:t>LabView DSC</a:t>
            </a:r>
          </a:p>
        </p:txBody>
      </p:sp>
      <p:pic>
        <p:nvPicPr>
          <p:cNvPr id="491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672" y="1245395"/>
            <a:ext cx="1017984" cy="7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485" y="2303861"/>
            <a:ext cx="5280422" cy="326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98803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2897981" y="1269206"/>
            <a:ext cx="33480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s-MX" sz="2100" b="1"/>
              <a:t>Variables Compartidas LabView DSC</a:t>
            </a:r>
          </a:p>
        </p:txBody>
      </p:sp>
      <p:sp>
        <p:nvSpPr>
          <p:cNvPr id="50179" name="Rectangle 4"/>
          <p:cNvSpPr>
            <a:spLocks noChangeArrowheads="1"/>
          </p:cNvSpPr>
          <p:nvPr/>
        </p:nvSpPr>
        <p:spPr bwMode="auto">
          <a:xfrm>
            <a:off x="1143001" y="22109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1350"/>
          </a:p>
        </p:txBody>
      </p:sp>
      <p:sp>
        <p:nvSpPr>
          <p:cNvPr id="50180" name="Text Box 6"/>
          <p:cNvSpPr txBox="1">
            <a:spLocks noChangeArrowheads="1"/>
          </p:cNvSpPr>
          <p:nvPr/>
        </p:nvSpPr>
        <p:spPr bwMode="auto">
          <a:xfrm>
            <a:off x="1625204" y="2240757"/>
            <a:ext cx="5886450"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s-MX" sz="1350" dirty="0"/>
              <a:t> Las variables compartidas son el elemento básico del módulo DSC. Están directamente conectadas a las mediciones físicas a través del servidor OPC</a:t>
            </a:r>
            <a:r>
              <a:rPr lang="en-US" sz="1350" dirty="0"/>
              <a:t>.</a:t>
            </a:r>
          </a:p>
          <a:p>
            <a:pPr eaLnBrk="1" hangingPunct="1">
              <a:spcBef>
                <a:spcPct val="50000"/>
              </a:spcBef>
              <a:buFontTx/>
              <a:buChar char="-"/>
            </a:pPr>
            <a:endParaRPr lang="en-US" sz="1350" dirty="0"/>
          </a:p>
          <a:p>
            <a:pPr eaLnBrk="1" hangingPunct="1">
              <a:spcBef>
                <a:spcPct val="50000"/>
              </a:spcBef>
              <a:buFontTx/>
              <a:buChar char="-"/>
            </a:pPr>
            <a:r>
              <a:rPr lang="es-MX" sz="1350" dirty="0"/>
              <a:t> Asignan un nombre a una entrada o salida, permitiendo el acceso a estos puntos simplemente utilizando su nombre en los </a:t>
            </a:r>
            <a:r>
              <a:rPr lang="es-MX" sz="1350" dirty="0" err="1"/>
              <a:t>VIs</a:t>
            </a:r>
            <a:r>
              <a:rPr lang="en-US" sz="1350" dirty="0"/>
              <a:t>.</a:t>
            </a:r>
          </a:p>
          <a:p>
            <a:pPr eaLnBrk="1" hangingPunct="1">
              <a:spcBef>
                <a:spcPct val="50000"/>
              </a:spcBef>
              <a:buFontTx/>
              <a:buChar char="-"/>
            </a:pPr>
            <a:endParaRPr lang="en-US" sz="1350" dirty="0"/>
          </a:p>
          <a:p>
            <a:pPr eaLnBrk="1" hangingPunct="1">
              <a:spcBef>
                <a:spcPct val="50000"/>
              </a:spcBef>
              <a:buFontTx/>
              <a:buChar char="-"/>
            </a:pPr>
            <a:r>
              <a:rPr lang="en-US" sz="1350" dirty="0"/>
              <a:t> </a:t>
            </a:r>
            <a:r>
              <a:rPr lang="es-MX" sz="1350" dirty="0"/>
              <a:t>Adicionalmente al acceso de hardware, las variables compartidas pueden leer y escribir datos a la memoria, esto es útil en dos situaciones, cuando se requiere de compartir datos en una red y para probar un VI sin tener el hardware presente.</a:t>
            </a:r>
          </a:p>
        </p:txBody>
      </p:sp>
    </p:spTree>
    <p:extLst>
      <p:ext uri="{BB962C8B-B14F-4D97-AF65-F5344CB8AC3E}">
        <p14:creationId xmlns:p14="http://schemas.microsoft.com/office/powerpoint/2010/main" val="29480448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Redes Industriales</a:t>
            </a:r>
          </a:p>
        </p:txBody>
      </p:sp>
      <p:pic>
        <p:nvPicPr>
          <p:cNvPr id="5" name="Marcador de contenido 4"/>
          <p:cNvPicPr>
            <a:picLocks noGrp="1" noChangeAspect="1"/>
          </p:cNvPicPr>
          <p:nvPr>
            <p:ph idx="1"/>
          </p:nvPr>
        </p:nvPicPr>
        <p:blipFill>
          <a:blip r:embed="rId2"/>
          <a:stretch>
            <a:fillRect/>
          </a:stretch>
        </p:blipFill>
        <p:spPr>
          <a:xfrm>
            <a:off x="1753258" y="2315924"/>
            <a:ext cx="5353663" cy="3185516"/>
          </a:xfrm>
          <a:prstGeom prst="rect">
            <a:avLst/>
          </a:prstGeom>
        </p:spPr>
      </p:pic>
      <p:sp>
        <p:nvSpPr>
          <p:cNvPr id="4" name="Marcador de número de diapositiva 3"/>
          <p:cNvSpPr>
            <a:spLocks noGrp="1"/>
          </p:cNvSpPr>
          <p:nvPr>
            <p:ph type="sldNum" sz="quarter" idx="12"/>
          </p:nvPr>
        </p:nvSpPr>
        <p:spPr/>
        <p:txBody>
          <a:bodyPr/>
          <a:lstStyle/>
          <a:p>
            <a:fld id="{5161A63E-25B5-40A7-9CDD-AD5BF4CF7E1B}" type="slidenum">
              <a:rPr lang="es-MX" smtClean="0"/>
              <a:t>7</a:t>
            </a:fld>
            <a:endParaRPr lang="es-MX"/>
          </a:p>
        </p:txBody>
      </p:sp>
    </p:spTree>
    <p:extLst>
      <p:ext uri="{BB962C8B-B14F-4D97-AF65-F5344CB8AC3E}">
        <p14:creationId xmlns:p14="http://schemas.microsoft.com/office/powerpoint/2010/main" val="659540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2897981" y="1269206"/>
            <a:ext cx="33480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s-MX" sz="2100" b="1"/>
              <a:t>Variables Compartidas LabView DSC</a:t>
            </a:r>
          </a:p>
        </p:txBody>
      </p:sp>
      <p:sp>
        <p:nvSpPr>
          <p:cNvPr id="51203" name="Rectangle 4"/>
          <p:cNvSpPr>
            <a:spLocks noChangeArrowheads="1"/>
          </p:cNvSpPr>
          <p:nvPr/>
        </p:nvSpPr>
        <p:spPr bwMode="auto">
          <a:xfrm>
            <a:off x="1143001" y="22109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1350"/>
          </a:p>
        </p:txBody>
      </p:sp>
      <p:pic>
        <p:nvPicPr>
          <p:cNvPr id="51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830" y="2450306"/>
            <a:ext cx="5036344" cy="281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83457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2897981" y="1269206"/>
            <a:ext cx="33480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s-MX" sz="2100" b="1"/>
              <a:t>Variables Compartidas LabView DSC</a:t>
            </a:r>
          </a:p>
        </p:txBody>
      </p:sp>
      <p:sp>
        <p:nvSpPr>
          <p:cNvPr id="52227" name="Rectangle 4"/>
          <p:cNvSpPr>
            <a:spLocks noChangeArrowheads="1"/>
          </p:cNvSpPr>
          <p:nvPr/>
        </p:nvSpPr>
        <p:spPr bwMode="auto">
          <a:xfrm>
            <a:off x="1143001" y="22109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1350"/>
          </a:p>
        </p:txBody>
      </p:sp>
      <p:sp>
        <p:nvSpPr>
          <p:cNvPr id="52228" name="Text Box 5"/>
          <p:cNvSpPr txBox="1">
            <a:spLocks noChangeArrowheads="1"/>
          </p:cNvSpPr>
          <p:nvPr/>
        </p:nvSpPr>
        <p:spPr bwMode="auto">
          <a:xfrm>
            <a:off x="1871663" y="2240757"/>
            <a:ext cx="5886450"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sz="1350"/>
              <a:t>Las principales propiedades de las variables compartidas son:</a:t>
            </a:r>
          </a:p>
          <a:p>
            <a:pPr eaLnBrk="1" hangingPunct="1"/>
            <a:endParaRPr lang="es-MX" sz="1350"/>
          </a:p>
          <a:p>
            <a:pPr eaLnBrk="1" hangingPunct="1"/>
            <a:r>
              <a:rPr lang="es-MX" sz="1350"/>
              <a:t>1.- Nombre de la variable</a:t>
            </a:r>
          </a:p>
          <a:p>
            <a:pPr eaLnBrk="1" hangingPunct="1"/>
            <a:endParaRPr lang="es-MX" sz="1350"/>
          </a:p>
          <a:p>
            <a:pPr eaLnBrk="1" hangingPunct="1"/>
            <a:r>
              <a:rPr lang="es-MX" sz="1350"/>
              <a:t>2.- Tipo (Analógico, Discreto, Arreglo de bits, Cadena)</a:t>
            </a:r>
          </a:p>
          <a:p>
            <a:pPr eaLnBrk="1" hangingPunct="1"/>
            <a:endParaRPr lang="es-MX" sz="1350"/>
          </a:p>
          <a:p>
            <a:pPr eaLnBrk="1" hangingPunct="1"/>
            <a:r>
              <a:rPr lang="es-MX" sz="1350"/>
              <a:t>3.- Acceso (Entrada, Salida, Entrada/Salida, Memoria)</a:t>
            </a:r>
          </a:p>
          <a:p>
            <a:pPr eaLnBrk="1" hangingPunct="1"/>
            <a:endParaRPr lang="es-MX" sz="1350"/>
          </a:p>
          <a:p>
            <a:pPr eaLnBrk="1" hangingPunct="1"/>
            <a:r>
              <a:rPr lang="es-MX" sz="1350"/>
              <a:t>4.- Valor (Dato adquirido)</a:t>
            </a:r>
          </a:p>
          <a:p>
            <a:pPr eaLnBrk="1" hangingPunct="1"/>
            <a:endParaRPr lang="es-MX" sz="1350"/>
          </a:p>
          <a:p>
            <a:pPr eaLnBrk="1" hangingPunct="1"/>
            <a:r>
              <a:rPr lang="es-MX" sz="1350"/>
              <a:t>5.- Estado (Integridad del dato)</a:t>
            </a:r>
          </a:p>
          <a:p>
            <a:pPr eaLnBrk="1" hangingPunct="1"/>
            <a:endParaRPr lang="es-MX" sz="1350"/>
          </a:p>
          <a:p>
            <a:pPr eaLnBrk="1" hangingPunct="1"/>
            <a:r>
              <a:rPr lang="es-MX" sz="1350"/>
              <a:t>6.- Estampa de tiempo (Fecha y hora de captura de dato)</a:t>
            </a:r>
          </a:p>
        </p:txBody>
      </p:sp>
    </p:spTree>
    <p:extLst>
      <p:ext uri="{BB962C8B-B14F-4D97-AF65-F5344CB8AC3E}">
        <p14:creationId xmlns:p14="http://schemas.microsoft.com/office/powerpoint/2010/main" val="7194980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2897981" y="1052513"/>
            <a:ext cx="33480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s-MX" sz="2100" b="1"/>
              <a:t>Variables Compartidas LabView DSC</a:t>
            </a:r>
          </a:p>
        </p:txBody>
      </p:sp>
      <p:sp>
        <p:nvSpPr>
          <p:cNvPr id="53251" name="Rectangle 4"/>
          <p:cNvSpPr>
            <a:spLocks noChangeArrowheads="1"/>
          </p:cNvSpPr>
          <p:nvPr/>
        </p:nvSpPr>
        <p:spPr bwMode="auto">
          <a:xfrm>
            <a:off x="1143001" y="22109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1350"/>
          </a:p>
        </p:txBody>
      </p:sp>
      <p:sp>
        <p:nvSpPr>
          <p:cNvPr id="53252" name="Text Box 6"/>
          <p:cNvSpPr txBox="1">
            <a:spLocks noChangeArrowheads="1"/>
          </p:cNvSpPr>
          <p:nvPr/>
        </p:nvSpPr>
        <p:spPr bwMode="auto">
          <a:xfrm>
            <a:off x="1818085" y="1863329"/>
            <a:ext cx="55090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sz="1200" b="1"/>
              <a:t>Tipos de variables</a:t>
            </a:r>
          </a:p>
          <a:p>
            <a:pPr eaLnBrk="1" hangingPunct="1"/>
            <a:endParaRPr lang="es-MX" sz="1200"/>
          </a:p>
          <a:p>
            <a:pPr eaLnBrk="1" hangingPunct="1"/>
            <a:r>
              <a:rPr lang="es-MX" sz="1200"/>
              <a:t>Analógico : Representan un valor continuo en un rango.</a:t>
            </a:r>
          </a:p>
          <a:p>
            <a:pPr eaLnBrk="1" hangingPunct="1"/>
            <a:endParaRPr lang="es-MX" sz="1200"/>
          </a:p>
          <a:p>
            <a:pPr eaLnBrk="1" hangingPunct="1"/>
            <a:r>
              <a:rPr lang="es-MX" sz="1200"/>
              <a:t>Discreto : Representan valores de dos estados (verdadero/falso)</a:t>
            </a:r>
          </a:p>
          <a:p>
            <a:pPr eaLnBrk="1" hangingPunct="1"/>
            <a:endParaRPr lang="es-MX" sz="1200"/>
          </a:p>
          <a:p>
            <a:pPr eaLnBrk="1" hangingPunct="1"/>
            <a:r>
              <a:rPr lang="es-MX" sz="1200"/>
              <a:t>Arreglo de bits : Valores de varios bits, hasta 32 valores discretos en un arreglo de boléanos.</a:t>
            </a:r>
          </a:p>
          <a:p>
            <a:pPr eaLnBrk="1" hangingPunct="1"/>
            <a:endParaRPr lang="es-MX" sz="1200"/>
          </a:p>
          <a:p>
            <a:pPr eaLnBrk="1" hangingPunct="1"/>
            <a:r>
              <a:rPr lang="es-MX" sz="1200"/>
              <a:t>Cadena: Representación ASCII o booleana de valores.</a:t>
            </a:r>
          </a:p>
        </p:txBody>
      </p:sp>
      <p:sp>
        <p:nvSpPr>
          <p:cNvPr id="53253" name="Text Box 7"/>
          <p:cNvSpPr txBox="1">
            <a:spLocks noChangeArrowheads="1"/>
          </p:cNvSpPr>
          <p:nvPr/>
        </p:nvSpPr>
        <p:spPr bwMode="auto">
          <a:xfrm>
            <a:off x="1871663" y="3914776"/>
            <a:ext cx="57245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sz="1200" b="1" dirty="0"/>
              <a:t>Acceso a variables</a:t>
            </a:r>
          </a:p>
          <a:p>
            <a:pPr eaLnBrk="1" hangingPunct="1"/>
            <a:endParaRPr lang="es-MX" sz="1200" dirty="0"/>
          </a:p>
          <a:p>
            <a:pPr eaLnBrk="1" hangingPunct="1"/>
            <a:r>
              <a:rPr lang="es-MX" sz="1200" dirty="0"/>
              <a:t>Entrada: Solo es posible leer valores de las variables.</a:t>
            </a:r>
          </a:p>
          <a:p>
            <a:pPr eaLnBrk="1" hangingPunct="1"/>
            <a:endParaRPr lang="es-MX" sz="1200" dirty="0"/>
          </a:p>
          <a:p>
            <a:pPr eaLnBrk="1" hangingPunct="1"/>
            <a:r>
              <a:rPr lang="es-MX" sz="1200" dirty="0"/>
              <a:t>Salida: Solo es posible escribir valores a la variable.</a:t>
            </a:r>
          </a:p>
          <a:p>
            <a:pPr eaLnBrk="1" hangingPunct="1"/>
            <a:endParaRPr lang="es-MX" sz="1200" dirty="0"/>
          </a:p>
          <a:p>
            <a:pPr eaLnBrk="1" hangingPunct="1"/>
            <a:r>
              <a:rPr lang="es-MX" sz="1200" dirty="0"/>
              <a:t>Entrada/salida : Es posible leer y escribir valores a la variable</a:t>
            </a:r>
          </a:p>
          <a:p>
            <a:pPr eaLnBrk="1" hangingPunct="1"/>
            <a:endParaRPr lang="es-MX" sz="1200" dirty="0"/>
          </a:p>
          <a:p>
            <a:pPr eaLnBrk="1" hangingPunct="1"/>
            <a:r>
              <a:rPr lang="es-MX" sz="1200" dirty="0"/>
              <a:t>Memoria : Es una variable de Entrada/salida que realiza su operación a memoria y no a un dispositivo físico.</a:t>
            </a:r>
          </a:p>
        </p:txBody>
      </p:sp>
    </p:spTree>
    <p:extLst>
      <p:ext uri="{BB962C8B-B14F-4D97-AF65-F5344CB8AC3E}">
        <p14:creationId xmlns:p14="http://schemas.microsoft.com/office/powerpoint/2010/main" val="248538511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500" dirty="0"/>
              <a:t>NI OPC SERVER</a:t>
            </a:r>
          </a:p>
        </p:txBody>
      </p:sp>
      <p:sp>
        <p:nvSpPr>
          <p:cNvPr id="3" name="Marcador de texto 2"/>
          <p:cNvSpPr>
            <a:spLocks noGrp="1"/>
          </p:cNvSpPr>
          <p:nvPr>
            <p:ph type="body" idx="1"/>
          </p:nvPr>
        </p:nvSpPr>
        <p:spPr/>
        <p:txBody>
          <a:bodyPr/>
          <a:lstStyle/>
          <a:p>
            <a:endParaRPr lang="es-MX"/>
          </a:p>
        </p:txBody>
      </p:sp>
    </p:spTree>
    <p:extLst>
      <p:ext uri="{BB962C8B-B14F-4D97-AF65-F5344CB8AC3E}">
        <p14:creationId xmlns:p14="http://schemas.microsoft.com/office/powerpoint/2010/main" val="2778828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3"/>
          <p:cNvSpPr>
            <a:spLocks noGrp="1"/>
          </p:cNvSpPr>
          <p:nvPr>
            <p:ph type="title"/>
          </p:nvPr>
        </p:nvSpPr>
        <p:spPr>
          <a:xfrm>
            <a:off x="822960" y="854160"/>
            <a:ext cx="7543800" cy="1450757"/>
          </a:xfrm>
        </p:spPr>
        <p:txBody>
          <a:bodyPr/>
          <a:lstStyle/>
          <a:p>
            <a:r>
              <a:rPr lang="es-MX" dirty="0"/>
              <a:t>PASOS PARA CONFIGURAR EL DISPOSITIVO</a:t>
            </a:r>
          </a:p>
        </p:txBody>
      </p:sp>
      <p:sp>
        <p:nvSpPr>
          <p:cNvPr id="5" name="Marcador de contenido 4"/>
          <p:cNvSpPr>
            <a:spLocks noGrp="1"/>
          </p:cNvSpPr>
          <p:nvPr>
            <p:ph idx="1"/>
          </p:nvPr>
        </p:nvSpPr>
        <p:spPr/>
        <p:txBody>
          <a:bodyPr/>
          <a:lstStyle/>
          <a:p>
            <a:endParaRPr lang="es-MX" dirty="0"/>
          </a:p>
          <a:p>
            <a:endParaRPr lang="es-MX" dirty="0"/>
          </a:p>
          <a:p>
            <a:pPr>
              <a:buFont typeface="Wingdings" panose="05000000000000000000" pitchFamily="2" charset="2"/>
              <a:buChar char="v"/>
            </a:pPr>
            <a:r>
              <a:rPr lang="es-MX" dirty="0"/>
              <a:t>PRIMERAMENTE SE DEBE DE CREAR EL DISPOSITIVO</a:t>
            </a:r>
          </a:p>
          <a:p>
            <a:pPr>
              <a:buFont typeface="Wingdings" panose="05000000000000000000" pitchFamily="2" charset="2"/>
              <a:buChar char="v"/>
            </a:pPr>
            <a:r>
              <a:rPr lang="es-MX" dirty="0"/>
              <a:t>CONFIGURAR EL PROTOCOLO CON EL QUE SE VA A CONECTAR</a:t>
            </a:r>
          </a:p>
          <a:p>
            <a:pPr>
              <a:buFont typeface="Wingdings" panose="05000000000000000000" pitchFamily="2" charset="2"/>
              <a:buChar char="v"/>
            </a:pPr>
            <a:r>
              <a:rPr lang="es-MX" dirty="0"/>
              <a:t>CREAR LOS TAGS CON LOS DIRECCIONAMIENTOS DE ACUERDO A LO QUE SE VA A LEER O ESCRIBIR EN LOS REGISTROS</a:t>
            </a:r>
          </a:p>
          <a:p>
            <a:pPr>
              <a:buFont typeface="Wingdings" panose="05000000000000000000" pitchFamily="2" charset="2"/>
              <a:buChar char="v"/>
            </a:pPr>
            <a:r>
              <a:rPr lang="es-MX" dirty="0"/>
              <a:t>VISUALIZAR LOS VALORES</a:t>
            </a:r>
          </a:p>
        </p:txBody>
      </p:sp>
    </p:spTree>
    <p:extLst>
      <p:ext uri="{BB962C8B-B14F-4D97-AF65-F5344CB8AC3E}">
        <p14:creationId xmlns:p14="http://schemas.microsoft.com/office/powerpoint/2010/main" val="14204983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texto 2"/>
          <p:cNvSpPr>
            <a:spLocks noGrp="1"/>
          </p:cNvSpPr>
          <p:nvPr>
            <p:ph type="body" idx="1"/>
          </p:nvPr>
        </p:nvSpPr>
        <p:spPr/>
        <p:txBody>
          <a:bodyPr/>
          <a:lstStyle/>
          <a:p>
            <a:endParaRPr lang="es-MX"/>
          </a:p>
        </p:txBody>
      </p:sp>
      <p:pic>
        <p:nvPicPr>
          <p:cNvPr id="4" name="Imagen 3"/>
          <p:cNvPicPr>
            <a:picLocks noChangeAspect="1"/>
          </p:cNvPicPr>
          <p:nvPr/>
        </p:nvPicPr>
        <p:blipFill rotWithShape="1">
          <a:blip r:embed="rId2"/>
          <a:srcRect b="6305"/>
          <a:stretch/>
        </p:blipFill>
        <p:spPr>
          <a:xfrm>
            <a:off x="252664" y="1036587"/>
            <a:ext cx="8633034" cy="4547693"/>
          </a:xfrm>
          <a:prstGeom prst="rect">
            <a:avLst/>
          </a:prstGeom>
        </p:spPr>
      </p:pic>
    </p:spTree>
    <p:extLst>
      <p:ext uri="{BB962C8B-B14F-4D97-AF65-F5344CB8AC3E}">
        <p14:creationId xmlns:p14="http://schemas.microsoft.com/office/powerpoint/2010/main" val="4136091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050" dirty="0" err="1"/>
              <a:t>Measurement</a:t>
            </a:r>
            <a:r>
              <a:rPr lang="es-MX" sz="4050" dirty="0"/>
              <a:t> Studio</a:t>
            </a:r>
          </a:p>
        </p:txBody>
      </p:sp>
      <p:sp>
        <p:nvSpPr>
          <p:cNvPr id="3" name="Marcador de texto 2"/>
          <p:cNvSpPr>
            <a:spLocks noGrp="1"/>
          </p:cNvSpPr>
          <p:nvPr>
            <p:ph type="body" idx="1"/>
          </p:nvPr>
        </p:nvSpPr>
        <p:spPr/>
        <p:txBody>
          <a:bodyPr/>
          <a:lstStyle/>
          <a:p>
            <a:endParaRPr lang="es-MX"/>
          </a:p>
        </p:txBody>
      </p:sp>
    </p:spTree>
    <p:extLst>
      <p:ext uri="{BB962C8B-B14F-4D97-AF65-F5344CB8AC3E}">
        <p14:creationId xmlns:p14="http://schemas.microsoft.com/office/powerpoint/2010/main" val="1768245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3"/>
          <p:cNvSpPr>
            <a:spLocks noGrp="1"/>
          </p:cNvSpPr>
          <p:nvPr>
            <p:ph type="title"/>
          </p:nvPr>
        </p:nvSpPr>
        <p:spPr>
          <a:xfrm>
            <a:off x="822960" y="486298"/>
            <a:ext cx="7543800" cy="1450757"/>
          </a:xfrm>
        </p:spPr>
        <p:txBody>
          <a:bodyPr/>
          <a:lstStyle/>
          <a:p>
            <a:r>
              <a:rPr lang="es-MX" dirty="0"/>
              <a:t>¿Qué es </a:t>
            </a:r>
            <a:r>
              <a:rPr lang="es-MX" dirty="0" err="1"/>
              <a:t>Measurement</a:t>
            </a:r>
            <a:r>
              <a:rPr lang="es-MX" dirty="0"/>
              <a:t> Studio para .NET?</a:t>
            </a:r>
          </a:p>
        </p:txBody>
      </p:sp>
      <p:sp>
        <p:nvSpPr>
          <p:cNvPr id="5" name="Marcador de contenido 4"/>
          <p:cNvSpPr>
            <a:spLocks noGrp="1"/>
          </p:cNvSpPr>
          <p:nvPr>
            <p:ph idx="1"/>
          </p:nvPr>
        </p:nvSpPr>
        <p:spPr>
          <a:xfrm>
            <a:off x="989662" y="2333179"/>
            <a:ext cx="7210396" cy="3168261"/>
          </a:xfrm>
        </p:spPr>
        <p:txBody>
          <a:bodyPr>
            <a:normAutofit lnSpcReduction="10000"/>
          </a:bodyPr>
          <a:lstStyle/>
          <a:p>
            <a:pPr algn="just"/>
            <a:r>
              <a:rPr lang="es-MX" b="1" dirty="0" err="1">
                <a:solidFill>
                  <a:schemeClr val="tx1"/>
                </a:solidFill>
              </a:rPr>
              <a:t>Measurement</a:t>
            </a:r>
            <a:r>
              <a:rPr lang="es-MX" b="1" dirty="0">
                <a:solidFill>
                  <a:schemeClr val="tx1"/>
                </a:solidFill>
              </a:rPr>
              <a:t> Studio 2015 introduce una herramienta autónoma de creación de instalador que ofrece a los programadores una manera de moverse desde el diseño hasta la implementación en el entorno original. </a:t>
            </a:r>
          </a:p>
          <a:p>
            <a:pPr algn="just"/>
            <a:endParaRPr lang="es-MX" b="1" dirty="0">
              <a:solidFill>
                <a:schemeClr val="tx1"/>
              </a:solidFill>
            </a:endParaRPr>
          </a:p>
          <a:p>
            <a:pPr algn="just"/>
            <a:r>
              <a:rPr lang="es-MX" b="1" dirty="0">
                <a:solidFill>
                  <a:schemeClr val="tx1"/>
                </a:solidFill>
              </a:rPr>
              <a:t>Ahora con soporte de biblioteca de clase .NET para Microsoft Visual Studio 2013, </a:t>
            </a:r>
            <a:r>
              <a:rPr lang="es-MX" b="1" dirty="0" err="1">
                <a:solidFill>
                  <a:schemeClr val="tx1"/>
                </a:solidFill>
              </a:rPr>
              <a:t>Measurement</a:t>
            </a:r>
            <a:r>
              <a:rPr lang="es-MX" b="1" dirty="0">
                <a:solidFill>
                  <a:schemeClr val="tx1"/>
                </a:solidFill>
              </a:rPr>
              <a:t> Studio 2015 ahora se integra en Visual Studio 2010, 2012 y 2013 para proporcionar a los ingenieros un juego completo de herramientas para desarrollar e implementar aplicaciones profesionales de ingeniería para adquirir, analizar y visualizar datos de medida.</a:t>
            </a:r>
          </a:p>
        </p:txBody>
      </p:sp>
    </p:spTree>
    <p:extLst>
      <p:ext uri="{BB962C8B-B14F-4D97-AF65-F5344CB8AC3E}">
        <p14:creationId xmlns:p14="http://schemas.microsoft.com/office/powerpoint/2010/main" val="1595723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p:txBody>
          <a:bodyPr/>
          <a:lstStyle/>
          <a:p>
            <a:endParaRPr lang="es-MX" dirty="0"/>
          </a:p>
        </p:txBody>
      </p:sp>
      <p:pic>
        <p:nvPicPr>
          <p:cNvPr id="8" name="Imagen 7"/>
          <p:cNvPicPr>
            <a:picLocks noChangeAspect="1"/>
          </p:cNvPicPr>
          <p:nvPr/>
        </p:nvPicPr>
        <p:blipFill rotWithShape="1">
          <a:blip r:embed="rId2"/>
          <a:srcRect l="31136" t="21765" r="25218" b="29331"/>
          <a:stretch/>
        </p:blipFill>
        <p:spPr>
          <a:xfrm>
            <a:off x="510241" y="1019710"/>
            <a:ext cx="8181473" cy="4867795"/>
          </a:xfrm>
          <a:prstGeom prst="rect">
            <a:avLst/>
          </a:prstGeom>
        </p:spPr>
      </p:pic>
    </p:spTree>
    <p:extLst>
      <p:ext uri="{BB962C8B-B14F-4D97-AF65-F5344CB8AC3E}">
        <p14:creationId xmlns:p14="http://schemas.microsoft.com/office/powerpoint/2010/main" val="3922765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80424" y="2292955"/>
            <a:ext cx="3757943" cy="2245958"/>
          </a:xfrm>
          <a:prstGeom prst="rect">
            <a:avLst/>
          </a:prstGeom>
        </p:spPr>
      </p:pic>
      <p:pic>
        <p:nvPicPr>
          <p:cNvPr id="3" name="Imagen 2"/>
          <p:cNvPicPr>
            <a:picLocks noChangeAspect="1"/>
          </p:cNvPicPr>
          <p:nvPr/>
        </p:nvPicPr>
        <p:blipFill>
          <a:blip r:embed="rId3"/>
          <a:stretch>
            <a:fillRect/>
          </a:stretch>
        </p:blipFill>
        <p:spPr>
          <a:xfrm>
            <a:off x="5786365" y="2292955"/>
            <a:ext cx="2262950" cy="2376614"/>
          </a:xfrm>
          <a:prstGeom prst="rect">
            <a:avLst/>
          </a:prstGeom>
        </p:spPr>
      </p:pic>
    </p:spTree>
    <p:extLst>
      <p:ext uri="{BB962C8B-B14F-4D97-AF65-F5344CB8AC3E}">
        <p14:creationId xmlns:p14="http://schemas.microsoft.com/office/powerpoint/2010/main" val="153683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Automatización industrial</a:t>
            </a:r>
          </a:p>
        </p:txBody>
      </p:sp>
      <p:sp>
        <p:nvSpPr>
          <p:cNvPr id="3" name="Marcador de contenido 2"/>
          <p:cNvSpPr>
            <a:spLocks noGrp="1"/>
          </p:cNvSpPr>
          <p:nvPr>
            <p:ph idx="1"/>
          </p:nvPr>
        </p:nvSpPr>
        <p:spPr/>
        <p:txBody>
          <a:bodyPr>
            <a:normAutofit fontScale="70000" lnSpcReduction="20000"/>
          </a:bodyPr>
          <a:lstStyle/>
          <a:p>
            <a:pPr algn="just"/>
            <a:r>
              <a:rPr lang="es-MX" dirty="0"/>
              <a:t>La AUTOMATIZACION (del griego antiguo auto, “guiado por uno mismo”) es la ejecución autónoma, repetitiva y coordinada de las tareas necesarias para realizar un proceso en forma óptima, ajustando su desempeño a los lineamientos establecidos por el usuario.</a:t>
            </a:r>
          </a:p>
          <a:p>
            <a:pPr algn="just"/>
            <a:r>
              <a:rPr lang="es-MX" dirty="0"/>
              <a:t>•La AUTOMATIZACION INDUSTRIAL es el uso de sistemas o elementos computarizados y electromecánicos para controlar maquinarias o procesos industriales.</a:t>
            </a:r>
          </a:p>
          <a:p>
            <a:pPr algn="just"/>
            <a:r>
              <a:rPr lang="es-MX" dirty="0"/>
              <a:t>•En la actualidad, como una disciplina de la ingeniería más amplia que un sistema de control, abarca la instrumentación industrial, que incluye los sensores y actuadores de campo, los sistemas de control y supervisión, los sistemas de transmisión y recolección de datos y las aplicaciones de software en tiempo real (SCADA) y terminales HMI para supervisar y controlar las operaciones de plantas o procesos industriales.</a:t>
            </a:r>
          </a:p>
          <a:p>
            <a:pPr algn="just"/>
            <a:r>
              <a:rPr lang="es-MX" dirty="0"/>
              <a:t>•La AUTOMATIZACION INDUSTRIAL emplea tecnología:</a:t>
            </a:r>
          </a:p>
          <a:p>
            <a:pPr algn="just"/>
            <a:r>
              <a:rPr lang="es-MX" dirty="0"/>
              <a:t>•Neumática – movimientos lineales y rápidos.</a:t>
            </a:r>
          </a:p>
          <a:p>
            <a:pPr algn="just"/>
            <a:r>
              <a:rPr lang="es-MX" dirty="0"/>
              <a:t>•Hidráulica – movimientos de alta potencia.</a:t>
            </a:r>
          </a:p>
          <a:p>
            <a:pPr algn="just"/>
            <a:r>
              <a:rPr lang="es-MX" dirty="0"/>
              <a:t>•Mecánica – mecanismos y accionamientos.</a:t>
            </a:r>
          </a:p>
          <a:p>
            <a:pPr algn="just"/>
            <a:r>
              <a:rPr lang="es-MX" dirty="0"/>
              <a:t>•Eléctrica – motores y elementos de control.</a:t>
            </a:r>
          </a:p>
          <a:p>
            <a:pPr algn="just"/>
            <a:r>
              <a:rPr lang="es-MX" dirty="0"/>
              <a:t>•Electrónica - control y comunicaciones.</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8</a:t>
            </a:fld>
            <a:endParaRPr lang="es-MX"/>
          </a:p>
        </p:txBody>
      </p:sp>
    </p:spTree>
    <p:extLst>
      <p:ext uri="{BB962C8B-B14F-4D97-AF65-F5344CB8AC3E}">
        <p14:creationId xmlns:p14="http://schemas.microsoft.com/office/powerpoint/2010/main" val="10980513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510241" y="686584"/>
            <a:ext cx="7210396" cy="810704"/>
          </a:xfrm>
        </p:spPr>
        <p:txBody>
          <a:bodyPr>
            <a:noAutofit/>
          </a:bodyPr>
          <a:lstStyle/>
          <a:p>
            <a:pPr algn="ctr"/>
            <a:r>
              <a:rPr lang="es-MX" sz="3000" b="1" dirty="0"/>
              <a:t>Conectividad en Red e Integración de Datos</a:t>
            </a:r>
            <a:br>
              <a:rPr lang="es-MX" sz="3000" b="1" dirty="0"/>
            </a:br>
            <a:endParaRPr lang="es-MX" sz="3000" dirty="0"/>
          </a:p>
        </p:txBody>
      </p:sp>
      <p:sp>
        <p:nvSpPr>
          <p:cNvPr id="3" name="Marcador de contenido 2"/>
          <p:cNvSpPr>
            <a:spLocks noGrp="1"/>
          </p:cNvSpPr>
          <p:nvPr>
            <p:ph idx="1"/>
          </p:nvPr>
        </p:nvSpPr>
        <p:spPr>
          <a:xfrm>
            <a:off x="702747" y="1313404"/>
            <a:ext cx="7947959" cy="3180293"/>
          </a:xfrm>
        </p:spPr>
        <p:txBody>
          <a:bodyPr>
            <a:noAutofit/>
          </a:bodyPr>
          <a:lstStyle/>
          <a:p>
            <a:r>
              <a:rPr lang="es-MX" sz="1800" dirty="0">
                <a:solidFill>
                  <a:schemeClr val="tx1"/>
                </a:solidFill>
              </a:rPr>
              <a:t>Ya sea que esté pasando datos entre aplicaciones o por Internet, </a:t>
            </a:r>
            <a:r>
              <a:rPr lang="es-MX" sz="1800" dirty="0" err="1">
                <a:solidFill>
                  <a:schemeClr val="tx1"/>
                </a:solidFill>
              </a:rPr>
              <a:t>Measurement</a:t>
            </a:r>
            <a:r>
              <a:rPr lang="es-MX" sz="1800" dirty="0">
                <a:solidFill>
                  <a:schemeClr val="tx1"/>
                </a:solidFill>
              </a:rPr>
              <a:t> Studio hace más fácil compartir datos de medidas. </a:t>
            </a:r>
          </a:p>
          <a:p>
            <a:r>
              <a:rPr lang="es-MX" sz="1800" dirty="0">
                <a:solidFill>
                  <a:schemeClr val="tx1"/>
                </a:solidFill>
              </a:rPr>
              <a:t>Con las variables en red - una herramienta de programación diseñada específicamente para publicar y suscribir datos en vivo en aplicaciones de medida y automatización - usted puede compartir datos con uno o más aplicaciones de clientes en una red sin preocuparse sobre los formatos de los datos o los protocolos en red.</a:t>
            </a:r>
          </a:p>
          <a:p>
            <a:pPr marL="0" indent="0">
              <a:buNone/>
            </a:pPr>
            <a:endParaRPr lang="es-MX" sz="1800" dirty="0">
              <a:solidFill>
                <a:schemeClr val="tx1"/>
              </a:solidFill>
            </a:endParaRPr>
          </a:p>
          <a:p>
            <a:r>
              <a:rPr lang="es-MX" sz="1800" dirty="0">
                <a:solidFill>
                  <a:schemeClr val="tx1"/>
                </a:solidFill>
              </a:rPr>
              <a:t>Las características clave de red incluyen las siguientes:</a:t>
            </a:r>
          </a:p>
          <a:p>
            <a:r>
              <a:rPr lang="es-MX" sz="1800" dirty="0">
                <a:solidFill>
                  <a:schemeClr val="tx1"/>
                </a:solidFill>
              </a:rPr>
              <a:t>Leer y escribir datos entre diferentes fuentes de datos y objetivos</a:t>
            </a:r>
          </a:p>
          <a:p>
            <a:r>
              <a:rPr lang="es-MX" sz="1800" dirty="0">
                <a:solidFill>
                  <a:schemeClr val="tx1"/>
                </a:solidFill>
              </a:rPr>
              <a:t>Especificar fuentes de datos y objetivos a través de un esquema URL</a:t>
            </a:r>
          </a:p>
          <a:p>
            <a:r>
              <a:rPr lang="es-MX" sz="1800" dirty="0">
                <a:solidFill>
                  <a:schemeClr val="tx1"/>
                </a:solidFill>
              </a:rPr>
              <a:t>Usar características de búsqueda para ubicar elementos de datos rápidamente en otras </a:t>
            </a:r>
            <a:r>
              <a:rPr lang="es-MX" sz="1800" dirty="0" err="1">
                <a:solidFill>
                  <a:schemeClr val="tx1"/>
                </a:solidFill>
              </a:rPr>
              <a:t>PCs</a:t>
            </a:r>
            <a:endParaRPr lang="es-MX" sz="1800" dirty="0">
              <a:solidFill>
                <a:schemeClr val="tx1"/>
              </a:solidFill>
            </a:endParaRPr>
          </a:p>
          <a:p>
            <a:r>
              <a:rPr lang="es-MX" sz="1800" dirty="0">
                <a:solidFill>
                  <a:schemeClr val="tx1"/>
                </a:solidFill>
              </a:rPr>
              <a:t>Enlazar a controles de Formas de Windows y Formas Web</a:t>
            </a:r>
          </a:p>
          <a:p>
            <a:endParaRPr lang="es-MX" sz="1800" dirty="0">
              <a:solidFill>
                <a:schemeClr val="tx1"/>
              </a:solidFill>
            </a:endParaRPr>
          </a:p>
        </p:txBody>
      </p:sp>
    </p:spTree>
    <p:extLst>
      <p:ext uri="{BB962C8B-B14F-4D97-AF65-F5344CB8AC3E}">
        <p14:creationId xmlns:p14="http://schemas.microsoft.com/office/powerpoint/2010/main" val="180118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52363" y="1038786"/>
            <a:ext cx="7543800" cy="738244"/>
          </a:xfrm>
        </p:spPr>
        <p:txBody>
          <a:bodyPr/>
          <a:lstStyle/>
          <a:p>
            <a:r>
              <a:rPr lang="es-MX" dirty="0"/>
              <a:t>Pirámide de la automatización</a:t>
            </a:r>
          </a:p>
        </p:txBody>
      </p:sp>
      <p:sp>
        <p:nvSpPr>
          <p:cNvPr id="4" name="Marcador de número de diapositiva 3"/>
          <p:cNvSpPr>
            <a:spLocks noGrp="1"/>
          </p:cNvSpPr>
          <p:nvPr>
            <p:ph type="sldNum" sz="quarter" idx="12"/>
          </p:nvPr>
        </p:nvSpPr>
        <p:spPr/>
        <p:txBody>
          <a:bodyPr/>
          <a:lstStyle/>
          <a:p>
            <a:fld id="{5161A63E-25B5-40A7-9CDD-AD5BF4CF7E1B}" type="slidenum">
              <a:rPr lang="es-MX" smtClean="0"/>
              <a:t>9</a:t>
            </a:fld>
            <a:endParaRPr lang="es-MX"/>
          </a:p>
        </p:txBody>
      </p:sp>
      <p:pic>
        <p:nvPicPr>
          <p:cNvPr id="5" name="Imagen 4"/>
          <p:cNvPicPr>
            <a:picLocks noChangeAspect="1"/>
          </p:cNvPicPr>
          <p:nvPr/>
        </p:nvPicPr>
        <p:blipFill>
          <a:blip r:embed="rId2"/>
          <a:stretch>
            <a:fillRect/>
          </a:stretch>
        </p:blipFill>
        <p:spPr>
          <a:xfrm>
            <a:off x="2018248" y="1985301"/>
            <a:ext cx="5012030" cy="3508516"/>
          </a:xfrm>
          <a:prstGeom prst="rect">
            <a:avLst/>
          </a:prstGeom>
        </p:spPr>
      </p:pic>
    </p:spTree>
    <p:extLst>
      <p:ext uri="{BB962C8B-B14F-4D97-AF65-F5344CB8AC3E}">
        <p14:creationId xmlns:p14="http://schemas.microsoft.com/office/powerpoint/2010/main" val="3263431407"/>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58</TotalTime>
  <Words>2082</Words>
  <Application>Microsoft Office PowerPoint</Application>
  <PresentationFormat>Presentación en pantalla (4:3)</PresentationFormat>
  <Paragraphs>231</Paragraphs>
  <Slides>80</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80</vt:i4>
      </vt:variant>
    </vt:vector>
  </HeadingPairs>
  <TitlesOfParts>
    <vt:vector size="85" baseType="lpstr">
      <vt:lpstr>Arial</vt:lpstr>
      <vt:lpstr>Calibri</vt:lpstr>
      <vt:lpstr>Calibri Light</vt:lpstr>
      <vt:lpstr>Wingdings</vt:lpstr>
      <vt:lpstr>Retrospección</vt:lpstr>
      <vt:lpstr>Control, adquisición y monitoreo con Arduino y Visual Basic .net</vt:lpstr>
      <vt:lpstr>Capítulo 10: Prototipo de un Sistema de Control  Supervisorio y Adquisición de datos a distancia (SCADA)</vt:lpstr>
      <vt:lpstr>Arduino-SCADA HMI</vt:lpstr>
      <vt:lpstr>Material y equipo requeridos</vt:lpstr>
      <vt:lpstr>Software requerido:</vt:lpstr>
      <vt:lpstr>Presentación de PowerPoint</vt:lpstr>
      <vt:lpstr>Redes Industriales</vt:lpstr>
      <vt:lpstr>Automatización industrial</vt:lpstr>
      <vt:lpstr>Pirámide de la automatización</vt:lpstr>
      <vt:lpstr>Presentación de PowerPoint</vt:lpstr>
      <vt:lpstr>REDES INDUSTRIALES</vt:lpstr>
      <vt:lpstr>REDES INDUSTRIALES</vt:lpstr>
      <vt:lpstr>Presentación de PowerPoint</vt:lpstr>
      <vt:lpstr>Presentación de PowerPoint</vt:lpstr>
      <vt:lpstr>REDES INDUSTRIALES</vt:lpstr>
      <vt:lpstr>REDES INDUSTRIALES</vt:lpstr>
      <vt:lpstr>Modelo OSI descripción</vt:lpstr>
      <vt:lpstr>REDES INDUSTRIALES</vt:lpstr>
      <vt:lpstr>REDES INDUSTRIALES</vt:lpstr>
      <vt:lpstr>REDES INDUSTRIALES</vt:lpstr>
      <vt:lpstr>Presentación de PowerPoint</vt:lpstr>
      <vt:lpstr>NIVELES OPERATIVOS REDES INDUSTRIALES</vt:lpstr>
      <vt:lpstr>REDES MAS UTILIZADAS POR NIVEL</vt:lpstr>
      <vt:lpstr>PROTOCOLO MODBUS Generalidades</vt:lpstr>
      <vt:lpstr>MODBUS</vt:lpstr>
      <vt:lpstr>MODOS DE TRANSMISION</vt:lpstr>
      <vt:lpstr>COMUNICACIÓN MAESTRO-ESCLAVO</vt:lpstr>
      <vt:lpstr>COMUNICACIÓN MAESTRO-ESCLAVO</vt:lpstr>
      <vt:lpstr>COMUNICACIÓN MAESTRO-ESCLAVO</vt:lpstr>
      <vt:lpstr>Presentación de PowerPoint</vt:lpstr>
      <vt:lpstr>Presentación de PowerPoint</vt:lpstr>
      <vt:lpstr>Presentación de PowerPoint</vt:lpstr>
      <vt:lpstr>Presentación de PowerPoint</vt:lpstr>
      <vt:lpstr>ARDUINO ETHERNET-SHIELD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ARDUINO + MODBUS-TCP/IP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SISTEMAS SCADA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NI OPC SERVER</vt:lpstr>
      <vt:lpstr>PASOS PARA CONFIGURAR EL DISPOSITIVO</vt:lpstr>
      <vt:lpstr>Presentación de PowerPoint</vt:lpstr>
      <vt:lpstr>Measurement Studio</vt:lpstr>
      <vt:lpstr>¿Qué es Measurement Studio para .NET?</vt:lpstr>
      <vt:lpstr>Presentación de PowerPoint</vt:lpstr>
      <vt:lpstr>Presentación de PowerPoint</vt:lpstr>
      <vt:lpstr>Conectividad en Red e Integración de Datos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adquisición, monitoreo con Arduino y visual basic .net</dc:title>
  <dc:creator>PC</dc:creator>
  <cp:lastModifiedBy>hvela</cp:lastModifiedBy>
  <cp:revision>33</cp:revision>
  <dcterms:created xsi:type="dcterms:W3CDTF">2016-09-27T22:28:37Z</dcterms:created>
  <dcterms:modified xsi:type="dcterms:W3CDTF">2017-03-14T19:15:01Z</dcterms:modified>
</cp:coreProperties>
</file>