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7"/>
  </p:notes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3" r:id="rId3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91" d="100"/>
          <a:sy n="91" d="100"/>
        </p:scale>
        <p:origin x="140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EBE032-1ECF-4955-8E09-39439F3809C1}" type="datetimeFigureOut">
              <a:rPr lang="es-MX" smtClean="0"/>
              <a:t>14/03/2017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738884-308A-4125-B7E0-855A3A5F77C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144037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00F28-F45F-47AB-941D-8B4DEB611395}" type="datetimeFigureOut">
              <a:rPr lang="es-MX" smtClean="0"/>
              <a:t>14/03/2017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42B08-02A2-4200-BC16-80DE6C3FEFD3}" type="slidenum">
              <a:rPr lang="es-MX" smtClean="0"/>
              <a:t>‹Nº›</a:t>
            </a:fld>
            <a:endParaRPr lang="es-MX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15514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00F28-F45F-47AB-941D-8B4DEB611395}" type="datetimeFigureOut">
              <a:rPr lang="es-MX" smtClean="0"/>
              <a:t>14/03/2017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42B08-02A2-4200-BC16-80DE6C3FEFD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854317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00F28-F45F-47AB-941D-8B4DEB611395}" type="datetimeFigureOut">
              <a:rPr lang="es-MX" smtClean="0"/>
              <a:t>14/03/2017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42B08-02A2-4200-BC16-80DE6C3FEFD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79552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00F28-F45F-47AB-941D-8B4DEB611395}" type="datetimeFigureOut">
              <a:rPr lang="es-MX" smtClean="0"/>
              <a:t>14/03/2017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42B08-02A2-4200-BC16-80DE6C3FEFD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837498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00F28-F45F-47AB-941D-8B4DEB611395}" type="datetimeFigureOut">
              <a:rPr lang="es-MX" smtClean="0"/>
              <a:t>14/03/2017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42B08-02A2-4200-BC16-80DE6C3FEFD3}" type="slidenum">
              <a:rPr lang="es-MX" smtClean="0"/>
              <a:t>‹Nº›</a:t>
            </a:fld>
            <a:endParaRPr lang="es-MX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02530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00F28-F45F-47AB-941D-8B4DEB611395}" type="datetimeFigureOut">
              <a:rPr lang="es-MX" smtClean="0"/>
              <a:t>14/03/2017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42B08-02A2-4200-BC16-80DE6C3FEFD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101669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00F28-F45F-47AB-941D-8B4DEB611395}" type="datetimeFigureOut">
              <a:rPr lang="es-MX" smtClean="0"/>
              <a:t>14/03/2017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42B08-02A2-4200-BC16-80DE6C3FEFD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46749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00F28-F45F-47AB-941D-8B4DEB611395}" type="datetimeFigureOut">
              <a:rPr lang="es-MX" smtClean="0"/>
              <a:t>14/03/2017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42B08-02A2-4200-BC16-80DE6C3FEFD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806722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00F28-F45F-47AB-941D-8B4DEB611395}" type="datetimeFigureOut">
              <a:rPr lang="es-MX" smtClean="0"/>
              <a:t>14/03/2017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42B08-02A2-4200-BC16-80DE6C3FEFD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188292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85400F28-F45F-47AB-941D-8B4DEB611395}" type="datetimeFigureOut">
              <a:rPr lang="es-MX" smtClean="0"/>
              <a:t>14/03/2017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7242B08-02A2-4200-BC16-80DE6C3FEFD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279186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00F28-F45F-47AB-941D-8B4DEB611395}" type="datetimeFigureOut">
              <a:rPr lang="es-MX" smtClean="0"/>
              <a:t>14/03/2017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42B08-02A2-4200-BC16-80DE6C3FEFD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556659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85400F28-F45F-47AB-941D-8B4DEB611395}" type="datetimeFigureOut">
              <a:rPr lang="es-MX" smtClean="0"/>
              <a:t>14/03/2017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C7242B08-02A2-4200-BC16-80DE6C3FEFD3}" type="slidenum">
              <a:rPr lang="es-MX" smtClean="0"/>
              <a:t>‹Nº›</a:t>
            </a:fld>
            <a:endParaRPr lang="es-MX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7936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1.png"/><Relationship Id="rId7" Type="http://schemas.openxmlformats.org/officeDocument/2006/relationships/image" Target="../media/image23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12.png"/><Relationship Id="rId9" Type="http://schemas.openxmlformats.org/officeDocument/2006/relationships/image" Target="../media/image25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s-MX" sz="4950" dirty="0"/>
              <a:t>Control, adquisición y monitoreo con Arduino y Visual Basic </a:t>
            </a:r>
            <a:r>
              <a:rPr lang="es-MX" sz="4950" dirty="0" err="1"/>
              <a:t>.net</a:t>
            </a:r>
            <a:endParaRPr lang="es-MX" sz="495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MX" dirty="0"/>
              <a:t>Mtro. </a:t>
            </a:r>
            <a:r>
              <a:rPr lang="es-MX" dirty="0" err="1"/>
              <a:t>ruben</a:t>
            </a:r>
            <a:r>
              <a:rPr lang="es-MX" dirty="0"/>
              <a:t> oliva ramos</a:t>
            </a:r>
          </a:p>
        </p:txBody>
      </p:sp>
    </p:spTree>
    <p:extLst>
      <p:ext uri="{BB962C8B-B14F-4D97-AF65-F5344CB8AC3E}">
        <p14:creationId xmlns:p14="http://schemas.microsoft.com/office/powerpoint/2010/main" val="23395036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21160" y="1470625"/>
            <a:ext cx="5829300" cy="1021556"/>
          </a:xfrm>
        </p:spPr>
        <p:txBody>
          <a:bodyPr>
            <a:noAutofit/>
          </a:bodyPr>
          <a:lstStyle/>
          <a:p>
            <a:r>
              <a:rPr lang="es-MX" sz="6600" dirty="0"/>
              <a:t>El mundo actual</a:t>
            </a:r>
            <a:br>
              <a:rPr lang="es-MX" sz="6600" dirty="0"/>
            </a:br>
            <a:endParaRPr lang="es-MX" sz="6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7844" y="1808821"/>
            <a:ext cx="3156657" cy="378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84129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1817694" y="1052737"/>
            <a:ext cx="5486400" cy="865573"/>
          </a:xfrm>
        </p:spPr>
        <p:txBody>
          <a:bodyPr>
            <a:normAutofit fontScale="90000"/>
          </a:bodyPr>
          <a:lstStyle/>
          <a:p>
            <a:r>
              <a:rPr lang="es-MX" dirty="0"/>
              <a:t>Aplicaciones de la vida diaria: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1679195" y="1907988"/>
            <a:ext cx="5486400" cy="2654645"/>
          </a:xfrm>
        </p:spPr>
        <p:txBody>
          <a:bodyPr>
            <a:noAutofit/>
          </a:bodyPr>
          <a:lstStyle/>
          <a:p>
            <a:pPr lvl="0"/>
            <a:r>
              <a:rPr lang="es-MX" sz="1800" dirty="0"/>
              <a:t>DOMOTICA</a:t>
            </a:r>
          </a:p>
          <a:p>
            <a:pPr lvl="0"/>
            <a:endParaRPr lang="es-MX" sz="1800" dirty="0"/>
          </a:p>
          <a:p>
            <a:pPr lvl="0"/>
            <a:r>
              <a:rPr lang="es-MX" sz="1800" dirty="0"/>
              <a:t>MONITOREO DE SENSORES A DISTANCIA</a:t>
            </a:r>
          </a:p>
          <a:p>
            <a:pPr lvl="0"/>
            <a:endParaRPr lang="es-MX" sz="1800" dirty="0"/>
          </a:p>
          <a:p>
            <a:pPr lvl="0"/>
            <a:r>
              <a:rPr lang="es-MX" sz="1800" dirty="0"/>
              <a:t>CONTROL DE ENCENDIDO Y APAGADO DE DISPOSITIVOS A DISTANCIA</a:t>
            </a:r>
          </a:p>
          <a:p>
            <a:pPr lvl="0"/>
            <a:endParaRPr lang="es-MX" sz="1800" dirty="0"/>
          </a:p>
          <a:p>
            <a:pPr lvl="0"/>
            <a:r>
              <a:rPr lang="es-MX" sz="1800" dirty="0"/>
              <a:t>CONTROL Y MONITOREO DE UNA INCUBADORA</a:t>
            </a:r>
          </a:p>
          <a:p>
            <a:pPr lvl="0"/>
            <a:endParaRPr lang="es-MX" sz="1800" dirty="0"/>
          </a:p>
          <a:p>
            <a:pPr lvl="0"/>
            <a:r>
              <a:rPr lang="es-MX" sz="1800" dirty="0"/>
              <a:t>LOCALIZACIÓN DE DISPOSITIVOS PARA RASTREO Y MONITOREO</a:t>
            </a:r>
          </a:p>
          <a:p>
            <a:endParaRPr lang="es-MX" sz="1800" dirty="0"/>
          </a:p>
        </p:txBody>
      </p:sp>
    </p:spTree>
    <p:extLst>
      <p:ext uri="{BB962C8B-B14F-4D97-AF65-F5344CB8AC3E}">
        <p14:creationId xmlns:p14="http://schemas.microsoft.com/office/powerpoint/2010/main" val="38790523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925706" y="695383"/>
            <a:ext cx="5486400" cy="2654645"/>
          </a:xfrm>
        </p:spPr>
        <p:txBody>
          <a:bodyPr>
            <a:noAutofit/>
          </a:bodyPr>
          <a:lstStyle/>
          <a:p>
            <a:pPr lvl="0"/>
            <a:r>
              <a:rPr lang="es-MX" sz="1200" dirty="0"/>
              <a:t>CONTROL DE RIEGO</a:t>
            </a:r>
          </a:p>
          <a:p>
            <a:pPr lvl="0"/>
            <a:endParaRPr lang="es-MX" sz="1200" dirty="0"/>
          </a:p>
          <a:p>
            <a:pPr lvl="0"/>
            <a:r>
              <a:rPr lang="es-MX" sz="1200" dirty="0"/>
              <a:t>MONITOREO DE VARIABLES FISICAS Y ELECTRICAS CON SENSORES</a:t>
            </a:r>
          </a:p>
          <a:p>
            <a:pPr lvl="0"/>
            <a:endParaRPr lang="es-MX" sz="1200" dirty="0"/>
          </a:p>
          <a:p>
            <a:pPr lvl="0"/>
            <a:r>
              <a:rPr lang="es-MX" sz="1200" dirty="0"/>
              <a:t>CONTROL REMOTO PARA  APAGAR Y ENCENDER MOTORES</a:t>
            </a:r>
          </a:p>
          <a:p>
            <a:pPr lvl="0"/>
            <a:endParaRPr lang="es-MX" sz="1200" dirty="0"/>
          </a:p>
          <a:p>
            <a:pPr lvl="0"/>
            <a:r>
              <a:rPr lang="es-MX" sz="1200" dirty="0"/>
              <a:t>CONTROL DE DISPOSITIVOS Y ENVIO DE MENSAJES  AL  TELEFONO  MOVIL</a:t>
            </a:r>
          </a:p>
          <a:p>
            <a:pPr lvl="0"/>
            <a:endParaRPr lang="es-MX" sz="1200" dirty="0"/>
          </a:p>
          <a:p>
            <a:pPr lvl="0"/>
            <a:r>
              <a:rPr lang="es-MX" sz="1200" dirty="0"/>
              <a:t>SISTEMAS DE SEGURIDAD</a:t>
            </a:r>
          </a:p>
          <a:p>
            <a:pPr lvl="0"/>
            <a:endParaRPr lang="es-MX" sz="1200" dirty="0"/>
          </a:p>
          <a:p>
            <a:pPr lvl="0"/>
            <a:r>
              <a:rPr lang="es-MX" sz="1200" dirty="0"/>
              <a:t>CONTROL DE DISPOSITIVOS Y ENVIO DE MENSAJES DE FORMA AUTOMATICA DE ACUERDO AL PROCESO</a:t>
            </a:r>
          </a:p>
          <a:p>
            <a:pPr lvl="0"/>
            <a:endParaRPr lang="es-MX" sz="1200" dirty="0"/>
          </a:p>
          <a:p>
            <a:pPr lvl="0"/>
            <a:r>
              <a:rPr lang="es-MX" sz="1200" dirty="0"/>
              <a:t>CONTROL REMOTO DE APLICACIONES (EJECUCION DE SOFTWARE, ABRIR ARCHIVOS, ETC)</a:t>
            </a:r>
          </a:p>
          <a:p>
            <a:pPr lvl="0"/>
            <a:endParaRPr lang="es-MX" sz="1200" dirty="0"/>
          </a:p>
          <a:p>
            <a:pPr lvl="0"/>
            <a:r>
              <a:rPr lang="es-MX" sz="1200" dirty="0"/>
              <a:t>MONITOREO DE SEÑALES Y REGISTRO DE LOS DATOS EN UNA BASE DE DATOS</a:t>
            </a:r>
          </a:p>
          <a:p>
            <a:pPr lvl="0"/>
            <a:endParaRPr lang="es-MX" sz="1200" dirty="0"/>
          </a:p>
          <a:p>
            <a:endParaRPr lang="es-MX" sz="1200" dirty="0"/>
          </a:p>
        </p:txBody>
      </p:sp>
    </p:spTree>
    <p:extLst>
      <p:ext uri="{BB962C8B-B14F-4D97-AF65-F5344CB8AC3E}">
        <p14:creationId xmlns:p14="http://schemas.microsoft.com/office/powerpoint/2010/main" val="25844299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Título"/>
          <p:cNvSpPr>
            <a:spLocks noGrp="1"/>
          </p:cNvSpPr>
          <p:nvPr>
            <p:ph type="title"/>
          </p:nvPr>
        </p:nvSpPr>
        <p:spPr>
          <a:xfrm>
            <a:off x="1817694" y="857251"/>
            <a:ext cx="5486400" cy="865573"/>
          </a:xfrm>
        </p:spPr>
        <p:txBody>
          <a:bodyPr>
            <a:normAutofit fontScale="90000"/>
          </a:bodyPr>
          <a:lstStyle/>
          <a:p>
            <a:r>
              <a:rPr lang="es-MX" dirty="0"/>
              <a:t>Tipos de comunicación</a:t>
            </a:r>
          </a:p>
        </p:txBody>
      </p:sp>
      <p:sp>
        <p:nvSpPr>
          <p:cNvPr id="7" name="6 Marcador de contenido"/>
          <p:cNvSpPr>
            <a:spLocks noGrp="1"/>
          </p:cNvSpPr>
          <p:nvPr>
            <p:ph idx="1"/>
          </p:nvPr>
        </p:nvSpPr>
        <p:spPr>
          <a:xfrm>
            <a:off x="1817694" y="2356666"/>
            <a:ext cx="5486400" cy="2654645"/>
          </a:xfrm>
        </p:spPr>
        <p:txBody>
          <a:bodyPr>
            <a:noAutofit/>
          </a:bodyPr>
          <a:lstStyle/>
          <a:p>
            <a:endParaRPr lang="es-MX" sz="2100" b="1" dirty="0"/>
          </a:p>
          <a:p>
            <a:r>
              <a:rPr lang="es-MX" sz="2100" b="1" dirty="0"/>
              <a:t>Bluetooth</a:t>
            </a:r>
          </a:p>
          <a:p>
            <a:r>
              <a:rPr lang="es-MX" sz="2100" b="1" dirty="0" err="1"/>
              <a:t>Wifi</a:t>
            </a:r>
            <a:endParaRPr lang="es-MX" sz="2100" b="1" dirty="0"/>
          </a:p>
          <a:p>
            <a:r>
              <a:rPr lang="es-MX" sz="2100" b="1" dirty="0"/>
              <a:t>Ethernet</a:t>
            </a:r>
          </a:p>
          <a:p>
            <a:r>
              <a:rPr lang="es-MX" sz="2100" b="1" dirty="0"/>
              <a:t>GSM</a:t>
            </a:r>
          </a:p>
          <a:p>
            <a:r>
              <a:rPr lang="es-MX" sz="2100" b="1" dirty="0"/>
              <a:t>Localización GPS</a:t>
            </a:r>
          </a:p>
        </p:txBody>
      </p:sp>
    </p:spTree>
    <p:extLst>
      <p:ext uri="{BB962C8B-B14F-4D97-AF65-F5344CB8AC3E}">
        <p14:creationId xmlns:p14="http://schemas.microsoft.com/office/powerpoint/2010/main" val="32689001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907181" y="2437116"/>
            <a:ext cx="7543800" cy="2674620"/>
          </a:xfrm>
        </p:spPr>
        <p:txBody>
          <a:bodyPr/>
          <a:lstStyle/>
          <a:p>
            <a:pPr algn="ctr"/>
            <a:r>
              <a:rPr lang="es-MX" dirty="0"/>
              <a:t>Ethernet </a:t>
            </a:r>
            <a:r>
              <a:rPr lang="es-MX" dirty="0" err="1"/>
              <a:t>Shield</a:t>
            </a:r>
            <a:endParaRPr lang="es-MX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094" y="1216855"/>
            <a:ext cx="3222539" cy="2557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30357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822960" y="1095898"/>
            <a:ext cx="7543800" cy="1450757"/>
          </a:xfrm>
        </p:spPr>
        <p:txBody>
          <a:bodyPr>
            <a:normAutofit fontScale="90000"/>
          </a:bodyPr>
          <a:lstStyle/>
          <a:p>
            <a:r>
              <a:rPr lang="es-MX" dirty="0"/>
              <a:t>Elementos que se necesitan para el control a distancia a través de Internet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822959" y="2518395"/>
            <a:ext cx="7543801" cy="4023360"/>
          </a:xfrm>
        </p:spPr>
        <p:txBody>
          <a:bodyPr>
            <a:normAutofit/>
          </a:bodyPr>
          <a:lstStyle/>
          <a:p>
            <a:endParaRPr lang="es-MX" sz="2100" dirty="0"/>
          </a:p>
          <a:p>
            <a:r>
              <a:rPr lang="es-MX" sz="2100" dirty="0"/>
              <a:t>Página WEB</a:t>
            </a:r>
          </a:p>
          <a:p>
            <a:r>
              <a:rPr lang="es-MX" sz="2100" dirty="0"/>
              <a:t>Servidor WEB</a:t>
            </a:r>
          </a:p>
          <a:p>
            <a:r>
              <a:rPr lang="es-MX" sz="2100" dirty="0"/>
              <a:t>Cliente WEB (navegador </a:t>
            </a:r>
            <a:r>
              <a:rPr lang="es-MX" sz="2100" dirty="0" err="1"/>
              <a:t>Mozzilla</a:t>
            </a:r>
            <a:r>
              <a:rPr lang="es-MX" sz="2100" dirty="0"/>
              <a:t> </a:t>
            </a:r>
            <a:r>
              <a:rPr lang="es-MX" sz="2100" dirty="0" err="1"/>
              <a:t>Fire</a:t>
            </a:r>
            <a:r>
              <a:rPr lang="es-MX" sz="2100" dirty="0"/>
              <a:t> Fox, Explorer, </a:t>
            </a:r>
            <a:r>
              <a:rPr lang="es-MX" sz="2100" dirty="0" err="1"/>
              <a:t>Chrome</a:t>
            </a:r>
            <a:r>
              <a:rPr lang="es-MX" sz="2100" dirty="0"/>
              <a:t>, etc.)</a:t>
            </a:r>
          </a:p>
          <a:p>
            <a:r>
              <a:rPr lang="es-MX" sz="2100" dirty="0"/>
              <a:t>Conexión a Internet</a:t>
            </a:r>
          </a:p>
          <a:p>
            <a:pPr marL="34290" indent="0">
              <a:buNone/>
            </a:pPr>
            <a:endParaRPr lang="es-MX" sz="2100" dirty="0"/>
          </a:p>
          <a:p>
            <a:endParaRPr lang="es-MX" sz="2100" dirty="0"/>
          </a:p>
        </p:txBody>
      </p:sp>
    </p:spTree>
    <p:extLst>
      <p:ext uri="{BB962C8B-B14F-4D97-AF65-F5344CB8AC3E}">
        <p14:creationId xmlns:p14="http://schemas.microsoft.com/office/powerpoint/2010/main" val="9683150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Página web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endParaRPr lang="es-MX" sz="2100" dirty="0"/>
          </a:p>
          <a:p>
            <a:pPr algn="just"/>
            <a:r>
              <a:rPr lang="es-MX" sz="2100" dirty="0"/>
              <a:t>Se tiene que realizar en el lenguaje de programación para páginas web HTML.</a:t>
            </a:r>
          </a:p>
        </p:txBody>
      </p:sp>
    </p:spTree>
    <p:extLst>
      <p:ext uri="{BB962C8B-B14F-4D97-AF65-F5344CB8AC3E}">
        <p14:creationId xmlns:p14="http://schemas.microsoft.com/office/powerpoint/2010/main" val="3608212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Servidor WEB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endParaRPr lang="es-MX" sz="1800" dirty="0"/>
          </a:p>
          <a:p>
            <a:pPr algn="just"/>
            <a:r>
              <a:rPr lang="es-MX" sz="1800" dirty="0"/>
              <a:t>Se configura a través del puerto 80 para servidores web.</a:t>
            </a:r>
          </a:p>
          <a:p>
            <a:pPr algn="just"/>
            <a:endParaRPr lang="es-MX" sz="1800" dirty="0"/>
          </a:p>
          <a:p>
            <a:pPr algn="just"/>
            <a:r>
              <a:rPr lang="es-MX" sz="1800" dirty="0"/>
              <a:t>El Ethernet </a:t>
            </a:r>
            <a:r>
              <a:rPr lang="es-MX" sz="1800" dirty="0" err="1"/>
              <a:t>shield</a:t>
            </a:r>
            <a:r>
              <a:rPr lang="es-MX" sz="1800" dirty="0"/>
              <a:t> contiene un servidor WEB de forma automática.</a:t>
            </a:r>
          </a:p>
        </p:txBody>
      </p:sp>
    </p:spTree>
    <p:extLst>
      <p:ext uri="{BB962C8B-B14F-4D97-AF65-F5344CB8AC3E}">
        <p14:creationId xmlns:p14="http://schemas.microsoft.com/office/powerpoint/2010/main" val="35440515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Cliente WEB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endParaRPr lang="es-MX" sz="2100" dirty="0"/>
          </a:p>
          <a:p>
            <a:pPr algn="just"/>
            <a:endParaRPr lang="es-MX" sz="2100" dirty="0"/>
          </a:p>
          <a:p>
            <a:pPr algn="just"/>
            <a:r>
              <a:rPr lang="es-MX" sz="2100" dirty="0"/>
              <a:t>Es el navegador que se va a utilizar para navegar sobre la página WEB (puede ser </a:t>
            </a:r>
            <a:r>
              <a:rPr lang="es-MX" sz="2100" dirty="0" err="1"/>
              <a:t>Fire</a:t>
            </a:r>
            <a:r>
              <a:rPr lang="es-MX" sz="2100" dirty="0"/>
              <a:t> Fox, Explorer, Google </a:t>
            </a:r>
            <a:r>
              <a:rPr lang="es-MX" sz="2100" dirty="0" err="1"/>
              <a:t>Chrome</a:t>
            </a:r>
            <a:r>
              <a:rPr lang="es-MX" sz="21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714730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27814" y="857250"/>
            <a:ext cx="6172200" cy="742950"/>
          </a:xfrm>
        </p:spPr>
        <p:txBody>
          <a:bodyPr/>
          <a:lstStyle/>
          <a:p>
            <a:pPr algn="ctr"/>
            <a:r>
              <a:rPr lang="es-MX" dirty="0"/>
              <a:t>Esquema de Tecnologías</a:t>
            </a:r>
          </a:p>
        </p:txBody>
      </p:sp>
      <p:sp>
        <p:nvSpPr>
          <p:cNvPr id="4" name="AutoShape 2" descr="data:image/jpeg;base64,/9j/4AAQSkZJRgABAQAAAQABAAD/2wCEAAkGBxQTEhUUExQWFRUXGB8aGRgYGB8cGBkaGB4ZGhgdHBkcHSgiGBwlHBoaITEhJSkrLi8uGCAzODMsNygtLiwBCgoKDg0OGxAQGzckICY0NCwsMCw0LCwsLDcsLCw0LywsLywuLCwsNCwsLCw0LCwsLywsLCwsLCwsLCwsLCwsLP/AABEIALsBDgMBIgACEQEDEQH/xAAcAAAABwEBAAAAAAAAAAAAAAAAAgMEBQYHAQj/xABKEAABAwIDBQUDBwkHAwQDAAABAgMRACEEEjEFEyJBUQYyYXGBQpGhBxQjUrHR8BYkM1NigrLB4RVjcnOT0tM0s/EXQ6LCRFSD/8QAGQEAAgMBAAAAAAAAAAAAAAAAAgMAAQQF/8QAMBEAAQQAAwUHBQEBAQEAAAAAAQACAxESITEEE0FR8CIyYXGRoeEUgbHB0VIjojP/2gAMAwEAAhEDEQA/ANxoUKFUohUV2p2gpjCuOI7wgAnkVKCZjnEz6VK1Xe34/MXfAp/iTRN1CF5ppKqqH0uMNqO1FsvEcYW4qJkjQLGU+FUvEdpsc266gYhzIlakhSnFEwkkA3McpqxbF2NgHUMl1YLy1pCkFwgqlURAUCDpVLd48Q5n5SqDzOaP5z6UuQNaSmQ2+gnS+02OAn54/wCq7fBNPNidpMU+9lexrjScp4wtWUQRqAoT01FR68Egp0EzqBe/SobDoyqfSTMINwLd5P20uNwflSfNGYxdq77f2s4y2jd7QedWo+y6qyesZjHvovZfF4/GPhpGKfFsylFxUJSOfxA9RWfskTbTlV7+TrtGjC4kl3uOJylUd24IMDlb41sEYbHeq5+MukpXDtLsHG4fDuPt7QeXukFa0kkHKkEqynMbwNKzI9ssadMU9/q/ymtj7ZdpsIcDiEpxDSlOsrQkJUFHMtJSJAuBJvNed04ZSVTmRHSTeJHTW5pIBPdHsnkAalWH8sMedMW75F0g/E0mO2WPP/5jogxdwj+dQKsCoqScyOEzqfupfEbGcUNURr3jP2UWB3L2Q4mjj7qX/LHaEkHGOiOrh50D2y2hMfPHdJneGI86h3tjurnuDMep9kEnlXVbEdIAlGkanTTpUDHHgoXtGZKmPyx2hb88dvoQ4Y99D8sdoQCMa6RMTvDE1FDYzoSEyi2lzz9K6xsRwIKZTEzz106dKm6dyVb1nNSSu2W0IJGNdMaw4bTXfyx2heMc4YEkbwz9lRTOwnAFCU8UE68j5V1vYbgKjmTxAg2Olqm6fyU30f8ApSiO2WPMRjnJPLOZ+ygjtjjzH566CTABWZ+yotvYTgUFSmR4Guq2A5mSc6eE2sfOr3L+Sm+j/wBKT/LfHhQScY8ddFnlP3UontpjzI+euyBMZjMD0qPXsBWYHMJ4pgaTJ50DsBQVIVyicvI+tTcPPBVv4/8ASkUds8eSB89dBJgArv8Aw0VrttjzrjXU3gSrU+FqZObAUFBQUZFxwf1oi+z6rcUwZHDp8an07+X4U+oj/wBKTX2zx4MHHOJjUlVpki1vxNde7aY9Kik41ywmSq1xP1ajnthkhRUZJM2TpzNppV3s8opzKXdSdMt4HDpm08aowvGoViZh0Ker7Z7QGX89cIUJBCrRcX4fCintttCARjXFAmJB6R+z40wa2CogArMAQOG8e++tdw+wSE5c8XsCnmYnn4Ve4fyVb+P/AEpL8tcfBIxrispgwdDf9nwpVjtzjhP50tRSJUmTbQfVqIY2CoSAsgE3lGvx8aVb7PQokOESIJKLfbU3D+Sm/j/0t77D7fOLw4UsQ4mAo8lSJBHpViqlfJizkadTMxuxPWGwJq61HCjSJhsWhQoUKFEhVf7e/wDQvfu/xJqwVXu35/MH/IfxJqcUL+6fJZvhcBs8sMuKxSmMQLqIBVCgo5TlHdOhtVW7Qt5MSstHRSoP1kkmLeXKi4TDl5wpBiAVExMJGpjmZIAHU8qmcE24yhSsM5JspSVISZ3ckG4MQTMfdTJWtvN2fIpcDzhyaq4jGuGBkKL969h1A6++h2ZwSFvFD6y22UqC1gSUgCSY56VZzjj81zJxTJKwc7IaRKd6qFSZknhB8qbbR2RLBxKsShalBJyJABOaxsDYADWKXHGzFhuk+SZ5FnNM9q7KwbCcOWnw8pTgLokHKibyB4C45Uw2ttLDqWAxu4KwMiW1pVlJHtqHT1vRDhs3CnVUATYSSB7qe9oezjbIStvCYxopcTK3ltqRE/sEkEmKbMDGWiykxODwTSiMbjsQQUKUUiDwRCQLmMvQfi9JMuvpGVKikDh8JPgbK5E+dEccWo5lqUqARKiTaDYT5mlXMS4tQkqUlCuGTYSdADpytWa0+gj4HEvNdwlIHESLAz9+npVpxay46yXASksGcgHDu0ugFKZSISU58sjmByFVQ4pagEnMUCDBJgWFx0kz8atTM/OcNGcndEANznkqe0yqSqJAmFCwN6dETZpKlArNFxuHS2/l40tqMwqAoJzEEWWoWgiSeU1JdocI02tqEhIVJVkI/RynKY3rl4zXJANra0z265GKk5yBlPEvMuBxQV51wY8bToKcbfxa1blxKX1wSQ4ptUGVcAIK1yZSq9gbWtJ2Y6wknqliLLDmgLm01YVTebDtuJheXMokgyJ10B6DWJnlRsV81U24WkuBSMgBJlJB7xMDgVMiDIPKkts4/FKQlGJzQo7xIWII7ySB0ggiOUUnjO0D7qFNrXmQqLQIGXSI0o2NJAo+/VpL3NBII9uqTltvC7tcb1ToaCptkCyUZu7cASRKresU6wScErCkKBOICFm28KswzFMAcAQAASTNgrTWmn9tOnDKQXbcLW7tGQCc0azKUib6meUmwm2XU4daN7ASnIlu0KS7vM5PMkZteVrdIWuI+/P4Ua5gP25fKV2IjCFpe/CysG+XNKUSgZxAy8MrJzdEgamkNgHCwv51mm2SJjnmzZbxpPOJi9RbGJUnMEnvpynyJB9LgUlNN3ZN5nNK3gFZDJOsWpG8Xu5yZjlnXLJyz4xFPgrDFlAO8DuVRKk3TmzKypKTFsuXiSeehqIqTwuwsQ4lCkolLhhJzJEmVAaqtJSoCYkiBNE7CALNIWFxJoWn+wW8IpKi/nzJkkAKIKTkuCkWKePW0qTOlIbGQwc29C1rF0ISDxAJXmBI7t8hm9ga5hNk4gcKEpl0FsDeN8Qm+WVXEoIzCxiJM0bCbHxKFIU2lJUsqSjK42qTlUFxCjomb8rX0pTsOfa904B3Z7GnguYQ4UPrDm8LJKgggwoCeEqsZEawJv6UM+H+cLsv5uCrIkK4iBOTiIkAm9xab8zUa/h1oy5xGZIUnxSSQD4XBt4U/b2HiDMNzlJBhSZBTGa2abSAfExrajcG6l3ugaXaBvsl8UMOMQgAOIbEBxJnOkhRBFxrASTE3Jik8arDkNlvMkkneBRzFI4YgwAr2jMA8jRsdsvEkqdcaVx8ZMc1kRYGQZUOHXwqPUwoJzlMAKi/WJAIPUA+Bg9DVNo0cXuo8kX2fZSW02WEtjd73OVAguJy5m4VxJixBIHj8akMdh8F82SttSg5AiyyVFIG8BBGWb6J8L037TuuFLSXHW3IBsgglJEEzbgJzAZBbhHortBbhwTRJagkd0fSmZjP0AyDTW06Uk4i1ufHrgngNDnCtBy+Vcfk7HA9/iR/AKt9VH5Oh9G7/iT/AAJq3Vjk7y3w9wKpdtu1jmBKIYDiFg33mUgpibZT1+FVn/1YVqcIbdHbX/do3yvrh5g9EK+JA/nWZ7qQQJNpJ53NgInkkc+dZXWStTQKWkD5Xrx81Vy/90aHT2ajO0fymjE4Zxn5upGYXJWDABB0gTyqhQADefO5Jg208Qr11pu/zjnyv0NyegmpShaCn2zdrFhwqyqzER8QaeYXtKWw4MhBcSUk9JtJ+NQIMzPKCQoa8joQeZtInkZApLEMmeQmTzuBf+XWiOeqprA0UE6ffYIs24DAuTIHWPOZ0qTOCysNOBspDl0qzTmCSUmAO6JB11gR411BGqpGtxeddQTa8/DzN2xKj8wwKRoUOfB5ymMccQzQSNbhOSjMPmgqSCcsEwJy3EE+sVJ4nbWKfaUl1Tq27FWZACRcRJyCLx8KZ7M2itgqW3AlOVQIkASCD4EECnH5RvqbcZDgKV94BImAQdQLd0T5VtcHF4yBHjdrC0tDdTfsmRBzpUuVlIhIcuALxbnEzefGdKtI7FqWnOFhaWVKCGnJKVls5VzlgpSVJsJNgL3qt4XDqdCjKeGScygCZlRiTfQn8CrmnDvlpwpDkcW8Lbwb3i0SHClJbWRcQTIzEEwJilytaAKoHimROJJOZHBRGyezjmPaUsKQ00HLNDNlK+8r2syQc3I2kwBUdt1BDwcBKZTITP6PKpSMgIjhCkGDrETeanezGEdW04rCoeSiYP5ygSqJhP5ubxztUNt79ICBCMv0abylAkFKiSZWHA5KuevOmQ0JiAMvtl5oJTcVkpPjcC3HCpYSUoKiZIzTEk3NkKjyqZw+ytoZUtwoNpAWAXERFykpvcXMXqFw2NUhDiARlc7wKUkSmyYzCUqha4UmIg+FSuG7RYkIs7nMpaCN0FKSmFQSTCQlIB0JN6DaS7CcNV43WnBXCGk0dfBPe0OD7i8UvE3lCVFtozlMkcL3Ukk8zNQu7wn6zEf6KP8Amo22drOuryOvb1ttRiE5QZjMQIBE+NI7B2arEvoZTAKtSBYQJWoAk2ibTTobawYuV5aLPM0Fxw+WeqW3WE/WYj/RR/zV3dYT9ZiP9FH/ADVecftnCbMO5ZZDjoAzKkA3+suCSecAQJ5UMJtfB7S+ieaDTp7qrST+y4AL/skQfGh3zqxUa+34U3Lbw2L5Z/m1Rd1hf1mI/wBFH/NRt1hf1r/+ij/mq3bL7CJacccxahuW7i8BYicyoMpA0jUnw1c/lq0gKGHwZUwiApQASkTYSAkgTyk3qzNZ7Fn0H6VCGh26Hqf2qTusL+tf/wBFH/NUthNuNtpbSl5yGzKZwzZMgqUmTvpMKWojoTVkxDDT7CsZgIadSk505U3AgqSUQQFQJBGv2UDBMJyqdWCUJIATpnWbgTySAJMX0FswIJpEgOLhwy/ipwMRGGs+Ph6qeZ7Qtpyw6vgVmT+at2grKR+m0SVqIHKaTwu2mmyCh51OXPljDN8O8IKoG+t3QB0FR2NxTrZCRu0hSEqAS2mAHEAgSUkkwbkk3kzN6eqaxP5yQpsnDrhYDaJVxKJKRkuBuyo+APjU3bQL6/HipvHHLl4fPghtHaLD2XO45KdCnDICokmJ3+kqNqXRtxAUCnEPJhwuQGE5StUSSN/e4mDYSYpiw7iFJaKCglxwoSndtzmRlN5TEfS/foKXgqCgl3DvlKSVNhvKSlKYUULyJzQkTY+zN7zCwDI9eygeSbHX/pOMVtxLk5sU/wAQgwwkcwqbP62ielqaOvsrSUqffVKgoqUykqJSClMkv6AEx/iPhEbjmEjKtHcWJAOqSLKSesHQ8wRzkBsKa2JtZfr+JT5nXTv3/VP47EtvkFzEPKjT6BAA0mIe8BRdobSCmG2UuqWhBkJUylEWN8wWonXSoOaWw6AZkxAnSSdLAdahja0WTkPL+KhI55oDM+f9Wp/J3+id/wAY/gTVtql/J3i0/TNSM2YKA6jKASOunxq6Vzpe8utD3Asq+WpEKw69RlV52KZ9Lis1USTHUwBB1Okeon0mtL+WpYKsMg8syvOSkER4xWZkSZIOUGL6SbwAPaMG2sA9KynUrW3QJFSADJuY5AGSRYATBuCZ99JFcLAJ0IBmZsqSba+N+dLFvkSRcEcMaggEHnc+OnrTdb0nu97SIAmIN4tr/wCKitFzxxeFzFpESbg3PjGvjSJF1C4mTPLxsBHhIo7sjKY8gNRrFydJHwpHEOHkAB+Jk6k/z9atUiiVQRMk5Z8gAm/WrnicURhMM0AAEpAHX6RLbx/+Tyh5AVSAQQRI1+r53HQciPL0t+0lSwx1ypnzOHwvWiYLcEEndKX2DtZbClBG5h0pkvEhKcpJBJBEX865sLaS8Pg3WWywpC3FtnMZeJUlAUpEEcIAT6qpjg0lS28p4s40KQZ5QV8M9J50/wAQtasOslK0hL+UzliQEx+0rnGWE661qkAErctVkYTuyk9m7RDaHUFJIdSAdLABXUG4JEeXlEjh+1ZCSneOt5pKghKVJzK7ykkqBTOuW8GYqsPnhPK1JsYVWgkGEkyY1HkOp9Dz1LJyxuotBCHO0KtWyNtIYBDbroGsFpBgxEj6SxiLjwqO2hi94oEAgBMDMZVEqUSo81EqKjyva1RriFATnM87nqBA9w91dZTCcxJkrIMyeQnlE36+nOhgmaZNMyrliODVOSgkzbnz6RMDnEj3ipPBq+i4oI3qTBG9gwqFbgwlJ/vZkaRepBzaWFU24N0lKiylKIb0dyneEnNoTA58jHDeQwu0dlkDMwhJDYBzt5pUBcyJiTHuOlXtD3uZRaTypDC1jXWHeqrm0W1F528woknelwf6igCrzNT/AMn2LQjGtgykqSpFz7RAI8pIyx4jrTDb2LwZbQMK2ULC1FaohJT7IAJsNLQLiol5hSAlUjiuIUCRzkwZBo2jGwNdlYy56cUtxwOLhnxPwrZ2hCsHjXnHGEPodJKN6mUcRzW/aFx5edIYDDL2g+gssIw6URmU0nKlMGZnmvoPCpfZXbDEgFl/CLfUkCeEhccitOUz5wKJtXtriVNHcYZTCBILmUnLFiAcoSgzbn6GgGMZVnpd5eio4DneWtVn6q0dqsH88w7jLLgLjahmTIuQJyK6TM9JHgYpuye0DeHwzrDuGRvBlGVSD9IQok72eaRpULsjEYvDvZ2kO55yqBQo5iRnyqEXJEq6xfxq5ntmrV7Z686YvBsVGE95Epk2FVuywYe8NdaRbwPOLunTS1zsOwrD4TE4h0ZEKGZKTaQkKuB4lQA6x5VRUicNbVDkq0nKtKQD1gFMdBmGk3l+1HaDFYpJzNqbZSqCAlWXMLQtZF1A8rR0mq9hcSpsynyINwQdQRzH/mxrRFG7Nx1P6WeWRuTBoP2pzGbNceUytpBUgtNJKh3UlCUoWFq0RBSdYtelX9o5Ti3mlD/q0LSeRB+cnTmCDcdDUMrEMm5ZIP7LkJmOikEi94nnFd3+Hn9E5/qjSR/ddJHuPhRYDoR+OfmhxgZg/nl5KxtrZR81WlQS0tx4iT+i3iGkEK/wqm/MAHnUfsrZzuHc3ryChCErurRZKFJSlB0XJI0m0nSowPYf9U5/qjx/u/L3HrbqMSyLpZJPLO5KdBySlM3kxMaAzeawEAjn5ePj4qzI0kHLLz8PDwSj/Dh20nVS1LAv3YSgHpcpVoPZ15UxAqwbMxmDKc2NTmcWuUkpVlCAEpCeG3KAIsBT/HYvZYbcCEguFJ3eRKwArKcszbWPWl/Uua/BgJ8eCadlDm4sQCqVdTVocxWzsigG1ZsnCYVZWVyJ4rmSiTpMHkaZ9ldlh91CDbMoiegSMyo8YgD1p+/7JJBCz7jtBoINqPwWLUhaVJJQtJlKhWu9ldu/OmzmGVxEBY5GdCPODajq7LYUoyblMRr7XnPWo7sdgNy7iG5nKUgf4ROWsUsrJBpRXQijdEQLsH+Kq/LH+mw+kFCpnwUjlNZgYIF0wVeYMkaRz8D06Vt3yi9m38ZuwwlHCFBRWqLGIAsek+6qP/6Y44Cwa0id5fwPd1H8vGsJ1K6DSKCz5xoCNLpm+k+nOdBrEda7imimRKSDJkHhnnljXTWruv5MNoQYSi+v0og+kCm2N+TTHJSoqQjIJVKnUiLak8up8hUV2FT1pTa4UdZmwN+RFz05aUjimxI/wJJ6k5UKVB948Knk9mnRAKmtZEYhs+QgqHXXxruJ7JYkDMoIvfNvmgPH2+senuq6IQ4gdCqwByIHiSDPTzMGOXM9Ku2LwKTgMEuQlZbVm6qh1aQSecAAeUCq+vs690aNv17PSNC5r41ZsQ0PmuCaJQXG0OJUErSrLLilCSkkd0g60xjXYggkc3Cc0z2Nstt4L3mJbYKYjP7Uk5ouJgXrmwNnoewzrzz6GVozBDSu+vKlKkwSfaUopiPZPo3+bAG/SZ9JET1t76KtsSYIMc4rfhcXZO8esuK5+IAZhNHe6fL8c6WZdCV30KU35d1J6n7fdyOW5/GtdTh0e0FKMWOboCByOnD6JjnS9oiL9EcErWmiiqWm1xr4W4vhR0GWzf8A909Pqjxn4evKuOYZubJUB/inn1A6fbQQwBpMTMX/AKdKVDs7g4Epks7S0gK24/aGBUlYbZKVFrKk5BZzj4pCoEgpGhuQb5bu8Bj9mwJw6UndpBzNZ5WAQogiYkx7ptVLA/EffUkvZ7e6bWnEJC1GFoKZyzmuIgwEgT1zU6eBoZ2ifdKhlcXdkBSXaLG4RSEpwzOVQWorVkgKBHBAnQWtA0PWofZjjaXm1OA7sKBWAJJAMkRpfpPOl9pYFlvKG3g9IOYpSAAQpYHoQEmNeKo3+p06CbDmTECmQtaG5E0B4pUznF1ECzyV/PbPDlwvKbczLbCFpn6ruZJziDOWeXIC4pN/tayULu6pZ+cAJygIUHzw5+L2QOhqiKgGLGueg+NQbMzXNQ7Q8ZUrvj+0eHcKSFPIK3kOuEJEo3bW7yphXFJ52sTTtrtdh0PPL+lcQ84hRCkd1KSvMBxHukpUNLg6Vn3oPea7I6D3mi+lYcs/ZD9Q4Z0rvtHtSytl0J3mZaHGwgp+j43S4HCZsqDpGvPnVLn8X+6uhCcsze9vKI98n3GigCmRMa2w1KmkLiC4Ls/i/wB1Aq8vj91cgdKO2QJkTY21Exwk9QDTCaFpbQ1xpdKk5R9a8m/Ww8o9ZNBK4P8AUUUxJgQJsOg5etAJ+ydByqgOiicWk1y5KR2XiFbxMTIEcOQmAMuizAATrF4mJNG2g4Ay0BBRxZQlQW2JKpKVq41EHrYRaaRxCAw4m7T3DPdzJuPQyDeRzFNMTipSgZRKJOZV1qkkwom6gJNY93cge0ZLdvKjLHHNdzkRM30nnUnsfaqmFpWjvJVmE6aQoHzH2VX0rK1IQtZSlU3iYyJITNxa0TNhen+B2y20pZX9NMCzYIkKCrZtQQImQbmRRyTNDcLktkBxBzFph+UlJRZk7zpMifdfyt50+7BYlbin1uaqyK9+Y1nWD26w8ndBIbUYG8W2BoSbqSYRMgFUaVovYBspLqVCFJS2COhAVIrL/wA8Jw6+PmFp7eMYtPgq4UKFClJ6FRnaYfmj/wDlq+ypOo3tJ/0r/wDlq+yoELu6VjWCwIedCFEpETKU5jYWAHMm1Sb/AGWbCc28dI0jdpBnyK+k1D4dZD6IMGDfpYjp41KKU7mBLqJ8Yt52qbZtM0cmFhoJexwRvjtwzULtLApbdU3M5ctyIJzJCribRNMYHIU++ZqxTz6lvNtlMEqcOUGAEhIgdB8KY4HFtshzMyHCsFKSpR4CQriAuCfurWzaHCgcyUh2z3ZGQCft7Qb+bqYWylZKysOTBE5fC9knn7Rom1doMrQhLTKWSkkqIuTISAJ5jhKr81H1iiqprsdspt9bi3iN20mSDpJStUnqAltRiDfLYiQSkYyMmQoGPfJ/zTjE4zZioO7fBypBCVWBAAOqr3uTHOmr+PwBDiQy4klYyKC+6AEgzJ+sFnT2h0s1OAW6oluyNRBAgKuJ4tYIPqKOnZK/rdPavxWFYN/5+q6G58vRLs4zBQ0Cy7IJDiiogGUwmAJ0Vfl5cqfMYrZgnK2+TlUONViYITHFY5oMwNPSoc7MUbExaZJGl7z+6aT2Js/evobJjNYc5iTHnAMeMdavf3z9VRh5V6IMuBJCiAoAmx00qYcbS4yhIwSwuZDiQsBSSVKuQOKxA8ALdKju0uA+b4h3DgylJ4fEKCVe8aeVXpbjJbuy4tyUnMlpwpUnfIc1CClY3c3vYZedapnhwBI18Tp9vNZoWFpIB08FVNrNtlaYYcw6Ag6gyoyTJKokAGNSYHpUI6pSQAUkAgkSCAQSkzHPu2P7R61oe2nEoKBh2XCc44BnbUoqS/mKVxOUJUkSNNDFUzbu097kSWt2WgURmnQ6XAiCDrJub0yC31ll56V7oJuzeeflqoxPu8aNlMTFjzmg4g6G38ufvrpUYjl08pI+JJ9a1k2AW9fPsspoXiQHp7zXPx+JroFAUQCTiK5+PL+lHSfSix+On9KAH46f0q+uuvmyLSzyQDYyL/AkfHX1olFTfx8qMKpoIFFC4Z3VLtdBrldirQoD3VMYVCFoZWnCqKAkbxRaWUqyiHDmS2REg3B5GoYppxgdmbRCU5FuhggHKnEAJyrhSpaDlhCiSIvfrWHbCQBRpdHYQCTYVdbeO8TwkkymP8QKTE+Zp8tlltpQDgLpWAUwICBmOZLk3mwiKZFzjQozJCtLmVlabddae/MUttKJWkrzhOS+dNlSr6pSYAsedZdo7wWyEZJ92VwDalLAcAeIhCDcKJIniBhJA0mth7DuFS8QogpJyEg6iQbHyrIOyuyCreLCklQEJaJIWokiCke0AJ+HOth7EPBa8QsTCihQnWCCffels0d1xRP7zVa6FChVq0Kju0f/AEr/APlq+w1I1H9oR+av/wCWr7DUVO0KxbZzAXiEAxBkG8cjzqff2WwASOXLOT9h8KqqwSq34vb402Wb1o2jYhPJeIjyWLZ9rMMdYbT3bWGQX1hIhMIjzyIzG5+tJNNcJiVNZ8hHGkpVmSlVlAgxI4TfUUlNGSgxP4tE+Wo99aBCxoAebrRJM73ElmSRCB9vvi0+E08wD+73qROR1CkHqJBAV6Sbc6bJF49fcL/Cj6WOopr42vyJ4aftLEj2AOA+/wClJbNaeQiEpbWn6xdTeLWClBSRECCOVHzrCpJbE5QRvUQcpCpIC+ZHxNRUzoJ8tabv4jKSFBQI5QaxO2JjdXLezbHu0arDmUQElbAjq6IgSBMKMiPxc0ywxGGWHQ424tJJQlBJANxKiQNOQGpi4GsU1igowJ9yqVF/s5+Pu0N6EbLGMy7JEdpk0Dc0MY8p5xTjqpUskk9SBYdBOlBWGG6XlCFOBYglfFkggjdkXBMcXLTnTdTnnSxxv5utvMsKKgQJSURB1EZkqtaNQT0FPnBDaafJJgNm3D7p6vF7nFLWwlACCQADvEixSeIji50yUsEkq1Jnnzkq569Jo2L2yrePFtSgl2xzwVFPQwIF+nhUecSP5UxlltOyyAyOaF9Yrbn+E7zHn4/ZE/Ae6hNMzitPx1ofOadYGnWazuYTqn7IBUgK7uZOa8cMjNcaWmpReHbJWSt2JnRAMZuHROvlrVdOKtU9i9qYIuJKWF5AAFAKiY1MFV5ifXnWTaG4iDn9lp2Y4QRl90ntdKEuJDcwEJzZoCs980xbppyjnNNUGDP4H9KdtbSwZedUtpe7IBbSk91UCQbjhmfcPKubUxuDKQMOl1Cp1XcEBJ5ZtSoieUC3OWRvwtDSClyMJcXAhJYzGLcWVkJBKcpyiBBGW0aGOYpMqJuRc3NSvz/Zt4ae1tOsQARAXEyCQfG86UG8ds6RKHIzXgHNBC9OOLEoGl8qutUJGs0b7fKJ0bn5FwUYhQkSCRzGkjz5VwHwNOX8Xg96goCw1AzAi5Jz370wPo5giZVEWptjMWxmRkEJyjPw8Wb2ozKIInTS0TeTTBMDwSTBS6k+BqYZ7QPNtZUOkHRMoRmSlOUJE5ZuJvyyiozZeJwsrD+eCRkKYkCFyVDn7Ngafv4rZ+RRQHM+VeTMDAUVS2DB1CbTp1pcrmuIBB9E2JhZZBHqoR3AypGU+woeMneAfbSLeylBkuLgyoJTcSDxZpTqBAF/GrJsTGYIN/TlQXxdyf2cnh9cHzFOtlnDbobwFSgtUwVaFHDpbvgDypUkYebzy8E6OUsGdeqr3ZzZLgDj1oQIGVQCgolMWsYgm46Vs3Y10KXiFJ7qlJI8iCRVFyYMFBClkSAoEEGMsEpsR3uKDyMVdewOjtos3b9ylGLA0n9VxTGy43AZfY2rbQoUKUnoUw29/wBM9/lq+w0/pltsfm73+Wr7DUVHRYJidaIvZr6kZ0NuFJmFBBItb1g/ZSryZV+Otab2CSk4ZlJgiV+vGeVbtolwNy61XN2aLG7PrRYftnFLbdKIUiI4Vd4SAb28aV2C+p5zIp1DQyk5lnhkRANPvlDYH9oPcoDcWt3E/dUXsHB71/KVpRIN1G3K38qxCVx4ro7pnJaA/wBmsMkKIxra1JjuqSZkkcugE1WArx99WRzsthm0q/O0LUACMpTHMc/fVdbTPw+MD+dbdnkFEk2sW0sogAUjYfvCR+L/ALSftFd7WEjEHMT3E6lU91P1nHDH70UkdfI0QtA8hpOnKr2iEyUbVQTiMVSP2eWVOLy5hwKnKVjRCtcjiLeZi96aPqhRGh6af/ZX2muuto6D1ikC6Ii1vHpPL1+AoI4jGeaY+YSjkirUTbmba8zYU33lok8udovP48664dY6UkNR5ijcSULdEphdnreQ442lag3OcmABAzE66R4V3ZuxH30bxppak3AMjUcjJtR3cEgm6R+AKIdnN/VFc7G7mt+EcknsjZbuICi02pQSYMEa68yK7gNkvOuONobUVNGFiRYyQb87g0c7ObPsg13+zm/qirxu5qYRySKNmPF9WHDat4kSUyLCAdZjRQ5867idmPIfSwWzvFiQJFxxc5gd086V/s5v6oox2YgezUxu5qYBySO0dmusrQlbZlwwm4uQQDMG3eGtDa2zHsOgLcbKQTHeBvBMQCeQNLp2a39Sup2Y39Qe/wDrVY3c1MA5IuP2O8y1vVtkIESc6T3iALAkm5FBGy3gyHw0cuXPOdOgEzEz6RNHGy2/qD8etd/stv6gqY3c1eAckjgtlOvNhxDZKdBK0ju25kEaUTZWz3MQkrbbJAMd4C8A6GOtOTs1r6grv9mtfUFTG7mphHJNsBgFurWhLZlswriETJFiYm4OlKYbAqU8pjdkKSJPGI5e1oe8OdOP7Na+oKMjZrX1B+PWpjdzUwN5JE4JSXksKb41XHGCIvqqYB4TaalsEMinW9FIKZuDqJkEEjmBTBzZ7Q9kRUhs3CIQlZSkAwPcSKZE92MZpU7G7s5J0hdar8np4HPJv+AVleFQFG5ixPmQCQPM6Vqnyedxzl+j/wC2mte0uFV1qsOyjO1bqFChWJdFCme2P0Dv+Wr7DTtSgBJsBUNtrbLAYdlwdxXXmD4VRKlLDsSb1K7O7ZOYVpKG0J4JMm5Mkq0jx5VWsTtJGbU+NvvpqvaKJ/pW97mPtpXOjY9lOCN2gxqn8U4tyylAAgW7oj+Q99M9ktJU6QpaUDKeJZtNrT6/Cuu4lo3UAfGKOziGR7MHwFZDGBoVsEpOrVf09ncKlCoxjbkCxQU5SZ7vOYF/dVaphh8YgzB/H4+2j/Oq2QjDfatYto7Vdmk6J+2prs+p3dvhCSUwDMpTxAKKcpJlw68A8OtVlWKEetP9kOpN/nIZ4gD3haDxGOQ996m0lrmUTSPZ2uDrq0rs1wfN1Zsgv7eGLgJKRA3wu2rSBpJk2NV5h7dGUobUoxAWjNGpsNCbcwakxtdSAUodUlBJsklIVIyyRzkUzZxRbktuLROpSqDbS4vWd8Zc7ECnskDW4SFIbGeWUYm2UKRxQnLCgqQn9n2jl/Z0tVbwS1EAnWam9mqkOLD6G1ApkOKIU5nJkgRxQRJnqKiQ+Pf9/wB9UMnkg8kRzaBSmXUyTy8KSNgT0H/il3FQSPxpSJNZVpTXBPFRIPSnRoJAGgoVFEBSiVE86ToVFEuknr15etJhVcFAVFacJQev2ffXF+fwoB3z+H3VxapqlEUmug1yKMKtRGFNV4pQXAiJtbXlTqgEiZi/WoojETTvDuWWB0HvkffTYU7wiRlcMXgX9aZF3x5pc3/zd5Lida1r5Pf0bn/8/wDtprJq1n5Pv0bn7n/bTW7ae6udsveVtoUKFYV0VQflF7Xqwq0spbzBSZJzR5CMpt+OVZ7tbtSpTahuwm2ueY05ZR1qc+WQfnbf+UPtVWe4sHIofsn7z9lJIs5pg0UUpZJk3oBXlXWsKYvRzhjR2hpIKPlXNemlLHDmg2xUUS2BwwVlAF1Kgeg++nu2NnOYcjNcKEgjQ9fI+FT3ZDZ9ku7vOG1FWaYyxmmRoZHXpTvtoQptoi4U3PjMAn8eNRspa6ghdGCM02+T7secaVOuHKwgwTzWrXKPIQT5jWtIX2RwqEG60Ae1nNv5DWobsa+E4HDBpeWy1KAyyVFZHtTpBtFwNbXsAxLhzpKlm05sgjvAgJKFTBFiDJ1MiqeSXFW0AALOe3XYwstb9tQcb+uInyVFjPJXWxqr9j9iOY58NJMJSCpazohA1J8dAB1Nbg5hkjZ+JQ5GXdOFXCExAmYgScwmYrPfkrOXA4spUEOqfbQTacgEgX0E5+umhqAmlZAVib7JYVCciQsg2JzRPonT4moHHdgG3El1hzeJF1CQVADUgjvRzSbxperJhnXc6JKlBUDuJKRdUyqUkHLHKLaE1Kdj8GUuqUQSVZZUUrClC/NaQYj2ZME8qpRZTg9ouYdDreVpZUSklxsKUmJHAZgWOo6A0bZO3nMOgthGHd4iQt1oLVoB3jytp505xTLb2PcQkKKN4tKckZobCgCmYHsz5UxawQ+cho5oKgCAAFFJg6TAVB0rUyGMjPzWd0zwTXkhsXbLuHz8DDucg/StBWWJ7s6C+ngK7s7bDrbzjuVhZc1QtpJQmTPAn2aGMwxZciFoKYIzQFA+hI1p2jbeI/XK99N+lYcx+Uk7U8Gj+E1TtZ0Yk4jKwZEbvdDdRECEaT49a5i9rPLfQ9lYTkjgS0kNkCe8mIVrr5dKfDbb/wCtV8PuqX2FtMKDhxL60hKRly5cxUTFk5Dmty95AqnbM1ouvf4Vt2pzjV+3yme1MFin3m0/mbZQCoBtKUhWVRkL4eKckARz8aadqMY+4VMkYZstrIK8O0EyU5k96LpubRyHSrqAxlJ+ewUpCu80cwAVpw8KiQOEyRHiKLjksBL0YkWRKONlWY5XSbBHVKREg8WskA5mRAHNaHykjJUvaW233Wd1u8MjSVoZAc4SDZXKYv1k1z+23xh9xkw/cyFzcguEG05uSvHrSIbEE5hbl1sT/KPWnOH2g42MqSkA3u2hVz4qSTWv6SPQcOuSzDapNSk9nbZeZZ3YRh16wtxlKlXM3JF9YouxtovYdCkgNOSZBcaQoi0QJSbWJ9adnbDsao5/+y14fsVNbAWXkulx1pBSBkBbYGZUKJHEjTKk+pFC7ZmNFke/wiZtLnEAH2+VWtj495pbi/ollyCQppJSkkk8IIOUcWg5AUfBbReD6njuiSkyjdIycrhMEAwnpzNXp3Z7Yz5MQyqEymWsPKiFrzJjd6hCPUkEWtSTGAALwW6yjKtSUqLWHIyXyrUAi+bSBGhmlCOI8OvRN3kmX8+VT1Y19WJS79DKTGQNJCCIUIUIgmTrHIdKD7q1uOLWUjPlORCcqEwBoBYSIPnNW9ln893JCMpBVIbw5UNTchuPTW4vUinsyl/dwtAkpzgNtpUjgJUCUJE+yOlz0FE0RRuBPXsgcZJGloVCYYzE3iEk+JjkPE1qvYAfRueaP+2ij4jsLhSiEhSVRZWYk+o50p2Lw6m0vJV3kuZT+6kAfAUUsoeMvRBFEY3AH1VjoUKFZ1rWQ/LKj85aP91/9lVnhTqP2TA8YNaV8sqPpmT/AHZ+01nmFEuJB0/oaUmcEyDKjy+6h82V0q7N4TCgQX2pGozaUcYXDfr2/f8A0ocSlKijDK6UbC4NV5FXgMYbk8g+U/dSjGCYUQlDiSomAIUPiRFTEokNi41OGwC8yhndWEJQIJGQlcqB9kpzCY1ioHbe0C/ASClIEX1i1hHK1WLbmyW0IQokFQXAg20MyY8Iq39mewDBZSt8Fa1CYBICZ8tTT4g0dpwSZC49lqynZaUFBaeOQAy25E5CdUqSLls2NrgyYMmpNGwlxKVYdSeaw+3l9ZUCPdVg7d9kkYQpW0Tu1yIOqT58x91V7YeyPnLqklRTCComJJyxoOZo3wscC8Gktsr2nAQmu1cShptTLSs612cWmQgJBnIiQCqSBKjaBAkGons++Gi4hwFTT0BYT3kkSULTNipJJsbEKULTIJtReV1SEzCfriFaCZTyM0nhVEmbQLm9/sqg2HDqjJlvRWRvYEgqZcadTOqVpSsDXibUQpPupv8AP1sElCjvNBlVIEi5kGJHT8E+18K202haFlQWTYpykROo9J8jUE7jhOhtVxwRuzxIXzSDKlI7BgPIKogBRMxySs6qOXpEkCdadED54IIgugiSAIMHvC3qLc5OphcPtYoVmRmSoTcWIkFJg8rE0onbSy6HeIuAg5iATIiDB10GtaAGt0PCkglx1HFTW3D+cEkp9mSgkpgQLGZMD19aPt51KlpUkggo/V5DIKhcFSio27xJJqDxm2lrcLi5zkgkwBcRFhblQxu21umXCtZAgE6xcxPqaNpArPRC5pN5aqVx2FDeWHEqzCYSeJPgqJAPkTpeKlNsNIThsOpKUhSgJgpkQkTOUSZPFxEkTFtKrOM2+tzLvCpQTMWAiYzREawD5ydSaNidurUhKVA5RpwgTACQSecJAFXiurKrBV0FY8ShsYNtQCc5VBMpzWK5JgTewhR9mw5lthQn5u4SG8xIKSVwuxSCAkpM6zII9ahXNurLQbIOQGxgSYzQM3OMx9/lXE7cWGi2JDalSbC5EczpEDSKgd48VMGd1wT0qqydkmmHM6XWVuLtlhK1BIvNmyIOlyQPEc6Qdop8ae7N7SPMkhkmFESkgKSqJiUkG/jrVyODm0ChijIdZCmMIw0pxxJQ+q5DaGoK9b5jB0EaU5U2yjEuo3TikiyGpIWV5dFESevrFoqubO7QvMLUpmUE95IAKTBmMpBEA0Zvb7rbynEAtuGcwSBF7kZTIg9DQY89eHijEeQyVjfaZbxCUqbdSgISShVnM5TKQenHEkDTQCi7RbabcbIZdbQUEqQ4SFkZlgQSLFSQNBAJtUCvtC98434Tu3ZBlIAubE5dLg35XruN7QurdS8pGRwAEKSMslHdVGkiALCLVA7TP89fdWWZacfBWrbbDKVNlptxCVpVKnJGZRKgYBAFgU3TIOYdDM7gse1hoeYS4U57KWCErS5mUUi0SkJRzk8VrRWfbU7QvPFCnUcQkBYTlKhM3ixgk6D2jT7aHafEPNo37eYJPC5lg8QEiRwnQHSeHzoDTgA4+aIW0ktC1R3twzklIOboYj4Ek+4elPeySlKbcWoQVrn0gRWcbA2YvELCUAzzPIDxrWdl4FLDaW03A59Sbk0uWJsfGyjikdIbIoBO6FChSVoUL2i7MMYzLvgqUzBSYMHlcGodr5NcGlQUC7IvdYj1hNXKhQ4QrsrFcd2fxCFkbpyx1AMeYIrjzWLKcpQvzyX98VtdCnOc11Ymg0szYXN7rqWH4DCPtrndrj/CeXMeVTyHXPaAPjlXP8HnWpUKCSnm6TI2uYKvr1WI7VbfcVdCoH7JE8p8PKtB7N7fytJS6kggeR+NiPWrbQqOogAZUqaxwcSTr1zWZdvtpqxORttCsiTJManSqzsQu4Z3eJbJOWLi0GJm3hW50KMPAZhIQmJxdivPy+V5325slzEPuPxkLigrKEmBAA1JvpNI4fYzgUFG8fskcyRz05V6OrkUvCzl7/CZ/wBOft8rCe0alYmFFoIyXgd2BJNom5Os1SHkgFIMyoTYW+2vVGLbBQsESCkg+RBrKPyXwszurjTjX/upckgZQApMjYTeI2swUd3lUBdRjSQOXPzpcOJSd6uSQv2QOQkW05VpH5LYUxLU/vr/AN1GV2WwpiWp/fX/ALqV9QEzdLOMYUglxUqiCY1vXcY2FQs3GTNYAGBeLc71pA7LYU2LXT218tPaofkthdN1bTvr0t+1U+oU3SzZ1W9CDcJgxIE+Mx5CiIXvUgAnKDF+UWt4VpjfZXCx+i/+a+f71L4fsphARDUaaLWNP3qn1Cm6WVodC0KRxcE6i1s0R76Vw76Al5opUTFiDCZkQTYyBe1vOtNHZLCAmGY19tf+6kF9lMJc7q514135/WqfUK90s+xGw1knLab/AApsMQpi6SoKJUnhMaHy0r0rg9ms7tA3SO6NUg8hzIvTB3sXgVKKlYZskkk66kyefWtLjYFBIY0gnEV56W6WU7xJOedQb3pTelKS9Ks+sycxJnnW/q7D4A64ZB9/30D2JwBEfNkR0vH20HaTOysBS6pSS+Sc+sk3kR16aUMK8p4bxZUVDmokxExr5Vvv5D4CI+bIjpKo/iro7EYACBhkAeBV99TtqdlYDh8Up+S4VEosJJ0nl8a7/abjqila1KCO6DppeOmmlb4nsPgBphkD1V/urn5DYD/9ZOnVX+6q7anZR+xOECMMDEFaiZ5kTAqwUVCAAABAAgDoBRqaTZtLaKFL/9k="/>
          <p:cNvSpPr>
            <a:spLocks noChangeAspect="1" noChangeArrowheads="1"/>
          </p:cNvSpPr>
          <p:nvPr/>
        </p:nvSpPr>
        <p:spPr bwMode="auto">
          <a:xfrm>
            <a:off x="1259681" y="74890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s-MX" sz="135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1851" y="3188835"/>
            <a:ext cx="1998222" cy="1383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9784" y="1942181"/>
            <a:ext cx="1850231" cy="138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5 Conector recto de flecha"/>
          <p:cNvCxnSpPr/>
          <p:nvPr/>
        </p:nvCxnSpPr>
        <p:spPr>
          <a:xfrm flipH="1">
            <a:off x="5328084" y="2780928"/>
            <a:ext cx="648072" cy="54006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9250" y="1826773"/>
            <a:ext cx="821531" cy="782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2303749" y="4941168"/>
            <a:ext cx="3954511" cy="438582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S" sz="2400" b="1" spc="38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Sensores  y actuadores</a:t>
            </a:r>
          </a:p>
        </p:txBody>
      </p:sp>
      <p:cxnSp>
        <p:nvCxnSpPr>
          <p:cNvPr id="13" name="12 Conector recto de flecha"/>
          <p:cNvCxnSpPr/>
          <p:nvPr/>
        </p:nvCxnSpPr>
        <p:spPr>
          <a:xfrm flipV="1">
            <a:off x="4355976" y="4422554"/>
            <a:ext cx="0" cy="648071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14 Rectángulo"/>
          <p:cNvSpPr/>
          <p:nvPr/>
        </p:nvSpPr>
        <p:spPr>
          <a:xfrm>
            <a:off x="1239836" y="3474373"/>
            <a:ext cx="1765991" cy="623248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S" b="1" spc="38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Codigo</a:t>
            </a:r>
            <a:r>
              <a:rPr lang="es-ES" b="1" spc="38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de </a:t>
            </a:r>
            <a:r>
              <a:rPr lang="es-ES" b="1" spc="38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programacion</a:t>
            </a:r>
            <a:endParaRPr lang="es-ES" b="1" spc="38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cxnSp>
        <p:nvCxnSpPr>
          <p:cNvPr id="16" name="15 Conector recto de flecha"/>
          <p:cNvCxnSpPr/>
          <p:nvPr/>
        </p:nvCxnSpPr>
        <p:spPr>
          <a:xfrm>
            <a:off x="2411761" y="3785995"/>
            <a:ext cx="998792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17 Rectángulo"/>
          <p:cNvSpPr/>
          <p:nvPr/>
        </p:nvSpPr>
        <p:spPr>
          <a:xfrm>
            <a:off x="5782595" y="3594707"/>
            <a:ext cx="1765991" cy="34624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S" b="1" spc="38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Página WEB</a:t>
            </a:r>
          </a:p>
        </p:txBody>
      </p:sp>
      <p:cxnSp>
        <p:nvCxnSpPr>
          <p:cNvPr id="19" name="18 Conector recto de flecha"/>
          <p:cNvCxnSpPr/>
          <p:nvPr/>
        </p:nvCxnSpPr>
        <p:spPr>
          <a:xfrm flipV="1">
            <a:off x="6574898" y="2996953"/>
            <a:ext cx="0" cy="648071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19 Rectángulo"/>
          <p:cNvSpPr/>
          <p:nvPr/>
        </p:nvSpPr>
        <p:spPr>
          <a:xfrm>
            <a:off x="4289581" y="1888957"/>
            <a:ext cx="1765991" cy="34624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S" b="1" spc="38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Servidor WEB</a:t>
            </a:r>
          </a:p>
        </p:txBody>
      </p:sp>
    </p:spTree>
    <p:extLst>
      <p:ext uri="{BB962C8B-B14F-4D97-AF65-F5344CB8AC3E}">
        <p14:creationId xmlns:p14="http://schemas.microsoft.com/office/powerpoint/2010/main" val="22349769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s-MX" sz="4500" dirty="0"/>
              <a:t>Capítulo 12: Robot controlado Inalámbricamente</a:t>
            </a:r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538063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1143000" y="1332495"/>
            <a:ext cx="5486400" cy="865573"/>
          </a:xfrm>
        </p:spPr>
        <p:txBody>
          <a:bodyPr>
            <a:normAutofit fontScale="90000"/>
          </a:bodyPr>
          <a:lstStyle/>
          <a:p>
            <a:pPr algn="ctr"/>
            <a:r>
              <a:rPr lang="es-MX" dirty="0"/>
              <a:t>Comunicación sobre</a:t>
            </a:r>
            <a:br>
              <a:rPr lang="es-MX" dirty="0"/>
            </a:br>
            <a:r>
              <a:rPr lang="es-MX" dirty="0"/>
              <a:t>Internet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1817694" y="2564905"/>
            <a:ext cx="5486400" cy="2654645"/>
          </a:xfrm>
        </p:spPr>
        <p:txBody>
          <a:bodyPr>
            <a:noAutofit/>
          </a:bodyPr>
          <a:lstStyle/>
          <a:p>
            <a:pPr algn="just"/>
            <a:r>
              <a:rPr lang="es-MX" sz="2100" dirty="0"/>
              <a:t>¿Que se requiere?</a:t>
            </a:r>
          </a:p>
          <a:p>
            <a:pPr algn="just"/>
            <a:endParaRPr lang="es-MX" sz="2100" dirty="0"/>
          </a:p>
          <a:p>
            <a:pPr algn="just"/>
            <a:r>
              <a:rPr lang="es-MX" sz="2100" dirty="0"/>
              <a:t>Ethernet </a:t>
            </a:r>
            <a:r>
              <a:rPr lang="es-MX" sz="2100" dirty="0" err="1"/>
              <a:t>Shield</a:t>
            </a:r>
            <a:r>
              <a:rPr lang="es-MX" sz="2100" dirty="0"/>
              <a:t> conectado al </a:t>
            </a:r>
            <a:r>
              <a:rPr lang="es-MX" sz="2100" dirty="0" err="1"/>
              <a:t>arduino</a:t>
            </a:r>
            <a:endParaRPr lang="es-MX" sz="2100" dirty="0"/>
          </a:p>
          <a:p>
            <a:pPr algn="just"/>
            <a:r>
              <a:rPr lang="es-MX" sz="2100" dirty="0"/>
              <a:t>El Ethernet </a:t>
            </a:r>
            <a:r>
              <a:rPr lang="es-MX" sz="2100" dirty="0" err="1"/>
              <a:t>Shield</a:t>
            </a:r>
            <a:r>
              <a:rPr lang="es-MX" sz="2100" dirty="0"/>
              <a:t> tiene un puerto de comunicación de red, este va conectado al modem </a:t>
            </a:r>
            <a:r>
              <a:rPr lang="es-MX" sz="2100" dirty="0" err="1"/>
              <a:t>Ruteador</a:t>
            </a:r>
            <a:endParaRPr lang="es-MX" sz="2100" dirty="0"/>
          </a:p>
          <a:p>
            <a:pPr algn="just"/>
            <a:r>
              <a:rPr lang="es-MX" sz="2100" dirty="0"/>
              <a:t>Habilitar permisos de acceso en el modem </a:t>
            </a:r>
            <a:r>
              <a:rPr lang="es-MX" sz="2100" dirty="0" err="1"/>
              <a:t>ruteador</a:t>
            </a:r>
            <a:endParaRPr lang="es-MX" sz="2100" dirty="0"/>
          </a:p>
          <a:p>
            <a:pPr algn="just"/>
            <a:r>
              <a:rPr lang="es-MX" sz="2100" dirty="0"/>
              <a:t>Cable de red Ethernet</a:t>
            </a:r>
          </a:p>
          <a:p>
            <a:pPr algn="just"/>
            <a:endParaRPr lang="es-MX" sz="2100" dirty="0"/>
          </a:p>
          <a:p>
            <a:pPr algn="just"/>
            <a:endParaRPr lang="es-MX" sz="2100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8722" y="1271016"/>
            <a:ext cx="2336171" cy="1854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83413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Direcciones IP en Internet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endParaRPr lang="es-MX" dirty="0"/>
          </a:p>
          <a:p>
            <a:pPr algn="just"/>
            <a:r>
              <a:rPr lang="es-MX" dirty="0"/>
              <a:t>Las direcciones se dividen en Públicas y privadas</a:t>
            </a:r>
          </a:p>
          <a:p>
            <a:pPr marL="0" indent="0" algn="just">
              <a:buNone/>
            </a:pPr>
            <a:endParaRPr lang="es-MX" dirty="0"/>
          </a:p>
          <a:p>
            <a:pPr lvl="1" algn="just"/>
            <a:r>
              <a:rPr lang="es-MX" dirty="0"/>
              <a:t>Las direcciones Públicas se utilizan en Internet y esa dirección es la que tienen configurada los </a:t>
            </a:r>
            <a:r>
              <a:rPr lang="es-MX" dirty="0" err="1"/>
              <a:t>modems</a:t>
            </a:r>
            <a:r>
              <a:rPr lang="es-MX" dirty="0"/>
              <a:t> para accesar a Internet</a:t>
            </a:r>
          </a:p>
          <a:p>
            <a:pPr lvl="1" algn="just"/>
            <a:r>
              <a:rPr lang="es-MX" dirty="0"/>
              <a:t>Las direcciones Privadas son las direcciones que tienes las computadoras en una red LOCAL (LAN)</a:t>
            </a:r>
          </a:p>
          <a:p>
            <a:pPr lvl="1" algn="just"/>
            <a:endParaRPr lang="es-MX" dirty="0"/>
          </a:p>
          <a:p>
            <a:pPr algn="just"/>
            <a:r>
              <a:rPr lang="es-MX" dirty="0"/>
              <a:t>El Arduino se le asigna una Dirección IP privada para que sea reconocido en Internet.</a:t>
            </a:r>
          </a:p>
          <a:p>
            <a:pPr algn="just"/>
            <a:endParaRPr lang="es-MX" dirty="0"/>
          </a:p>
          <a:p>
            <a:pPr algn="just"/>
            <a:r>
              <a:rPr lang="es-MX" dirty="0"/>
              <a:t>En el modem-</a:t>
            </a:r>
            <a:r>
              <a:rPr lang="es-MX" dirty="0" err="1"/>
              <a:t>ruteador</a:t>
            </a:r>
            <a:r>
              <a:rPr lang="es-MX" dirty="0"/>
              <a:t> se hace una configuración de redirección de puertos (puerto 80) y se hace referencia a la dirección IP que se le configuró al </a:t>
            </a:r>
            <a:r>
              <a:rPr lang="es-MX" dirty="0" err="1"/>
              <a:t>arduino</a:t>
            </a:r>
            <a:r>
              <a:rPr lang="es-MX" dirty="0"/>
              <a:t> en la configuración de la IP.</a:t>
            </a:r>
          </a:p>
        </p:txBody>
      </p:sp>
    </p:spTree>
    <p:extLst>
      <p:ext uri="{BB962C8B-B14F-4D97-AF65-F5344CB8AC3E}">
        <p14:creationId xmlns:p14="http://schemas.microsoft.com/office/powerpoint/2010/main" val="10137040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/>
              <a:t>Modem-</a:t>
            </a:r>
            <a:r>
              <a:rPr lang="es-MX" dirty="0" err="1"/>
              <a:t>Router</a:t>
            </a:r>
            <a:endParaRPr lang="es-MX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7772" y="2289540"/>
            <a:ext cx="3411629" cy="3162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96739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817694" y="1160749"/>
            <a:ext cx="5486400" cy="865573"/>
          </a:xfrm>
        </p:spPr>
        <p:txBody>
          <a:bodyPr>
            <a:normAutofit fontScale="90000"/>
          </a:bodyPr>
          <a:lstStyle/>
          <a:p>
            <a:pPr algn="ctr"/>
            <a:r>
              <a:rPr lang="es-MX" dirty="0"/>
              <a:t>Configuración del puerto 80 y la dirección IP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927" y="2132856"/>
            <a:ext cx="7664115" cy="3726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63797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28467" y="1007786"/>
            <a:ext cx="6584565" cy="865573"/>
          </a:xfrm>
        </p:spPr>
        <p:txBody>
          <a:bodyPr>
            <a:normAutofit fontScale="90000"/>
          </a:bodyPr>
          <a:lstStyle/>
          <a:p>
            <a:r>
              <a:rPr lang="es-MX" dirty="0"/>
              <a:t>Configuración del modem-</a:t>
            </a:r>
            <a:r>
              <a:rPr lang="es-MX" dirty="0" err="1"/>
              <a:t>ruteador</a:t>
            </a:r>
            <a:endParaRPr lang="es-MX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4033" y="1984240"/>
            <a:ext cx="4493419" cy="3936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11351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87370" y="857251"/>
            <a:ext cx="5486400" cy="865573"/>
          </a:xfrm>
        </p:spPr>
        <p:txBody>
          <a:bodyPr/>
          <a:lstStyle/>
          <a:p>
            <a:pPr algn="ctr"/>
            <a:r>
              <a:rPr lang="es-MX" dirty="0"/>
              <a:t>Pruebas red interna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3932" y="1766322"/>
            <a:ext cx="6184422" cy="4234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41781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6305" y="857250"/>
            <a:ext cx="5353439" cy="5056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39629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MX" dirty="0"/>
              <a:t>Como accesar a mi página web para monitorear desde el exterior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endParaRPr lang="es-MX" dirty="0"/>
          </a:p>
          <a:p>
            <a:pPr algn="just"/>
            <a:r>
              <a:rPr lang="es-MX" dirty="0"/>
              <a:t>Debemos de configurar un dominio para que en lugar de poner en el navegador la dirección IP pública de nuestro modem-</a:t>
            </a:r>
            <a:r>
              <a:rPr lang="es-MX" dirty="0" err="1"/>
              <a:t>ruteador</a:t>
            </a:r>
            <a:r>
              <a:rPr lang="es-MX" dirty="0"/>
              <a:t>, (es muy complicado aprendernos las direcciones IP de las páginas WEB)</a:t>
            </a:r>
          </a:p>
          <a:p>
            <a:pPr algn="just"/>
            <a:endParaRPr lang="es-MX" dirty="0"/>
          </a:p>
          <a:p>
            <a:pPr algn="just"/>
            <a:r>
              <a:rPr lang="es-MX" dirty="0"/>
              <a:t>Por eso se crearon los servidores de nombres de dominio.</a:t>
            </a:r>
          </a:p>
          <a:p>
            <a:pPr algn="just"/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2591843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547664" y="998731"/>
            <a:ext cx="5994666" cy="865573"/>
          </a:xfrm>
        </p:spPr>
        <p:txBody>
          <a:bodyPr>
            <a:normAutofit fontScale="90000"/>
          </a:bodyPr>
          <a:lstStyle/>
          <a:p>
            <a:pPr algn="ctr"/>
            <a:r>
              <a:rPr lang="es-MX" dirty="0"/>
              <a:t>Como crear un DNS (www.no-ip.org)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 dirty="0"/>
          </a:p>
          <a:p>
            <a:endParaRPr lang="es-MX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421" y="1970838"/>
            <a:ext cx="6624993" cy="3724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64840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851660" y="857250"/>
            <a:ext cx="5486400" cy="865573"/>
          </a:xfrm>
        </p:spPr>
        <p:txBody>
          <a:bodyPr/>
          <a:lstStyle/>
          <a:p>
            <a:pPr algn="ctr"/>
            <a:r>
              <a:rPr lang="es-MX" dirty="0"/>
              <a:t>Se crea un dominio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667" y="1722823"/>
            <a:ext cx="6432878" cy="3616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15640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2687" y="1360475"/>
            <a:ext cx="1586537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5859" y="1229724"/>
            <a:ext cx="1836204" cy="1642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https://encrypted-tbn0.gstatic.com/images?q=tbn:ANd9GcTTFbSGYdSoNHs-tgFFJ7hTgJjv-TXYu3cn9__y9srsV2rb3OiLz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3822" y="2663734"/>
            <a:ext cx="1277440" cy="1277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9016" y="4193671"/>
            <a:ext cx="1157580" cy="947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https://encrypted-tbn3.gstatic.com/images?q=tbn:ANd9GcTqj2LzXFXVGjN4dW2vMfKJ9g123-JxxT9gNLc6JNPtEvljrJ8l_LZ7L2-C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8554" y="4249989"/>
            <a:ext cx="1771396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9844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95" t="27742" r="8638" b="22421"/>
          <a:stretch/>
        </p:blipFill>
        <p:spPr bwMode="auto">
          <a:xfrm>
            <a:off x="1153885" y="1236695"/>
            <a:ext cx="6847115" cy="405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3113839" y="2834934"/>
            <a:ext cx="1641359" cy="702078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350"/>
          </a:p>
        </p:txBody>
      </p:sp>
      <p:cxnSp>
        <p:nvCxnSpPr>
          <p:cNvPr id="6" name="5 Conector recto de flecha"/>
          <p:cNvCxnSpPr/>
          <p:nvPr/>
        </p:nvCxnSpPr>
        <p:spPr>
          <a:xfrm flipV="1">
            <a:off x="1502666" y="3374994"/>
            <a:ext cx="1890210" cy="216024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6 CuadroTexto"/>
          <p:cNvSpPr txBox="1"/>
          <p:nvPr/>
        </p:nvSpPr>
        <p:spPr>
          <a:xfrm>
            <a:off x="1331640" y="5535234"/>
            <a:ext cx="599466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100" dirty="0"/>
              <a:t>Dirección IP pública del modem-</a:t>
            </a:r>
            <a:r>
              <a:rPr lang="es-MX" sz="2100" dirty="0" err="1"/>
              <a:t>ruteador</a:t>
            </a:r>
            <a:endParaRPr lang="es-MX" sz="2100" dirty="0"/>
          </a:p>
        </p:txBody>
      </p:sp>
    </p:spTree>
    <p:extLst>
      <p:ext uri="{BB962C8B-B14F-4D97-AF65-F5344CB8AC3E}">
        <p14:creationId xmlns:p14="http://schemas.microsoft.com/office/powerpoint/2010/main" val="331673601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22960" y="475787"/>
            <a:ext cx="7543800" cy="1450757"/>
          </a:xfrm>
        </p:spPr>
        <p:txBody>
          <a:bodyPr>
            <a:normAutofit/>
          </a:bodyPr>
          <a:lstStyle/>
          <a:p>
            <a:r>
              <a:rPr lang="es-MX" dirty="0"/>
              <a:t>http://webserverlabview.no-ip.org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 dirty="0"/>
          </a:p>
          <a:p>
            <a:r>
              <a:rPr lang="es-MX" dirty="0"/>
              <a:t>Dirección que se debe de poner en el navegador para entrar a la página web utilizando el DNS configurado en no-</a:t>
            </a:r>
            <a:r>
              <a:rPr lang="es-MX" dirty="0" err="1"/>
              <a:t>ip</a:t>
            </a:r>
            <a:endParaRPr lang="es-MX" dirty="0"/>
          </a:p>
          <a:p>
            <a:endParaRPr lang="es-MX" dirty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57915033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817694" y="1268761"/>
            <a:ext cx="5486400" cy="865573"/>
          </a:xfrm>
        </p:spPr>
        <p:txBody>
          <a:bodyPr>
            <a:normAutofit fontScale="90000"/>
          </a:bodyPr>
          <a:lstStyle/>
          <a:p>
            <a:r>
              <a:rPr lang="es-MX" dirty="0"/>
              <a:t>Como entrar a la página utilizando la </a:t>
            </a:r>
            <a:r>
              <a:rPr lang="es-MX" dirty="0" err="1"/>
              <a:t>ip</a:t>
            </a:r>
            <a:r>
              <a:rPr lang="es-MX" dirty="0"/>
              <a:t> pública: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63688" y="2348881"/>
            <a:ext cx="5486400" cy="2654645"/>
          </a:xfrm>
        </p:spPr>
        <p:txBody>
          <a:bodyPr>
            <a:normAutofit/>
          </a:bodyPr>
          <a:lstStyle/>
          <a:p>
            <a:endParaRPr lang="es-MX" sz="2100" dirty="0"/>
          </a:p>
          <a:p>
            <a:r>
              <a:rPr lang="es-MX" sz="2100" dirty="0"/>
              <a:t>Se debe de teclear la siguiente dirección IP en el navegador:</a:t>
            </a:r>
          </a:p>
          <a:p>
            <a:endParaRPr lang="es-MX" sz="2100" dirty="0"/>
          </a:p>
          <a:p>
            <a:pPr marL="34290" indent="0">
              <a:buNone/>
            </a:pPr>
            <a:r>
              <a:rPr lang="es-MX" sz="2100" dirty="0"/>
              <a:t>http://189.166.130.82 </a:t>
            </a:r>
          </a:p>
        </p:txBody>
      </p:sp>
    </p:spTree>
    <p:extLst>
      <p:ext uri="{BB962C8B-B14F-4D97-AF65-F5344CB8AC3E}">
        <p14:creationId xmlns:p14="http://schemas.microsoft.com/office/powerpoint/2010/main" val="196878456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67219" y="977504"/>
            <a:ext cx="6172200" cy="742950"/>
          </a:xfrm>
        </p:spPr>
        <p:txBody>
          <a:bodyPr>
            <a:noAutofit/>
          </a:bodyPr>
          <a:lstStyle/>
          <a:p>
            <a:pPr algn="ctr"/>
            <a:r>
              <a:rPr lang="es-MX" sz="4500" b="1" dirty="0"/>
              <a:t>Conectividad</a:t>
            </a:r>
          </a:p>
        </p:txBody>
      </p:sp>
      <p:sp>
        <p:nvSpPr>
          <p:cNvPr id="4" name="AutoShape 2" descr="data:image/jpeg;base64,/9j/4AAQSkZJRgABAQAAAQABAAD/2wCEAAkGBxQTEhUUExQWFRUXGB8aGRgYGB8cGBkaGB4ZGhgdHBkcHSgiGBwlHBoaITEhJSkrLi8uGCAzODMsNygtLiwBCgoKDg0OGxAQGzckICY0NCwsMCw0LCwsLDcsLCw0LywsLywuLCwsNCwsLCw0LCwsLywsLCwsLCwsLCwsLCwsLP/AABEIALsBDgMBIgACEQEDEQH/xAAcAAAABwEBAAAAAAAAAAAAAAAAAgMEBQYHAQj/xABKEAABAwIDBQUDBwkHAwQDAAABAgMRACEEEjEFEyJBUQYyYXGBQpGhBxQjUrHR8BYkM1NigrLB4RVjcnOT0tM0s/EXQ6LCRFSD/8QAGQEAAgMBAAAAAAAAAAAAAAAAAgMAAQQF/8QAMBEAAQQAAwUHBQEBAQEAAAAAAQACAxESITEEE0FR8CIyYXGRoeEUgbHB0VIjojP/2gAMAwEAAhEDEQA/ANxoUKFUohUV2p2gpjCuOI7wgAnkVKCZjnEz6VK1Xe34/MXfAp/iTRN1CF5ppKqqH0uMNqO1FsvEcYW4qJkjQLGU+FUvEdpsc266gYhzIlakhSnFEwkkA3McpqxbF2NgHUMl1YLy1pCkFwgqlURAUCDpVLd48Q5n5SqDzOaP5z6UuQNaSmQ2+gnS+02OAn54/wCq7fBNPNidpMU+9lexrjScp4wtWUQRqAoT01FR68Egp0EzqBe/SobDoyqfSTMINwLd5P20uNwflSfNGYxdq77f2s4y2jd7QedWo+y6qyesZjHvovZfF4/GPhpGKfFsylFxUJSOfxA9RWfskTbTlV7+TrtGjC4kl3uOJylUd24IMDlb41sEYbHeq5+MukpXDtLsHG4fDuPt7QeXukFa0kkHKkEqynMbwNKzI9ssadMU9/q/ymtj7ZdpsIcDiEpxDSlOsrQkJUFHMtJSJAuBJvNed04ZSVTmRHSTeJHTW5pIBPdHsnkAalWH8sMedMW75F0g/E0mO2WPP/5jogxdwj+dQKsCoqScyOEzqfupfEbGcUNURr3jP2UWB3L2Q4mjj7qX/LHaEkHGOiOrh50D2y2hMfPHdJneGI86h3tjurnuDMep9kEnlXVbEdIAlGkanTTpUDHHgoXtGZKmPyx2hb88dvoQ4Y99D8sdoQCMa6RMTvDE1FDYzoSEyi2lzz9K6xsRwIKZTEzz106dKm6dyVb1nNSSu2W0IJGNdMaw4bTXfyx2heMc4YEkbwz9lRTOwnAFCU8UE68j5V1vYbgKjmTxAg2Olqm6fyU30f8ApSiO2WPMRjnJPLOZ+ygjtjjzH566CTABWZ+yotvYTgUFSmR4Guq2A5mSc6eE2sfOr3L+Sm+j/wBKT/LfHhQScY8ddFnlP3UontpjzI+euyBMZjMD0qPXsBWYHMJ4pgaTJ50DsBQVIVyicvI+tTcPPBVv4/8ASkUds8eSB89dBJgArv8Aw0VrttjzrjXU3gSrU+FqZObAUFBQUZFxwf1oi+z6rcUwZHDp8an07+X4U+oj/wBKTX2zx4MHHOJjUlVpki1vxNde7aY9Kik41ywmSq1xP1ajnthkhRUZJM2TpzNppV3s8opzKXdSdMt4HDpm08aowvGoViZh0Ker7Z7QGX89cIUJBCrRcX4fCintttCARjXFAmJB6R+z40wa2CogArMAQOG8e++tdw+wSE5c8XsCnmYnn4Ve4fyVb+P/AEpL8tcfBIxrispgwdDf9nwpVjtzjhP50tRSJUmTbQfVqIY2CoSAsgE3lGvx8aVb7PQokOESIJKLfbU3D+Sm/j/0t77D7fOLw4UsQ4mAo8lSJBHpViqlfJizkadTMxuxPWGwJq61HCjSJhsWhQoUKFEhVf7e/wDQvfu/xJqwVXu35/MH/IfxJqcUL+6fJZvhcBs8sMuKxSmMQLqIBVCgo5TlHdOhtVW7Qt5MSstHRSoP1kkmLeXKi4TDl5wpBiAVExMJGpjmZIAHU8qmcE24yhSsM5JspSVISZ3ckG4MQTMfdTJWtvN2fIpcDzhyaq4jGuGBkKL969h1A6++h2ZwSFvFD6y22UqC1gSUgCSY56VZzjj81zJxTJKwc7IaRKd6qFSZknhB8qbbR2RLBxKsShalBJyJABOaxsDYADWKXHGzFhuk+SZ5FnNM9q7KwbCcOWnw8pTgLokHKibyB4C45Uw2ttLDqWAxu4KwMiW1pVlJHtqHT1vRDhs3CnVUATYSSB7qe9oezjbIStvCYxopcTK3ltqRE/sEkEmKbMDGWiykxODwTSiMbjsQQUKUUiDwRCQLmMvQfi9JMuvpGVKikDh8JPgbK5E+dEccWo5lqUqARKiTaDYT5mlXMS4tQkqUlCuGTYSdADpytWa0+gj4HEvNdwlIHESLAz9+npVpxay46yXASksGcgHDu0ugFKZSISU58sjmByFVQ4pagEnMUCDBJgWFx0kz8atTM/OcNGcndEANznkqe0yqSqJAmFCwN6dETZpKlArNFxuHS2/l40tqMwqAoJzEEWWoWgiSeU1JdocI02tqEhIVJVkI/RynKY3rl4zXJANra0z265GKk5yBlPEvMuBxQV51wY8bToKcbfxa1blxKX1wSQ4ptUGVcAIK1yZSq9gbWtJ2Y6wknqliLLDmgLm01YVTebDtuJheXMokgyJ10B6DWJnlRsV81U24WkuBSMgBJlJB7xMDgVMiDIPKkts4/FKQlGJzQo7xIWII7ySB0ggiOUUnjO0D7qFNrXmQqLQIGXSI0o2NJAo+/VpL3NBII9uqTltvC7tcb1ToaCptkCyUZu7cASRKresU6wScErCkKBOICFm28KswzFMAcAQAASTNgrTWmn9tOnDKQXbcLW7tGQCc0azKUib6meUmwm2XU4daN7ASnIlu0KS7vM5PMkZteVrdIWuI+/P4Ua5gP25fKV2IjCFpe/CysG+XNKUSgZxAy8MrJzdEgamkNgHCwv51mm2SJjnmzZbxpPOJi9RbGJUnMEnvpynyJB9LgUlNN3ZN5nNK3gFZDJOsWpG8Xu5yZjlnXLJyz4xFPgrDFlAO8DuVRKk3TmzKypKTFsuXiSeehqIqTwuwsQ4lCkolLhhJzJEmVAaqtJSoCYkiBNE7CALNIWFxJoWn+wW8IpKi/nzJkkAKIKTkuCkWKePW0qTOlIbGQwc29C1rF0ISDxAJXmBI7t8hm9ga5hNk4gcKEpl0FsDeN8Qm+WVXEoIzCxiJM0bCbHxKFIU2lJUsqSjK42qTlUFxCjomb8rX0pTsOfa904B3Z7GnguYQ4UPrDm8LJKgggwoCeEqsZEawJv6UM+H+cLsv5uCrIkK4iBOTiIkAm9xab8zUa/h1oy5xGZIUnxSSQD4XBt4U/b2HiDMNzlJBhSZBTGa2abSAfExrajcG6l3ugaXaBvsl8UMOMQgAOIbEBxJnOkhRBFxrASTE3Jik8arDkNlvMkkneBRzFI4YgwAr2jMA8jRsdsvEkqdcaVx8ZMc1kRYGQZUOHXwqPUwoJzlMAKi/WJAIPUA+Bg9DVNo0cXuo8kX2fZSW02WEtjd73OVAguJy5m4VxJixBIHj8akMdh8F82SttSg5AiyyVFIG8BBGWb6J8L037TuuFLSXHW3IBsgglJEEzbgJzAZBbhHortBbhwTRJagkd0fSmZjP0AyDTW06Uk4i1ufHrgngNDnCtBy+Vcfk7HA9/iR/AKt9VH5Oh9G7/iT/AAJq3Vjk7y3w9wKpdtu1jmBKIYDiFg33mUgpibZT1+FVn/1YVqcIbdHbX/do3yvrh5g9EK+JA/nWZ7qQQJNpJ53NgInkkc+dZXWStTQKWkD5Xrx81Vy/90aHT2ajO0fymjE4Zxn5upGYXJWDABB0gTyqhQADefO5Jg208Qr11pu/zjnyv0NyegmpShaCn2zdrFhwqyqzER8QaeYXtKWw4MhBcSUk9JtJ+NQIMzPKCQoa8joQeZtInkZApLEMmeQmTzuBf+XWiOeqprA0UE6ffYIs24DAuTIHWPOZ0qTOCysNOBspDl0qzTmCSUmAO6JB11gR411BGqpGtxeddQTa8/DzN2xKj8wwKRoUOfB5ymMccQzQSNbhOSjMPmgqSCcsEwJy3EE+sVJ4nbWKfaUl1Tq27FWZACRcRJyCLx8KZ7M2itgqW3AlOVQIkASCD4EECnH5RvqbcZDgKV94BImAQdQLd0T5VtcHF4yBHjdrC0tDdTfsmRBzpUuVlIhIcuALxbnEzefGdKtI7FqWnOFhaWVKCGnJKVls5VzlgpSVJsJNgL3qt4XDqdCjKeGScygCZlRiTfQn8CrmnDvlpwpDkcW8Lbwb3i0SHClJbWRcQTIzEEwJilytaAKoHimROJJOZHBRGyezjmPaUsKQ00HLNDNlK+8r2syQc3I2kwBUdt1BDwcBKZTITP6PKpSMgIjhCkGDrETeanezGEdW04rCoeSiYP5ygSqJhP5ubxztUNt79ICBCMv0abylAkFKiSZWHA5KuevOmQ0JiAMvtl5oJTcVkpPjcC3HCpYSUoKiZIzTEk3NkKjyqZw+ytoZUtwoNpAWAXERFykpvcXMXqFw2NUhDiARlc7wKUkSmyYzCUqha4UmIg+FSuG7RYkIs7nMpaCN0FKSmFQSTCQlIB0JN6DaS7CcNV43WnBXCGk0dfBPe0OD7i8UvE3lCVFtozlMkcL3Ukk8zNQu7wn6zEf6KP8Amo22drOuryOvb1ttRiE5QZjMQIBE+NI7B2arEvoZTAKtSBYQJWoAk2ibTTobawYuV5aLPM0Fxw+WeqW3WE/WYj/RR/zV3dYT9ZiP9FH/ADVecftnCbMO5ZZDjoAzKkA3+suCSecAQJ5UMJtfB7S+ieaDTp7qrST+y4AL/skQfGh3zqxUa+34U3Lbw2L5Z/m1Rd1hf1mI/wBFH/NRt1hf1r/+ij/mq3bL7CJacccxahuW7i8BYicyoMpA0jUnw1c/lq0gKGHwZUwiApQASkTYSAkgTyk3qzNZ7Fn0H6VCGh26Hqf2qTusL+tf/wBFH/NUthNuNtpbSl5yGzKZwzZMgqUmTvpMKWojoTVkxDDT7CsZgIadSk505U3AgqSUQQFQJBGv2UDBMJyqdWCUJIATpnWbgTySAJMX0FswIJpEgOLhwy/ipwMRGGs+Ph6qeZ7Qtpyw6vgVmT+at2grKR+m0SVqIHKaTwu2mmyCh51OXPljDN8O8IKoG+t3QB0FR2NxTrZCRu0hSEqAS2mAHEAgSUkkwbkk3kzN6eqaxP5yQpsnDrhYDaJVxKJKRkuBuyo+APjU3bQL6/HipvHHLl4fPghtHaLD2XO45KdCnDICokmJ3+kqNqXRtxAUCnEPJhwuQGE5StUSSN/e4mDYSYpiw7iFJaKCglxwoSndtzmRlN5TEfS/foKXgqCgl3DvlKSVNhvKSlKYUULyJzQkTY+zN7zCwDI9eygeSbHX/pOMVtxLk5sU/wAQgwwkcwqbP62ielqaOvsrSUqffVKgoqUykqJSClMkv6AEx/iPhEbjmEjKtHcWJAOqSLKSesHQ8wRzkBsKa2JtZfr+JT5nXTv3/VP47EtvkFzEPKjT6BAA0mIe8BRdobSCmG2UuqWhBkJUylEWN8wWonXSoOaWw6AZkxAnSSdLAdahja0WTkPL+KhI55oDM+f9Wp/J3+id/wAY/gTVtql/J3i0/TNSM2YKA6jKASOunxq6Vzpe8utD3Asq+WpEKw69RlV52KZ9Lis1USTHUwBB1Okeon0mtL+WpYKsMg8syvOSkER4xWZkSZIOUGL6SbwAPaMG2sA9KynUrW3QJFSADJuY5AGSRYATBuCZ99JFcLAJ0IBmZsqSba+N+dLFvkSRcEcMaggEHnc+OnrTdb0nu97SIAmIN4tr/wCKitFzxxeFzFpESbg3PjGvjSJF1C4mTPLxsBHhIo7sjKY8gNRrFydJHwpHEOHkAB+Jk6k/z9atUiiVQRMk5Z8gAm/WrnicURhMM0AAEpAHX6RLbx/+Tyh5AVSAQQRI1+r53HQciPL0t+0lSwx1ypnzOHwvWiYLcEEndKX2DtZbClBG5h0pkvEhKcpJBJBEX865sLaS8Pg3WWywpC3FtnMZeJUlAUpEEcIAT6qpjg0lS28p4s40KQZ5QV8M9J50/wAQtasOslK0hL+UzliQEx+0rnGWE661qkAErctVkYTuyk9m7RDaHUFJIdSAdLABXUG4JEeXlEjh+1ZCSneOt5pKghKVJzK7ykkqBTOuW8GYqsPnhPK1JsYVWgkGEkyY1HkOp9Dz1LJyxuotBCHO0KtWyNtIYBDbroGsFpBgxEj6SxiLjwqO2hi94oEAgBMDMZVEqUSo81EqKjyva1RriFATnM87nqBA9w91dZTCcxJkrIMyeQnlE36+nOhgmaZNMyrliODVOSgkzbnz6RMDnEj3ipPBq+i4oI3qTBG9gwqFbgwlJ/vZkaRepBzaWFU24N0lKiylKIb0dyneEnNoTA58jHDeQwu0dlkDMwhJDYBzt5pUBcyJiTHuOlXtD3uZRaTypDC1jXWHeqrm0W1F528woknelwf6igCrzNT/AMn2LQjGtgykqSpFz7RAI8pIyx4jrTDb2LwZbQMK2ULC1FaohJT7IAJsNLQLiol5hSAlUjiuIUCRzkwZBo2jGwNdlYy56cUtxwOLhnxPwrZ2hCsHjXnHGEPodJKN6mUcRzW/aFx5edIYDDL2g+gssIw6URmU0nKlMGZnmvoPCpfZXbDEgFl/CLfUkCeEhccitOUz5wKJtXtriVNHcYZTCBILmUnLFiAcoSgzbn6GgGMZVnpd5eio4DneWtVn6q0dqsH88w7jLLgLjahmTIuQJyK6TM9JHgYpuye0DeHwzrDuGRvBlGVSD9IQok72eaRpULsjEYvDvZ2kO55yqBQo5iRnyqEXJEq6xfxq5ntmrV7Z686YvBsVGE95Epk2FVuywYe8NdaRbwPOLunTS1zsOwrD4TE4h0ZEKGZKTaQkKuB4lQA6x5VRUicNbVDkq0nKtKQD1gFMdBmGk3l+1HaDFYpJzNqbZSqCAlWXMLQtZF1A8rR0mq9hcSpsynyINwQdQRzH/mxrRFG7Nx1P6WeWRuTBoP2pzGbNceUytpBUgtNJKh3UlCUoWFq0RBSdYtelX9o5Ti3mlD/q0LSeRB+cnTmCDcdDUMrEMm5ZIP7LkJmOikEi94nnFd3+Hn9E5/qjSR/ddJHuPhRYDoR+OfmhxgZg/nl5KxtrZR81WlQS0tx4iT+i3iGkEK/wqm/MAHnUfsrZzuHc3ryChCErurRZKFJSlB0XJI0m0nSowPYf9U5/qjx/u/L3HrbqMSyLpZJPLO5KdBySlM3kxMaAzeawEAjn5ePj4qzI0kHLLz8PDwSj/Dh20nVS1LAv3YSgHpcpVoPZ15UxAqwbMxmDKc2NTmcWuUkpVlCAEpCeG3KAIsBT/HYvZYbcCEguFJ3eRKwArKcszbWPWl/Uua/BgJ8eCadlDm4sQCqVdTVocxWzsigG1ZsnCYVZWVyJ4rmSiTpMHkaZ9ldlh91CDbMoiegSMyo8YgD1p+/7JJBCz7jtBoINqPwWLUhaVJJQtJlKhWu9ldu/OmzmGVxEBY5GdCPODajq7LYUoyblMRr7XnPWo7sdgNy7iG5nKUgf4ROWsUsrJBpRXQijdEQLsH+Kq/LH+mw+kFCpnwUjlNZgYIF0wVeYMkaRz8D06Vt3yi9m38ZuwwlHCFBRWqLGIAsek+6qP/6Y44Cwa0id5fwPd1H8vGsJ1K6DSKCz5xoCNLpm+k+nOdBrEda7imimRKSDJkHhnnljXTWruv5MNoQYSi+v0og+kCm2N+TTHJSoqQjIJVKnUiLak8up8hUV2FT1pTa4UdZmwN+RFz05aUjimxI/wJJ6k5UKVB948Knk9mnRAKmtZEYhs+QgqHXXxruJ7JYkDMoIvfNvmgPH2+senuq6IQ4gdCqwByIHiSDPTzMGOXM9Ku2LwKTgMEuQlZbVm6qh1aQSecAAeUCq+vs690aNv17PSNC5r41ZsQ0PmuCaJQXG0OJUErSrLLilCSkkd0g60xjXYggkc3Cc0z2Nstt4L3mJbYKYjP7Uk5ouJgXrmwNnoewzrzz6GVozBDSu+vKlKkwSfaUopiPZPo3+bAG/SZ9JET1t76KtsSYIMc4rfhcXZO8esuK5+IAZhNHe6fL8c6WZdCV30KU35d1J6n7fdyOW5/GtdTh0e0FKMWOboCByOnD6JjnS9oiL9EcErWmiiqWm1xr4W4vhR0GWzf8A909Pqjxn4evKuOYZubJUB/inn1A6fbQQwBpMTMX/AKdKVDs7g4Epks7S0gK24/aGBUlYbZKVFrKk5BZzj4pCoEgpGhuQb5bu8Bj9mwJw6UndpBzNZ5WAQogiYkx7ptVLA/EffUkvZ7e6bWnEJC1GFoKZyzmuIgwEgT1zU6eBoZ2ifdKhlcXdkBSXaLG4RSEpwzOVQWorVkgKBHBAnQWtA0PWofZjjaXm1OA7sKBWAJJAMkRpfpPOl9pYFlvKG3g9IOYpSAAQpYHoQEmNeKo3+p06CbDmTECmQtaG5E0B4pUznF1ECzyV/PbPDlwvKbczLbCFpn6ruZJziDOWeXIC4pN/tayULu6pZ+cAJygIUHzw5+L2QOhqiKgGLGueg+NQbMzXNQ7Q8ZUrvj+0eHcKSFPIK3kOuEJEo3bW7yphXFJ52sTTtrtdh0PPL+lcQ84hRCkd1KSvMBxHukpUNLg6Vn3oPea7I6D3mi+lYcs/ZD9Q4Z0rvtHtSytl0J3mZaHGwgp+j43S4HCZsqDpGvPnVLn8X+6uhCcsze9vKI98n3GigCmRMa2w1KmkLiC4Ls/i/wB1Aq8vj91cgdKO2QJkTY21Exwk9QDTCaFpbQ1xpdKk5R9a8m/Ww8o9ZNBK4P8AUUUxJgQJsOg5etAJ+ydByqgOiicWk1y5KR2XiFbxMTIEcOQmAMuizAATrF4mJNG2g4Ay0BBRxZQlQW2JKpKVq41EHrYRaaRxCAw4m7T3DPdzJuPQyDeRzFNMTipSgZRKJOZV1qkkwom6gJNY93cge0ZLdvKjLHHNdzkRM30nnUnsfaqmFpWjvJVmE6aQoHzH2VX0rK1IQtZSlU3iYyJITNxa0TNhen+B2y20pZX9NMCzYIkKCrZtQQImQbmRRyTNDcLktkBxBzFph+UlJRZk7zpMifdfyt50+7BYlbin1uaqyK9+Y1nWD26w8ndBIbUYG8W2BoSbqSYRMgFUaVovYBspLqVCFJS2COhAVIrL/wA8Jw6+PmFp7eMYtPgq4UKFClJ6FRnaYfmj/wDlq+ypOo3tJ/0r/wDlq+yoELu6VjWCwIedCFEpETKU5jYWAHMm1Sb/AGWbCc28dI0jdpBnyK+k1D4dZD6IMGDfpYjp41KKU7mBLqJ8Yt52qbZtM0cmFhoJexwRvjtwzULtLApbdU3M5ctyIJzJCribRNMYHIU++ZqxTz6lvNtlMEqcOUGAEhIgdB8KY4HFtshzMyHCsFKSpR4CQriAuCfurWzaHCgcyUh2z3ZGQCft7Qb+bqYWylZKysOTBE5fC9knn7Rom1doMrQhLTKWSkkqIuTISAJ5jhKr81H1iiqprsdspt9bi3iN20mSDpJStUnqAltRiDfLYiQSkYyMmQoGPfJ/zTjE4zZioO7fBypBCVWBAAOqr3uTHOmr+PwBDiQy4klYyKC+6AEgzJ+sFnT2h0s1OAW6oluyNRBAgKuJ4tYIPqKOnZK/rdPavxWFYN/5+q6G58vRLs4zBQ0Cy7IJDiiogGUwmAJ0Vfl5cqfMYrZgnK2+TlUONViYITHFY5oMwNPSoc7MUbExaZJGl7z+6aT2Js/evobJjNYc5iTHnAMeMdavf3z9VRh5V6IMuBJCiAoAmx00qYcbS4yhIwSwuZDiQsBSSVKuQOKxA8ALdKju0uA+b4h3DgylJ4fEKCVe8aeVXpbjJbuy4tyUnMlpwpUnfIc1CClY3c3vYZedapnhwBI18Tp9vNZoWFpIB08FVNrNtlaYYcw6Ag6gyoyTJKokAGNSYHpUI6pSQAUkAgkSCAQSkzHPu2P7R61oe2nEoKBh2XCc44BnbUoqS/mKVxOUJUkSNNDFUzbu097kSWt2WgURmnQ6XAiCDrJub0yC31ll56V7oJuzeeflqoxPu8aNlMTFjzmg4g6G38ufvrpUYjl08pI+JJ9a1k2AW9fPsspoXiQHp7zXPx+JroFAUQCTiK5+PL+lHSfSix+On9KAH46f0q+uuvmyLSzyQDYyL/AkfHX1olFTfx8qMKpoIFFC4Z3VLtdBrldirQoD3VMYVCFoZWnCqKAkbxRaWUqyiHDmS2REg3B5GoYppxgdmbRCU5FuhggHKnEAJyrhSpaDlhCiSIvfrWHbCQBRpdHYQCTYVdbeO8TwkkymP8QKTE+Zp8tlltpQDgLpWAUwICBmOZLk3mwiKZFzjQozJCtLmVlabddae/MUttKJWkrzhOS+dNlSr6pSYAsedZdo7wWyEZJ92VwDalLAcAeIhCDcKJIniBhJA0mth7DuFS8QogpJyEg6iQbHyrIOyuyCreLCklQEJaJIWokiCke0AJ+HOth7EPBa8QsTCihQnWCCffels0d1xRP7zVa6FChVq0Kju0f/AEr/APlq+w1I1H9oR+av/wCWr7DUVO0KxbZzAXiEAxBkG8cjzqff2WwASOXLOT9h8KqqwSq34vb402Wb1o2jYhPJeIjyWLZ9rMMdYbT3bWGQX1hIhMIjzyIzG5+tJNNcJiVNZ8hHGkpVmSlVlAgxI4TfUUlNGSgxP4tE+Wo99aBCxoAebrRJM73ElmSRCB9vvi0+E08wD+73qROR1CkHqJBAV6Sbc6bJF49fcL/Cj6WOopr42vyJ4aftLEj2AOA+/wClJbNaeQiEpbWn6xdTeLWClBSRECCOVHzrCpJbE5QRvUQcpCpIC+ZHxNRUzoJ8tabv4jKSFBQI5QaxO2JjdXLezbHu0arDmUQElbAjq6IgSBMKMiPxc0ywxGGWHQ424tJJQlBJANxKiQNOQGpi4GsU1igowJ9yqVF/s5+Pu0N6EbLGMy7JEdpk0Dc0MY8p5xTjqpUskk9SBYdBOlBWGG6XlCFOBYglfFkggjdkXBMcXLTnTdTnnSxxv5utvMsKKgQJSURB1EZkqtaNQT0FPnBDaafJJgNm3D7p6vF7nFLWwlACCQADvEixSeIji50yUsEkq1Jnnzkq569Jo2L2yrePFtSgl2xzwVFPQwIF+nhUecSP5UxlltOyyAyOaF9Yrbn+E7zHn4/ZE/Ae6hNMzitPx1ofOadYGnWazuYTqn7IBUgK7uZOa8cMjNcaWmpReHbJWSt2JnRAMZuHROvlrVdOKtU9i9qYIuJKWF5AAFAKiY1MFV5ifXnWTaG4iDn9lp2Y4QRl90ntdKEuJDcwEJzZoCs980xbppyjnNNUGDP4H9KdtbSwZedUtpe7IBbSk91UCQbjhmfcPKubUxuDKQMOl1Cp1XcEBJ5ZtSoieUC3OWRvwtDSClyMJcXAhJYzGLcWVkJBKcpyiBBGW0aGOYpMqJuRc3NSvz/Zt4ae1tOsQARAXEyCQfG86UG8ds6RKHIzXgHNBC9OOLEoGl8qutUJGs0b7fKJ0bn5FwUYhQkSCRzGkjz5VwHwNOX8Xg96goCw1AzAi5Jz370wPo5giZVEWptjMWxmRkEJyjPw8Wb2ozKIInTS0TeTTBMDwSTBS6k+BqYZ7QPNtZUOkHRMoRmSlOUJE5ZuJvyyiozZeJwsrD+eCRkKYkCFyVDn7Ngafv4rZ+RRQHM+VeTMDAUVS2DB1CbTp1pcrmuIBB9E2JhZZBHqoR3AypGU+woeMneAfbSLeylBkuLgyoJTcSDxZpTqBAF/GrJsTGYIN/TlQXxdyf2cnh9cHzFOtlnDbobwFSgtUwVaFHDpbvgDypUkYebzy8E6OUsGdeqr3ZzZLgDj1oQIGVQCgolMWsYgm46Vs3Y10KXiFJ7qlJI8iCRVFyYMFBClkSAoEEGMsEpsR3uKDyMVdewOjtos3b9ylGLA0n9VxTGy43AZfY2rbQoUKUnoUw29/wBM9/lq+w0/pltsfm73+Wr7DUVHRYJidaIvZr6kZ0NuFJmFBBItb1g/ZSryZV+Otab2CSk4ZlJgiV+vGeVbtolwNy61XN2aLG7PrRYftnFLbdKIUiI4Vd4SAb28aV2C+p5zIp1DQyk5lnhkRANPvlDYH9oPcoDcWt3E/dUXsHB71/KVpRIN1G3K38qxCVx4ro7pnJaA/wBmsMkKIxra1JjuqSZkkcugE1WArx99WRzsthm0q/O0LUACMpTHMc/fVdbTPw+MD+dbdnkFEk2sW0sogAUjYfvCR+L/ALSftFd7WEjEHMT3E6lU91P1nHDH70UkdfI0QtA8hpOnKr2iEyUbVQTiMVSP2eWVOLy5hwKnKVjRCtcjiLeZi96aPqhRGh6af/ZX2muuto6D1ikC6Ii1vHpPL1+AoI4jGeaY+YSjkirUTbmba8zYU33lok8udovP48664dY6UkNR5ijcSULdEphdnreQ442lag3OcmABAzE66R4V3ZuxH30bxppak3AMjUcjJtR3cEgm6R+AKIdnN/VFc7G7mt+EcknsjZbuICi02pQSYMEa68yK7gNkvOuONobUVNGFiRYyQb87g0c7ObPsg13+zm/qirxu5qYRySKNmPF9WHDat4kSUyLCAdZjRQ5867idmPIfSwWzvFiQJFxxc5gd086V/s5v6oox2YgezUxu5qYBySO0dmusrQlbZlwwm4uQQDMG3eGtDa2zHsOgLcbKQTHeBvBMQCeQNLp2a39Sup2Y39Qe/wDrVY3c1MA5IuP2O8y1vVtkIESc6T3iALAkm5FBGy3gyHw0cuXPOdOgEzEz6RNHGy2/qD8etd/stv6gqY3c1eAckjgtlOvNhxDZKdBK0ju25kEaUTZWz3MQkrbbJAMd4C8A6GOtOTs1r6grv9mtfUFTG7mphHJNsBgFurWhLZlswriETJFiYm4OlKYbAqU8pjdkKSJPGI5e1oe8OdOP7Na+oKMjZrX1B+PWpjdzUwN5JE4JSXksKb41XHGCIvqqYB4TaalsEMinW9FIKZuDqJkEEjmBTBzZ7Q9kRUhs3CIQlZSkAwPcSKZE92MZpU7G7s5J0hdar8np4HPJv+AVleFQFG5ixPmQCQPM6Vqnyedxzl+j/wC2mte0uFV1qsOyjO1bqFChWJdFCme2P0Dv+Wr7DTtSgBJsBUNtrbLAYdlwdxXXmD4VRKlLDsSb1K7O7ZOYVpKG0J4JMm5Mkq0jx5VWsTtJGbU+NvvpqvaKJ/pW97mPtpXOjY9lOCN2gxqn8U4tyylAAgW7oj+Q99M9ktJU6QpaUDKeJZtNrT6/Cuu4lo3UAfGKOziGR7MHwFZDGBoVsEpOrVf09ncKlCoxjbkCxQU5SZ7vOYF/dVaphh8YgzB/H4+2j/Oq2QjDfatYto7Vdmk6J+2prs+p3dvhCSUwDMpTxAKKcpJlw68A8OtVlWKEetP9kOpN/nIZ4gD3haDxGOQ996m0lrmUTSPZ2uDrq0rs1wfN1Zsgv7eGLgJKRA3wu2rSBpJk2NV5h7dGUobUoxAWjNGpsNCbcwakxtdSAUodUlBJsklIVIyyRzkUzZxRbktuLROpSqDbS4vWd8Zc7ECnskDW4SFIbGeWUYm2UKRxQnLCgqQn9n2jl/Z0tVbwS1EAnWam9mqkOLD6G1ApkOKIU5nJkgRxQRJnqKiQ+Pf9/wB9UMnkg8kRzaBSmXUyTy8KSNgT0H/il3FQSPxpSJNZVpTXBPFRIPSnRoJAGgoVFEBSiVE86ToVFEuknr15etJhVcFAVFacJQev2ffXF+fwoB3z+H3VxapqlEUmug1yKMKtRGFNV4pQXAiJtbXlTqgEiZi/WoojETTvDuWWB0HvkffTYU7wiRlcMXgX9aZF3x5pc3/zd5Lida1r5Pf0bn/8/wDtprJq1n5Pv0bn7n/bTW7ae6udsveVtoUKFYV0VQflF7Xqwq0spbzBSZJzR5CMpt+OVZ7tbtSpTahuwm2ueY05ZR1qc+WQfnbf+UPtVWe4sHIofsn7z9lJIs5pg0UUpZJk3oBXlXWsKYvRzhjR2hpIKPlXNemlLHDmg2xUUS2BwwVlAF1Kgeg++nu2NnOYcjNcKEgjQ9fI+FT3ZDZ9ku7vOG1FWaYyxmmRoZHXpTvtoQptoi4U3PjMAn8eNRspa6ghdGCM02+T7secaVOuHKwgwTzWrXKPIQT5jWtIX2RwqEG60Ae1nNv5DWobsa+E4HDBpeWy1KAyyVFZHtTpBtFwNbXsAxLhzpKlm05sgjvAgJKFTBFiDJ1MiqeSXFW0AALOe3XYwstb9tQcb+uInyVFjPJXWxqr9j9iOY58NJMJSCpazohA1J8dAB1Nbg5hkjZ+JQ5GXdOFXCExAmYgScwmYrPfkrOXA4spUEOqfbQTacgEgX0E5+umhqAmlZAVib7JYVCciQsg2JzRPonT4moHHdgG3El1hzeJF1CQVADUgjvRzSbxperJhnXc6JKlBUDuJKRdUyqUkHLHKLaE1Kdj8GUuqUQSVZZUUrClC/NaQYj2ZME8qpRZTg9ouYdDreVpZUSklxsKUmJHAZgWOo6A0bZO3nMOgthGHd4iQt1oLVoB3jytp505xTLb2PcQkKKN4tKckZobCgCmYHsz5UxawQ+cho5oKgCAAFFJg6TAVB0rUyGMjPzWd0zwTXkhsXbLuHz8DDucg/StBWWJ7s6C+ngK7s7bDrbzjuVhZc1QtpJQmTPAn2aGMwxZciFoKYIzQFA+hI1p2jbeI/XK99N+lYcx+Uk7U8Gj+E1TtZ0Yk4jKwZEbvdDdRECEaT49a5i9rPLfQ9lYTkjgS0kNkCe8mIVrr5dKfDbb/wCtV8PuqX2FtMKDhxL60hKRly5cxUTFk5Dmty95AqnbM1ouvf4Vt2pzjV+3yme1MFin3m0/mbZQCoBtKUhWVRkL4eKckARz8aadqMY+4VMkYZstrIK8O0EyU5k96LpubRyHSrqAxlJ+ewUpCu80cwAVpw8KiQOEyRHiKLjksBL0YkWRKONlWY5XSbBHVKREg8WskA5mRAHNaHykjJUvaW233Wd1u8MjSVoZAc4SDZXKYv1k1z+23xh9xkw/cyFzcguEG05uSvHrSIbEE5hbl1sT/KPWnOH2g42MqSkA3u2hVz4qSTWv6SPQcOuSzDapNSk9nbZeZZ3YRh16wtxlKlXM3JF9YouxtovYdCkgNOSZBcaQoi0QJSbWJ9adnbDsao5/+y14fsVNbAWXkulx1pBSBkBbYGZUKJHEjTKk+pFC7ZmNFke/wiZtLnEAH2+VWtj495pbi/ollyCQppJSkkk8IIOUcWg5AUfBbReD6njuiSkyjdIycrhMEAwnpzNXp3Z7Yz5MQyqEymWsPKiFrzJjd6hCPUkEWtSTGAALwW6yjKtSUqLWHIyXyrUAi+bSBGhmlCOI8OvRN3kmX8+VT1Y19WJS79DKTGQNJCCIUIUIgmTrHIdKD7q1uOLWUjPlORCcqEwBoBYSIPnNW9ln893JCMpBVIbw5UNTchuPTW4vUinsyl/dwtAkpzgNtpUjgJUCUJE+yOlz0FE0RRuBPXsgcZJGloVCYYzE3iEk+JjkPE1qvYAfRueaP+2ij4jsLhSiEhSVRZWYk+o50p2Lw6m0vJV3kuZT+6kAfAUUsoeMvRBFEY3AH1VjoUKFZ1rWQ/LKj85aP91/9lVnhTqP2TA8YNaV8sqPpmT/AHZ+01nmFEuJB0/oaUmcEyDKjy+6h82V0q7N4TCgQX2pGozaUcYXDfr2/f8A0ocSlKijDK6UbC4NV5FXgMYbk8g+U/dSjGCYUQlDiSomAIUPiRFTEokNi41OGwC8yhndWEJQIJGQlcqB9kpzCY1ioHbe0C/ASClIEX1i1hHK1WLbmyW0IQokFQXAg20MyY8Iq39mewDBZSt8Fa1CYBICZ8tTT4g0dpwSZC49lqynZaUFBaeOQAy25E5CdUqSLls2NrgyYMmpNGwlxKVYdSeaw+3l9ZUCPdVg7d9kkYQpW0Tu1yIOqT58x91V7YeyPnLqklRTCComJJyxoOZo3wscC8Gktsr2nAQmu1cShptTLSs612cWmQgJBnIiQCqSBKjaBAkGons++Gi4hwFTT0BYT3kkSULTNipJJsbEKULTIJtReV1SEzCfriFaCZTyM0nhVEmbQLm9/sqg2HDqjJlvRWRvYEgqZcadTOqVpSsDXibUQpPupv8AP1sElCjvNBlVIEi5kGJHT8E+18K202haFlQWTYpykROo9J8jUE7jhOhtVxwRuzxIXzSDKlI7BgPIKogBRMxySs6qOXpEkCdadED54IIgugiSAIMHvC3qLc5OphcPtYoVmRmSoTcWIkFJg8rE0onbSy6HeIuAg5iATIiDB10GtaAGt0PCkglx1HFTW3D+cEkp9mSgkpgQLGZMD19aPt51KlpUkggo/V5DIKhcFSio27xJJqDxm2lrcLi5zkgkwBcRFhblQxu21umXCtZAgE6xcxPqaNpArPRC5pN5aqVx2FDeWHEqzCYSeJPgqJAPkTpeKlNsNIThsOpKUhSgJgpkQkTOUSZPFxEkTFtKrOM2+tzLvCpQTMWAiYzREawD5ydSaNidurUhKVA5RpwgTACQSecJAFXiurKrBV0FY8ShsYNtQCc5VBMpzWK5JgTewhR9mw5lthQn5u4SG8xIKSVwuxSCAkpM6zII9ahXNurLQbIOQGxgSYzQM3OMx9/lXE7cWGi2JDalSbC5EczpEDSKgd48VMGd1wT0qqydkmmHM6XWVuLtlhK1BIvNmyIOlyQPEc6Qdop8ae7N7SPMkhkmFESkgKSqJiUkG/jrVyODm0ChijIdZCmMIw0pxxJQ+q5DaGoK9b5jB0EaU5U2yjEuo3TikiyGpIWV5dFESevrFoqubO7QvMLUpmUE95IAKTBmMpBEA0Zvb7rbynEAtuGcwSBF7kZTIg9DQY89eHijEeQyVjfaZbxCUqbdSgISShVnM5TKQenHEkDTQCi7RbabcbIZdbQUEqQ4SFkZlgQSLFSQNBAJtUCvtC98434Tu3ZBlIAubE5dLg35XruN7QurdS8pGRwAEKSMslHdVGkiALCLVA7TP89fdWWZacfBWrbbDKVNlptxCVpVKnJGZRKgYBAFgU3TIOYdDM7gse1hoeYS4U57KWCErS5mUUi0SkJRzk8VrRWfbU7QvPFCnUcQkBYTlKhM3ixgk6D2jT7aHafEPNo37eYJPC5lg8QEiRwnQHSeHzoDTgA4+aIW0ktC1R3twzklIOboYj4Ek+4elPeySlKbcWoQVrn0gRWcbA2YvELCUAzzPIDxrWdl4FLDaW03A59Sbk0uWJsfGyjikdIbIoBO6FChSVoUL2i7MMYzLvgqUzBSYMHlcGodr5NcGlQUC7IvdYj1hNXKhQ4QrsrFcd2fxCFkbpyx1AMeYIrjzWLKcpQvzyX98VtdCnOc11Ymg0szYXN7rqWH4DCPtrndrj/CeXMeVTyHXPaAPjlXP8HnWpUKCSnm6TI2uYKvr1WI7VbfcVdCoH7JE8p8PKtB7N7fytJS6kggeR+NiPWrbQqOogAZUqaxwcSTr1zWZdvtpqxORttCsiTJManSqzsQu4Z3eJbJOWLi0GJm3hW50KMPAZhIQmJxdivPy+V5325slzEPuPxkLigrKEmBAA1JvpNI4fYzgUFG8fskcyRz05V6OrkUvCzl7/CZ/wBOft8rCe0alYmFFoIyXgd2BJNom5Os1SHkgFIMyoTYW+2vVGLbBQsESCkg+RBrKPyXwszurjTjX/upckgZQApMjYTeI2swUd3lUBdRjSQOXPzpcOJSd6uSQv2QOQkW05VpH5LYUxLU/vr/AN1GV2WwpiWp/fX/ALqV9QEzdLOMYUglxUqiCY1vXcY2FQs3GTNYAGBeLc71pA7LYU2LXT218tPaofkthdN1bTvr0t+1U+oU3SzZ1W9CDcJgxIE+Mx5CiIXvUgAnKDF+UWt4VpjfZXCx+i/+a+f71L4fsphARDUaaLWNP3qn1Cm6WVodC0KRxcE6i1s0R76Vw76Al5opUTFiDCZkQTYyBe1vOtNHZLCAmGY19tf+6kF9lMJc7q514135/WqfUK90s+xGw1knLab/AApsMQpi6SoKJUnhMaHy0r0rg9ms7tA3SO6NUg8hzIvTB3sXgVKKlYZskkk66kyefWtLjYFBIY0gnEV56W6WU7xJOedQb3pTelKS9Ks+sycxJnnW/q7D4A64ZB9/30D2JwBEfNkR0vH20HaTOysBS6pSS+Sc+sk3kR16aUMK8p4bxZUVDmokxExr5Vvv5D4CI+bIjpKo/iro7EYACBhkAeBV99TtqdlYDh8Up+S4VEosJJ0nl8a7/abjqila1KCO6DppeOmmlb4nsPgBphkD1V/urn5DYD/9ZOnVX+6q7anZR+xOECMMDEFaiZ5kTAqwUVCAAABAAgDoBRqaTZtLaKFL/9k="/>
          <p:cNvSpPr>
            <a:spLocks noChangeAspect="1" noChangeArrowheads="1"/>
          </p:cNvSpPr>
          <p:nvPr/>
        </p:nvSpPr>
        <p:spPr bwMode="auto">
          <a:xfrm>
            <a:off x="1259681" y="74890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s-MX" sz="135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1851" y="3188835"/>
            <a:ext cx="1998222" cy="1383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9784" y="1942181"/>
            <a:ext cx="1850231" cy="138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5 Conector recto de flecha"/>
          <p:cNvCxnSpPr/>
          <p:nvPr/>
        </p:nvCxnSpPr>
        <p:spPr>
          <a:xfrm flipH="1">
            <a:off x="5341694" y="3009904"/>
            <a:ext cx="648072" cy="54006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9250" y="1826773"/>
            <a:ext cx="821531" cy="782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12 Conector recto de flecha"/>
          <p:cNvCxnSpPr/>
          <p:nvPr/>
        </p:nvCxnSpPr>
        <p:spPr>
          <a:xfrm flipV="1">
            <a:off x="4355976" y="4422554"/>
            <a:ext cx="0" cy="648071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14 Rectángulo"/>
          <p:cNvSpPr/>
          <p:nvPr/>
        </p:nvSpPr>
        <p:spPr>
          <a:xfrm>
            <a:off x="1239836" y="3474373"/>
            <a:ext cx="1765991" cy="623248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S" b="1" spc="38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Codigo</a:t>
            </a:r>
            <a:r>
              <a:rPr lang="es-ES" b="1" spc="38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de </a:t>
            </a:r>
            <a:r>
              <a:rPr lang="es-ES" b="1" spc="38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programacion</a:t>
            </a:r>
            <a:endParaRPr lang="es-ES" b="1" spc="38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cxnSp>
        <p:nvCxnSpPr>
          <p:cNvPr id="16" name="15 Conector recto de flecha"/>
          <p:cNvCxnSpPr/>
          <p:nvPr/>
        </p:nvCxnSpPr>
        <p:spPr>
          <a:xfrm>
            <a:off x="2411761" y="3785995"/>
            <a:ext cx="998792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17 Rectángulo"/>
          <p:cNvSpPr/>
          <p:nvPr/>
        </p:nvSpPr>
        <p:spPr>
          <a:xfrm>
            <a:off x="5782595" y="3594707"/>
            <a:ext cx="1765991" cy="34624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S" b="1" spc="38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Página WEB</a:t>
            </a:r>
          </a:p>
        </p:txBody>
      </p:sp>
      <p:cxnSp>
        <p:nvCxnSpPr>
          <p:cNvPr id="19" name="18 Conector recto de flecha"/>
          <p:cNvCxnSpPr/>
          <p:nvPr/>
        </p:nvCxnSpPr>
        <p:spPr>
          <a:xfrm flipV="1">
            <a:off x="6574898" y="2996953"/>
            <a:ext cx="0" cy="648071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7639" y="1815239"/>
            <a:ext cx="1181714" cy="1181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4" descr="data:image/jpeg;base64,/9j/4AAQSkZJRgABAQAAAQABAAD/2wCEAAkGBhQSDxQUExQVEBAQEBAUEhcQFBUUFBAQFRUVFRUUFBQYHCYeGBkjGRQVHy8gIycpLCwsFR4xNTAqNSYrLCkBCQoKDgwMFA8PFywcHBgpKiw1LSkpKTEtKSkpKTUpKSopNS4pKS4pKSwsLCksNC8pKSwpNSk1NSkwKSkpNSkpKf/AABEIAL4BCgMBIgACEQEDEQH/xAAcAAEAAQUBAQAAAAAAAAAAAAAABwEDBAUGAgj/xABDEAABAwEFBAYGCAUEAgMAAAABAAIDEQQFEiExBgdBURMiYXGBkTJCUmKhwRQjcoKSscLRCEOisvAVM1PhJJM0c4P/xAAXAQEBAQEAAAAAAAAAAAAAAAAAAQID/8QAHxEBAAICAgIDAAAAAAAAAAAAAAERAhIhMQNBYXHx/9oADAMBAAIRAxEAPwCcUREBERARF5kkDQS4hrWgkkmgAGZJJ0CD0iwbuvyC0V6GaOamvRva7LSuR07VnICIiAiIgIiICIiAiIgKMt9e0stnjgjhkdEZDI6Tozhc5rcIaMQzpUnLjRSaoF352vHeLGD+XBG097i5/wCTgg73c/e1otFjkdO8ytbKGxl+bh1QXCvEZjzK71chuqu/orqh5ymSQ17XED+lrV16AiIgIiICIiAiIgIiICIiAiIgIiIC5LerNhui0Z0x9EzvDpWVHiKrrVwu+WSl1ke1PCPLE79KCMd1MrjfEAb1etKXYairRE+oI5aL6IXz5uWgxXu0+xDO74Bn6l9BoCIiAiIgIiICIiAiIgL5o3hWzpr4nIzpMWDujpGP7V9J2mcMY550Y1zj3NFT+S+YbhiNqvWMHMy2lmL7z6u+aD6VuWx9DZoY9OjhjZ4taAfis1EQEREBERAREQEREBERAREQEREBERAUc78JqWGJvtWkH8Mb/wB1IyivfxLSCzDm+Y+TWD9SDntw8dbwmd7Nld/VJH+ynVQv/D9DWS1v5RwN/E55/SpoQEREBERAREQEREBERBz+31v6G7LS/QmFzB3yUYP7lCu5yydJe7DqIxLIfBpA+LgpC35XlgsMcQ1mmqe1sbf3c3yXK7gbLW1Tv9mCni57fk0oJyREQEREBERAREQEREBERAREQEREBERAUN7/AC09ezs9mKV34nNH6FMigHfjbMV4lv8AxQRN8TV/6wg6P+H1n1NrPOSAeTXn5qW1FX8P4/8AEtJ5zsHkz/tSqgIiICIiAiIgIrMlrY3V7R3kLEm2hgbrIPCpQbFFz1o25szfWr5D5rWWnejZ28vFwQcPv6t9bRDHwjgLu4vcfkwLebhbvw2OaXjJK1vgxtf1/BRjvR2kZa7bjjNQ6JgdnUNcKijTyoAe8lbHd/vIfYbK+GpcOkxMAbiw1AxcOJ/JQfRqKC7TvltB9Fsvgwj5LCO8S8Zf9uC0OB44JKedKKj6BRfPMm0F7nP6PNTxr5VqsAb1LfZ30d0jHD1ZC5v9Lh8kH0qiiTYrftHNI2G2tEBcaNmB+rqdBIPU+1pzpqpbBQEREBERAREQEREBERAREQF83b25sV6Wk8nsb+GNg+S+kV8u7zJj/qFpqKYrTNSvFrXltRz0QSzuIs2G7ZHe3aXf0sjHzKklQZu13pQWSxCzOje6VpfJiJa1j8RGWpIIy4Z0Wfem+92eDAwdgxHzOXwQTIsO03vDH6cjG9mIV8hmoGk2+ttrNI2yyg8RXAPH0QsG1yTgVntUNn90OMj/ACbl8UE32zb6ys9Yu7hQfFaC373om+iGj7Tq/lRQtabxso1mtFpd7uGJp/ur5rY3dccs1DHZGQsPr2tznE9vRuqT4ABB2tt30OOTDU8mNz/daa2bxbXJox4HOQ4B/UQsqw7JUA6SVz/dhAhZ8Ku/qC3NkumKP0I2tPOlXfjdV3xUHIC8rwm9HIe617/iBh+KG4re/V0nnFH+byfgu8C9hFR2/Ye1u1DT/wDZaD+gBcc8vM3RxtjkcX4G4Wl+N1cIwl1a1OhUq7eXybPYnYTSSY9Ew8RiBxOHc0HxIXMbrrhxPdaXDqx1ZFX2yOs7waad7jyQaqXYu8WGojaefROhFfIg+SwbXFaof/kRWhjRxJmwj72KnxU2kLzUhBBDrWxw9epH/KTmQfVcAMqV9Kmax4L2ljdWOWWLiMMjhlTvopfvvYmy2kElgikPrxANNfeAyd4qOdoNiZ7JV1Omh9torh4Ve3gaeCDPufeZaIiG2gC0MyrUBkoB4tcBR3iM+a7iR1lvOy5ESMOQNKSQP7tWn4HtChqeWrQGklg9FrsywaCh4E5kgZK5c19yWWUSROodHA+i9vFrxxH5ahB6ve632ad8Tx1mHXg5vquHYQpZ3M70CHMsFrfVpo2yyOPonQQPPI+qeHo+zTUXjZYr3sglio20RggB2rXamJ55HUO8eYUZyxFji1wLXNJBByLSMiDyKD7TRRtud3jfTofo07q2yzsHWOtohFBj+2Mg7nUHiaSSqgiIgIiICIiAiIgw72veGywumnkbFEwdZztOwAaknQAZlRLf/wDEMwEtskJI4Pn49ojGnifBYX8R08vS2RlT9HMczgOBmDmhxPaGubT7R5qGKqK7u897VstBoXvIPqtOEHswtpVae8bDa5o+mkic2OMEkuoCGmlSGnOnHTgrN07Wusw+qhgB4uLXl573YqrbxbzpdJIIntORALm1B1GZIQYOyGz7bVK4Pc5rI2AnBQOJLqAVINBkV1V52axXdGHdC18rq9G1/Xe8jU1dXC0cTTuXMbKX/HBbS4Ass83VIca9FUgtJPEA5V5Gq9bzcX00V9EwR4OVKurT71fNBYvPa2WX05CRwis5wRNHJz9Xdw/EFlXPshaLWA6SlngJqOrQuHMN9J32nnzWz2B2Zg6NtokLZZCThafRiINMwdX5dwypzXeY0GrubZez2YDo2Vf7b+s/wPq+AC3AXiq9hUXGq61WmBXWqC4AvWFUasiGnHPkOff2cEHD7wNl7RazEYcLmxh4LC4NIc4jrVORyAHPLjVdJcl2Cz2eOEfy2AE+085ud4uJW9FmzyaMjTrHjrQ040qPDgj2g+k8DLUAGpI61dTy5V175atfVCquavFVRRzVbd5g8+IVyq8uRHAbXbv2vDprKML8y+IaP5mPk73dDwodY2kZmeBGRGnhRfQT2ritttjenBmhFJwKvaP5w5j3/wA+9BwWzl/vsk4kbmw5SN4PZXTvGoPPsqu12wuJlrhFss3WdgxODRnLGONPbbQgjspqFHD2/wDYXVbBbT/R5ehkNIJXChOkUugd2NOQPcDwKDR3Re0lmnjnhdglheHMPbxBHFpBII4glfV+xm1Ud42OO0R5FwwysrUxTCmNh8wQeIIPFfOW3ezPQv6aMUikdR7R/KlNTl7pzpyNRyWRup25/wBOto6R1LJaC1k/Jh9Sb7pOful3IKo+oUVGuqKjMHkqoCIiAiIgIiIOS3n7G/6ld742gfSIj0tnJy+saD1CeTmkt7yDwXynJGWuLXAtc0kODhQtcDQgjgQV9rlygjfrsFhebwgb1HkC1taPRecmzU5OyDu2h9YosIdSqoiivQK2X0108TYnnG6KpgJzI9qKvEEAUHAgAarVqoKC9FanN9Fxb3EjNZDL6mGkrx3OKs2gYwZB6X8wdp0f3HjyPeFjgojdQbWWpukz/vGv5rZ2XeLaW+lhf3in5Lk6quJBIth3piv1kVBzYfkV0l3bd2WXISYDyeKKFsSriQfRMFoa4VaQ4cwQR8FktXz1Yb4lhNY5HM7j8l1l0705mUErRKOY6rv2QTAHE6knvzVSxcxcm8Gyz0GPonn1Zern2HQrqWvBFQag8lJVjvYrDmrNeFYe1UYpXklXnNVpzUR5JVt7F6K84kHBbd7H48VohHXAJlaPXHF7R7XMcdddY4IX0G5qjLb3ZHoibRC36px+saNI3H1gPZJ8j2HINjsvegt1jfZpjWRjMJJ1dH6j+1zSBXuHNcBa7M6ORzHCjmOLXd4NF7ui83WedkrNWHMe2w5Oae8Lo9ubG1/R2uLOOdrQ4+9Tqk9pAp3tQSzuL23+k2U2OV1Z7I0dGTrJZq0HiwkN7iztUpr472X2gfYbZFaY83QvBLdOkjOT2HvaSPI8F9dXZeLJ4Y5onYopmNew82uFR3HsVRlIiICIiAvEj6L2rFpGSDVXjeuFcvel9iRjmPAex7XNc12Yc1woQRyIKyr/AGHNcfaK1QRNtVcH0W0FoqYX1dET7Psk+0NO3I8VplL183U20wmN/HNruLHjRw/zMEqKLdYXwyOjeKPac+RHAjmCFFWEREVcgmLTUZ8CDo5p1aewhLTCAQW5sdm2uo5tPaP2PFW1eglGbXeg7Xm08HDtHxFQgsgqqSxFrqH4aEcCDxBCICqqIg9JVUREewVu7k2xtNlI6OQlnsP6zfLgtEq1QS/ce9SGWjZh0Dzx1YT36hdjDaWvaHNIc06FpqD4r5vqtpc+0k9mNYnkDi05tPe1BPrlac1cVcO8+KSjZx0L/aGbD46hdnFaGvaHNIc06EGoPigtuarTgshwVpwQWwVbnjDmkEBzXAggioIORBHJXSF5KCHdsNmTZZatqYJCTGfZPFh7R8R3FZWylpE8EtjefSa58JPqvGZHnR34lIl8XayaJ0Ugq1414tdwcO0KIrVZ5LFa6aPieHNPB44Ee6R+ZCDDkjLXEEUc0kEHgRkQpx/h/wBrcUUlhkPWirLBXjE4/WMH2XkO/wD0PJRbtdZAXMtMf+1amh32ZKZg9vzDlhbL386xWyG0M1hkBcB68Z6sjPFhcPFB9hgqqxbBbGyxtew4mSNa9hGjmOALT4ghZSqCIiAvL2r0iDSXrd+IFcPet2EE5KUJI6rR3rdYcDkgjCSOi5/anZwWmOraCaMHAfaHsOPLkeB7yu6vS6y06LSyR0QQnJGWktcC1zSQQciCNQQvKkPa/ZfpgZYh9c0dYD+a0fqHx05KPCKKNCKiqoL8fXbgPpD/AGyf7D2HhyPerGmRyKK+8YxX+Y0Z++0et9oceYz4FBYVVQFVQFVUVUBVVEVFURXbLMWPDm0JFRQiocCCCCOIIJCIvWO7JZT9XG5+lSBkK6Vcch4ldHdhtVhDz08URY3EYZZATJkDQNGQNCOIOY5rR2i953gNdKWMAa0Na7A0Nb6Iwt5V4rDoNSXO7hSvic/gglK4t5UMtGzDoH8znGT9rh4rrRICMQILTmCDkR3r5/6YDRo+9V3/AF8Ftbpv61R9aPE9jNQY8cYHKlOr4UVhJmu0yutTfaBPu9Y+Taq2Z+TXHwDf7iFxtw7yTI7BNGAcLnYoqkUa0uPUzOgOi6KPaizl+AytZJRpLZOocwHDN1BoQrU1bO+O2nurZU7nU9D+oV/b4rk9tLpbaLMZGj6yEEg8SwHrsPdme8HmV10cuIVBDhwLSCD4hYHQ9aQUq0uB/E0VHz8UmKmlwy2i6r7cJsr/AOVY57I702DpIa8DXh96n/sK5NwoaaEfBdTdlmNkvhjB6Lnlo7Y5B1fLL8K0l/OYbVMWZsM0hbTQip07K1WWk87h9ounu4wONX2OTAK/8L6vj8jjb3NClFfPf8PUrvp9oaPQdZA53LE2Vgb8HvX0IqgiIgIiIC8SR1XtEGhvO6g4HJcZel0lp0UnPZVai8brDhogiyWKi43a/ZPpKzQj6zV7R6/vN97s49+sq3rcpFclz81nIKCDCEXfbW7IY6zQjr6vYPX5ub73Zx79eCIUaF6Y4ggjIjTsK8oguysBGNuXtgeqeY90/DTkrS9xSFpr510I4g9irLHTNvonTm0+yf8AM0HhEVQVBUCqrh5nyzV+xWR0rsILWgNLiXmjWtGpNAefALJ/09sU4ZMasLXEEYmguGJoDqjE0Y2lpyyoVqMZnlyy8uOMzHurpgYgNBX7X7BXIY3vcGN1doMmg8eNBSnErbXq2Ozzxuja3LNzA6uXCtSXMfR1M9C2oVi+b4Ero3Mxh8YHWdQHEMOYoTTME8M3HIVW5wjG7npyx82Wes4Y8ZRPM+p+f1i3jdUkBGMDrVpTmKEg5a0c0/eCyLiZG6eNsrhHC4nE4ksbUAkNke0FzWkgAuAJANQMljWy8XzYQ4CjNMLc89STqfEqw0EccPjn8FjKr46dfHvpG/fwv3i1vSPwYuixu6PH6WCuQJ40FM1WC9ZGRmMHqOBGera64TwqsbLtPwTHyAH+dqRMx01ljGUVMWrESCC0lpGhBpQ9h4Kr3VJJNSczxJPaeKtk/wCFVweHfko1XtkWS8ZIjWN7oz7riK94Gq625d4bm0baGYx7ceT+9zdHeFFxeXf3ZBZFiskszgyJjpHHhG0knySx0W296QSyMdC4ukwUJAIwjXOueLMinBc1ZLG+V7WRtdJI8gNawFznE8AApE2Z3I2majrS4WZh9UdaQjuGTfEqYtk9grNYW/Ux0eRR0j+tI773Adgog1m6bYE3dZnOlobVaMJlpmI2NrgiB40xEkjIk8gCe/XhjaL2qgiIgIiICIiAvLm1XpEGttt3Bw0XK3rcWtAu7IWPaLKHBBEtrsBaVxO1WxwlrLEKS6ubwk7ex35qcLzuMGuS5O8LnLeCD55fGWkgihGRB1BVFJ+1WxwnBezqTDjwf2Ht7VG9rsbonFrwWuHNZVYVyKSna05Ecx8j2q2qor3JHTTNp0PyPIryvTH07QdRzQsrp5HX/tUVhmLHBzTQjkaZEUI7iCR4q7arU6V2J2EGlBha1oA5ANCs9GeR8iq9Ge7vy/NLmqZ1i9q5AB2nuyTFyA8c/wA1TD2/NVqO0/BRVHPJ4qgC9Y+QH5/ms6w3FaJzSKKST7LTRFYGFKjv+C7u6dzdtloZMEDT7Rq7yau2ubcVA2hme+Y8QOo35lVEIRtc40aCT7oqV09ybtLbaqERGNh9aXqjw5+C+hLn2Hs1nA6OFjKccNXfiOa6CKwgJRaItntxMLKOtL3Tu9lvUZ+5+Cku59mIbO3DFGyJvJjQK951Pit02MBeqKotMgAV0NVUQEREBERAREQEREBERAREQW3xVWst11B3BbdUIQcFeWz/ACC43aHY5s7SHNo7g6mamiazArV2q6GlB8u33sfNZyThLmcC3NaMimRy719T2jZ9p5LUWnYCzSelEwnsBb+VFKW3zegX0VHuqsVa9EPxO/dbSx7vbIzSGPxGL+6qUW+aIbFI80axzu4Fbqw7A22X0bO8A8X9UeZX0zZdno2ei1rfstA/JZ0d2NCUW+fLu3KWp/8AuPZGOyrj8MviuruzcVAKGV8kp5CjB81MLLI0cFebEEpHEXVuzskNMMDK83DGf6qrpbPczWigAAHAZDyW0DVVUY0djA4K82IL2iClFVEQEREBERAREQEREH//2Q=="/>
          <p:cNvSpPr>
            <a:spLocks noChangeAspect="1" noChangeArrowheads="1"/>
          </p:cNvSpPr>
          <p:nvPr/>
        </p:nvSpPr>
        <p:spPr bwMode="auto">
          <a:xfrm>
            <a:off x="1373981" y="863204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s-MX" sz="135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3099" y="1815238"/>
            <a:ext cx="1554986" cy="1110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7 Conector recto"/>
          <p:cNvCxnSpPr/>
          <p:nvPr/>
        </p:nvCxnSpPr>
        <p:spPr>
          <a:xfrm>
            <a:off x="3005826" y="2510898"/>
            <a:ext cx="918102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19 Conector recto"/>
          <p:cNvCxnSpPr/>
          <p:nvPr/>
        </p:nvCxnSpPr>
        <p:spPr>
          <a:xfrm>
            <a:off x="5190732" y="2579693"/>
            <a:ext cx="918102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8259" y="4054078"/>
            <a:ext cx="1025129" cy="625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8260" y="4746589"/>
            <a:ext cx="1195339" cy="463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0657" y="5242035"/>
            <a:ext cx="592732" cy="484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2176" y="5081776"/>
            <a:ext cx="1436753" cy="804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278" y="5076417"/>
            <a:ext cx="1452909" cy="82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958562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33" r="3283" b="10344"/>
          <a:stretch/>
        </p:blipFill>
        <p:spPr bwMode="auto">
          <a:xfrm>
            <a:off x="1143000" y="886673"/>
            <a:ext cx="6858000" cy="5121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300925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25706" y="998731"/>
            <a:ext cx="5486400" cy="865573"/>
          </a:xfrm>
        </p:spPr>
        <p:txBody>
          <a:bodyPr>
            <a:normAutofit fontScale="90000"/>
          </a:bodyPr>
          <a:lstStyle/>
          <a:p>
            <a:pPr algn="ctr"/>
            <a:r>
              <a:rPr lang="es-MX" dirty="0"/>
              <a:t>Ejemplo de Conexiones para activación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3839" y="1808820"/>
            <a:ext cx="2820026" cy="4028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19760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871700" y="1052737"/>
            <a:ext cx="5486400" cy="865573"/>
          </a:xfrm>
        </p:spPr>
        <p:txBody>
          <a:bodyPr>
            <a:normAutofit fontScale="90000"/>
          </a:bodyPr>
          <a:lstStyle/>
          <a:p>
            <a:pPr algn="ctr"/>
            <a:r>
              <a:rPr lang="es-MX" dirty="0"/>
              <a:t>Tecnologías Cliente-Servidor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546847" y="1838702"/>
            <a:ext cx="5486400" cy="2654645"/>
          </a:xfrm>
        </p:spPr>
        <p:txBody>
          <a:bodyPr>
            <a:noAutofit/>
          </a:bodyPr>
          <a:lstStyle/>
          <a:p>
            <a:r>
              <a:rPr lang="es-MX" sz="1350" dirty="0"/>
              <a:t>Lenguajes de programación:</a:t>
            </a:r>
          </a:p>
          <a:p>
            <a:pPr lvl="1"/>
            <a:r>
              <a:rPr lang="es-MX" sz="1200" dirty="0"/>
              <a:t>PHP</a:t>
            </a:r>
          </a:p>
          <a:p>
            <a:pPr lvl="1"/>
            <a:r>
              <a:rPr lang="es-MX" sz="1200" dirty="0"/>
              <a:t>Java</a:t>
            </a:r>
          </a:p>
          <a:p>
            <a:pPr lvl="1"/>
            <a:r>
              <a:rPr lang="es-MX" sz="1200" dirty="0"/>
              <a:t>.NET</a:t>
            </a:r>
          </a:p>
          <a:p>
            <a:pPr lvl="1"/>
            <a:r>
              <a:rPr lang="es-MX" sz="1200" dirty="0"/>
              <a:t>Ruby</a:t>
            </a:r>
          </a:p>
          <a:p>
            <a:pPr lvl="1"/>
            <a:r>
              <a:rPr lang="es-MX" sz="1200" dirty="0" err="1"/>
              <a:t>Jquery</a:t>
            </a:r>
            <a:endParaRPr lang="es-MX" sz="1200" dirty="0"/>
          </a:p>
          <a:p>
            <a:pPr lvl="1"/>
            <a:r>
              <a:rPr lang="es-MX" sz="1200" dirty="0"/>
              <a:t>Node.JS</a:t>
            </a:r>
          </a:p>
          <a:p>
            <a:endParaRPr lang="es-MX" sz="1350" dirty="0"/>
          </a:p>
          <a:p>
            <a:r>
              <a:rPr lang="es-MX" sz="1350" dirty="0"/>
              <a:t>Estructura y modelado</a:t>
            </a:r>
          </a:p>
          <a:p>
            <a:pPr lvl="1"/>
            <a:r>
              <a:rPr lang="es-MX" sz="1200" dirty="0"/>
              <a:t>HTML</a:t>
            </a:r>
          </a:p>
          <a:p>
            <a:pPr lvl="1"/>
            <a:endParaRPr lang="es-MX" sz="1200" dirty="0"/>
          </a:p>
          <a:p>
            <a:r>
              <a:rPr lang="es-MX" sz="1350" dirty="0"/>
              <a:t>Diseño gráfico</a:t>
            </a:r>
          </a:p>
          <a:p>
            <a:pPr lvl="1"/>
            <a:r>
              <a:rPr lang="es-MX" sz="1200" dirty="0"/>
              <a:t>CSS</a:t>
            </a:r>
          </a:p>
          <a:p>
            <a:pPr lvl="1"/>
            <a:endParaRPr lang="es-MX" sz="1200" dirty="0"/>
          </a:p>
          <a:p>
            <a:r>
              <a:rPr lang="es-MX" sz="1350" dirty="0"/>
              <a:t>Interactividad</a:t>
            </a:r>
          </a:p>
          <a:p>
            <a:pPr lvl="1"/>
            <a:r>
              <a:rPr lang="es-MX" sz="1200" dirty="0"/>
              <a:t>JavaScript</a:t>
            </a:r>
          </a:p>
        </p:txBody>
      </p:sp>
    </p:spTree>
    <p:extLst>
      <p:ext uri="{BB962C8B-B14F-4D97-AF65-F5344CB8AC3E}">
        <p14:creationId xmlns:p14="http://schemas.microsoft.com/office/powerpoint/2010/main" val="35190388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 dirty="0"/>
          </a:p>
          <a:p>
            <a:endParaRPr lang="es-MX" dirty="0"/>
          </a:p>
          <a:p>
            <a:r>
              <a:rPr lang="es-MX" dirty="0"/>
              <a:t>Bases de datos</a:t>
            </a:r>
          </a:p>
          <a:p>
            <a:pPr lvl="1"/>
            <a:r>
              <a:rPr lang="es-MX" dirty="0" err="1"/>
              <a:t>MySQL</a:t>
            </a:r>
            <a:endParaRPr lang="es-MX" dirty="0"/>
          </a:p>
          <a:p>
            <a:pPr lvl="1"/>
            <a:r>
              <a:rPr lang="es-MX" dirty="0"/>
              <a:t>SQL Server</a:t>
            </a:r>
          </a:p>
          <a:p>
            <a:pPr lvl="1"/>
            <a:r>
              <a:rPr lang="es-MX" dirty="0" err="1"/>
              <a:t>Postgress</a:t>
            </a:r>
            <a:endParaRPr lang="es-MX" dirty="0"/>
          </a:p>
          <a:p>
            <a:pPr lvl="1"/>
            <a:r>
              <a:rPr lang="es-MX" dirty="0" err="1"/>
              <a:t>MongoDB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5860661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s-MX" cap="none" dirty="0"/>
              <a:t>Tecnologías de uso libre</a:t>
            </a:r>
          </a:p>
        </p:txBody>
      </p:sp>
      <p:sp>
        <p:nvSpPr>
          <p:cNvPr id="5" name="4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MX" dirty="0"/>
              <a:t>Mecatrónica-Programación</a:t>
            </a:r>
          </a:p>
        </p:txBody>
      </p:sp>
    </p:spTree>
    <p:extLst>
      <p:ext uri="{BB962C8B-B14F-4D97-AF65-F5344CB8AC3E}">
        <p14:creationId xmlns:p14="http://schemas.microsoft.com/office/powerpoint/2010/main" val="21728967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Relación entre las dos áreas: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s-MX" dirty="0"/>
              <a:t>Mecatrónica:</a:t>
            </a:r>
          </a:p>
          <a:p>
            <a:pPr lvl="1"/>
            <a:r>
              <a:rPr lang="es-MX" dirty="0"/>
              <a:t>Electrónica</a:t>
            </a:r>
          </a:p>
          <a:p>
            <a:pPr lvl="1"/>
            <a:r>
              <a:rPr lang="es-MX" dirty="0"/>
              <a:t>Sensores</a:t>
            </a:r>
          </a:p>
          <a:p>
            <a:pPr lvl="1"/>
            <a:r>
              <a:rPr lang="es-MX" dirty="0"/>
              <a:t>Mecanismos</a:t>
            </a:r>
          </a:p>
          <a:p>
            <a:pPr lvl="1"/>
            <a:r>
              <a:rPr lang="es-MX" dirty="0"/>
              <a:t>Motores (servomotores, motores de cd, motores a pasos)</a:t>
            </a:r>
          </a:p>
          <a:p>
            <a:pPr lvl="1"/>
            <a:r>
              <a:rPr lang="es-MX" dirty="0"/>
              <a:t>Actuadores</a:t>
            </a:r>
          </a:p>
          <a:p>
            <a:pPr lvl="1"/>
            <a:r>
              <a:rPr lang="es-MX" dirty="0"/>
              <a:t>Control</a:t>
            </a:r>
          </a:p>
          <a:p>
            <a:pPr lvl="1"/>
            <a:r>
              <a:rPr lang="es-MX" dirty="0" err="1"/>
              <a:t>Microcontroladores</a:t>
            </a:r>
            <a:r>
              <a:rPr lang="es-MX" dirty="0"/>
              <a:t> y  </a:t>
            </a:r>
            <a:r>
              <a:rPr lang="es-MX" dirty="0" err="1"/>
              <a:t>PLC’s</a:t>
            </a:r>
            <a:endParaRPr lang="es-MX" dirty="0"/>
          </a:p>
          <a:p>
            <a:pPr lvl="1"/>
            <a:endParaRPr lang="es-MX" dirty="0"/>
          </a:p>
          <a:p>
            <a:r>
              <a:rPr lang="es-MX" dirty="0"/>
              <a:t>Programación</a:t>
            </a:r>
          </a:p>
          <a:p>
            <a:pPr lvl="1"/>
            <a:r>
              <a:rPr lang="es-MX" dirty="0"/>
              <a:t>Lenguajes de programación (.NET, HTML, PHP)</a:t>
            </a:r>
          </a:p>
          <a:p>
            <a:pPr lvl="1"/>
            <a:r>
              <a:rPr lang="es-MX" dirty="0"/>
              <a:t>Bases de datos</a:t>
            </a:r>
          </a:p>
          <a:p>
            <a:pPr lvl="1"/>
            <a:r>
              <a:rPr lang="es-MX" dirty="0"/>
              <a:t>Interfaces</a:t>
            </a:r>
          </a:p>
          <a:p>
            <a:pPr lvl="1"/>
            <a:endParaRPr lang="es-MX" dirty="0"/>
          </a:p>
          <a:p>
            <a:r>
              <a:rPr lang="es-MX" dirty="0"/>
              <a:t>Comunicación:</a:t>
            </a:r>
          </a:p>
          <a:p>
            <a:pPr lvl="1"/>
            <a:r>
              <a:rPr lang="es-MX" dirty="0"/>
              <a:t>Internet</a:t>
            </a:r>
          </a:p>
          <a:p>
            <a:pPr lvl="1"/>
            <a:r>
              <a:rPr lang="es-MX" dirty="0"/>
              <a:t>Redes de datos</a:t>
            </a:r>
          </a:p>
          <a:p>
            <a:pPr lvl="1"/>
            <a:endParaRPr lang="es-MX" dirty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9315116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 dirty="0"/>
          </a:p>
          <a:p>
            <a:endParaRPr lang="es-MX" dirty="0"/>
          </a:p>
          <a:p>
            <a:r>
              <a:rPr lang="es-MX" dirty="0"/>
              <a:t>Servidores WEB:</a:t>
            </a:r>
          </a:p>
          <a:p>
            <a:pPr lvl="1"/>
            <a:r>
              <a:rPr lang="es-MX" dirty="0"/>
              <a:t>Servidor Apache</a:t>
            </a:r>
          </a:p>
          <a:p>
            <a:pPr lvl="1"/>
            <a:r>
              <a:rPr lang="es-MX" dirty="0" err="1"/>
              <a:t>Xampp</a:t>
            </a:r>
            <a:r>
              <a:rPr lang="es-MX" dirty="0"/>
              <a:t> server</a:t>
            </a:r>
          </a:p>
          <a:p>
            <a:pPr lvl="1"/>
            <a:r>
              <a:rPr lang="es-MX" dirty="0" err="1"/>
              <a:t>Wamp</a:t>
            </a:r>
            <a:r>
              <a:rPr lang="es-MX" dirty="0"/>
              <a:t> server</a:t>
            </a:r>
          </a:p>
          <a:p>
            <a:pPr lvl="1"/>
            <a:r>
              <a:rPr lang="es-MX" dirty="0"/>
              <a:t>IIS (Internet </a:t>
            </a:r>
            <a:r>
              <a:rPr lang="es-MX" dirty="0" err="1"/>
              <a:t>Information</a:t>
            </a:r>
            <a:r>
              <a:rPr lang="es-MX" dirty="0"/>
              <a:t> Server)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2473876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Aplicaciones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es-MX" dirty="0"/>
          </a:p>
          <a:p>
            <a:r>
              <a:rPr lang="es-MX" dirty="0"/>
              <a:t>Monitoreo y adquisición de datos vía remota</a:t>
            </a:r>
          </a:p>
          <a:p>
            <a:pPr lvl="1"/>
            <a:r>
              <a:rPr lang="es-MX" dirty="0"/>
              <a:t>Mecatrónica</a:t>
            </a:r>
          </a:p>
          <a:p>
            <a:pPr lvl="1"/>
            <a:r>
              <a:rPr lang="es-MX" dirty="0"/>
              <a:t>Sensores</a:t>
            </a:r>
          </a:p>
          <a:p>
            <a:pPr lvl="1"/>
            <a:r>
              <a:rPr lang="es-MX" dirty="0"/>
              <a:t>Actuadores electrónicos</a:t>
            </a:r>
          </a:p>
          <a:p>
            <a:pPr lvl="1"/>
            <a:r>
              <a:rPr lang="es-MX" dirty="0"/>
              <a:t>Arduino (</a:t>
            </a:r>
            <a:r>
              <a:rPr lang="es-MX" dirty="0" err="1"/>
              <a:t>microcontrolador</a:t>
            </a:r>
            <a:r>
              <a:rPr lang="es-MX" dirty="0"/>
              <a:t>)</a:t>
            </a:r>
          </a:p>
          <a:p>
            <a:pPr lvl="1"/>
            <a:r>
              <a:rPr lang="es-MX" dirty="0"/>
              <a:t>Ethernet </a:t>
            </a:r>
            <a:r>
              <a:rPr lang="es-MX" dirty="0" err="1"/>
              <a:t>shield</a:t>
            </a:r>
            <a:endParaRPr lang="es-MX" dirty="0"/>
          </a:p>
          <a:p>
            <a:pPr lvl="1"/>
            <a:endParaRPr lang="es-MX" dirty="0"/>
          </a:p>
          <a:p>
            <a:pPr lvl="1"/>
            <a:r>
              <a:rPr lang="es-MX" dirty="0"/>
              <a:t>Programación</a:t>
            </a:r>
          </a:p>
          <a:p>
            <a:pPr lvl="1"/>
            <a:r>
              <a:rPr lang="es-MX" dirty="0"/>
              <a:t>HTML5</a:t>
            </a:r>
          </a:p>
          <a:p>
            <a:pPr lvl="1"/>
            <a:r>
              <a:rPr lang="es-MX" dirty="0"/>
              <a:t>Ajax</a:t>
            </a:r>
          </a:p>
          <a:p>
            <a:pPr lvl="1"/>
            <a:r>
              <a:rPr lang="es-MX" dirty="0" err="1"/>
              <a:t>Javascript</a:t>
            </a:r>
            <a:endParaRPr lang="es-MX" dirty="0"/>
          </a:p>
          <a:p>
            <a:pPr lvl="1"/>
            <a:r>
              <a:rPr lang="es-MX" dirty="0"/>
              <a:t>CSS</a:t>
            </a:r>
          </a:p>
        </p:txBody>
      </p:sp>
    </p:spTree>
    <p:extLst>
      <p:ext uri="{BB962C8B-B14F-4D97-AF65-F5344CB8AC3E}">
        <p14:creationId xmlns:p14="http://schemas.microsoft.com/office/powerpoint/2010/main" val="1638848994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ción">
  <a:themeElements>
    <a:clrScheme name="Retrospección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ció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ción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146</TotalTime>
  <Words>680</Words>
  <Application>Microsoft Office PowerPoint</Application>
  <PresentationFormat>Presentación en pantalla (4:3)</PresentationFormat>
  <Paragraphs>166</Paragraphs>
  <Slides>35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35</vt:i4>
      </vt:variant>
    </vt:vector>
  </HeadingPairs>
  <TitlesOfParts>
    <vt:vector size="38" baseType="lpstr">
      <vt:lpstr>Calibri</vt:lpstr>
      <vt:lpstr>Calibri Light</vt:lpstr>
      <vt:lpstr>Retrospección</vt:lpstr>
      <vt:lpstr>Control, adquisición y monitoreo con Arduino y Visual Basic .net</vt:lpstr>
      <vt:lpstr>Capítulo 12: Robot controlado Inalámbricamente</vt:lpstr>
      <vt:lpstr>Presentación de PowerPoint</vt:lpstr>
      <vt:lpstr>Tecnologías Cliente-Servidor</vt:lpstr>
      <vt:lpstr>Presentación de PowerPoint</vt:lpstr>
      <vt:lpstr>Tecnologías de uso libre</vt:lpstr>
      <vt:lpstr>Relación entre las dos áreas:</vt:lpstr>
      <vt:lpstr>Presentación de PowerPoint</vt:lpstr>
      <vt:lpstr>Aplicaciones</vt:lpstr>
      <vt:lpstr>El mundo actual </vt:lpstr>
      <vt:lpstr>Aplicaciones de la vida diaria:</vt:lpstr>
      <vt:lpstr>Presentación de PowerPoint</vt:lpstr>
      <vt:lpstr>Tipos de comunicación</vt:lpstr>
      <vt:lpstr>Ethernet Shield</vt:lpstr>
      <vt:lpstr>Elementos que se necesitan para el control a distancia a través de Internet</vt:lpstr>
      <vt:lpstr>Página web</vt:lpstr>
      <vt:lpstr>Servidor WEB</vt:lpstr>
      <vt:lpstr>Cliente WEB</vt:lpstr>
      <vt:lpstr>Esquema de Tecnologías</vt:lpstr>
      <vt:lpstr>Comunicación sobre Internet</vt:lpstr>
      <vt:lpstr>Direcciones IP en Internet</vt:lpstr>
      <vt:lpstr>Modem-Router</vt:lpstr>
      <vt:lpstr>Configuración del puerto 80 y la dirección IP</vt:lpstr>
      <vt:lpstr>Configuración del modem-ruteador</vt:lpstr>
      <vt:lpstr>Pruebas red interna</vt:lpstr>
      <vt:lpstr>Presentación de PowerPoint</vt:lpstr>
      <vt:lpstr>Como accesar a mi página web para monitorear desde el exterior</vt:lpstr>
      <vt:lpstr>Como crear un DNS (www.no-ip.org)</vt:lpstr>
      <vt:lpstr>Se crea un dominio</vt:lpstr>
      <vt:lpstr>Presentación de PowerPoint</vt:lpstr>
      <vt:lpstr>http://webserverlabview.no-ip.org</vt:lpstr>
      <vt:lpstr>Como entrar a la página utilizando la ip pública:</vt:lpstr>
      <vt:lpstr>Conectividad</vt:lpstr>
      <vt:lpstr>Presentación de PowerPoint</vt:lpstr>
      <vt:lpstr>Ejemplo de Conexiones para activación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Control, adquisición, monitoreo con Arduino y visual basic .net</dc:title>
  <dc:creator>PC</dc:creator>
  <cp:lastModifiedBy>hvela</cp:lastModifiedBy>
  <cp:revision>34</cp:revision>
  <dcterms:created xsi:type="dcterms:W3CDTF">2016-09-27T22:28:37Z</dcterms:created>
  <dcterms:modified xsi:type="dcterms:W3CDTF">2017-03-14T19:11:15Z</dcterms:modified>
</cp:coreProperties>
</file>