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20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75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01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61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48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87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30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486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57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59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8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400F28-F45F-47AB-941D-8B4DEB611395}" type="datetimeFigureOut">
              <a:rPr lang="es-MX" smtClean="0"/>
              <a:t>14/03/2017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7242B08-02A2-4200-BC16-80DE6C3FEFD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16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 dirty="0"/>
              <a:t>Control, adquisición y monitoreo con Arduino y Visual Basic </a:t>
            </a:r>
            <a:r>
              <a:rPr lang="es-MX" sz="4950" dirty="0" err="1"/>
              <a:t>.net</a:t>
            </a:r>
            <a:endParaRPr lang="es-MX" sz="495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Mtro. </a:t>
            </a:r>
            <a:r>
              <a:rPr lang="es-MX" dirty="0" err="1"/>
              <a:t>ruben</a:t>
            </a:r>
            <a:r>
              <a:rPr lang="es-MX" dirty="0"/>
              <a:t> oliva ramos</a:t>
            </a:r>
          </a:p>
        </p:txBody>
      </p:sp>
    </p:spTree>
    <p:extLst>
      <p:ext uri="{BB962C8B-B14F-4D97-AF65-F5344CB8AC3E}">
        <p14:creationId xmlns:p14="http://schemas.microsoft.com/office/powerpoint/2010/main" val="2339503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u="heavy" dirty="0">
                <a:effectLst/>
              </a:rPr>
              <a:t>Función </a:t>
            </a:r>
            <a:r>
              <a:rPr lang="es-MX" u="heavy" dirty="0" err="1">
                <a:effectLst/>
              </a:rPr>
              <a:t>Serial.flush</a:t>
            </a:r>
            <a:r>
              <a:rPr lang="es-MX" u="heavy" dirty="0">
                <a:effectLst/>
              </a:rPr>
              <a:t>();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Con esta función, se vacía el buffer de entrada de datos del puerto serial.</a:t>
            </a:r>
          </a:p>
        </p:txBody>
      </p:sp>
    </p:spTree>
    <p:extLst>
      <p:ext uri="{BB962C8B-B14F-4D97-AF65-F5344CB8AC3E}">
        <p14:creationId xmlns:p14="http://schemas.microsoft.com/office/powerpoint/2010/main" val="1817005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u="heavy" dirty="0">
                <a:effectLst/>
              </a:rPr>
              <a:t>Función </a:t>
            </a:r>
            <a:r>
              <a:rPr lang="es-MX" u="heavy" dirty="0" err="1">
                <a:effectLst/>
              </a:rPr>
              <a:t>Serial.print</a:t>
            </a:r>
            <a:r>
              <a:rPr lang="es-MX" u="heavy" dirty="0">
                <a:effectLst/>
              </a:rPr>
              <a:t>();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Imprime (envía) los datos  al puerto serie como texto ASCII.  </a:t>
            </a:r>
          </a:p>
          <a:p>
            <a:endParaRPr lang="es-MX" dirty="0"/>
          </a:p>
          <a:p>
            <a:r>
              <a:rPr lang="es-MX" dirty="0"/>
              <a:t>Esta  función puede tomar diversas opciones. Los números son impresos mediante un juego de caracteres ASCII para cada dígito. </a:t>
            </a:r>
          </a:p>
          <a:p>
            <a:endParaRPr lang="es-MX" dirty="0"/>
          </a:p>
          <a:p>
            <a:r>
              <a:rPr lang="es-MX" dirty="0"/>
              <a:t>Los valores  de tipo "</a:t>
            </a:r>
            <a:r>
              <a:rPr lang="es-MX" dirty="0" err="1"/>
              <a:t>float</a:t>
            </a:r>
            <a:r>
              <a:rPr lang="es-MX" dirty="0"/>
              <a:t>" son impresos en forma de dígitos ASCII con dos decimales  por defecto. Los valores  tipo "byte" se envían como un único carácter.  </a:t>
            </a:r>
          </a:p>
          <a:p>
            <a:endParaRPr lang="es-MX" dirty="0"/>
          </a:p>
          <a:p>
            <a:r>
              <a:rPr lang="es-MX" dirty="0"/>
              <a:t>Los caracteres y las cadenas se </a:t>
            </a:r>
            <a:r>
              <a:rPr lang="es-MX" dirty="0" err="1"/>
              <a:t>envian</a:t>
            </a:r>
            <a:r>
              <a:rPr lang="es-MX" dirty="0"/>
              <a:t> como son.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547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 err="1"/>
              <a:t>Serial.print</a:t>
            </a:r>
            <a:r>
              <a:rPr lang="es-MX" dirty="0"/>
              <a:t>(15);	// imprime "1s" </a:t>
            </a:r>
          </a:p>
          <a:p>
            <a:r>
              <a:rPr lang="es-MX" dirty="0" err="1"/>
              <a:t>Serial.print</a:t>
            </a:r>
            <a:r>
              <a:rPr lang="es-MX" dirty="0"/>
              <a:t>(3.1416,2);	// imprime "3.1416" </a:t>
            </a:r>
          </a:p>
          <a:p>
            <a:r>
              <a:rPr lang="es-MX" dirty="0" err="1"/>
              <a:t>Serial.print</a:t>
            </a:r>
            <a:r>
              <a:rPr lang="es-MX" dirty="0"/>
              <a:t>(byte(65)); // imprime "A" (cuyo código ASCII es 65) </a:t>
            </a:r>
          </a:p>
          <a:p>
            <a:r>
              <a:rPr lang="es-MX" dirty="0" err="1"/>
              <a:t>Serial.print</a:t>
            </a:r>
            <a:r>
              <a:rPr lang="es-MX" dirty="0"/>
              <a:t>('A');	// imprime "A"</a:t>
            </a:r>
          </a:p>
          <a:p>
            <a:r>
              <a:rPr lang="es-MX" dirty="0" err="1"/>
              <a:t>Serial.print</a:t>
            </a:r>
            <a:r>
              <a:rPr lang="es-MX" dirty="0"/>
              <a:t>("Hola");    // imprime "Hola"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479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u="heavy" dirty="0">
                <a:effectLst/>
              </a:rPr>
              <a:t>Función </a:t>
            </a:r>
            <a:r>
              <a:rPr lang="es-MX" u="heavy" dirty="0" err="1">
                <a:effectLst/>
              </a:rPr>
              <a:t>Serial.println</a:t>
            </a:r>
            <a:r>
              <a:rPr lang="es-MX" u="heavy" dirty="0">
                <a:effectLst/>
              </a:rPr>
              <a:t>();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Imprime (envía) los datos al puerto serie como texto ASCII, seguido de un comando de retorno de carro y  avance de línea.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Para  esta  función, aplican todas  las  opciones anteriores de </a:t>
            </a:r>
            <a:r>
              <a:rPr lang="es-MX" dirty="0" err="1"/>
              <a:t>Serial.print</a:t>
            </a:r>
            <a:r>
              <a:rPr lang="es-MX" dirty="0"/>
              <a:t>().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1175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u="heavy" dirty="0">
                <a:effectLst/>
              </a:rPr>
              <a:t>Función </a:t>
            </a:r>
            <a:r>
              <a:rPr lang="es-MX" u="heavy" dirty="0" err="1">
                <a:effectLst/>
              </a:rPr>
              <a:t>Serial.write</a:t>
            </a:r>
            <a:r>
              <a:rPr lang="es-MX" u="heavy" dirty="0">
                <a:effectLst/>
              </a:rPr>
              <a:t>();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Esta función, es muy similar a </a:t>
            </a:r>
            <a:r>
              <a:rPr lang="es-MX" dirty="0" err="1"/>
              <a:t>Serial.print</a:t>
            </a:r>
            <a:r>
              <a:rPr lang="es-MX" dirty="0"/>
              <a:t>(), a diferencia,  que si se envía valores numéricos en forma directa, los interpreta como valores ASCII.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Se recomienda mejor emplear la función </a:t>
            </a:r>
            <a:r>
              <a:rPr lang="es-MX" dirty="0" err="1"/>
              <a:t>Serial.print</a:t>
            </a:r>
            <a:r>
              <a:rPr lang="es-MX" dirty="0"/>
              <a:t>().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Aplican de igual forma, los comandos "\t" (tabulador) y "\n" (retorno de carro y avance de línea)</a:t>
            </a:r>
          </a:p>
        </p:txBody>
      </p:sp>
    </p:spTree>
    <p:extLst>
      <p:ext uri="{BB962C8B-B14F-4D97-AF65-F5344CB8AC3E}">
        <p14:creationId xmlns:p14="http://schemas.microsoft.com/office/powerpoint/2010/main" val="2697855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Serial.write</a:t>
            </a:r>
            <a:r>
              <a:rPr lang="es-MX" dirty="0"/>
              <a:t>(65);	// envía la letra A (ASCII 65 = A). </a:t>
            </a:r>
          </a:p>
          <a:p>
            <a:endParaRPr lang="es-MX" dirty="0"/>
          </a:p>
          <a:p>
            <a:r>
              <a:rPr lang="es-MX" dirty="0" err="1"/>
              <a:t>Serial.write</a:t>
            </a:r>
            <a:r>
              <a:rPr lang="es-MX" dirty="0"/>
              <a:t>("Hola");   // envía el texto "Hola". </a:t>
            </a:r>
          </a:p>
          <a:p>
            <a:endParaRPr lang="es-MX" dirty="0"/>
          </a:p>
          <a:p>
            <a:r>
              <a:rPr lang="es-MX" dirty="0" err="1"/>
              <a:t>Serial.write</a:t>
            </a:r>
            <a:r>
              <a:rPr lang="es-MX" dirty="0"/>
              <a:t>("\t");	// aplica tabulador.</a:t>
            </a:r>
          </a:p>
          <a:p>
            <a:endParaRPr lang="es-MX" dirty="0"/>
          </a:p>
          <a:p>
            <a:r>
              <a:rPr lang="es-MX" dirty="0" err="1"/>
              <a:t>Serial.write</a:t>
            </a:r>
            <a:r>
              <a:rPr lang="es-MX" dirty="0"/>
              <a:t>("\n");	// aplica retorno de carro y avance de l nea.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754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Comunicación serial por </a:t>
            </a:r>
            <a:r>
              <a:rPr lang="es-MX" dirty="0" err="1"/>
              <a:t>sofware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171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Librerías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MX" sz="2100" dirty="0"/>
          </a:p>
          <a:p>
            <a:pPr algn="just"/>
            <a:r>
              <a:rPr lang="es-MX" sz="2100" dirty="0"/>
              <a:t>Es un programa adicional, que se incluye  dentro del sketch (se incluye al principio del programa), en donde este programa contiene sus propias funciones, desarrolladas algunas por Arduino (llamadas librerías estándar) y otras que es posible obtener de diversos autores (llamadas librerías contribuidas), a través de internet o por otros medios. </a:t>
            </a:r>
          </a:p>
          <a:p>
            <a:pPr algn="just"/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val="3472194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324866"/>
            <a:ext cx="7543800" cy="723510"/>
          </a:xfrm>
        </p:spPr>
        <p:txBody>
          <a:bodyPr>
            <a:normAutofit fontScale="90000"/>
          </a:bodyPr>
          <a:lstStyle/>
          <a:p>
            <a:r>
              <a:rPr lang="es-MX" u="heavy" dirty="0">
                <a:effectLst/>
              </a:rPr>
              <a:t>Librerías Estándar</a:t>
            </a:r>
            <a:br>
              <a:rPr lang="es-MX" dirty="0">
                <a:effectLst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MX" dirty="0"/>
              <a:t>EEPROM - Para leer y escribir en memorias permanentes.</a:t>
            </a:r>
          </a:p>
          <a:p>
            <a:r>
              <a:rPr lang="es-MX" dirty="0"/>
              <a:t>Ethernet - Para conectar a internet usando el módulo Ethernet </a:t>
            </a:r>
            <a:r>
              <a:rPr lang="es-MX" dirty="0" err="1"/>
              <a:t>Shield</a:t>
            </a:r>
            <a:r>
              <a:rPr lang="es-MX" dirty="0"/>
              <a:t>.</a:t>
            </a:r>
          </a:p>
          <a:p>
            <a:endParaRPr lang="es-MX" dirty="0"/>
          </a:p>
          <a:p>
            <a:r>
              <a:rPr lang="es-MX" dirty="0" err="1"/>
              <a:t>Firmata</a:t>
            </a:r>
            <a:r>
              <a:rPr lang="es-MX" dirty="0"/>
              <a:t>  - Para comunicarse  con aplicaciones  en la computadora  usando un protocolo estándar Serial.</a:t>
            </a:r>
          </a:p>
          <a:p>
            <a:endParaRPr lang="es-MX" dirty="0"/>
          </a:p>
          <a:p>
            <a:r>
              <a:rPr lang="es-MX" dirty="0" err="1"/>
              <a:t>LiquidCrystal</a:t>
            </a:r>
            <a:r>
              <a:rPr lang="es-MX" dirty="0"/>
              <a:t> - Para controlar </a:t>
            </a:r>
            <a:r>
              <a:rPr lang="es-MX" dirty="0" err="1"/>
              <a:t>Displays</a:t>
            </a:r>
            <a:r>
              <a:rPr lang="es-MX" dirty="0"/>
              <a:t> de cristal l </a:t>
            </a:r>
            <a:r>
              <a:rPr lang="es-MX" dirty="0" err="1"/>
              <a:t>quido</a:t>
            </a:r>
            <a:r>
              <a:rPr lang="es-MX" dirty="0"/>
              <a:t> (LCD). </a:t>
            </a:r>
          </a:p>
          <a:p>
            <a:endParaRPr lang="es-MX" dirty="0"/>
          </a:p>
          <a:p>
            <a:r>
              <a:rPr lang="es-MX" dirty="0"/>
              <a:t>Servo - Para controlar servomotores</a:t>
            </a:r>
          </a:p>
          <a:p>
            <a:endParaRPr lang="es-MX" dirty="0"/>
          </a:p>
          <a:p>
            <a:r>
              <a:rPr lang="es-MX" dirty="0" err="1"/>
              <a:t>SoftwareSerial</a:t>
            </a:r>
            <a:r>
              <a:rPr lang="es-MX" dirty="0"/>
              <a:t> - Para la comunicación serial de cualquier pin digital. </a:t>
            </a:r>
          </a:p>
          <a:p>
            <a:endParaRPr lang="es-MX" dirty="0"/>
          </a:p>
          <a:p>
            <a:r>
              <a:rPr lang="es-MX" dirty="0" err="1"/>
              <a:t>Stepper</a:t>
            </a:r>
            <a:r>
              <a:rPr lang="es-MX" dirty="0"/>
              <a:t> - Para controlar motores paso a paso (</a:t>
            </a:r>
            <a:r>
              <a:rPr lang="es-MX" dirty="0" err="1"/>
              <a:t>Stepper</a:t>
            </a:r>
            <a:r>
              <a:rPr lang="es-MX" dirty="0"/>
              <a:t> </a:t>
            </a:r>
            <a:r>
              <a:rPr lang="es-MX" dirty="0" err="1"/>
              <a:t>motors</a:t>
            </a:r>
            <a:r>
              <a:rPr lang="es-MX" dirty="0"/>
              <a:t>)</a:t>
            </a:r>
          </a:p>
          <a:p>
            <a:endParaRPr lang="es-MX" dirty="0"/>
          </a:p>
          <a:p>
            <a:r>
              <a:rPr lang="es-MX" dirty="0" err="1"/>
              <a:t>Wire</a:t>
            </a:r>
            <a:r>
              <a:rPr lang="es-MX" dirty="0"/>
              <a:t> - Interfaz de dos cables (TWI/I2C), para enviar y recibir datos a través de una red de dispositivos y sensores.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488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SoftwareSerial</a:t>
            </a:r>
            <a:br>
              <a:rPr lang="es-MX" dirty="0"/>
            </a:b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381570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950"/>
              <a:t>Capítulo 2: </a:t>
            </a:r>
            <a:r>
              <a:rPr lang="es-MX" sz="4950" dirty="0"/>
              <a:t>Aspectos generales de la programación en Visual Basic .NET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806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MX" sz="2100" dirty="0"/>
          </a:p>
          <a:p>
            <a:pPr algn="just"/>
            <a:endParaRPr lang="es-MX" sz="2100" dirty="0"/>
          </a:p>
          <a:p>
            <a:pPr algn="just"/>
            <a:r>
              <a:rPr lang="es-MX" sz="2100" dirty="0"/>
              <a:t>La librería </a:t>
            </a:r>
            <a:r>
              <a:rPr lang="es-MX" sz="2100" dirty="0" err="1"/>
              <a:t>SoftwareSerial</a:t>
            </a:r>
            <a:r>
              <a:rPr lang="es-MX" sz="2100" dirty="0"/>
              <a:t> ha sido desarrollada para permitir la comunicación serie a través de otros pines digitales de Arduino, utilizando </a:t>
            </a:r>
            <a:r>
              <a:rPr lang="es-MX" sz="2100" u="sng" dirty="0"/>
              <a:t>software para</a:t>
            </a:r>
            <a:r>
              <a:rPr lang="es-MX" sz="2100" dirty="0"/>
              <a:t> replicar la funcionalidad (de ahí el nombre de "</a:t>
            </a:r>
            <a:r>
              <a:rPr lang="es-MX" sz="2100" dirty="0" err="1"/>
              <a:t>SoftwareSerial</a:t>
            </a:r>
            <a:r>
              <a:rPr lang="es-MX" sz="2100" dirty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242925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2373898"/>
            <a:ext cx="7543800" cy="2056731"/>
          </a:xfrm>
        </p:spPr>
        <p:txBody>
          <a:bodyPr>
            <a:noAutofit/>
          </a:bodyPr>
          <a:lstStyle/>
          <a:p>
            <a:r>
              <a:rPr lang="es-MX" sz="1800" dirty="0"/>
              <a:t>Utiliza dos pines digitales del </a:t>
            </a:r>
            <a:r>
              <a:rPr lang="es-MX" sz="1800" dirty="0" err="1"/>
              <a:t>arduino</a:t>
            </a:r>
            <a:r>
              <a:rPr lang="es-MX" sz="1800" dirty="0"/>
              <a:t> para configurar la comunicación serial, se definen los pines RX y TX.</a:t>
            </a:r>
          </a:p>
          <a:p>
            <a:endParaRPr lang="es-MX" sz="1800" dirty="0"/>
          </a:p>
          <a:p>
            <a:r>
              <a:rPr lang="es-MX" sz="1800" dirty="0"/>
              <a:t>#</a:t>
            </a:r>
            <a:r>
              <a:rPr lang="es-MX" sz="1800" dirty="0" err="1"/>
              <a:t>include</a:t>
            </a:r>
            <a:r>
              <a:rPr lang="es-MX" sz="1800" dirty="0"/>
              <a:t> &lt;</a:t>
            </a:r>
            <a:r>
              <a:rPr lang="es-MX" sz="1800" dirty="0" err="1"/>
              <a:t>SoftwareSerial.h</a:t>
            </a:r>
            <a:r>
              <a:rPr lang="es-MX" sz="1800" dirty="0"/>
              <a:t>&gt;</a:t>
            </a:r>
          </a:p>
          <a:p>
            <a:endParaRPr lang="es-MX" sz="1800" dirty="0"/>
          </a:p>
          <a:p>
            <a:r>
              <a:rPr lang="es-MX" sz="1800" dirty="0" err="1"/>
              <a:t>SoftwareSerial</a:t>
            </a:r>
            <a:r>
              <a:rPr lang="es-MX" sz="1800" dirty="0"/>
              <a:t> blue(2,3);  //declaramos los pines RX y TX</a:t>
            </a:r>
          </a:p>
        </p:txBody>
      </p:sp>
    </p:spTree>
    <p:extLst>
      <p:ext uri="{BB962C8B-B14F-4D97-AF65-F5344CB8AC3E}">
        <p14:creationId xmlns:p14="http://schemas.microsoft.com/office/powerpoint/2010/main" val="1415254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Instrucciones de Control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Ciclos en Visual Basic .NET</a:t>
            </a:r>
          </a:p>
        </p:txBody>
      </p:sp>
    </p:spTree>
    <p:extLst>
      <p:ext uri="{BB962C8B-B14F-4D97-AF65-F5344CB8AC3E}">
        <p14:creationId xmlns:p14="http://schemas.microsoft.com/office/powerpoint/2010/main" val="2793658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While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/>
              <a:t>Ejecuta una o mas sentencias cero o más veces, dependiendo del valor de una expresión booleana</a:t>
            </a:r>
          </a:p>
          <a:p>
            <a:endParaRPr lang="es-MX" dirty="0"/>
          </a:p>
          <a:p>
            <a:r>
              <a:rPr lang="es-MX" dirty="0"/>
              <a:t>Sintaxis:</a:t>
            </a:r>
          </a:p>
          <a:p>
            <a:pPr marL="34290" indent="0">
              <a:buNone/>
            </a:pPr>
            <a:endParaRPr lang="es-MX" dirty="0"/>
          </a:p>
          <a:p>
            <a:pPr marL="377190" lvl="2" indent="0">
              <a:buNone/>
            </a:pPr>
            <a:r>
              <a:rPr lang="es-MX" dirty="0" err="1"/>
              <a:t>While</a:t>
            </a:r>
            <a:r>
              <a:rPr lang="es-MX" dirty="0"/>
              <a:t> </a:t>
            </a:r>
            <a:r>
              <a:rPr lang="es-MX" dirty="0" err="1"/>
              <a:t>condicion</a:t>
            </a:r>
            <a:endParaRPr lang="es-MX" dirty="0"/>
          </a:p>
          <a:p>
            <a:pPr marL="377190" lvl="2" indent="0">
              <a:buNone/>
            </a:pPr>
            <a:r>
              <a:rPr lang="es-MX" dirty="0"/>
              <a:t>Sentencias</a:t>
            </a:r>
          </a:p>
          <a:p>
            <a:pPr marL="377190" lvl="2" indent="0">
              <a:buNone/>
            </a:pPr>
            <a:r>
              <a:rPr lang="es-MX" dirty="0" err="1"/>
              <a:t>End</a:t>
            </a:r>
            <a:r>
              <a:rPr lang="es-MX" dirty="0"/>
              <a:t> </a:t>
            </a:r>
            <a:r>
              <a:rPr lang="es-MX" dirty="0" err="1"/>
              <a:t>while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8549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 … </a:t>
            </a:r>
            <a:r>
              <a:rPr lang="es-MX" dirty="0" err="1"/>
              <a:t>Loop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pPr algn="just"/>
            <a:r>
              <a:rPr lang="es-MX" dirty="0"/>
              <a:t>Un </a:t>
            </a:r>
            <a:r>
              <a:rPr lang="es-MX" dirty="0" err="1"/>
              <a:t>loop</a:t>
            </a:r>
            <a:r>
              <a:rPr lang="es-MX" dirty="0"/>
              <a:t> o (bucle) repite la ejecución de un conjunto de sentencias mientras una condición dada sea cierta. La condición puede ser verificada antes o después de ejecutarse el conjunto de instrucciones.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Presenta diferentes alternativas para su utilización: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1153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17694" y="1322767"/>
            <a:ext cx="5486400" cy="865573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17694" y="2402886"/>
            <a:ext cx="5486400" cy="3186354"/>
          </a:xfrm>
        </p:spPr>
        <p:txBody>
          <a:bodyPr>
            <a:normAutofit fontScale="25000" lnSpcReduction="20000"/>
          </a:bodyPr>
          <a:lstStyle/>
          <a:p>
            <a:endParaRPr lang="es-MX" dirty="0"/>
          </a:p>
          <a:p>
            <a:pPr marL="34290" indent="0">
              <a:buNone/>
            </a:pPr>
            <a:r>
              <a:rPr lang="es-MX" sz="2175" dirty="0"/>
              <a:t>Do </a:t>
            </a:r>
            <a:r>
              <a:rPr lang="es-MX" sz="2175" dirty="0" err="1"/>
              <a:t>while</a:t>
            </a:r>
            <a:r>
              <a:rPr lang="es-MX" sz="2175" dirty="0"/>
              <a:t>/</a:t>
            </a:r>
            <a:r>
              <a:rPr lang="es-MX" sz="2175" dirty="0" err="1"/>
              <a:t>until</a:t>
            </a:r>
            <a:r>
              <a:rPr lang="es-MX" sz="2175" dirty="0"/>
              <a:t>  </a:t>
            </a:r>
            <a:r>
              <a:rPr lang="es-MX" sz="2175" dirty="0" err="1"/>
              <a:t>condicion</a:t>
            </a:r>
            <a:endParaRPr lang="es-MX" sz="2175" dirty="0"/>
          </a:p>
          <a:p>
            <a:pPr marL="34290" indent="0">
              <a:buNone/>
            </a:pPr>
            <a:r>
              <a:rPr lang="es-MX" sz="2175" dirty="0"/>
              <a:t>	sentencias</a:t>
            </a:r>
          </a:p>
          <a:p>
            <a:pPr marL="34290" indent="0">
              <a:buNone/>
            </a:pPr>
            <a:r>
              <a:rPr lang="es-MX" sz="2175" dirty="0"/>
              <a:t>	</a:t>
            </a:r>
            <a:r>
              <a:rPr lang="es-MX" sz="2175" dirty="0" err="1"/>
              <a:t>Exit</a:t>
            </a:r>
            <a:r>
              <a:rPr lang="es-MX" sz="2175" dirty="0"/>
              <a:t> Do</a:t>
            </a:r>
          </a:p>
          <a:p>
            <a:pPr marL="34290" indent="0">
              <a:buNone/>
            </a:pPr>
            <a:r>
              <a:rPr lang="es-MX" sz="2175" dirty="0"/>
              <a:t>	sentencias</a:t>
            </a:r>
          </a:p>
          <a:p>
            <a:pPr marL="34290" indent="0">
              <a:buNone/>
            </a:pPr>
            <a:r>
              <a:rPr lang="es-MX" sz="2175" dirty="0" err="1"/>
              <a:t>Loop</a:t>
            </a:r>
            <a:endParaRPr lang="es-MX" sz="2175" dirty="0"/>
          </a:p>
          <a:p>
            <a:pPr marL="34290" indent="0">
              <a:buNone/>
            </a:pPr>
            <a:endParaRPr lang="es-MX" sz="2175" dirty="0"/>
          </a:p>
          <a:p>
            <a:pPr marL="34290" indent="0">
              <a:buNone/>
            </a:pPr>
            <a:endParaRPr lang="es-MX" sz="2175" dirty="0"/>
          </a:p>
          <a:p>
            <a:pPr marL="34290" indent="0">
              <a:buNone/>
            </a:pPr>
            <a:r>
              <a:rPr lang="es-MX" sz="2175" dirty="0"/>
              <a:t>Do</a:t>
            </a:r>
          </a:p>
          <a:p>
            <a:pPr marL="34290" indent="0">
              <a:buNone/>
            </a:pPr>
            <a:r>
              <a:rPr lang="es-MX" sz="2175" dirty="0"/>
              <a:t>    Sentencias</a:t>
            </a:r>
          </a:p>
          <a:p>
            <a:pPr marL="34290" indent="0">
              <a:buNone/>
            </a:pPr>
            <a:r>
              <a:rPr lang="es-MX" sz="2175" dirty="0"/>
              <a:t>    </a:t>
            </a:r>
            <a:r>
              <a:rPr lang="es-MX" sz="2175" dirty="0" err="1"/>
              <a:t>Exit</a:t>
            </a:r>
            <a:r>
              <a:rPr lang="es-MX" sz="2175" dirty="0"/>
              <a:t> Do</a:t>
            </a:r>
          </a:p>
          <a:p>
            <a:pPr marL="34290" indent="0">
              <a:buNone/>
            </a:pPr>
            <a:r>
              <a:rPr lang="es-MX" sz="2175" dirty="0"/>
              <a:t>    Sentencias</a:t>
            </a:r>
          </a:p>
          <a:p>
            <a:pPr marL="34290" indent="0">
              <a:buNone/>
            </a:pPr>
            <a:r>
              <a:rPr lang="es-MX" sz="2175" dirty="0" err="1"/>
              <a:t>Loop</a:t>
            </a:r>
            <a:r>
              <a:rPr lang="es-MX" sz="2175" dirty="0"/>
              <a:t>   </a:t>
            </a:r>
            <a:r>
              <a:rPr lang="es-MX" sz="2175" dirty="0" err="1"/>
              <a:t>While</a:t>
            </a:r>
            <a:r>
              <a:rPr lang="es-MX" sz="2175" dirty="0"/>
              <a:t>/</a:t>
            </a:r>
            <a:r>
              <a:rPr lang="es-MX" sz="2175" dirty="0" err="1"/>
              <a:t>until</a:t>
            </a:r>
            <a:r>
              <a:rPr lang="es-MX" sz="2175" dirty="0"/>
              <a:t>    </a:t>
            </a:r>
            <a:r>
              <a:rPr lang="es-MX" sz="2175" dirty="0" err="1"/>
              <a:t>condicion</a:t>
            </a:r>
            <a:endParaRPr lang="es-MX" sz="2175" dirty="0"/>
          </a:p>
          <a:p>
            <a:pPr marL="34290" indent="0">
              <a:buNone/>
            </a:pPr>
            <a:r>
              <a:rPr lang="es-MX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66024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For</a:t>
            </a:r>
            <a:r>
              <a:rPr lang="es-MX" dirty="0"/>
              <a:t> … </a:t>
            </a:r>
            <a:r>
              <a:rPr lang="es-MX" dirty="0" err="1"/>
              <a:t>Next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  <a:p>
            <a:r>
              <a:rPr lang="es-MX" dirty="0"/>
              <a:t>La sentencia </a:t>
            </a:r>
            <a:r>
              <a:rPr lang="es-MX" dirty="0" err="1"/>
              <a:t>For</a:t>
            </a:r>
            <a:r>
              <a:rPr lang="es-MX" dirty="0"/>
              <a:t> da lugar a un lazo o bucle, y permite ejecutar un conjunto de sentencias cierto número de veces</a:t>
            </a:r>
          </a:p>
          <a:p>
            <a:endParaRPr lang="es-MX" dirty="0"/>
          </a:p>
          <a:p>
            <a:r>
              <a:rPr lang="es-MX" dirty="0"/>
              <a:t>Sintaxis:</a:t>
            </a:r>
          </a:p>
          <a:p>
            <a:endParaRPr lang="es-MX" dirty="0"/>
          </a:p>
          <a:p>
            <a:pPr marL="34290" indent="0">
              <a:buNone/>
            </a:pPr>
            <a:r>
              <a:rPr lang="es-MX" dirty="0" err="1"/>
              <a:t>For</a:t>
            </a:r>
            <a:r>
              <a:rPr lang="es-MX" dirty="0"/>
              <a:t> variable = </a:t>
            </a:r>
            <a:r>
              <a:rPr lang="es-MX" dirty="0" err="1"/>
              <a:t>Expresion</a:t>
            </a:r>
            <a:r>
              <a:rPr lang="es-MX" dirty="0"/>
              <a:t> 1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Expresion</a:t>
            </a:r>
            <a:r>
              <a:rPr lang="es-MX" dirty="0"/>
              <a:t> 2  [</a:t>
            </a:r>
            <a:r>
              <a:rPr lang="es-MX" dirty="0" err="1"/>
              <a:t>Step</a:t>
            </a:r>
            <a:r>
              <a:rPr lang="es-MX" dirty="0"/>
              <a:t> </a:t>
            </a:r>
            <a:r>
              <a:rPr lang="es-MX" dirty="0" err="1"/>
              <a:t>Expresion</a:t>
            </a:r>
            <a:r>
              <a:rPr lang="es-MX" dirty="0"/>
              <a:t> 3]</a:t>
            </a:r>
          </a:p>
          <a:p>
            <a:pPr marL="34290" indent="0">
              <a:buNone/>
            </a:pPr>
            <a:r>
              <a:rPr lang="es-MX" dirty="0"/>
              <a:t>	sentencias</a:t>
            </a:r>
          </a:p>
          <a:p>
            <a:pPr marL="34290" indent="0">
              <a:buNone/>
            </a:pPr>
            <a:r>
              <a:rPr lang="es-MX" dirty="0"/>
              <a:t>	</a:t>
            </a:r>
            <a:r>
              <a:rPr lang="es-MX" dirty="0" err="1"/>
              <a:t>Exit</a:t>
            </a:r>
            <a:r>
              <a:rPr lang="es-MX" dirty="0"/>
              <a:t> </a:t>
            </a:r>
            <a:r>
              <a:rPr lang="es-MX" dirty="0" err="1"/>
              <a:t>for</a:t>
            </a:r>
            <a:endParaRPr lang="es-MX" dirty="0"/>
          </a:p>
          <a:p>
            <a:pPr marL="34290" indent="0">
              <a:buNone/>
            </a:pPr>
            <a:r>
              <a:rPr lang="es-MX" dirty="0"/>
              <a:t>	sentencias</a:t>
            </a:r>
          </a:p>
          <a:p>
            <a:pPr marL="34290" indent="0">
              <a:buNone/>
            </a:pPr>
            <a:r>
              <a:rPr lang="es-MX" dirty="0" err="1"/>
              <a:t>Next</a:t>
            </a:r>
            <a:r>
              <a:rPr lang="es-MX" dirty="0"/>
              <a:t> variable</a:t>
            </a:r>
          </a:p>
        </p:txBody>
      </p:sp>
    </p:spTree>
    <p:extLst>
      <p:ext uri="{BB962C8B-B14F-4D97-AF65-F5344CB8AC3E}">
        <p14:creationId xmlns:p14="http://schemas.microsoft.com/office/powerpoint/2010/main" val="1448403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For</a:t>
            </a:r>
            <a:r>
              <a:rPr lang="es-MX" dirty="0"/>
              <a:t> </a:t>
            </a:r>
            <a:r>
              <a:rPr lang="es-MX" dirty="0" err="1"/>
              <a:t>Each</a:t>
            </a:r>
            <a:r>
              <a:rPr lang="es-MX" dirty="0"/>
              <a:t> … </a:t>
            </a:r>
            <a:r>
              <a:rPr lang="es-MX" dirty="0" err="1"/>
              <a:t>Next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/>
              <a:t>Es similar a la sentencia </a:t>
            </a:r>
            <a:r>
              <a:rPr lang="es-MX" dirty="0" err="1"/>
              <a:t>For</a:t>
            </a:r>
            <a:r>
              <a:rPr lang="es-MX" dirty="0"/>
              <a:t>, con la diferencia de que ahora se repite un grupo de sentencias para cada elemento de una colección de objetos o de una matriz.</a:t>
            </a:r>
          </a:p>
          <a:p>
            <a:endParaRPr lang="es-MX" dirty="0"/>
          </a:p>
          <a:p>
            <a:r>
              <a:rPr lang="es-MX" dirty="0"/>
              <a:t>Esto es especialmente útil cuando no conocemos cuantos elementos hay en la colección o en la matriz.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7915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71700" y="1430779"/>
            <a:ext cx="5486400" cy="2654645"/>
          </a:xfrm>
        </p:spPr>
        <p:txBody>
          <a:bodyPr>
            <a:noAutofit/>
          </a:bodyPr>
          <a:lstStyle/>
          <a:p>
            <a:r>
              <a:rPr lang="es-MX" sz="1800" dirty="0"/>
              <a:t>Sintaxis:</a:t>
            </a:r>
          </a:p>
          <a:p>
            <a:endParaRPr lang="es-MX" sz="1800" dirty="0"/>
          </a:p>
          <a:p>
            <a:pPr marL="34290" indent="0">
              <a:buNone/>
            </a:pPr>
            <a:r>
              <a:rPr lang="es-MX" sz="1800" dirty="0" err="1"/>
              <a:t>For</a:t>
            </a:r>
            <a:r>
              <a:rPr lang="es-MX" sz="1800" dirty="0"/>
              <a:t> </a:t>
            </a:r>
            <a:r>
              <a:rPr lang="es-MX" sz="1800" dirty="0" err="1"/>
              <a:t>Each</a:t>
            </a:r>
            <a:r>
              <a:rPr lang="es-MX" sz="1800" dirty="0"/>
              <a:t> elemento In colección matriz</a:t>
            </a:r>
          </a:p>
          <a:p>
            <a:pPr marL="34290" indent="0">
              <a:buNone/>
            </a:pPr>
            <a:r>
              <a:rPr lang="es-MX" sz="1800" dirty="0"/>
              <a:t>	sentencias</a:t>
            </a:r>
          </a:p>
          <a:p>
            <a:pPr marL="34290" indent="0">
              <a:buNone/>
            </a:pPr>
            <a:r>
              <a:rPr lang="es-MX" sz="1800" dirty="0"/>
              <a:t>	</a:t>
            </a:r>
            <a:r>
              <a:rPr lang="es-MX" sz="1800" dirty="0" err="1"/>
              <a:t>Exit</a:t>
            </a:r>
            <a:r>
              <a:rPr lang="es-MX" sz="1800" dirty="0"/>
              <a:t> </a:t>
            </a:r>
            <a:r>
              <a:rPr lang="es-MX" sz="1800" dirty="0" err="1"/>
              <a:t>for</a:t>
            </a:r>
            <a:endParaRPr lang="es-MX" sz="1800" dirty="0"/>
          </a:p>
          <a:p>
            <a:pPr marL="34290" indent="0">
              <a:buNone/>
            </a:pPr>
            <a:r>
              <a:rPr lang="es-MX" sz="1800" dirty="0"/>
              <a:t>	sentencias</a:t>
            </a:r>
          </a:p>
          <a:p>
            <a:pPr marL="34290" indent="0">
              <a:buNone/>
            </a:pPr>
            <a:r>
              <a:rPr lang="es-MX" sz="1800" dirty="0" err="1"/>
              <a:t>Next</a:t>
            </a:r>
            <a:r>
              <a:rPr lang="es-MX" sz="1800" dirty="0"/>
              <a:t> Elemento</a:t>
            </a:r>
          </a:p>
          <a:p>
            <a:pPr marL="34290" indent="0">
              <a:buNone/>
            </a:pPr>
            <a:endParaRPr lang="es-MX" sz="1800" dirty="0"/>
          </a:p>
          <a:p>
            <a:pPr marL="34290" indent="0">
              <a:buNone/>
            </a:pPr>
            <a:r>
              <a:rPr lang="es-MX" sz="1800" dirty="0"/>
              <a:t>Donde elemento es una variable de un tipo compatible con el tipo de los elementos de la colección o de la matriz</a:t>
            </a:r>
          </a:p>
        </p:txBody>
      </p:sp>
    </p:spTree>
    <p:extLst>
      <p:ext uri="{BB962C8B-B14F-4D97-AF65-F5344CB8AC3E}">
        <p14:creationId xmlns:p14="http://schemas.microsoft.com/office/powerpoint/2010/main" val="323901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087724" y="2456892"/>
            <a:ext cx="5554980" cy="1104138"/>
          </a:xfrm>
        </p:spPr>
        <p:txBody>
          <a:bodyPr>
            <a:normAutofit/>
          </a:bodyPr>
          <a:lstStyle/>
          <a:p>
            <a:pPr algn="ctr"/>
            <a:r>
              <a:rPr lang="es-MX" sz="4500" dirty="0"/>
              <a:t>Comunicación Serial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033718" y="3753036"/>
            <a:ext cx="5554980" cy="1314450"/>
          </a:xfrm>
        </p:spPr>
        <p:txBody>
          <a:bodyPr/>
          <a:lstStyle/>
          <a:p>
            <a:r>
              <a:rPr lang="es-MX" dirty="0"/>
              <a:t>Arduino</a:t>
            </a:r>
          </a:p>
        </p:txBody>
      </p:sp>
    </p:spTree>
    <p:extLst>
      <p:ext uri="{BB962C8B-B14F-4D97-AF65-F5344CB8AC3E}">
        <p14:creationId xmlns:p14="http://schemas.microsoft.com/office/powerpoint/2010/main" val="140232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effectLst/>
              </a:rPr>
              <a:t>FUNCION DE COMUNICACION SERIAL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Esta es una función que se puede emplear para comunicar la placa Arduino con la PC u otros dispositivos seriales compatibles.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Con esta función, habilitamos el puerto serial del </a:t>
            </a:r>
            <a:r>
              <a:rPr lang="es-MX" dirty="0" err="1"/>
              <a:t>microcontrolador</a:t>
            </a:r>
            <a:r>
              <a:rPr lang="es-MX" dirty="0"/>
              <a:t>, mismo que se encuentra conectado al adaptador USB-SERIAL incorporado en la placa Arduino UNO.</a:t>
            </a:r>
          </a:p>
        </p:txBody>
      </p:sp>
    </p:spTree>
    <p:extLst>
      <p:ext uri="{BB962C8B-B14F-4D97-AF65-F5344CB8AC3E}">
        <p14:creationId xmlns:p14="http://schemas.microsoft.com/office/powerpoint/2010/main" val="339825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Al emplear la comunicación serial, es importante considerar que los pines 0 (</a:t>
            </a:r>
            <a:r>
              <a:rPr lang="es-MX" dirty="0" err="1"/>
              <a:t>Rx</a:t>
            </a:r>
            <a:r>
              <a:rPr lang="es-MX" dirty="0"/>
              <a:t>) y 1 (</a:t>
            </a:r>
            <a:r>
              <a:rPr lang="es-MX" dirty="0" err="1"/>
              <a:t>Tx</a:t>
            </a:r>
            <a:r>
              <a:rPr lang="es-MX" dirty="0"/>
              <a:t>) de la placa Arduino, se reservan para esta función.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También es importante recordar, que este puerto se utiliza para la programación del Arduino, sin embargo, mientras se emplea la función serial, no hay interferencia entre ambas operaciones.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228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700" dirty="0"/>
              <a:t>Las funciones relacionadas con la comunicación serial son las siguientes: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Serial.begin</a:t>
            </a:r>
            <a:r>
              <a:rPr lang="es-MX" dirty="0"/>
              <a:t>( )</a:t>
            </a:r>
          </a:p>
          <a:p>
            <a:r>
              <a:rPr lang="en-US" dirty="0" err="1"/>
              <a:t>Serial.end</a:t>
            </a:r>
            <a:r>
              <a:rPr lang="en-US" dirty="0"/>
              <a:t>( )</a:t>
            </a:r>
            <a:endParaRPr lang="es-MX" dirty="0"/>
          </a:p>
          <a:p>
            <a:r>
              <a:rPr lang="en-US" dirty="0" err="1"/>
              <a:t>Serial.available</a:t>
            </a:r>
            <a:r>
              <a:rPr lang="en-US" dirty="0"/>
              <a:t>( ) </a:t>
            </a:r>
          </a:p>
          <a:p>
            <a:r>
              <a:rPr lang="en-US" dirty="0" err="1"/>
              <a:t>Serial.read</a:t>
            </a:r>
            <a:r>
              <a:rPr lang="en-US" dirty="0"/>
              <a:t>( ) </a:t>
            </a:r>
          </a:p>
          <a:p>
            <a:r>
              <a:rPr lang="en-US" dirty="0" err="1"/>
              <a:t>Serial.flush</a:t>
            </a:r>
            <a:r>
              <a:rPr lang="en-US" dirty="0"/>
              <a:t>( )</a:t>
            </a:r>
          </a:p>
          <a:p>
            <a:r>
              <a:rPr lang="en-US" dirty="0" err="1"/>
              <a:t>Serial.print</a:t>
            </a:r>
            <a:r>
              <a:rPr lang="en-US" dirty="0"/>
              <a:t>( ) </a:t>
            </a:r>
          </a:p>
          <a:p>
            <a:r>
              <a:rPr lang="en-US" dirty="0" err="1"/>
              <a:t>Serial.println</a:t>
            </a:r>
            <a:r>
              <a:rPr lang="en-US" dirty="0"/>
              <a:t>( )</a:t>
            </a:r>
          </a:p>
          <a:p>
            <a:r>
              <a:rPr lang="en-US" dirty="0"/>
              <a:t> </a:t>
            </a:r>
            <a:r>
              <a:rPr lang="en-US" dirty="0" err="1"/>
              <a:t>Serial.write</a:t>
            </a:r>
            <a:r>
              <a:rPr lang="en-US" dirty="0"/>
              <a:t>( )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559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u="heavy" dirty="0">
                <a:effectLst/>
              </a:rPr>
              <a:t>Función </a:t>
            </a:r>
            <a:r>
              <a:rPr lang="es-MX" u="heavy" dirty="0" err="1">
                <a:effectLst/>
              </a:rPr>
              <a:t>Serial.begin</a:t>
            </a:r>
            <a:r>
              <a:rPr lang="es-MX" u="heavy" dirty="0">
                <a:effectLst/>
              </a:rPr>
              <a:t>( );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En esta función, se abre el puerto serial del Arduino y se determina la velocidad de transferencia en bps (bps = bits por segundo) de datos entre dispositivos. </a:t>
            </a:r>
          </a:p>
          <a:p>
            <a:endParaRPr lang="es-MX" dirty="0"/>
          </a:p>
          <a:p>
            <a:r>
              <a:rPr lang="es-MX" dirty="0"/>
              <a:t>Los valores más comunes pueden ser 300, 1200, 2400, 4800, 9600, 14400, 19200, 28800, 38400, s7600 </a:t>
            </a:r>
            <a:r>
              <a:rPr lang="es-MX" dirty="0" err="1"/>
              <a:t>ó</a:t>
            </a:r>
            <a:r>
              <a:rPr lang="es-MX" dirty="0"/>
              <a:t> 11s200. </a:t>
            </a:r>
          </a:p>
          <a:p>
            <a:endParaRPr lang="es-MX" dirty="0"/>
          </a:p>
          <a:p>
            <a:r>
              <a:rPr lang="es-MX" dirty="0"/>
              <a:t>Esta función, deberá colocarse dentro de la rutina </a:t>
            </a:r>
            <a:r>
              <a:rPr lang="es-MX" dirty="0" err="1"/>
              <a:t>void</a:t>
            </a:r>
            <a:r>
              <a:rPr lang="es-MX" dirty="0"/>
              <a:t> </a:t>
            </a:r>
            <a:r>
              <a:rPr lang="es-MX" dirty="0" err="1"/>
              <a:t>setup</a:t>
            </a:r>
            <a:r>
              <a:rPr lang="es-MX" dirty="0"/>
              <a:t>()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595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u="heavy" dirty="0">
                <a:effectLst/>
              </a:rPr>
              <a:t>Función </a:t>
            </a:r>
            <a:r>
              <a:rPr lang="es-MX" u="heavy" dirty="0" err="1">
                <a:effectLst/>
              </a:rPr>
              <a:t>Serial.end</a:t>
            </a:r>
            <a:r>
              <a:rPr lang="es-MX" u="heavy" dirty="0">
                <a:effectLst/>
              </a:rPr>
              <a:t>();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Desactiva la comunicación serial, permitiendo a los pines 0 (</a:t>
            </a:r>
            <a:r>
              <a:rPr lang="es-MX" dirty="0" err="1"/>
              <a:t>Rx</a:t>
            </a:r>
            <a:r>
              <a:rPr lang="es-MX" dirty="0"/>
              <a:t>) y 1 (</a:t>
            </a:r>
            <a:r>
              <a:rPr lang="es-MX" dirty="0" err="1"/>
              <a:t>Tx</a:t>
            </a:r>
            <a:r>
              <a:rPr lang="es-MX" dirty="0"/>
              <a:t>) ser utilizados como entradas o salidas digitales.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Esta función se coloca dentro de cualquier rutina en el lugar o instante en que se desea  desactivar la comunicación. 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Para volver a reactivar la comunicación, es necesario volver a colocar en el lugar o instante deseado, la función </a:t>
            </a:r>
            <a:r>
              <a:rPr lang="es-MX" dirty="0" err="1"/>
              <a:t>Serial.begin</a:t>
            </a:r>
            <a:r>
              <a:rPr lang="es-MX" dirty="0"/>
              <a:t>(bps) para volver a inicializar la transferencia de datos.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176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u="heavy" dirty="0">
                <a:effectLst/>
              </a:rPr>
              <a:t>Función </a:t>
            </a:r>
            <a:r>
              <a:rPr lang="es-MX" u="heavy" dirty="0" err="1">
                <a:effectLst/>
              </a:rPr>
              <a:t>Serial.read</a:t>
            </a:r>
            <a:r>
              <a:rPr lang="es-MX" u="heavy" dirty="0">
                <a:effectLst/>
              </a:rPr>
              <a:t>();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Lee los datos (byte) que son recibidos por el puerto serial. </a:t>
            </a:r>
          </a:p>
          <a:p>
            <a:endParaRPr lang="es-MX" dirty="0"/>
          </a:p>
          <a:p>
            <a:r>
              <a:rPr lang="es-MX" dirty="0"/>
              <a:t>Esta función, requiere de una variable para cargar el valor del dato recibido por la función. </a:t>
            </a:r>
          </a:p>
          <a:p>
            <a:endParaRPr lang="es-MX" dirty="0"/>
          </a:p>
          <a:p>
            <a:r>
              <a:rPr lang="es-MX" dirty="0"/>
              <a:t>Si la variable se declara como </a:t>
            </a:r>
            <a:r>
              <a:rPr lang="es-MX" dirty="0" err="1"/>
              <a:t>int</a:t>
            </a:r>
            <a:r>
              <a:rPr lang="es-MX" dirty="0"/>
              <a:t>, el valor que recibe la función es el equivalente al valor decimal del valor ASCII enviado. </a:t>
            </a:r>
          </a:p>
          <a:p>
            <a:endParaRPr lang="es-MX" dirty="0"/>
          </a:p>
          <a:p>
            <a:r>
              <a:rPr lang="es-MX" dirty="0"/>
              <a:t>Si la variable se declara como </a:t>
            </a:r>
            <a:r>
              <a:rPr lang="es-MX" dirty="0" err="1"/>
              <a:t>char</a:t>
            </a:r>
            <a:r>
              <a:rPr lang="es-MX" dirty="0"/>
              <a:t>, se recibe el valor directo del valor ASCII enviado</a:t>
            </a:r>
          </a:p>
        </p:txBody>
      </p:sp>
    </p:spTree>
    <p:extLst>
      <p:ext uri="{BB962C8B-B14F-4D97-AF65-F5344CB8AC3E}">
        <p14:creationId xmlns:p14="http://schemas.microsoft.com/office/powerpoint/2010/main" val="20379178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1081</Words>
  <Application>Microsoft Office PowerPoint</Application>
  <PresentationFormat>Presentación en pantalla (4:3)</PresentationFormat>
  <Paragraphs>160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Calibri</vt:lpstr>
      <vt:lpstr>Calibri Light</vt:lpstr>
      <vt:lpstr>Retrospección</vt:lpstr>
      <vt:lpstr>Control, adquisición y monitoreo con Arduino y Visual Basic .net</vt:lpstr>
      <vt:lpstr>Capítulo 2: Aspectos generales de la programación en Visual Basic .NET</vt:lpstr>
      <vt:lpstr>Comunicación Serial</vt:lpstr>
      <vt:lpstr>FUNCION DE COMUNICACION SERIAL</vt:lpstr>
      <vt:lpstr>Presentación de PowerPoint</vt:lpstr>
      <vt:lpstr>Las funciones relacionadas con la comunicación serial son las siguientes: </vt:lpstr>
      <vt:lpstr>Función Serial.begin( );</vt:lpstr>
      <vt:lpstr>Función Serial.end();</vt:lpstr>
      <vt:lpstr>Función Serial.read();</vt:lpstr>
      <vt:lpstr>Función Serial.flush();</vt:lpstr>
      <vt:lpstr>Función Serial.print();</vt:lpstr>
      <vt:lpstr>Ejemplos:</vt:lpstr>
      <vt:lpstr>Función Serial.println();</vt:lpstr>
      <vt:lpstr>Función Serial.write();</vt:lpstr>
      <vt:lpstr>Ejemplos:</vt:lpstr>
      <vt:lpstr>Comunicación serial por sofware</vt:lpstr>
      <vt:lpstr>Librerías</vt:lpstr>
      <vt:lpstr>Librerías Estándar </vt:lpstr>
      <vt:lpstr>SoftwareSerial </vt:lpstr>
      <vt:lpstr>Presentación de PowerPoint</vt:lpstr>
      <vt:lpstr>Presentación de PowerPoint</vt:lpstr>
      <vt:lpstr>Instrucciones de Control</vt:lpstr>
      <vt:lpstr>While</vt:lpstr>
      <vt:lpstr>Do … Loop</vt:lpstr>
      <vt:lpstr>Presentación de PowerPoint</vt:lpstr>
      <vt:lpstr>For … Next</vt:lpstr>
      <vt:lpstr>For Each … Next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Control, adquisición, monitoreo con Arduino y visual basic .net</dc:title>
  <dc:creator>PC</dc:creator>
  <cp:lastModifiedBy>hvela</cp:lastModifiedBy>
  <cp:revision>19</cp:revision>
  <dcterms:created xsi:type="dcterms:W3CDTF">2016-09-27T22:28:37Z</dcterms:created>
  <dcterms:modified xsi:type="dcterms:W3CDTF">2017-03-14T16:26:18Z</dcterms:modified>
</cp:coreProperties>
</file>