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BE032-1ECF-4955-8E09-39439F3809C1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38884-308A-4125-B7E0-855A3A5F7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40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0AB03-159A-4B19-9937-B48D4DFDA72D}" type="slidenum">
              <a:rPr lang="es-AR" altLang="es-MX"/>
              <a:pPr/>
              <a:t>4</a:t>
            </a:fld>
            <a:endParaRPr lang="es-AR" altLang="es-MX"/>
          </a:p>
        </p:txBody>
      </p:sp>
      <p:sp>
        <p:nvSpPr>
          <p:cNvPr id="2314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ln/>
        </p:spPr>
      </p:sp>
      <p:sp>
        <p:nvSpPr>
          <p:cNvPr id="2314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6388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4648-AAB5-48B4-B61A-087A6452C490}" type="slidenum">
              <a:rPr lang="es-AR" altLang="es-MX"/>
              <a:pPr/>
              <a:t>5</a:t>
            </a:fld>
            <a:endParaRPr lang="es-AR" altLang="es-MX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55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8F5B3-4001-42BB-8B1B-3D6010995996}" type="slidenum">
              <a:rPr lang="es-AR" altLang="es-MX"/>
              <a:pPr/>
              <a:t>6</a:t>
            </a:fld>
            <a:endParaRPr lang="es-AR" altLang="es-MX"/>
          </a:p>
        </p:txBody>
      </p:sp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73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5FBDF-DC93-4912-A087-DA6BE1524FB9}" type="slidenum">
              <a:rPr lang="es-AR" altLang="es-MX"/>
              <a:pPr/>
              <a:t>7</a:t>
            </a:fld>
            <a:endParaRPr lang="es-AR" altLang="es-MX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991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6E95A-76B6-463B-959B-CB62829C3C78}" type="slidenum">
              <a:rPr lang="es-AR" altLang="es-MX"/>
              <a:pPr/>
              <a:t>8</a:t>
            </a:fld>
            <a:endParaRPr lang="es-AR" altLang="es-MX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79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B5FEC-66E2-427A-BC21-B87EECC4AF65}" type="slidenum">
              <a:rPr lang="es-AR" altLang="es-MX"/>
              <a:pPr/>
              <a:t>9</a:t>
            </a:fld>
            <a:endParaRPr lang="es-AR" altLang="es-MX"/>
          </a:p>
        </p:txBody>
      </p:sp>
      <p:sp>
        <p:nvSpPr>
          <p:cNvPr id="240642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04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BA468-0B62-48D3-87EF-A70C5C4C2574}" type="slidenum">
              <a:rPr lang="es-AR" altLang="es-MX"/>
              <a:pPr/>
              <a:t>10</a:t>
            </a:fld>
            <a:endParaRPr lang="es-AR" altLang="es-MX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204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80FB1-D637-43BA-B683-FA6B09414EBF}" type="slidenum">
              <a:rPr lang="es-AR" altLang="es-MX"/>
              <a:pPr/>
              <a:t>11</a:t>
            </a:fld>
            <a:endParaRPr lang="es-AR" altLang="es-MX"/>
          </a:p>
        </p:txBody>
      </p:sp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90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00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3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66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1" y="228600"/>
            <a:ext cx="8393113" cy="7508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81001" y="1416050"/>
            <a:ext cx="8388350" cy="1511300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297390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86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8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3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04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7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0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5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0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dirty="0"/>
              <a:t>Control, adquisición y monitoreo con Arduino y Visual Basic </a:t>
            </a:r>
            <a:r>
              <a:rPr lang="es-MX" sz="4950" dirty="0" err="1"/>
              <a:t>.net</a:t>
            </a:r>
            <a:endParaRPr lang="es-MX" sz="495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Mtro. </a:t>
            </a:r>
            <a:r>
              <a:rPr lang="es-MX" dirty="0" err="1"/>
              <a:t>ruben</a:t>
            </a:r>
            <a:r>
              <a:rPr lang="es-MX" dirty="0"/>
              <a:t> oliva ramos</a:t>
            </a:r>
          </a:p>
        </p:txBody>
      </p:sp>
    </p:spTree>
    <p:extLst>
      <p:ext uri="{BB962C8B-B14F-4D97-AF65-F5344CB8AC3E}">
        <p14:creationId xmlns:p14="http://schemas.microsoft.com/office/powerpoint/2010/main" val="2339503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140619"/>
            <a:ext cx="6296025" cy="46791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es-MX" sz="3075" dirty="0"/>
              <a:t>VB.NET - </a:t>
            </a:r>
            <a:r>
              <a:rPr lang="en-GB" altLang="es-MX" sz="3075" dirty="0" err="1"/>
              <a:t>Sentencia</a:t>
            </a:r>
            <a:r>
              <a:rPr lang="en-GB" altLang="es-MX" sz="3075" dirty="0"/>
              <a:t> for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26369" y="2294875"/>
            <a:ext cx="6291263" cy="33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18097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33500" indent="-3540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65288" indent="-330200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81200" indent="-31432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384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956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528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100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ts val="760"/>
              </a:spcBef>
              <a:spcAft>
                <a:spcPts val="1266"/>
              </a:spcAft>
              <a:buClr>
                <a:srgbClr val="FFB601"/>
              </a:buClr>
              <a:buSzPct val="119000"/>
              <a:buBlip>
                <a:blip r:embed="rId3"/>
              </a:buBlip>
            </a:pP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VB.NET </a:t>
            </a:r>
            <a:r>
              <a:rPr lang="en-GB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usa</a:t>
            </a: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GB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las</a:t>
            </a: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GB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palabras</a:t>
            </a: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 claves For, To, Next y Step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485900" y="3050958"/>
            <a:ext cx="6172200" cy="12573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Dim </a:t>
            </a:r>
            <a:r>
              <a:rPr lang="en-GB" altLang="es-MX" sz="135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As Integer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 </a:t>
            </a:r>
            <a:r>
              <a:rPr lang="en-GB" altLang="es-MX" sz="135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= 1</a:t>
            </a: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To 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100               </a:t>
            </a: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GB" altLang="es-MX" sz="135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= 1 </a:t>
            </a: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To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100 </a:t>
            </a: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Step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2</a:t>
            </a:r>
          </a:p>
          <a:p>
            <a:pPr>
              <a:buClr>
                <a:srgbClr val="009900"/>
              </a:buClr>
              <a:buSzPct val="100000"/>
              <a:buFont typeface="Courier New" pitchFamily="49" charset="0"/>
              <a:buNone/>
            </a:pPr>
            <a:r>
              <a:rPr lang="en-GB" altLang="es-MX" sz="1350" b="1" dirty="0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  ‘</a:t>
            </a:r>
            <a:r>
              <a:rPr lang="en-GB" altLang="es-MX" sz="1350" b="1" dirty="0" err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GB" altLang="es-MX" sz="1350" b="1" dirty="0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 se </a:t>
            </a:r>
            <a:r>
              <a:rPr lang="en-GB" altLang="es-MX" sz="1350" b="1" dirty="0" err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incrementa</a:t>
            </a:r>
            <a:r>
              <a:rPr lang="en-GB" altLang="es-MX" sz="1350" b="1" dirty="0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 en 1	        ‘</a:t>
            </a:r>
            <a:r>
              <a:rPr lang="en-GB" altLang="es-MX" sz="1350" b="1" dirty="0" err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GB" altLang="es-MX" sz="1350" b="1" dirty="0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 se </a:t>
            </a:r>
            <a:r>
              <a:rPr lang="en-GB" altLang="es-MX" sz="1350" b="1" dirty="0" err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incrementa</a:t>
            </a:r>
            <a:r>
              <a:rPr lang="en-GB" altLang="es-MX" sz="1350" b="1" dirty="0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 en 2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3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Next</a:t>
            </a:r>
            <a:r>
              <a:rPr lang="en-GB" altLang="es-MX" sz="13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           </a:t>
            </a:r>
            <a:r>
              <a:rPr lang="en-GB" altLang="es-MX" sz="135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Next</a:t>
            </a:r>
            <a:endParaRPr lang="en-GB" altLang="es-MX" sz="1350" b="1" dirty="0">
              <a:solidFill>
                <a:srgbClr val="0000FF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3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140619"/>
            <a:ext cx="6296025" cy="46791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es-MX" sz="3075"/>
              <a:t>VB.NET - </a:t>
            </a:r>
            <a:r>
              <a:rPr lang="en-GB" altLang="es-MX" sz="3075" dirty="0" err="1"/>
              <a:t>Sentencia</a:t>
            </a:r>
            <a:r>
              <a:rPr lang="en-GB" altLang="es-MX" sz="3075" dirty="0"/>
              <a:t> while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485900" y="2294875"/>
            <a:ext cx="6291263" cy="33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18097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33500" indent="-3540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65288" indent="-330200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81200" indent="-31432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384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956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528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100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ts val="760"/>
              </a:spcBef>
              <a:spcAft>
                <a:spcPts val="1266"/>
              </a:spcAft>
              <a:buClr>
                <a:srgbClr val="FFB601"/>
              </a:buClr>
              <a:buSzPct val="119000"/>
              <a:buBlip>
                <a:blip r:embed="rId3"/>
              </a:buBlip>
            </a:pP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VB.NET: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1485900" y="3212976"/>
            <a:ext cx="6172200" cy="12573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s-MX" sz="13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GB" altLang="es-MX" sz="13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Dim</a:t>
            </a:r>
            <a:r>
              <a:rPr lang="en-GB" altLang="es-MX" sz="13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condicion </a:t>
            </a:r>
            <a:r>
              <a:rPr lang="en-GB" altLang="es-MX" sz="13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As Boolean</a:t>
            </a:r>
            <a:r>
              <a:rPr lang="en-GB" altLang="es-MX" sz="13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GB" altLang="es-MX" sz="13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r>
              <a:rPr lang="en-GB" altLang="es-MX" sz="13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GB" altLang="es-MX" sz="13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GB" altLang="es-MX" sz="13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condicion = </a:t>
            </a:r>
            <a:r>
              <a:rPr lang="en-GB" altLang="es-MX" sz="13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r>
              <a:rPr lang="en-GB" altLang="es-MX" sz="13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GB" altLang="es-MX" sz="1350" b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'Poner condicion=false en algún momento</a:t>
            </a:r>
          </a:p>
          <a:p>
            <a:r>
              <a:rPr lang="en-GB" altLang="es-MX" sz="13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End While</a:t>
            </a:r>
          </a:p>
        </p:txBody>
      </p:sp>
    </p:spTree>
    <p:extLst>
      <p:ext uri="{BB962C8B-B14F-4D97-AF65-F5344CB8AC3E}">
        <p14:creationId xmlns:p14="http://schemas.microsoft.com/office/powerpoint/2010/main" val="271049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dirty="0"/>
              <a:t>Capítulo 3: Estación meteorológica de monitoreo con Arduino y Visual Basic .NET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8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Visual Basic .NET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Variables e instrucciones de Control</a:t>
            </a:r>
          </a:p>
        </p:txBody>
      </p:sp>
    </p:spTree>
    <p:extLst>
      <p:ext uri="{BB962C8B-B14F-4D97-AF65-F5344CB8AC3E}">
        <p14:creationId xmlns:p14="http://schemas.microsoft.com/office/powerpoint/2010/main" val="421927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1" y="1098947"/>
            <a:ext cx="6294835" cy="42267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/>
          <a:p>
            <a:pPr defTabSz="336947">
              <a:tabLst>
                <a:tab pos="542925" algn="l"/>
                <a:tab pos="1085850" algn="l"/>
                <a:tab pos="1628775" algn="l"/>
                <a:tab pos="2171700" algn="l"/>
                <a:tab pos="2714625" algn="l"/>
                <a:tab pos="3257550" algn="l"/>
                <a:tab pos="3800475" algn="l"/>
                <a:tab pos="4343400" algn="l"/>
                <a:tab pos="4886325" algn="l"/>
                <a:tab pos="5429250" algn="l"/>
                <a:tab pos="5972175" algn="l"/>
              </a:tabLst>
            </a:pPr>
            <a:r>
              <a:rPr lang="en-GB" altLang="es-MX" sz="3075"/>
              <a:t>Tipos de Datos</a:t>
            </a:r>
          </a:p>
        </p:txBody>
      </p:sp>
      <p:graphicFrame>
        <p:nvGraphicFramePr>
          <p:cNvPr id="230959" name="Group 5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6434973"/>
              </p:ext>
            </p:extLst>
          </p:nvPr>
        </p:nvGraphicFramePr>
        <p:xfrm>
          <a:off x="1922045" y="1798973"/>
          <a:ext cx="5617369" cy="3648790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  <a:endParaRPr kumimoji="0" lang="es-AR" alt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Descripción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VB.NET Alias</a:t>
                      </a:r>
                      <a:endParaRPr kumimoji="0" lang="es-AR" alt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51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Enteros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Byte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entero sin signo (8-bit)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Byte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SByte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entero con signo (8-bit)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Sbyte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Int16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entero con signo (16-bit)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Short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Int32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entero con signo (32-bit)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Integer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Int64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entero con signo (64-bit)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Long 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Punto Flotante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número de punto flotante de simple precisión (32-bit)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Double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número de punto flotante de doble precisión (64-bit)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Double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Decimal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número decimal de 96-bit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Decimal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Lógicos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valor booleano (true o false)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Boolean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caracter Unicode (16-bit)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raíz de la jerarquía de objetos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6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String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Una cadena de caracteres unicode inmutable y de tamaño fijo</a:t>
                      </a:r>
                      <a:endParaRPr kumimoji="0" lang="es-AR" altLang="es-MX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String</a:t>
                      </a:r>
                      <a:endParaRPr kumimoji="0" lang="es-AR" alt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373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237" y="1311442"/>
            <a:ext cx="7258050" cy="467916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es-MX" sz="3075" dirty="0"/>
              <a:t>VB.NET - </a:t>
            </a:r>
            <a:r>
              <a:rPr lang="en-GB" altLang="es-MX" sz="3075" dirty="0" err="1"/>
              <a:t>Declaración</a:t>
            </a:r>
            <a:r>
              <a:rPr lang="en-GB" altLang="es-MX" sz="3075" dirty="0"/>
              <a:t> de Variables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385646" y="2343545"/>
            <a:ext cx="6291263" cy="86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18097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33500" indent="-3540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65288" indent="-330200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81200" indent="-31432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384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956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528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100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ts val="760"/>
              </a:spcBef>
              <a:spcAft>
                <a:spcPts val="1266"/>
              </a:spcAft>
              <a:buClr>
                <a:srgbClr val="FFB601"/>
              </a:buClr>
              <a:buSzPct val="119000"/>
              <a:buBlip>
                <a:blip r:embed="rId3"/>
              </a:buBlip>
            </a:pPr>
            <a:r>
              <a:rPr lang="es-AR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VB.NET: comienza con “</a:t>
            </a:r>
            <a:r>
              <a:rPr lang="es-AR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Dim</a:t>
            </a:r>
            <a:r>
              <a:rPr lang="es-AR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” o algún modificador de acceso (</a:t>
            </a:r>
            <a:r>
              <a:rPr lang="es-AR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Public</a:t>
            </a:r>
            <a:r>
              <a:rPr lang="es-AR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s-AR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Private</a:t>
            </a:r>
            <a:r>
              <a:rPr lang="es-AR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, etc.) + identificador de la variable + “As” Tipo de Dato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85646" y="3429000"/>
            <a:ext cx="6172200" cy="1028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5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Dim </a:t>
            </a:r>
            <a:r>
              <a:rPr lang="en-GB" altLang="es-MX" sz="15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GB" altLang="es-MX" sz="15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As Integer      </a:t>
            </a:r>
            <a:endParaRPr lang="en-GB" altLang="es-MX" sz="1500" b="1" dirty="0">
              <a:solidFill>
                <a:srgbClr val="0099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5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Dim </a:t>
            </a:r>
            <a:r>
              <a:rPr lang="en-GB" altLang="es-MX" sz="15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y</a:t>
            </a:r>
            <a:r>
              <a:rPr lang="en-GB" altLang="es-MX" sz="15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As Decimal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endParaRPr lang="en-GB" altLang="es-MX" sz="1500" b="1" dirty="0">
              <a:solidFill>
                <a:srgbClr val="0000FF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90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064419"/>
            <a:ext cx="6296025" cy="467916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s-AR" altLang="es-MX" sz="3075"/>
              <a:t>VB.NET y C# - Operadores</a:t>
            </a:r>
          </a:p>
        </p:txBody>
      </p:sp>
      <p:graphicFrame>
        <p:nvGraphicFramePr>
          <p:cNvPr id="235783" name="Group 2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39286737"/>
              </p:ext>
            </p:extLst>
          </p:nvPr>
        </p:nvGraphicFramePr>
        <p:xfrm>
          <a:off x="1729540" y="1798972"/>
          <a:ext cx="5226844" cy="356616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Descripción</a:t>
                      </a:r>
                      <a:endParaRPr kumimoji="0" lang="es-AR" altLang="es-MX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VB.NET</a:t>
                      </a:r>
                      <a:endParaRPr kumimoji="0" lang="es-AR" altLang="es-MX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Asignación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Adición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Sustracción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Multiplicación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División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Negación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Módulo </a:t>
                      </a: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(Residuo de la división)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Mayor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Menor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Mayor o Igual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&gt;=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8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Menor o Igual</a:t>
                      </a:r>
                      <a:endParaRPr kumimoji="0" lang="es-AR" altLang="es-MX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es-MX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&lt;=</a:t>
                      </a:r>
                      <a:endParaRPr kumimoji="0" lang="es-AR" altLang="es-MX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52977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064419"/>
            <a:ext cx="6296025" cy="467916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es-MX" sz="3075" dirty="0"/>
              <a:t>VB.NET y C# - </a:t>
            </a:r>
            <a:r>
              <a:rPr lang="en-GB" altLang="es-MX" sz="3075" dirty="0" err="1"/>
              <a:t>Operadores</a:t>
            </a:r>
            <a:r>
              <a:rPr lang="en-GB" altLang="es-MX" sz="3075" dirty="0"/>
              <a:t> </a:t>
            </a:r>
            <a:r>
              <a:rPr lang="en-GB" altLang="es-MX" sz="3075" dirty="0" err="1"/>
              <a:t>Lógicos</a:t>
            </a:r>
            <a:endParaRPr lang="en-GB" altLang="es-MX" sz="3075" dirty="0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901915" y="2606189"/>
            <a:ext cx="5600700" cy="1277540"/>
            <a:chOff x="240" y="655"/>
            <a:chExt cx="5283" cy="1267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540" y="1691"/>
              <a:ext cx="2984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125">
                  <a:solidFill>
                    <a:srgbClr val="000000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Distinto</a:t>
              </a: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414" y="1691"/>
              <a:ext cx="1126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&lt;&gt;</a:t>
              </a: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240" y="1691"/>
              <a:ext cx="1174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!=</a:t>
              </a: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540" y="1479"/>
              <a:ext cx="298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125">
                  <a:solidFill>
                    <a:srgbClr val="000000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Igual</a:t>
              </a:r>
              <a:r>
                <a:rPr lang="en-GB" altLang="es-MX" sz="1200">
                  <a:solidFill>
                    <a:srgbClr val="000000"/>
                  </a:solidFill>
                  <a:latin typeface="Segoe Semibold" pitchFamily="34" charset="0"/>
                  <a:cs typeface="Times New Roman" pitchFamily="18" charset="0"/>
                </a:rPr>
                <a:t>  </a:t>
              </a:r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414" y="1479"/>
              <a:ext cx="1126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=</a:t>
              </a: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240" y="1479"/>
              <a:ext cx="117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==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540" y="1267"/>
              <a:ext cx="298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125">
                  <a:solidFill>
                    <a:srgbClr val="000000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Negacion logica</a:t>
              </a: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414" y="1267"/>
              <a:ext cx="1126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Not</a:t>
              </a: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40" y="1267"/>
              <a:ext cx="117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!</a:t>
              </a: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2540" y="1055"/>
              <a:ext cx="298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125">
                  <a:solidFill>
                    <a:srgbClr val="000000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Operador logico O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414" y="1055"/>
              <a:ext cx="1126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Or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40" y="1055"/>
              <a:ext cx="117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ll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540" y="843"/>
              <a:ext cx="298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125">
                  <a:solidFill>
                    <a:srgbClr val="000000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Operador logico Y</a:t>
              </a: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1414" y="843"/>
              <a:ext cx="1126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And</a:t>
              </a: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240" y="843"/>
              <a:ext cx="1174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425" b="1">
                  <a:solidFill>
                    <a:srgbClr val="0000FF"/>
                  </a:solidFill>
                  <a:latin typeface="Segoe Semibold" pitchFamily="34" charset="0"/>
                  <a:ea typeface="Lucida Sans Unicode" pitchFamily="34" charset="0"/>
                  <a:cs typeface="Lucida Sans Unicode" pitchFamily="34" charset="0"/>
                </a:rPr>
                <a:t>&amp;&amp;</a:t>
              </a:r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2540" y="655"/>
              <a:ext cx="2984" cy="188"/>
            </a:xfrm>
            <a:prstGeom prst="rect">
              <a:avLst/>
            </a:prstGeom>
            <a:gradFill rotWithShape="0">
              <a:gsLst>
                <a:gs pos="0">
                  <a:srgbClr val="1B3053"/>
                </a:gs>
                <a:gs pos="50000">
                  <a:srgbClr val="4880DC"/>
                </a:gs>
                <a:gs pos="100000">
                  <a:srgbClr val="1B305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200" b="1">
                  <a:solidFill>
                    <a:srgbClr val="FFFFFF"/>
                  </a:solidFill>
                  <a:latin typeface="Segoe Semibold" pitchFamily="34" charset="0"/>
                  <a:cs typeface="Times New Roman" pitchFamily="18" charset="0"/>
                </a:rPr>
                <a:t>Operador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1414" y="655"/>
              <a:ext cx="1126" cy="188"/>
            </a:xfrm>
            <a:prstGeom prst="rect">
              <a:avLst/>
            </a:prstGeom>
            <a:gradFill rotWithShape="0">
              <a:gsLst>
                <a:gs pos="0">
                  <a:srgbClr val="1B3053"/>
                </a:gs>
                <a:gs pos="50000">
                  <a:srgbClr val="4880DC"/>
                </a:gs>
                <a:gs pos="100000">
                  <a:srgbClr val="1B305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200" b="1">
                  <a:solidFill>
                    <a:srgbClr val="FFFFFF"/>
                  </a:solidFill>
                  <a:latin typeface="Segoe Semibold" pitchFamily="34" charset="0"/>
                  <a:cs typeface="Times New Roman" pitchFamily="18" charset="0"/>
                </a:rPr>
                <a:t>VB.NET</a:t>
              </a: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40" y="655"/>
              <a:ext cx="1174" cy="188"/>
            </a:xfrm>
            <a:prstGeom prst="rect">
              <a:avLst/>
            </a:prstGeom>
            <a:gradFill rotWithShape="0">
              <a:gsLst>
                <a:gs pos="0">
                  <a:srgbClr val="1B3053"/>
                </a:gs>
                <a:gs pos="50000">
                  <a:srgbClr val="4880DC"/>
                </a:gs>
                <a:gs pos="100000">
                  <a:srgbClr val="1B305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67500" tIns="35100" rIns="67500" bIns="35100" anchor="ctr"/>
            <a:lstStyle>
              <a:lvl1pPr marL="446088" indent="-446088"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446088" algn="l"/>
                  <a:tab pos="1360488" algn="l"/>
                  <a:tab pos="2274888" algn="l"/>
                  <a:tab pos="3189288" algn="l"/>
                  <a:tab pos="4103688" algn="l"/>
                  <a:tab pos="5018088" algn="l"/>
                  <a:tab pos="5932488" algn="l"/>
                  <a:tab pos="6846888" algn="l"/>
                  <a:tab pos="7761288" algn="l"/>
                  <a:tab pos="8675688" algn="l"/>
                  <a:tab pos="9590088" algn="l"/>
                  <a:tab pos="105044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  <a:buClr>
                  <a:srgbClr val="FFB601"/>
                </a:buClr>
                <a:buSzPct val="100000"/>
                <a:buFont typeface="Arial" charset="0"/>
                <a:buNone/>
              </a:pPr>
              <a:r>
                <a:rPr lang="en-GB" altLang="es-MX" sz="1200" b="1">
                  <a:solidFill>
                    <a:srgbClr val="FFFFFF"/>
                  </a:solidFill>
                  <a:latin typeface="Segoe Semibold" pitchFamily="34" charset="0"/>
                  <a:cs typeface="Times New Roman" pitchFamily="18" charset="0"/>
                </a:rPr>
                <a:t>C#</a:t>
              </a: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40" y="843"/>
              <a:ext cx="5284" cy="1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1414" y="655"/>
              <a:ext cx="1" cy="1268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2540" y="655"/>
              <a:ext cx="1" cy="1268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240" y="1055"/>
              <a:ext cx="5284" cy="1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240" y="1267"/>
              <a:ext cx="5284" cy="1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40" y="1479"/>
              <a:ext cx="5284" cy="1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240" y="1691"/>
              <a:ext cx="5284" cy="1"/>
            </a:xfrm>
            <a:prstGeom prst="line">
              <a:avLst/>
            </a:prstGeom>
            <a:noFill/>
            <a:ln w="12600">
              <a:solidFill>
                <a:srgbClr val="4880D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>
              <a:off x="240" y="655"/>
              <a:ext cx="52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 dirty="0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240" y="655"/>
              <a:ext cx="1" cy="12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5524" y="655"/>
              <a:ext cx="1" cy="12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240" y="1923"/>
              <a:ext cx="52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1350"/>
            </a:p>
          </p:txBody>
        </p:sp>
      </p:grpSp>
    </p:spTree>
    <p:extLst>
      <p:ext uri="{BB962C8B-B14F-4D97-AF65-F5344CB8AC3E}">
        <p14:creationId xmlns:p14="http://schemas.microsoft.com/office/powerpoint/2010/main" val="237744756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314450" y="1075136"/>
            <a:ext cx="6743700" cy="46791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es-MX" sz="3075" dirty="0"/>
              <a:t>VB.NET - </a:t>
            </a:r>
            <a:r>
              <a:rPr lang="en-GB" altLang="es-MX" sz="3075" dirty="0" err="1"/>
              <a:t>Sentencias</a:t>
            </a:r>
            <a:r>
              <a:rPr lang="en-GB" altLang="es-MX" sz="3075" dirty="0"/>
              <a:t> </a:t>
            </a:r>
            <a:r>
              <a:rPr lang="en-GB" altLang="es-MX" sz="3075" dirty="0" err="1"/>
              <a:t>condicionales</a:t>
            </a:r>
            <a:endParaRPr lang="en-GB" altLang="es-MX" sz="3075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485900" y="1970839"/>
            <a:ext cx="6291263" cy="33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18097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33500" indent="-3540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65288" indent="-330200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81200" indent="-31432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384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956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528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100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ts val="760"/>
              </a:spcBef>
              <a:spcAft>
                <a:spcPts val="1266"/>
              </a:spcAft>
              <a:buClr>
                <a:srgbClr val="FFB601"/>
              </a:buClr>
              <a:buSzPct val="119000"/>
              <a:buBlip>
                <a:blip r:embed="rId3"/>
              </a:buBlip>
            </a:pP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VB.NET: la </a:t>
            </a:r>
            <a:r>
              <a:rPr lang="en-GB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sentencia</a:t>
            </a: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 If </a:t>
            </a:r>
            <a:r>
              <a:rPr lang="en-GB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requiere</a:t>
            </a: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 de la </a:t>
            </a:r>
            <a:r>
              <a:rPr lang="en-GB" altLang="es-MX" sz="2025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palabra</a:t>
            </a:r>
            <a:r>
              <a:rPr lang="en-GB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 Then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485900" y="2618910"/>
            <a:ext cx="6172200" cy="13144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 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&gt; 10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Then </a:t>
            </a:r>
            <a:r>
              <a:rPr lang="en-GB" altLang="es-MX" sz="105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Hacer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&lt; 10 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Then  If 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&lt; 10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Then  If 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&lt; 10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Then</a:t>
            </a:r>
          </a:p>
          <a:p>
            <a:pPr>
              <a:buClr>
                <a:srgbClr val="000000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           Hacer1()        Hacer1()         Hacer1()</a:t>
            </a:r>
          </a:p>
          <a:p>
            <a:pPr>
              <a:buClr>
                <a:srgbClr val="000000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           Hacer2()     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Else            </a:t>
            </a:r>
            <a:r>
              <a:rPr lang="en-GB" altLang="es-MX" sz="105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ElseIf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&gt; 20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Then </a:t>
            </a:r>
          </a:p>
          <a:p>
            <a:pPr>
              <a:buClr>
                <a:srgbClr val="000000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        </a:t>
            </a: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End If             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Hacer2()         Hacer2()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                                      End If          Else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                                                          </a:t>
            </a:r>
            <a:r>
              <a:rPr lang="en-GB" altLang="es-MX" sz="105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Hacer3()</a:t>
            </a:r>
          </a:p>
          <a:p>
            <a:pPr>
              <a:buClr>
                <a:srgbClr val="0000FF"/>
              </a:buClr>
              <a:buSzPct val="100000"/>
              <a:buFont typeface="Courier New" pitchFamily="49" charset="0"/>
              <a:buNone/>
            </a:pPr>
            <a:r>
              <a:rPr lang="en-GB" altLang="es-MX" sz="105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                                                      End If</a:t>
            </a:r>
          </a:p>
        </p:txBody>
      </p:sp>
    </p:spTree>
    <p:extLst>
      <p:ext uri="{BB962C8B-B14F-4D97-AF65-F5344CB8AC3E}">
        <p14:creationId xmlns:p14="http://schemas.microsoft.com/office/powerpoint/2010/main" val="2792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>
          <a:xfrm>
            <a:off x="1257300" y="971550"/>
            <a:ext cx="6743700" cy="467916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67500" tIns="35100" rIns="67500" bIns="35100" rtlCol="0" anchor="b">
            <a:normAutofit fontScale="90000"/>
          </a:bodyPr>
          <a:lstStyle/>
          <a:p>
            <a:pPr defTabSz="342900">
              <a:buClr>
                <a:srgbClr val="FFB601"/>
              </a:buCl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es-MX" sz="3075" dirty="0"/>
              <a:t>VB.NET - </a:t>
            </a:r>
            <a:r>
              <a:rPr lang="en-GB" altLang="es-MX" sz="3075" dirty="0" err="1"/>
              <a:t>Sentencias</a:t>
            </a:r>
            <a:r>
              <a:rPr lang="en-GB" altLang="es-MX" sz="3075" dirty="0"/>
              <a:t> </a:t>
            </a:r>
            <a:r>
              <a:rPr lang="en-GB" altLang="es-MX" sz="3075" dirty="0" err="1"/>
              <a:t>condicionales</a:t>
            </a:r>
            <a:endParaRPr lang="en-GB" altLang="es-MX" sz="3075" dirty="0"/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428750" y="1862827"/>
            <a:ext cx="6291263" cy="33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500" tIns="35100" rIns="67500" bIns="35100">
            <a:spAutoFit/>
          </a:bodyPr>
          <a:lstStyle>
            <a:lvl1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18097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333500" indent="-3540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65288" indent="-330200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981200" indent="-314325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4384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8956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3528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10000" indent="-314325" defTabSz="457200" fontAlgn="base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ts val="760"/>
              </a:spcBef>
              <a:spcAft>
                <a:spcPts val="1266"/>
              </a:spcAft>
              <a:buClr>
                <a:srgbClr val="FFB601"/>
              </a:buClr>
              <a:buSzPct val="119000"/>
              <a:buBlip>
                <a:blip r:embed="rId3"/>
              </a:buBlip>
            </a:pPr>
            <a:r>
              <a:rPr lang="es-AR" altLang="es-MX" sz="2025" dirty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ea typeface="Lucida Sans Unicode" pitchFamily="34" charset="0"/>
                <a:cs typeface="Lucida Sans Unicode" pitchFamily="34" charset="0"/>
              </a:rPr>
              <a:t>VB.NET: sentencia case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411157" y="2672916"/>
            <a:ext cx="6172200" cy="1485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36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Dim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 </a:t>
            </a:r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As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Integer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= 0</a:t>
            </a:r>
          </a:p>
          <a:p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Select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</a:t>
            </a:r>
          </a:p>
          <a:p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Case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1</a:t>
            </a:r>
          </a:p>
          <a:p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  </a:t>
            </a:r>
            <a:r>
              <a:rPr lang="es-AR" altLang="es-MX" sz="1050" b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'Código 1</a:t>
            </a:r>
          </a:p>
          <a:p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Case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2</a:t>
            </a:r>
          </a:p>
          <a:p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  </a:t>
            </a:r>
            <a:r>
              <a:rPr lang="es-AR" altLang="es-MX" sz="1050" b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'Código 2</a:t>
            </a:r>
          </a:p>
          <a:p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Case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Else</a:t>
            </a:r>
          </a:p>
          <a:p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  </a:t>
            </a:r>
            <a:r>
              <a:rPr lang="es-AR" altLang="es-MX" sz="1050" b="1">
                <a:solidFill>
                  <a:srgbClr val="009900"/>
                </a:solidFill>
                <a:latin typeface="Courier New" pitchFamily="49" charset="0"/>
                <a:cs typeface="Times New Roman" pitchFamily="18" charset="0"/>
              </a:rPr>
              <a:t>'Código Default</a:t>
            </a:r>
          </a:p>
          <a:p>
            <a:r>
              <a:rPr lang="es-AR" altLang="es-MX" sz="105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End Select</a:t>
            </a:r>
            <a:r>
              <a:rPr lang="es-AR" altLang="es-MX" sz="105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61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479</Words>
  <Application>Microsoft Office PowerPoint</Application>
  <PresentationFormat>Presentación en pantalla (4:3)</PresentationFormat>
  <Paragraphs>147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Franklin Gothic Medium</vt:lpstr>
      <vt:lpstr>Lucida Sans Unicode</vt:lpstr>
      <vt:lpstr>Segoe Semibold</vt:lpstr>
      <vt:lpstr>Times New Roman</vt:lpstr>
      <vt:lpstr>Retrospección</vt:lpstr>
      <vt:lpstr>Control, adquisición y monitoreo con Arduino y Visual Basic .net</vt:lpstr>
      <vt:lpstr>Capítulo 3: Estación meteorológica de monitoreo con Arduino y Visual Basic .NET</vt:lpstr>
      <vt:lpstr>Visual Basic .NET</vt:lpstr>
      <vt:lpstr>Tipos de Datos</vt:lpstr>
      <vt:lpstr>VB.NET - Declaración de Variables</vt:lpstr>
      <vt:lpstr>VB.NET y C# - Operadores</vt:lpstr>
      <vt:lpstr>VB.NET y C# - Operadores Lógicos</vt:lpstr>
      <vt:lpstr>VB.NET - Sentencias condicionales</vt:lpstr>
      <vt:lpstr>VB.NET - Sentencias condicionales</vt:lpstr>
      <vt:lpstr>VB.NET - Sentencia for</vt:lpstr>
      <vt:lpstr>VB.NET - Sentencia while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Control, adquisición, monitoreo con Arduino y visual basic .net</dc:title>
  <dc:creator>PC</dc:creator>
  <cp:lastModifiedBy>hvela</cp:lastModifiedBy>
  <cp:revision>20</cp:revision>
  <dcterms:created xsi:type="dcterms:W3CDTF">2016-09-27T22:28:37Z</dcterms:created>
  <dcterms:modified xsi:type="dcterms:W3CDTF">2017-03-14T16:28:02Z</dcterms:modified>
</cp:coreProperties>
</file>