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BE032-1ECF-4955-8E09-39439F3809C1}" type="datetimeFigureOut">
              <a:rPr lang="es-MX" smtClean="0"/>
              <a:t>14/03/2017</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738884-308A-4125-B7E0-855A3A5F77CD}" type="slidenum">
              <a:rPr lang="es-MX" smtClean="0"/>
              <a:t>‹Nº›</a:t>
            </a:fld>
            <a:endParaRPr lang="es-MX"/>
          </a:p>
        </p:txBody>
      </p:sp>
    </p:spTree>
    <p:extLst>
      <p:ext uri="{BB962C8B-B14F-4D97-AF65-F5344CB8AC3E}">
        <p14:creationId xmlns:p14="http://schemas.microsoft.com/office/powerpoint/2010/main" val="251440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msdn.microsoft.com/library/default.asp?url=/library/en-us/netstart/html/sdk_netstart.asp"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msdn.microsoft.com/library/default.asp?url=/library/en-us/cpref/html/cpref_start.asp" TargetMode="External"/><Relationship Id="rId4" Type="http://schemas.openxmlformats.org/officeDocument/2006/relationships/hyperlink" Target="http://msdn.microsoft.com/library/default.asp?url=/library/en-us/netstart/html/cpframeworkref_start.asp"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msdn.microsoft.com/library/default.asp?url=/library/en-us/netstart/html/sdk_netstart.asp"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msdn.microsoft.com/library/default.asp?url=/library/en-us/cpguide/html/cpconCreatingASPWebApplications.asp" TargetMode="External"/><Relationship Id="rId4" Type="http://schemas.openxmlformats.org/officeDocument/2006/relationships/hyperlink" Target="http://msdn.microsoft.com/library/default.asp?url=/library/en-us/cpguide/html/cpconBuildingNETApplications.asp"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48B561-F410-4C04-BF9F-F84B4A061B86}" type="slidenum">
              <a:rPr lang="en-US" altLang="es-MX"/>
              <a:pPr eaLnBrk="1" hangingPunct="1"/>
              <a:t>3</a:t>
            </a:fld>
            <a:endParaRPr lang="en-US" altLang="es-MX"/>
          </a:p>
        </p:txBody>
      </p:sp>
      <p:sp>
        <p:nvSpPr>
          <p:cNvPr id="14339" name="Rectangle 2"/>
          <p:cNvSpPr>
            <a:spLocks noGrp="1" noRot="1" noChangeAspect="1" noChangeArrowheads="1" noTextEdit="1"/>
          </p:cNvSpPr>
          <p:nvPr>
            <p:ph type="sldImg"/>
          </p:nvPr>
        </p:nvSpPr>
        <p:spPr>
          <a:xfrm>
            <a:off x="1371600" y="1143000"/>
            <a:ext cx="4114800" cy="3086100"/>
          </a:xfrm>
          <a:ln/>
        </p:spPr>
      </p:sp>
      <p:sp>
        <p:nvSpPr>
          <p:cNvPr id="143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MX">
              <a:latin typeface="Arial" panose="020B0604020202020204" pitchFamily="34" charset="0"/>
            </a:endParaRPr>
          </a:p>
        </p:txBody>
      </p:sp>
    </p:spTree>
    <p:extLst>
      <p:ext uri="{BB962C8B-B14F-4D97-AF65-F5344CB8AC3E}">
        <p14:creationId xmlns:p14="http://schemas.microsoft.com/office/powerpoint/2010/main" val="505372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A9A12A-8521-476F-BB42-E62CB4344B53}" type="slidenum">
              <a:rPr lang="en-US" altLang="es-MX"/>
              <a:pPr eaLnBrk="1" hangingPunct="1"/>
              <a:t>12</a:t>
            </a:fld>
            <a:endParaRPr lang="en-US" altLang="es-MX"/>
          </a:p>
        </p:txBody>
      </p:sp>
      <p:sp>
        <p:nvSpPr>
          <p:cNvPr id="65539" name="Rectangle 2"/>
          <p:cNvSpPr>
            <a:spLocks noGrp="1" noRot="1" noChangeAspect="1" noChangeArrowheads="1" noTextEdit="1"/>
          </p:cNvSpPr>
          <p:nvPr>
            <p:ph type="sldImg"/>
          </p:nvPr>
        </p:nvSpPr>
        <p:spPr>
          <a:xfrm>
            <a:off x="1150938" y="692150"/>
            <a:ext cx="4556125" cy="3416300"/>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El namespace </a:t>
            </a:r>
            <a:r>
              <a:rPr lang="es-AR" altLang="es-MX" b="1">
                <a:latin typeface="Arial" panose="020B0604020202020204" pitchFamily="34" charset="0"/>
              </a:rPr>
              <a:t>System.Windows.Forms</a:t>
            </a:r>
            <a:r>
              <a:rPr lang="es-AR" altLang="es-MX">
                <a:latin typeface="Arial" panose="020B0604020202020204" pitchFamily="34" charset="0"/>
              </a:rPr>
              <a:t> contiene las clases necesarias para crear aplicaciones basadas en formularios y ventanas de Windows, que aprovechan al máximo todas las posibilidades que el sistema operativo Windows tiene para ofrecer en términos de interfaz de usuario. Entre estas clases podemos encontrar además formularios, cuadros de diálogo y controls gráficos necesarios para construir una interfaz de usuario rica.</a:t>
            </a:r>
          </a:p>
          <a:p>
            <a:pPr eaLnBrk="1" hangingPunct="1"/>
            <a:r>
              <a:rPr lang="es-AR" altLang="es-MX">
                <a:latin typeface="Arial" panose="020B0604020202020204" pitchFamily="34" charset="0"/>
              </a:rPr>
              <a:t>Windows Forms será visto con mayor detalle en el módulo correspondiente a la Estrella 2 del presente curso.</a:t>
            </a:r>
          </a:p>
          <a:p>
            <a:pPr eaLnBrk="1" hangingPunct="1"/>
            <a:endParaRPr lang="es-AR" altLang="es-MX">
              <a:latin typeface="Arial" panose="020B0604020202020204" pitchFamily="34" charset="0"/>
            </a:endParaRPr>
          </a:p>
          <a:p>
            <a:pPr eaLnBrk="1" hangingPunct="1"/>
            <a:r>
              <a:rPr lang="es-AR" altLang="es-MX">
                <a:latin typeface="Arial" panose="020B0604020202020204" pitchFamily="34" charset="0"/>
              </a:rPr>
              <a:t>Para más información y recursos acerca de Windows Forms pueden consultarse los siguientes sitios web:</a:t>
            </a:r>
          </a:p>
          <a:p>
            <a:pPr eaLnBrk="1" hangingPunct="1"/>
            <a:r>
              <a:rPr lang="es-AR" altLang="es-MX" b="1" u="sng">
                <a:latin typeface="Arial" panose="020B0604020202020204" pitchFamily="34" charset="0"/>
              </a:rPr>
              <a:t>http://www.windowsforms.net/</a:t>
            </a:r>
          </a:p>
          <a:p>
            <a:pPr eaLnBrk="1" hangingPunct="1"/>
            <a:r>
              <a:rPr lang="es-AR" altLang="es-MX" b="1" u="sng">
                <a:latin typeface="Arial" panose="020B0604020202020204" pitchFamily="34" charset="0"/>
              </a:rPr>
              <a:t>http://msdn.microsoft.com/library/default.asp?url=/library/en-us/cpref/html/frlrfsystemwindowsforms.asp</a:t>
            </a:r>
          </a:p>
          <a:p>
            <a:pPr eaLnBrk="1" hangingPunct="1"/>
            <a:endParaRPr lang="es-AR" altLang="es-MX" b="1" u="sng">
              <a:latin typeface="Arial" panose="020B0604020202020204" pitchFamily="34" charset="0"/>
            </a:endParaRPr>
          </a:p>
          <a:p>
            <a:pPr eaLnBrk="1" hangingPunct="1"/>
            <a:r>
              <a:rPr lang="es-AR" altLang="es-MX">
                <a:latin typeface="Arial" panose="020B0604020202020204" pitchFamily="34" charset="0"/>
              </a:rPr>
              <a:t>Encontrará esta misma información en la siguiente sección de la documentación del .NET Framework SDK:</a:t>
            </a:r>
          </a:p>
          <a:p>
            <a:pPr eaLnBrk="1" hangingPunct="1"/>
            <a:r>
              <a:rPr lang="es-AR" altLang="es-MX" b="1">
                <a:latin typeface="Arial" panose="020B0604020202020204" pitchFamily="34" charset="0"/>
                <a:hlinkClick r:id="rId3"/>
              </a:rPr>
              <a:t>.NET Framework</a:t>
            </a:r>
            <a:r>
              <a:rPr lang="es-AR" altLang="es-MX" b="1">
                <a:latin typeface="Arial" panose="020B0604020202020204" pitchFamily="34" charset="0"/>
              </a:rPr>
              <a:t> &gt;  </a:t>
            </a:r>
            <a:r>
              <a:rPr lang="es-AR" altLang="es-MX" b="1">
                <a:latin typeface="Arial" panose="020B0604020202020204" pitchFamily="34" charset="0"/>
                <a:hlinkClick r:id="rId4"/>
              </a:rPr>
              <a:t>Reference</a:t>
            </a:r>
            <a:r>
              <a:rPr lang="es-AR" altLang="es-MX" b="1">
                <a:latin typeface="Arial" panose="020B0604020202020204" pitchFamily="34" charset="0"/>
              </a:rPr>
              <a:t> &gt;  </a:t>
            </a:r>
            <a:r>
              <a:rPr lang="es-AR" altLang="es-MX" b="1">
                <a:latin typeface="Arial" panose="020B0604020202020204" pitchFamily="34" charset="0"/>
                <a:hlinkClick r:id="rId5"/>
              </a:rPr>
              <a:t>Class Library</a:t>
            </a:r>
            <a:r>
              <a:rPr lang="es-AR" altLang="es-MX">
                <a:latin typeface="Arial" panose="020B0604020202020204" pitchFamily="34" charset="0"/>
              </a:rPr>
              <a:t> </a:t>
            </a:r>
            <a:endParaRPr lang="es-AR" altLang="es-MX" b="1">
              <a:latin typeface="Arial" panose="020B0604020202020204" pitchFamily="34" charset="0"/>
            </a:endParaRPr>
          </a:p>
          <a:p>
            <a:pPr eaLnBrk="1" hangingPunct="1"/>
            <a:endParaRPr lang="es-AR" altLang="es-MX">
              <a:latin typeface="Arial" panose="020B0604020202020204" pitchFamily="34" charset="0"/>
            </a:endParaRPr>
          </a:p>
        </p:txBody>
      </p:sp>
    </p:spTree>
    <p:extLst>
      <p:ext uri="{BB962C8B-B14F-4D97-AF65-F5344CB8AC3E}">
        <p14:creationId xmlns:p14="http://schemas.microsoft.com/office/powerpoint/2010/main" val="4005240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2CCFE1-498C-4DB7-BE0B-5F78AF3EF2DF}" type="slidenum">
              <a:rPr lang="en-US" altLang="es-MX"/>
              <a:pPr eaLnBrk="1" hangingPunct="1"/>
              <a:t>13</a:t>
            </a:fld>
            <a:endParaRPr lang="en-US" altLang="es-MX"/>
          </a:p>
        </p:txBody>
      </p:sp>
      <p:sp>
        <p:nvSpPr>
          <p:cNvPr id="66563" name="Rectangle 2"/>
          <p:cNvSpPr>
            <a:spLocks noGrp="1" noRot="1" noChangeAspect="1" noChangeArrowheads="1" noTextEdit="1"/>
          </p:cNvSpPr>
          <p:nvPr>
            <p:ph type="sldImg"/>
          </p:nvPr>
        </p:nvSpPr>
        <p:spPr>
          <a:xfrm>
            <a:off x="1150938" y="692150"/>
            <a:ext cx="4556125" cy="3416300"/>
          </a:xfrm>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sz="1000">
                <a:latin typeface="Arial" panose="020B0604020202020204" pitchFamily="34" charset="0"/>
              </a:rPr>
              <a:t>ASP.NET es un subconjunto de la .NET Framework Class Library que contiene las funcionalidades necesarias para desarrollar aplicaciones y servicios Web, y sus clases se encuentran dentro del namespace System.Web. ASP.NET no es sólo la nueva versión de su predecesor, ASP, sino que provee un nuevo modelo unificado de programación orientada a objetos que permite hacer uso de todos los servicios y facilidades del .NET Framework programando en cualquier lenguaje compatible con la plataforma. Por otra parte, nuevos servicios a nivel de infraestructura (seguridad, performance, estabilidad, configuración, instalación, mantenimiento) hacen que ASP.NET sea ideal para construir aplicaciones web de porte empresarial y misión crítica.</a:t>
            </a:r>
          </a:p>
          <a:p>
            <a:pPr eaLnBrk="1" hangingPunct="1"/>
            <a:r>
              <a:rPr lang="es-AR" altLang="es-MX" sz="1000">
                <a:latin typeface="Arial" panose="020B0604020202020204" pitchFamily="34" charset="0"/>
              </a:rPr>
              <a:t>ASP.NET será vista con mayor detalle en el módulo correspondiente a la Estrella 2 del presente curso.</a:t>
            </a:r>
          </a:p>
          <a:p>
            <a:pPr eaLnBrk="1" hangingPunct="1"/>
            <a:endParaRPr lang="es-AR" altLang="es-MX" sz="1000">
              <a:latin typeface="Arial" panose="020B0604020202020204" pitchFamily="34" charset="0"/>
            </a:endParaRPr>
          </a:p>
          <a:p>
            <a:pPr eaLnBrk="1" hangingPunct="1"/>
            <a:r>
              <a:rPr lang="es-AR" altLang="es-MX" sz="1000">
                <a:latin typeface="Arial" panose="020B0604020202020204" pitchFamily="34" charset="0"/>
              </a:rPr>
              <a:t>Para más información y recursos acerca de ASP.NET pueden consultarse los siguientes sitios web:</a:t>
            </a:r>
          </a:p>
          <a:p>
            <a:pPr eaLnBrk="1" hangingPunct="1"/>
            <a:r>
              <a:rPr lang="es-AR" altLang="es-MX" sz="1000" b="1" u="sng">
                <a:latin typeface="Arial" panose="020B0604020202020204" pitchFamily="34" charset="0"/>
              </a:rPr>
              <a:t>http://msdn.microsoft.com/library/default.asp?url=/library/en-us/cpguide/html/cpconintroductiontoasp.asp</a:t>
            </a:r>
          </a:p>
          <a:p>
            <a:pPr eaLnBrk="1" hangingPunct="1"/>
            <a:r>
              <a:rPr lang="es-AR" altLang="es-MX" sz="1000" b="1" u="sng">
                <a:latin typeface="Arial" panose="020B0604020202020204" pitchFamily="34" charset="0"/>
              </a:rPr>
              <a:t>http://www.asp.net</a:t>
            </a:r>
          </a:p>
          <a:p>
            <a:pPr eaLnBrk="1" hangingPunct="1"/>
            <a:endParaRPr lang="es-AR" altLang="es-MX" sz="1000" b="1" u="sng">
              <a:latin typeface="Arial" panose="020B0604020202020204" pitchFamily="34" charset="0"/>
            </a:endParaRPr>
          </a:p>
          <a:p>
            <a:pPr eaLnBrk="1" hangingPunct="1"/>
            <a:r>
              <a:rPr lang="es-AR" altLang="es-MX" sz="1000">
                <a:latin typeface="Arial" panose="020B0604020202020204" pitchFamily="34" charset="0"/>
              </a:rPr>
              <a:t>Encontrará esta misma información en la siguiente sección de la documentación del .NET Framework SDK:</a:t>
            </a:r>
          </a:p>
          <a:p>
            <a:pPr eaLnBrk="1" hangingPunct="1"/>
            <a:r>
              <a:rPr lang="es-AR" altLang="es-MX" sz="1000" b="1" u="sng">
                <a:latin typeface="Arial" panose="020B0604020202020204" pitchFamily="34" charset="0"/>
                <a:hlinkClick r:id="rId3"/>
              </a:rPr>
              <a:t>.NET Framework</a:t>
            </a:r>
            <a:r>
              <a:rPr lang="es-AR" altLang="es-MX" sz="1000" b="1" u="sng">
                <a:latin typeface="Arial" panose="020B0604020202020204" pitchFamily="34" charset="0"/>
              </a:rPr>
              <a:t> &gt;  </a:t>
            </a:r>
            <a:r>
              <a:rPr lang="es-AR" altLang="es-MX" sz="1000" b="1" u="sng">
                <a:latin typeface="Arial" panose="020B0604020202020204" pitchFamily="34" charset="0"/>
                <a:hlinkClick r:id="rId4"/>
              </a:rPr>
              <a:t>Building Applications</a:t>
            </a:r>
            <a:r>
              <a:rPr lang="es-AR" altLang="es-MX" sz="1000" b="1" u="sng">
                <a:latin typeface="Arial" panose="020B0604020202020204" pitchFamily="34" charset="0"/>
              </a:rPr>
              <a:t> &gt;  </a:t>
            </a:r>
            <a:r>
              <a:rPr lang="es-AR" altLang="es-MX" sz="1000" b="1" u="sng">
                <a:latin typeface="Arial" panose="020B0604020202020204" pitchFamily="34" charset="0"/>
                <a:hlinkClick r:id="rId5"/>
              </a:rPr>
              <a:t>Creating ASP.NET Web Applications</a:t>
            </a:r>
            <a:r>
              <a:rPr lang="es-AR" altLang="es-MX" sz="1000">
                <a:latin typeface="Arial" panose="020B0604020202020204" pitchFamily="34" charset="0"/>
              </a:rPr>
              <a:t> </a:t>
            </a:r>
            <a:endParaRPr lang="es-AR" altLang="es-MX" sz="1000" b="1" u="sng">
              <a:latin typeface="Arial" panose="020B0604020202020204" pitchFamily="34" charset="0"/>
            </a:endParaRPr>
          </a:p>
          <a:p>
            <a:pPr eaLnBrk="1" hangingPunct="1"/>
            <a:endParaRPr lang="es-AR" altLang="es-MX" sz="1000">
              <a:latin typeface="Arial" panose="020B0604020202020204" pitchFamily="34" charset="0"/>
            </a:endParaRPr>
          </a:p>
        </p:txBody>
      </p:sp>
    </p:spTree>
    <p:extLst>
      <p:ext uri="{BB962C8B-B14F-4D97-AF65-F5344CB8AC3E}">
        <p14:creationId xmlns:p14="http://schemas.microsoft.com/office/powerpoint/2010/main" val="1408471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B37F65-35A7-4B2C-B2D3-0970580E861A}" type="slidenum">
              <a:rPr lang="en-US" altLang="es-MX"/>
              <a:pPr eaLnBrk="1" hangingPunct="1"/>
              <a:t>14</a:t>
            </a:fld>
            <a:endParaRPr lang="en-US" altLang="es-MX"/>
          </a:p>
        </p:txBody>
      </p:sp>
      <p:sp>
        <p:nvSpPr>
          <p:cNvPr id="67587" name="Rectangle 2"/>
          <p:cNvSpPr>
            <a:spLocks noGrp="1" noRot="1" noChangeAspect="1" noChangeArrowheads="1" noTextEdit="1"/>
          </p:cNvSpPr>
          <p:nvPr>
            <p:ph type="sldImg"/>
          </p:nvPr>
        </p:nvSpPr>
        <p:spPr>
          <a:xfrm>
            <a:off x="1371600" y="1143000"/>
            <a:ext cx="4114800" cy="3086100"/>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MX">
              <a:latin typeface="Arial" panose="020B0604020202020204" pitchFamily="34" charset="0"/>
            </a:endParaRPr>
          </a:p>
        </p:txBody>
      </p:sp>
    </p:spTree>
    <p:extLst>
      <p:ext uri="{BB962C8B-B14F-4D97-AF65-F5344CB8AC3E}">
        <p14:creationId xmlns:p14="http://schemas.microsoft.com/office/powerpoint/2010/main" val="101306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9B0926-2BA8-4D61-8FE0-2014DCE317CB}" type="slidenum">
              <a:rPr lang="en-US" altLang="es-MX"/>
              <a:pPr eaLnBrk="1" hangingPunct="1"/>
              <a:t>15</a:t>
            </a:fld>
            <a:endParaRPr lang="en-US" altLang="es-MX"/>
          </a:p>
        </p:txBody>
      </p:sp>
      <p:sp>
        <p:nvSpPr>
          <p:cNvPr id="68611" name="Rectangle 2"/>
          <p:cNvSpPr>
            <a:spLocks noGrp="1" noRot="1" noChangeAspect="1" noChangeArrowheads="1" noTextEdit="1"/>
          </p:cNvSpPr>
          <p:nvPr>
            <p:ph type="sldImg"/>
          </p:nvPr>
        </p:nvSpPr>
        <p:spPr>
          <a:xfrm>
            <a:off x="1371600" y="1143000"/>
            <a:ext cx="4114800" cy="3086100"/>
          </a:xfrm>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Resumiremos a continuación algunas de las principales ventajas que ofrece la plataforma Microsoft .NET según los temas que se han ido tocando a lo largo del curso.</a:t>
            </a:r>
          </a:p>
          <a:p>
            <a:pPr eaLnBrk="1" hangingPunct="1"/>
            <a:endParaRPr lang="es-AR" altLang="es-MX">
              <a:latin typeface="Arial" panose="020B0604020202020204" pitchFamily="34" charset="0"/>
            </a:endParaRPr>
          </a:p>
        </p:txBody>
      </p:sp>
    </p:spTree>
    <p:extLst>
      <p:ext uri="{BB962C8B-B14F-4D97-AF65-F5344CB8AC3E}">
        <p14:creationId xmlns:p14="http://schemas.microsoft.com/office/powerpoint/2010/main" val="3925834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85EDA0-D6B7-404A-8F3C-8930CB970470}" type="slidenum">
              <a:rPr lang="en-US" altLang="es-MX"/>
              <a:pPr eaLnBrk="1" hangingPunct="1"/>
              <a:t>16</a:t>
            </a:fld>
            <a:endParaRPr lang="en-US" altLang="es-MX"/>
          </a:p>
        </p:txBody>
      </p:sp>
      <p:sp>
        <p:nvSpPr>
          <p:cNvPr id="69635" name="Rectangle 2"/>
          <p:cNvSpPr>
            <a:spLocks noGrp="1" noRot="1" noChangeAspect="1" noChangeArrowheads="1" noTextEdit="1"/>
          </p:cNvSpPr>
          <p:nvPr>
            <p:ph type="sldImg"/>
          </p:nvPr>
        </p:nvSpPr>
        <p:spPr>
          <a:xfrm>
            <a:off x="1371600" y="1143000"/>
            <a:ext cx="4114800" cy="308610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Una de las principales ventajas de .NET es que unifica los modelos de programación, bibliotecas de funcionalidad y entornos de ejecución que existían anteriormente para distintos tipos de aplicaciones y distintos dispositivos.</a:t>
            </a:r>
          </a:p>
          <a:p>
            <a:pPr eaLnBrk="1" hangingPunct="1"/>
            <a:r>
              <a:rPr lang="es-AR" altLang="es-MX">
                <a:latin typeface="Arial" panose="020B0604020202020204" pitchFamily="34" charset="0"/>
              </a:rPr>
              <a:t>Anteriormente a .NET existían lenguajes, bibliotecas, entornos de ejecución y herramientas de desarrollo distintas y específicas para cada tipo de aplicación y dispositivo (Visual Basic, Visual C++, ASP/VBScript, Embedded Visual C++, etc.).</a:t>
            </a:r>
          </a:p>
          <a:p>
            <a:pPr eaLnBrk="1" hangingPunct="1"/>
            <a:r>
              <a:rPr lang="es-AR" altLang="es-MX">
                <a:latin typeface="Arial" panose="020B0604020202020204" pitchFamily="34" charset="0"/>
              </a:rPr>
              <a:t>.NET unifica todos esos modelos de programación ofreciendo una única API, un único entorno de ejecución, un único conjunto de bibliotecas y una única herramienta de desarrollo para cualquier tipo de aplicación.</a:t>
            </a:r>
          </a:p>
        </p:txBody>
      </p:sp>
    </p:spTree>
    <p:extLst>
      <p:ext uri="{BB962C8B-B14F-4D97-AF65-F5344CB8AC3E}">
        <p14:creationId xmlns:p14="http://schemas.microsoft.com/office/powerpoint/2010/main" val="996484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BD70BC-BB13-4F65-92C0-DAC2968E1842}" type="slidenum">
              <a:rPr lang="en-US" altLang="es-MX"/>
              <a:pPr eaLnBrk="1" hangingPunct="1"/>
              <a:t>17</a:t>
            </a:fld>
            <a:endParaRPr lang="en-US" altLang="es-MX"/>
          </a:p>
        </p:txBody>
      </p:sp>
      <p:sp>
        <p:nvSpPr>
          <p:cNvPr id="70659" name="Rectangle 2"/>
          <p:cNvSpPr>
            <a:spLocks noGrp="1" noRot="1" noChangeAspect="1" noChangeArrowheads="1" noTextEdit="1"/>
          </p:cNvSpPr>
          <p:nvPr>
            <p:ph type="sldImg"/>
          </p:nvPr>
        </p:nvSpPr>
        <p:spPr>
          <a:xfrm>
            <a:off x="1371600" y="1143000"/>
            <a:ext cx="4114800" cy="3086100"/>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Una de las principales ventajas de la plataforma .NET es que ofrece un modelo de desarrollo simplificado, basado en objetos que utilizan un sistema unificado de tipos de datos y se empaquetan en componentes reutilizables y auto descriptivos (los assemblies).</a:t>
            </a:r>
          </a:p>
        </p:txBody>
      </p:sp>
    </p:spTree>
    <p:extLst>
      <p:ext uri="{BB962C8B-B14F-4D97-AF65-F5344CB8AC3E}">
        <p14:creationId xmlns:p14="http://schemas.microsoft.com/office/powerpoint/2010/main" val="151838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817C86-1F21-41B9-9336-39449AC035B3}" type="slidenum">
              <a:rPr lang="en-US" altLang="es-MX"/>
              <a:pPr eaLnBrk="1" hangingPunct="1"/>
              <a:t>18</a:t>
            </a:fld>
            <a:endParaRPr lang="en-US" altLang="es-MX"/>
          </a:p>
        </p:txBody>
      </p:sp>
      <p:sp>
        <p:nvSpPr>
          <p:cNvPr id="71683" name="Rectangle 2"/>
          <p:cNvSpPr>
            <a:spLocks noGrp="1" noRot="1" noChangeAspect="1" noChangeArrowheads="1" noTextEdit="1"/>
          </p:cNvSpPr>
          <p:nvPr>
            <p:ph type="sldImg"/>
          </p:nvPr>
        </p:nvSpPr>
        <p:spPr>
          <a:xfrm>
            <a:off x="1371600" y="1143000"/>
            <a:ext cx="4114800" cy="3086100"/>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Otra de las principales ventajas con las que cuenta la plataforma .NET es su robusto entorno de ejecución (el CLR), que provee servicios a las aplicaciones en ejecución y maneja su ciclo de vida reforzando la seguridad y abstrayendo a los programadores de optimizaciones y manejos de memoria de bajo nivel.</a:t>
            </a:r>
          </a:p>
        </p:txBody>
      </p:sp>
    </p:spTree>
    <p:extLst>
      <p:ext uri="{BB962C8B-B14F-4D97-AF65-F5344CB8AC3E}">
        <p14:creationId xmlns:p14="http://schemas.microsoft.com/office/powerpoint/2010/main" val="746370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02435E-C52E-436E-8CD9-225AB5C4508D}" type="slidenum">
              <a:rPr lang="en-US" altLang="es-MX"/>
              <a:pPr eaLnBrk="1" hangingPunct="1"/>
              <a:t>19</a:t>
            </a:fld>
            <a:endParaRPr lang="en-US" altLang="es-MX"/>
          </a:p>
        </p:txBody>
      </p:sp>
      <p:sp>
        <p:nvSpPr>
          <p:cNvPr id="72707" name="Rectangle 2"/>
          <p:cNvSpPr>
            <a:spLocks noGrp="1" noRot="1" noChangeAspect="1" noChangeArrowheads="1" noTextEdit="1"/>
          </p:cNvSpPr>
          <p:nvPr>
            <p:ph type="sldImg"/>
          </p:nvPr>
        </p:nvSpPr>
        <p:spPr>
          <a:xfrm>
            <a:off x="1150938" y="692150"/>
            <a:ext cx="4556125" cy="3416300"/>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Otra de los grandes beneficios de .NET es su soporte a múltiples lenguajes de programación, lo cual acelera la curva de aprendizaje de los desarrolladores permitiendo que cada uno elija en base a sus gustos personales. Además, la posibilidad de utilizar las mismas herramientas de programación y tener las mismas capacidades de acceso a la plataforma independientemente del lenguaje le proporcionan una flexibilidad sin precedentes.</a:t>
            </a:r>
          </a:p>
        </p:txBody>
      </p:sp>
    </p:spTree>
    <p:extLst>
      <p:ext uri="{BB962C8B-B14F-4D97-AF65-F5344CB8AC3E}">
        <p14:creationId xmlns:p14="http://schemas.microsoft.com/office/powerpoint/2010/main" val="3903136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67BBA7-6E3F-4AB6-A513-8342D66A0AB5}" type="slidenum">
              <a:rPr lang="en-US" altLang="es-MX"/>
              <a:pPr eaLnBrk="1" hangingPunct="1"/>
              <a:t>20</a:t>
            </a:fld>
            <a:endParaRPr lang="en-US" altLang="es-MX"/>
          </a:p>
        </p:txBody>
      </p:sp>
      <p:sp>
        <p:nvSpPr>
          <p:cNvPr id="73731" name="Rectangle 2"/>
          <p:cNvSpPr>
            <a:spLocks noGrp="1" noRot="1" noChangeAspect="1" noChangeArrowheads="1" noTextEdit="1"/>
          </p:cNvSpPr>
          <p:nvPr>
            <p:ph type="sldImg"/>
          </p:nvPr>
        </p:nvSpPr>
        <p:spPr>
          <a:xfrm>
            <a:off x="1150938" y="692150"/>
            <a:ext cx="4556125" cy="3416300"/>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.NET también simplifica, gracias al uso de assemblies auto-descriptivos, la instalación y administración de aplicaciones resolviendo gran parte de los problemas existentes en COM en lo que respecta la registración de componentes, manejo de múltiples versiones en paralelo y compatibilidad de aplicaciones.</a:t>
            </a:r>
          </a:p>
        </p:txBody>
      </p:sp>
    </p:spTree>
    <p:extLst>
      <p:ext uri="{BB962C8B-B14F-4D97-AF65-F5344CB8AC3E}">
        <p14:creationId xmlns:p14="http://schemas.microsoft.com/office/powerpoint/2010/main" val="579840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37BB2C-2B4E-4A4D-886E-55EAEDDB2F67}" type="slidenum">
              <a:rPr lang="en-US" altLang="es-MX"/>
              <a:pPr eaLnBrk="1" hangingPunct="1"/>
              <a:t>21</a:t>
            </a:fld>
            <a:endParaRPr lang="en-US" altLang="es-MX"/>
          </a:p>
        </p:txBody>
      </p:sp>
      <p:sp>
        <p:nvSpPr>
          <p:cNvPr id="74755" name="Rectangle 2"/>
          <p:cNvSpPr>
            <a:spLocks noGrp="1" noRot="1" noChangeAspect="1" noChangeArrowheads="1" noTextEdit="1"/>
          </p:cNvSpPr>
          <p:nvPr>
            <p:ph type="sldImg"/>
          </p:nvPr>
        </p:nvSpPr>
        <p:spPr>
          <a:xfrm>
            <a:off x="1150938" y="692150"/>
            <a:ext cx="4556125" cy="3416300"/>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Todas las clases incluidas en el .NET Framework son extensibles mediante los mecanismos de herencia propios de la orientación a objetos. Esto posibilita que funcionalidades o controles gráficos que no cumplan exactamente con una determinada necesidad pueden ser extendidos para agregarle o modificarle comportamiento sin tener que escribir todo el código nuevamente.</a:t>
            </a:r>
          </a:p>
        </p:txBody>
      </p:sp>
    </p:spTree>
    <p:extLst>
      <p:ext uri="{BB962C8B-B14F-4D97-AF65-F5344CB8AC3E}">
        <p14:creationId xmlns:p14="http://schemas.microsoft.com/office/powerpoint/2010/main" val="1955289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BC0936-5878-489F-8281-1E8891733A7B}" type="slidenum">
              <a:rPr lang="en-US" altLang="es-MX"/>
              <a:pPr eaLnBrk="1" hangingPunct="1"/>
              <a:t>4</a:t>
            </a:fld>
            <a:endParaRPr lang="en-US" altLang="es-MX"/>
          </a:p>
        </p:txBody>
      </p:sp>
      <p:sp>
        <p:nvSpPr>
          <p:cNvPr id="15363" name="Rectangle 2"/>
          <p:cNvSpPr>
            <a:spLocks noGrp="1" noRot="1" noChangeAspect="1" noChangeArrowheads="1" noTextEdit="1"/>
          </p:cNvSpPr>
          <p:nvPr>
            <p:ph type="sldImg"/>
          </p:nvPr>
        </p:nvSpPr>
        <p:spPr>
          <a:xfrm>
            <a:off x="1371600" y="1143000"/>
            <a:ext cx="4114800" cy="3086100"/>
          </a:xfrm>
          <a:ln/>
        </p:spPr>
      </p:sp>
      <p:sp>
        <p:nvSpPr>
          <p:cNvPr id="153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MX">
              <a:latin typeface="Arial" panose="020B0604020202020204" pitchFamily="34" charset="0"/>
            </a:endParaRPr>
          </a:p>
        </p:txBody>
      </p:sp>
    </p:spTree>
    <p:extLst>
      <p:ext uri="{BB962C8B-B14F-4D97-AF65-F5344CB8AC3E}">
        <p14:creationId xmlns:p14="http://schemas.microsoft.com/office/powerpoint/2010/main" val="216743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BF5520-5733-4901-977A-6B922F438B63}" type="slidenum">
              <a:rPr lang="en-US" altLang="es-MX"/>
              <a:pPr eaLnBrk="1" hangingPunct="1"/>
              <a:t>22</a:t>
            </a:fld>
            <a:endParaRPr lang="en-US" altLang="es-MX"/>
          </a:p>
        </p:txBody>
      </p:sp>
      <p:sp>
        <p:nvSpPr>
          <p:cNvPr id="75779" name="Rectangle 2"/>
          <p:cNvSpPr>
            <a:spLocks noGrp="1" noRot="1" noChangeAspect="1" noChangeArrowheads="1" noTextEdit="1"/>
          </p:cNvSpPr>
          <p:nvPr>
            <p:ph type="sldImg"/>
          </p:nvPr>
        </p:nvSpPr>
        <p:spPr>
          <a:xfrm>
            <a:off x="1371600" y="1143000"/>
            <a:ext cx="4114800" cy="3086100"/>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La plataforma .NET provee un altísimo grado de interoperabilidad con otras aplicaciones:</a:t>
            </a:r>
          </a:p>
          <a:p>
            <a:pPr eaLnBrk="1" hangingPunct="1">
              <a:buFontTx/>
              <a:buChar char="•"/>
            </a:pPr>
            <a:r>
              <a:rPr lang="es-AR" altLang="es-MX">
                <a:latin typeface="Arial" panose="020B0604020202020204" pitchFamily="34" charset="0"/>
              </a:rPr>
              <a:t>Interoperabilidad entre aplicaciones .NET escritas en distintos lenguajes</a:t>
            </a:r>
          </a:p>
          <a:p>
            <a:pPr eaLnBrk="1" hangingPunct="1">
              <a:buFontTx/>
              <a:buChar char="•"/>
            </a:pPr>
            <a:r>
              <a:rPr lang="es-AR" altLang="es-MX">
                <a:latin typeface="Arial" panose="020B0604020202020204" pitchFamily="34" charset="0"/>
              </a:rPr>
              <a:t>Interoperabilidad entre aplicaciones .NET y aplicaciones COM, mediante un módulo del CLR llamado COM-Interop. Esto permite reutilizar y aprovechar aplicaciones o componentes existentes desarrollados sobre la plataforma COM (por ejemplo Visual Basic 6).</a:t>
            </a:r>
          </a:p>
          <a:p>
            <a:pPr eaLnBrk="1" hangingPunct="1">
              <a:buFontTx/>
              <a:buChar char="•"/>
            </a:pPr>
            <a:r>
              <a:rPr lang="es-AR" altLang="es-MX">
                <a:latin typeface="Arial" panose="020B0604020202020204" pitchFamily="34" charset="0"/>
              </a:rPr>
              <a:t>Interoperabilidad entre aplicaciones .NET y múltiples tipos de aplicaciones desarrolladas sobre otras plataformas de software o hardware, incluso plataformas no Microsoft, mediante la tecnología de Servicios Web XML.  Se tratará el tema de Servicios Web XML con mayor detalle en los módulos correspondientes a las próximas estrellas del presente curso.</a:t>
            </a:r>
          </a:p>
        </p:txBody>
      </p:sp>
    </p:spTree>
    <p:extLst>
      <p:ext uri="{BB962C8B-B14F-4D97-AF65-F5344CB8AC3E}">
        <p14:creationId xmlns:p14="http://schemas.microsoft.com/office/powerpoint/2010/main" val="1582455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521C58-2A55-4D62-81C8-E5E9202F4E9D}" type="slidenum">
              <a:rPr lang="en-US" altLang="es-MX"/>
              <a:pPr eaLnBrk="1" hangingPunct="1"/>
              <a:t>23</a:t>
            </a:fld>
            <a:endParaRPr lang="en-US" altLang="es-MX"/>
          </a:p>
        </p:txBody>
      </p:sp>
      <p:sp>
        <p:nvSpPr>
          <p:cNvPr id="76803" name="Rectangle 2"/>
          <p:cNvSpPr>
            <a:spLocks noGrp="1" noRot="1" noChangeAspect="1" noChangeArrowheads="1" noTextEdit="1"/>
          </p:cNvSpPr>
          <p:nvPr>
            <p:ph type="sldImg"/>
          </p:nvPr>
        </p:nvSpPr>
        <p:spPr>
          <a:xfrm>
            <a:off x="1371600" y="1143000"/>
            <a:ext cx="4114800" cy="3086100"/>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MX">
              <a:latin typeface="Arial" panose="020B0604020202020204" pitchFamily="34" charset="0"/>
            </a:endParaRPr>
          </a:p>
        </p:txBody>
      </p:sp>
    </p:spTree>
    <p:extLst>
      <p:ext uri="{BB962C8B-B14F-4D97-AF65-F5344CB8AC3E}">
        <p14:creationId xmlns:p14="http://schemas.microsoft.com/office/powerpoint/2010/main" val="1017527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28D4C1-A672-49C5-BA58-43EA5848917F}" type="slidenum">
              <a:rPr lang="en-US" altLang="es-MX"/>
              <a:pPr eaLnBrk="1" hangingPunct="1"/>
              <a:t>24</a:t>
            </a:fld>
            <a:endParaRPr lang="en-US" altLang="es-MX"/>
          </a:p>
        </p:txBody>
      </p:sp>
      <p:sp>
        <p:nvSpPr>
          <p:cNvPr id="77827" name="Rectangle 2"/>
          <p:cNvSpPr>
            <a:spLocks noGrp="1" noRot="1" noChangeAspect="1" noChangeArrowheads="1" noTextEdit="1"/>
          </p:cNvSpPr>
          <p:nvPr>
            <p:ph type="sldImg"/>
          </p:nvPr>
        </p:nvSpPr>
        <p:spPr>
          <a:xfrm>
            <a:off x="1141413" y="684213"/>
            <a:ext cx="4576762" cy="3432175"/>
          </a:xfrm>
          <a:ln/>
        </p:spPr>
      </p:sp>
      <p:sp>
        <p:nvSpPr>
          <p:cNvPr id="77828"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_tradnl" altLang="es-MX">
                <a:latin typeface="Arial" panose="020B0604020202020204" pitchFamily="34" charset="0"/>
              </a:rPr>
              <a:t>Visual Studio es la herramienta de desarrollo por excelencia de la plataforma .NET, siendo una herramienta única que permite desarrollar cualquier tipo de aplicación (Web, Windows, de Consola, para dispositivos Móviles, para Microsoft Office, de Bases de Datos y más) en cualquiera de los lenguajes .NET provistos por Microsoft (C#, VB.NET, C++.NET y J#).</a:t>
            </a:r>
          </a:p>
          <a:p>
            <a:pPr eaLnBrk="1" hangingPunct="1"/>
            <a:r>
              <a:rPr lang="es-ES_tradnl" altLang="es-MX">
                <a:latin typeface="Arial" panose="020B0604020202020204" pitchFamily="34" charset="0"/>
              </a:rPr>
              <a:t>La familia de Visual Studio 2005 tiene un producto a la medida de las necesidades y posibilidades de cada tipo de desarrollador, partiendo de la línea gratuita de versiones “Express” a una suite completa de productos destinada a grandes equipos de desarrollo denominada “Visual Studio Team System”. </a:t>
            </a:r>
          </a:p>
        </p:txBody>
      </p:sp>
    </p:spTree>
    <p:extLst>
      <p:ext uri="{BB962C8B-B14F-4D97-AF65-F5344CB8AC3E}">
        <p14:creationId xmlns:p14="http://schemas.microsoft.com/office/powerpoint/2010/main" val="30708002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16BD7A-C9BC-459C-AEE4-6317A7FE1312}" type="slidenum">
              <a:rPr lang="en-US" altLang="es-MX"/>
              <a:pPr eaLnBrk="1" hangingPunct="1"/>
              <a:t>25</a:t>
            </a:fld>
            <a:endParaRPr lang="en-US" altLang="es-MX"/>
          </a:p>
        </p:txBody>
      </p:sp>
      <p:sp>
        <p:nvSpPr>
          <p:cNvPr id="78851" name="Text Box 2"/>
          <p:cNvSpPr txBox="1">
            <a:spLocks noChangeArrowheads="1"/>
          </p:cNvSpPr>
          <p:nvPr/>
        </p:nvSpPr>
        <p:spPr bwMode="auto">
          <a:xfrm>
            <a:off x="1144588" y="685800"/>
            <a:ext cx="4570412"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Para descargar y aprender más acerca de Visual Web Developer 2005 Express Edition, Visual Basic 2005 Express Edition, Visual C# 2005 Express Edition, Visual C++ 2005 Express Edition, y Visual J# 2005 Express Edition puede consultar el siguiente sitio web:</a:t>
            </a:r>
          </a:p>
          <a:p>
            <a:pPr eaLnBrk="1" hangingPunct="1"/>
            <a:r>
              <a:rPr lang="es-AR" altLang="es-MX" b="1" u="sng">
                <a:latin typeface="Arial" panose="020B0604020202020204" pitchFamily="34" charset="0"/>
              </a:rPr>
              <a:t>http://msdn.microsoft.com/vstudio/express/default.aspx</a:t>
            </a:r>
          </a:p>
          <a:p>
            <a:pPr eaLnBrk="1" hangingPunct="1"/>
            <a:endParaRPr lang="es-AR" altLang="es-MX" b="1" u="sng">
              <a:latin typeface="Arial" panose="020B0604020202020204" pitchFamily="34" charset="0"/>
            </a:endParaRPr>
          </a:p>
          <a:p>
            <a:pPr eaLnBrk="1" hangingPunct="1"/>
            <a:r>
              <a:rPr lang="en-US" altLang="es-MX">
                <a:latin typeface="Arial" panose="020B0604020202020204" pitchFamily="34" charset="0"/>
              </a:rPr>
              <a:t>A lo largo del curso utilizaremos las versiones “Express”, por ser de acceso libre y gratuito, aunque normalmente se podrán realizar los ejericios y ver las aplicaciones de ejemplo en cualquier producto de la familia de Visual Studio 2005 (en caso contrario se indicará apropiadamente).</a:t>
            </a:r>
          </a:p>
          <a:p>
            <a:pPr eaLnBrk="1" hangingPunct="1"/>
            <a:endParaRPr lang="es-AR" altLang="es-MX" b="1" u="sng">
              <a:latin typeface="Arial" panose="020B0604020202020204" pitchFamily="34" charset="0"/>
            </a:endParaRPr>
          </a:p>
        </p:txBody>
      </p:sp>
    </p:spTree>
    <p:extLst>
      <p:ext uri="{BB962C8B-B14F-4D97-AF65-F5344CB8AC3E}">
        <p14:creationId xmlns:p14="http://schemas.microsoft.com/office/powerpoint/2010/main" val="1422333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CBDC21-4C59-463D-8F8A-72734C9D375C}" type="slidenum">
              <a:rPr lang="en-US" altLang="es-MX"/>
              <a:pPr eaLnBrk="1" hangingPunct="1"/>
              <a:t>26</a:t>
            </a:fld>
            <a:endParaRPr lang="en-US" altLang="es-MX"/>
          </a:p>
        </p:txBody>
      </p:sp>
      <p:sp>
        <p:nvSpPr>
          <p:cNvPr id="79875" name="Text Box 2"/>
          <p:cNvSpPr txBox="1">
            <a:spLocks noChangeArrowheads="1"/>
          </p:cNvSpPr>
          <p:nvPr/>
        </p:nvSpPr>
        <p:spPr bwMode="auto">
          <a:xfrm>
            <a:off x="1144588" y="685800"/>
            <a:ext cx="4570412"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SQL Server 2005 Express Edition es parte de la familia de productos del más nuevo y sofisticado motor de bases de datos relacional de Microsoft: SQL Server 2005.</a:t>
            </a:r>
          </a:p>
          <a:p>
            <a:pPr eaLnBrk="1" hangingPunct="1"/>
            <a:r>
              <a:rPr lang="es-AR" altLang="es-MX">
                <a:latin typeface="Arial" panose="020B0604020202020204" pitchFamily="34" charset="0"/>
              </a:rPr>
              <a:t>Al igual que su predecesor, el MSDE, esta herramienta es gratuita y royalty free (se puede embeber en aplicaciones comerciales sin pagar regalías a Microsoft). Esta edición express tiene ciertas limitaciones que la hacen inapropiada para soportar la operatoria de una organización, pero puede ser utilizada perfectamente como base de datos de escritorio, prueba o desarrollo. A lo largo del curso utilizaremos esta versión de SQL Server, por se de acceso libre y gratuito, </a:t>
            </a:r>
            <a:r>
              <a:rPr lang="en-US" altLang="es-MX">
                <a:latin typeface="Arial" panose="020B0604020202020204" pitchFamily="34" charset="0"/>
              </a:rPr>
              <a:t>aunque normalmente se podrán realizar los ejericios y ver las aplicaciones de ejemplo en cualquier producto de la familia de SQL Server 2005 (en caso contrario se indicará apropiadamente).</a:t>
            </a:r>
          </a:p>
          <a:p>
            <a:pPr eaLnBrk="1" hangingPunct="1"/>
            <a:r>
              <a:rPr lang="es-AR" altLang="es-MX">
                <a:latin typeface="Arial" panose="020B0604020202020204" pitchFamily="34" charset="0"/>
              </a:rPr>
              <a:t> </a:t>
            </a:r>
          </a:p>
          <a:p>
            <a:pPr eaLnBrk="1" hangingPunct="1"/>
            <a:r>
              <a:rPr lang="es-AR" altLang="es-MX">
                <a:latin typeface="Arial" panose="020B0604020202020204" pitchFamily="34" charset="0"/>
              </a:rPr>
              <a:t>Para descargar y aprender más acerca de SQL Server 2005 Express Edition puede consultar el siguiente sitio web:</a:t>
            </a:r>
          </a:p>
          <a:p>
            <a:pPr eaLnBrk="1" hangingPunct="1"/>
            <a:r>
              <a:rPr lang="es-AR" altLang="es-MX" b="1" u="sng">
                <a:latin typeface="Arial" panose="020B0604020202020204" pitchFamily="34" charset="0"/>
              </a:rPr>
              <a:t>http://msdn.microsoft.com/vstudio/express/sql/</a:t>
            </a:r>
          </a:p>
        </p:txBody>
      </p:sp>
    </p:spTree>
    <p:extLst>
      <p:ext uri="{BB962C8B-B14F-4D97-AF65-F5344CB8AC3E}">
        <p14:creationId xmlns:p14="http://schemas.microsoft.com/office/powerpoint/2010/main" val="12889540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DFC2EC-3C1A-40EE-9501-344DE90F363E}" type="slidenum">
              <a:rPr lang="en-US" altLang="es-MX"/>
              <a:pPr eaLnBrk="1" hangingPunct="1"/>
              <a:t>27</a:t>
            </a:fld>
            <a:endParaRPr lang="en-US" altLang="es-MX"/>
          </a:p>
        </p:txBody>
      </p:sp>
      <p:sp>
        <p:nvSpPr>
          <p:cNvPr id="80899" name="Rectangle 2"/>
          <p:cNvSpPr>
            <a:spLocks noGrp="1" noRot="1" noChangeAspect="1" noChangeArrowheads="1" noTextEdit="1"/>
          </p:cNvSpPr>
          <p:nvPr>
            <p:ph type="sldImg"/>
          </p:nvPr>
        </p:nvSpPr>
        <p:spPr>
          <a:xfrm>
            <a:off x="1371600" y="1143000"/>
            <a:ext cx="4114800" cy="3086100"/>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MX">
              <a:latin typeface="Arial" panose="020B0604020202020204" pitchFamily="34" charset="0"/>
            </a:endParaRPr>
          </a:p>
        </p:txBody>
      </p:sp>
    </p:spTree>
    <p:extLst>
      <p:ext uri="{BB962C8B-B14F-4D97-AF65-F5344CB8AC3E}">
        <p14:creationId xmlns:p14="http://schemas.microsoft.com/office/powerpoint/2010/main" val="30355576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00667D-B83C-4BC9-93D9-9196488E5B14}" type="slidenum">
              <a:rPr lang="en-US" altLang="es-MX"/>
              <a:pPr eaLnBrk="1" hangingPunct="1"/>
              <a:t>28</a:t>
            </a:fld>
            <a:endParaRPr lang="en-US" altLang="es-MX"/>
          </a:p>
        </p:txBody>
      </p:sp>
      <p:sp>
        <p:nvSpPr>
          <p:cNvPr id="81923" name="Rectangle 2"/>
          <p:cNvSpPr>
            <a:spLocks noGrp="1" noRot="1" noChangeAspect="1" noChangeArrowheads="1" noTextEdit="1"/>
          </p:cNvSpPr>
          <p:nvPr>
            <p:ph type="sldImg"/>
          </p:nvPr>
        </p:nvSpPr>
        <p:spPr>
          <a:xfrm>
            <a:off x="1371600" y="1143000"/>
            <a:ext cx="4114800" cy="3086100"/>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Veremos a continuación algunas de las más importantes novedades introducidas en la versión 2.0 del NET Framework, disponible a partir de Noviembre de 2005. Nos concentraremos en las novedades a nivel CLR y ADO.NET 2.0, ya que en los módulos correspondientes a las próximas estrellas se tratarán las novedades de, entre otras cosas, WindowsForms 2.0 y ASP.NET 2.0.</a:t>
            </a:r>
          </a:p>
          <a:p>
            <a:pPr eaLnBrk="1" hangingPunct="1"/>
            <a:r>
              <a:rPr lang="es-AR" altLang="es-MX">
                <a:latin typeface="Arial" panose="020B0604020202020204" pitchFamily="34" charset="0"/>
              </a:rPr>
              <a:t>Para una lista completa de novedades y mejoras en el .NET Framework 2.0 puede consultarse el siguiente sitio web:</a:t>
            </a:r>
          </a:p>
          <a:p>
            <a:pPr eaLnBrk="1" hangingPunct="1"/>
            <a:r>
              <a:rPr lang="es-AR" altLang="es-MX" b="1" u="sng">
                <a:latin typeface="Arial" panose="020B0604020202020204" pitchFamily="34" charset="0"/>
              </a:rPr>
              <a:t>http://msdn2.microsoft.com/en-us/library/t357fb32(en-US,VS.80).aspx</a:t>
            </a:r>
          </a:p>
          <a:p>
            <a:pPr eaLnBrk="1" hangingPunct="1"/>
            <a:r>
              <a:rPr lang="es-AR" altLang="es-MX">
                <a:latin typeface="Arial" panose="020B0604020202020204" pitchFamily="34" charset="0"/>
              </a:rPr>
              <a:t>La misma información puede consultarse en el SDK del .NET Framework 2.0, en la sección:</a:t>
            </a:r>
          </a:p>
          <a:p>
            <a:pPr eaLnBrk="1" hangingPunct="1"/>
            <a:r>
              <a:rPr lang="es-AR" altLang="es-MX" b="1" u="sng">
                <a:latin typeface="Arial" panose="020B0604020202020204" pitchFamily="34" charset="0"/>
              </a:rPr>
              <a:t>.NET Framework</a:t>
            </a:r>
            <a:r>
              <a:rPr lang="es-AR" altLang="es-MX" u="sng">
                <a:latin typeface="Arial" panose="020B0604020202020204" pitchFamily="34" charset="0"/>
              </a:rPr>
              <a:t> </a:t>
            </a:r>
            <a:r>
              <a:rPr lang="es-AR" altLang="es-MX" b="1" u="sng">
                <a:latin typeface="Arial" panose="020B0604020202020204" pitchFamily="34" charset="0"/>
              </a:rPr>
              <a:t>&gt; What's New in the .NET Framework &gt; What's New in the .NET Framework Version 2.0 </a:t>
            </a:r>
          </a:p>
        </p:txBody>
      </p:sp>
    </p:spTree>
    <p:extLst>
      <p:ext uri="{BB962C8B-B14F-4D97-AF65-F5344CB8AC3E}">
        <p14:creationId xmlns:p14="http://schemas.microsoft.com/office/powerpoint/2010/main" val="32262217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FB3B4C-210A-4211-A661-80B41C7F4EEB}" type="slidenum">
              <a:rPr lang="en-US" altLang="es-MX"/>
              <a:pPr eaLnBrk="1" hangingPunct="1"/>
              <a:t>29</a:t>
            </a:fld>
            <a:endParaRPr lang="en-US" altLang="es-MX"/>
          </a:p>
        </p:txBody>
      </p:sp>
      <p:sp>
        <p:nvSpPr>
          <p:cNvPr id="82947" name="Rectangle 2"/>
          <p:cNvSpPr>
            <a:spLocks noGrp="1" noRot="1" noChangeAspect="1" noChangeArrowheads="1" noTextEdit="1"/>
          </p:cNvSpPr>
          <p:nvPr>
            <p:ph type="sldImg"/>
          </p:nvPr>
        </p:nvSpPr>
        <p:spPr>
          <a:xfrm>
            <a:off x="1371600" y="1143000"/>
            <a:ext cx="4114800" cy="3086100"/>
          </a:xfrm>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El .NET Framework 2.0 introduce el concepto de generics, permitiendo la creación de código más flexible y reutilizable. Por generics en realidad se entiende a una característica del CLR que permite declarar clases, estructuras, interfaces y métodos sin especificar en tiempo de compilación los tipos de datos que almacenan o utilizan, y especificando en su lugar parámetros “genéricos”. Los tipos reales de los datos se especifican cuando el tipo genérico es utilizado y no cuando es declarado, permitiendo definirlo una única vez y utilizarlo muchas veces con parámetros de distinto tipo.</a:t>
            </a:r>
          </a:p>
          <a:p>
            <a:pPr eaLnBrk="1" hangingPunct="1"/>
            <a:r>
              <a:rPr lang="es-AR" altLang="es-MX">
                <a:latin typeface="Arial" panose="020B0604020202020204" pitchFamily="34" charset="0"/>
              </a:rPr>
              <a:t>Generics está soportado directamente por el CLR, aunque sólo se puede hacer uso de esta característica desde Visual Basic.NET, C# y C++ .NET.</a:t>
            </a:r>
          </a:p>
          <a:p>
            <a:pPr eaLnBrk="1" hangingPunct="1"/>
            <a:endParaRPr lang="es-AR" altLang="es-MX">
              <a:latin typeface="Arial" panose="020B0604020202020204" pitchFamily="34" charset="0"/>
            </a:endParaRPr>
          </a:p>
          <a:p>
            <a:pPr eaLnBrk="1" hangingPunct="1"/>
            <a:r>
              <a:rPr lang="es-AR" altLang="es-MX">
                <a:latin typeface="Arial" panose="020B0604020202020204" pitchFamily="34" charset="0"/>
              </a:rPr>
              <a:t>Para obtener más información acerca de generics puede consultarse el siguiente sitio web:</a:t>
            </a:r>
          </a:p>
          <a:p>
            <a:pPr eaLnBrk="1" hangingPunct="1"/>
            <a:r>
              <a:rPr lang="es-AR" altLang="es-MX" b="1" u="sng">
                <a:latin typeface="Arial" panose="020B0604020202020204" pitchFamily="34" charset="0"/>
              </a:rPr>
              <a:t>http://msdn2.microsoft.com/en-us/library/ms172193.aspx</a:t>
            </a:r>
          </a:p>
          <a:p>
            <a:pPr eaLnBrk="1" hangingPunct="1"/>
            <a:endParaRPr lang="es-AR" altLang="es-MX" b="1" u="sng">
              <a:latin typeface="Arial" panose="020B0604020202020204" pitchFamily="34" charset="0"/>
            </a:endParaRPr>
          </a:p>
          <a:p>
            <a:pPr eaLnBrk="1" hangingPunct="1"/>
            <a:r>
              <a:rPr lang="es-AR" altLang="es-MX">
                <a:latin typeface="Arial" panose="020B0604020202020204" pitchFamily="34" charset="0"/>
              </a:rPr>
              <a:t>La misma información se encuentra disponible en la siguiente sección del .NET Framework 2.0 SDK:</a:t>
            </a:r>
          </a:p>
          <a:p>
            <a:pPr eaLnBrk="1" hangingPunct="1"/>
            <a:r>
              <a:rPr lang="es-AR" altLang="es-MX" b="1" u="sng">
                <a:latin typeface="Arial" panose="020B0604020202020204" pitchFamily="34" charset="0"/>
              </a:rPr>
              <a:t>.NET Framework &gt; Core Development Technologies &gt; Development Fundamentals &gt; Generics</a:t>
            </a:r>
          </a:p>
        </p:txBody>
      </p:sp>
    </p:spTree>
    <p:extLst>
      <p:ext uri="{BB962C8B-B14F-4D97-AF65-F5344CB8AC3E}">
        <p14:creationId xmlns:p14="http://schemas.microsoft.com/office/powerpoint/2010/main" val="704694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E248D5-B909-4E6C-B5DD-9302D2C1EECF}" type="slidenum">
              <a:rPr lang="en-US" altLang="es-MX"/>
              <a:pPr eaLnBrk="1" hangingPunct="1"/>
              <a:t>5</a:t>
            </a:fld>
            <a:endParaRPr lang="en-US" altLang="es-MX"/>
          </a:p>
        </p:txBody>
      </p:sp>
      <p:sp>
        <p:nvSpPr>
          <p:cNvPr id="16387"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Antes de decir qué es .NET, es conveniente aclarar qué NO es .NET:</a:t>
            </a:r>
          </a:p>
          <a:p>
            <a:pPr eaLnBrk="1" hangingPunct="1">
              <a:buFontTx/>
              <a:buChar char="•"/>
            </a:pPr>
            <a:r>
              <a:rPr lang="es-AR" altLang="es-MX">
                <a:latin typeface="Arial" panose="020B0604020202020204" pitchFamily="34" charset="0"/>
              </a:rPr>
              <a:t>.NET no es un sistema operativo, como si lo es Microsoft Windows en sus distintas versiones.</a:t>
            </a:r>
          </a:p>
          <a:p>
            <a:pPr eaLnBrk="1" hangingPunct="1">
              <a:buFontTx/>
              <a:buChar char="-"/>
            </a:pPr>
            <a:r>
              <a:rPr lang="es-AR" altLang="es-MX">
                <a:latin typeface="Arial" panose="020B0604020202020204" pitchFamily="34" charset="0"/>
              </a:rPr>
              <a:t>.NET no es un Lenguaje de Programación: si bien la plataforma Microsoft .NET incluye lenguajes de programación de aplicaciones, su concepto es más amplio y va más allá de éstos.</a:t>
            </a:r>
          </a:p>
          <a:p>
            <a:pPr eaLnBrk="1" hangingPunct="1">
              <a:buFontTx/>
              <a:buChar char="-"/>
            </a:pPr>
            <a:r>
              <a:rPr lang="es-AR" altLang="es-MX">
                <a:latin typeface="Arial" panose="020B0604020202020204" pitchFamily="34" charset="0"/>
              </a:rPr>
              <a:t>.NET no es un Entorno de Desarrollo: si bien la plataforma Microsoft .NET incluye entornos de desarrollo integrados (IDEs), su concepto es más amplio y va más allá de éstos.</a:t>
            </a:r>
          </a:p>
          <a:p>
            <a:pPr eaLnBrk="1" hangingPunct="1">
              <a:buFontTx/>
              <a:buChar char="-"/>
            </a:pPr>
            <a:r>
              <a:rPr lang="es-AR" altLang="es-MX">
                <a:latin typeface="Arial" panose="020B0604020202020204" pitchFamily="34" charset="0"/>
              </a:rPr>
              <a:t>.NET no es un servidor de aplicaciones (Application Server)</a:t>
            </a:r>
          </a:p>
          <a:p>
            <a:pPr eaLnBrk="1" hangingPunct="1">
              <a:buFontTx/>
              <a:buChar char="-"/>
            </a:pPr>
            <a:r>
              <a:rPr lang="es-AR" altLang="es-MX">
                <a:latin typeface="Arial" panose="020B0604020202020204" pitchFamily="34" charset="0"/>
              </a:rPr>
              <a:t>.NET no es un producto empaquetado que se pueda comprar como tal, sino que es una plataforma que engloba distintas aplicaciones, servicios y conceptos y que en conjunto permiten el desarrollo y la ejecución de aplicaciones.</a:t>
            </a:r>
          </a:p>
          <a:p>
            <a:pPr eaLnBrk="1" hangingPunct="1">
              <a:buFontTx/>
              <a:buChar char="-"/>
            </a:pPr>
            <a:endParaRPr lang="es-AR" altLang="es-MX">
              <a:latin typeface="Arial" panose="020B0604020202020204" pitchFamily="34" charset="0"/>
            </a:endParaRPr>
          </a:p>
        </p:txBody>
      </p:sp>
    </p:spTree>
    <p:extLst>
      <p:ext uri="{BB962C8B-B14F-4D97-AF65-F5344CB8AC3E}">
        <p14:creationId xmlns:p14="http://schemas.microsoft.com/office/powerpoint/2010/main" val="3905417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B609F7-5996-4E49-9D5A-8D45DF16A750}" type="slidenum">
              <a:rPr lang="en-US" altLang="es-MX"/>
              <a:pPr eaLnBrk="1" hangingPunct="1"/>
              <a:t>6</a:t>
            </a:fld>
            <a:endParaRPr lang="en-US" altLang="es-MX"/>
          </a:p>
        </p:txBody>
      </p:sp>
      <p:sp>
        <p:nvSpPr>
          <p:cNvPr id="17411" name="Text Box 2"/>
          <p:cNvSpPr txBox="1">
            <a:spLocks noChangeArrowheads="1"/>
          </p:cNvSpPr>
          <p:nvPr/>
        </p:nvSpPr>
        <p:spPr bwMode="auto">
          <a:xfrm>
            <a:off x="1003300" y="695325"/>
            <a:ext cx="4849813" cy="3429000"/>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17412" name="Text Box 3"/>
          <p:cNvSpPr>
            <a:spLocks noGrp="1" noChangeArrowheads="1"/>
          </p:cNvSpPr>
          <p:nvPr>
            <p:ph type="body"/>
          </p:nvPr>
        </p:nvSpPr>
        <p:spPr>
          <a:xfrm>
            <a:off x="685800" y="4343400"/>
            <a:ext cx="5481638"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s-AR" altLang="es-MX">
                <a:latin typeface="Arial" panose="020B0604020202020204" pitchFamily="34" charset="0"/>
              </a:rPr>
              <a:t>Microsoft .NET es una plataforma de desarrollo y ejecución de aplicaciones. Esto quiere decir que no sólo nos brinda todas las herramientas y servicios que se necesitan para desarrollar modernas aplicaciones empresariales y de misión crítica, sino que también nos provee de mecanismos robustos, seguros y eficientes para asegurar que la ejecución de las mismas sea óptima. Los componentes principales de la plataforma .NET son:</a:t>
            </a:r>
          </a:p>
          <a:p>
            <a:pPr eaLnBrk="1" hangingPunct="1">
              <a:buFontTx/>
              <a:buChar char="•"/>
            </a:pPr>
            <a:r>
              <a:rPr lang="es-AR" altLang="es-MX">
                <a:latin typeface="Arial" panose="020B0604020202020204" pitchFamily="34" charset="0"/>
              </a:rPr>
              <a:t>Un entorno de ejecución de aplicaciones, también llamado “Runtime”, que es un componente de software cuya función es la de ejecutar las aplicaciones .NET e interactuar con el sistema operativo ofreciendo sus servicios y recursos.</a:t>
            </a:r>
          </a:p>
          <a:p>
            <a:pPr eaLnBrk="1" hangingPunct="1">
              <a:buFontTx/>
              <a:buChar char="•"/>
            </a:pPr>
            <a:r>
              <a:rPr lang="es-AR" altLang="es-MX">
                <a:latin typeface="Arial" panose="020B0604020202020204" pitchFamily="34" charset="0"/>
              </a:rPr>
              <a:t>Un conjunto de lenguajes de programación de alto nivel, junto con sus compiladores y linkers, que permitirán el desarrollo de aplicaciones sobre la plataforma .NET.</a:t>
            </a:r>
          </a:p>
          <a:p>
            <a:pPr eaLnBrk="1" hangingPunct="1">
              <a:buFontTx/>
              <a:buChar char="•"/>
            </a:pPr>
            <a:r>
              <a:rPr lang="es-AR" altLang="es-MX">
                <a:latin typeface="Arial" panose="020B0604020202020204" pitchFamily="34" charset="0"/>
              </a:rPr>
              <a:t>Un conjunto de utilitarios y herramientas de desarrollo para simplificar las tareas más comunes del proceso de desarrollo de aplicaciones</a:t>
            </a:r>
          </a:p>
          <a:p>
            <a:pPr eaLnBrk="1" hangingPunct="1">
              <a:buFontTx/>
              <a:buChar char="•"/>
            </a:pPr>
            <a:r>
              <a:rPr lang="es-AR" altLang="es-MX">
                <a:latin typeface="Arial" panose="020B0604020202020204" pitchFamily="34" charset="0"/>
              </a:rPr>
              <a:t>Documentación y guías de arquitectura, que describen las mejores prácticas de diseño, organización, desarrollo, prueba e instalación de aplicaciones .NET</a:t>
            </a:r>
          </a:p>
          <a:p>
            <a:pPr eaLnBrk="1" hangingPunct="1"/>
            <a:endParaRPr lang="es-AR" altLang="es-MX">
              <a:latin typeface="Arial" panose="020B0604020202020204" pitchFamily="34" charset="0"/>
            </a:endParaRPr>
          </a:p>
        </p:txBody>
      </p:sp>
    </p:spTree>
    <p:extLst>
      <p:ext uri="{BB962C8B-B14F-4D97-AF65-F5344CB8AC3E}">
        <p14:creationId xmlns:p14="http://schemas.microsoft.com/office/powerpoint/2010/main" val="3761144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AB9504-3FB7-4904-9BE8-2614C924D4B9}" type="slidenum">
              <a:rPr lang="en-US" altLang="es-MX"/>
              <a:pPr eaLnBrk="1" hangingPunct="1"/>
              <a:t>7</a:t>
            </a:fld>
            <a:endParaRPr lang="en-US" altLang="es-MX"/>
          </a:p>
        </p:txBody>
      </p:sp>
      <p:sp>
        <p:nvSpPr>
          <p:cNvPr id="18435" name="Text Box 2"/>
          <p:cNvSpPr txBox="1">
            <a:spLocks noChangeArrowheads="1"/>
          </p:cNvSpPr>
          <p:nvPr/>
        </p:nvSpPr>
        <p:spPr bwMode="auto">
          <a:xfrm>
            <a:off x="1003300" y="695325"/>
            <a:ext cx="4849813" cy="3429000"/>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18436" name="Text Box 3"/>
          <p:cNvSpPr>
            <a:spLocks noGrp="1" noChangeArrowheads="1"/>
          </p:cNvSpPr>
          <p:nvPr>
            <p:ph type="body"/>
          </p:nvPr>
        </p:nvSpPr>
        <p:spPr>
          <a:xfrm>
            <a:off x="685800" y="4343400"/>
            <a:ext cx="5481638"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s-AR" altLang="es-MX">
                <a:latin typeface="Arial" panose="020B0604020202020204" pitchFamily="34" charset="0"/>
              </a:rPr>
              <a:t>Describiremos a continuación algunas de las características principales de la plataforma Microsoft .NET:</a:t>
            </a:r>
          </a:p>
          <a:p>
            <a:pPr eaLnBrk="1" hangingPunct="1">
              <a:buFontTx/>
              <a:buChar char="•"/>
            </a:pPr>
            <a:r>
              <a:rPr lang="es-AR" altLang="es-MX">
                <a:latin typeface="Arial" panose="020B0604020202020204" pitchFamily="34" charset="0"/>
              </a:rPr>
              <a:t>Se dice que es una plataforma de ejecución intermedia, ya que las aplicaciones .NET no son ejecutadas directamente por el sistema operativo, como ocurre en el modelo tradicional de desarrollo. En su lugar, las aplicaciones .NET están diseñadas para ser ejecutadas contra un componente de software llamado Entorno de Ejecución (muchas veces también conocido como “Runtime”, o , “Máquina Virtual”). Este componente es el encargado de manejar el ciclo de vida de cualquier aplicación .NET, iniciándola, deteniéndola, interactuando con el Sistema Operativo y proveyéndole servicios y recursos en tiempo de ejecución.</a:t>
            </a:r>
          </a:p>
          <a:p>
            <a:pPr eaLnBrk="1" hangingPunct="1">
              <a:buFontTx/>
              <a:buChar char="•"/>
            </a:pPr>
            <a:r>
              <a:rPr lang="es-AR" altLang="es-MX">
                <a:latin typeface="Arial" panose="020B0604020202020204" pitchFamily="34" charset="0"/>
              </a:rPr>
              <a:t>.NET es multi-lenguaje: esto quiere decir que para poder codificar aplicaciones sobre esta plataforma no necesitamos aprender un único lenguaje específico de programación de alto nivel, sino que se puede elegir de una amplia lista de opciones.</a:t>
            </a:r>
          </a:p>
        </p:txBody>
      </p:sp>
    </p:spTree>
    <p:extLst>
      <p:ext uri="{BB962C8B-B14F-4D97-AF65-F5344CB8AC3E}">
        <p14:creationId xmlns:p14="http://schemas.microsoft.com/office/powerpoint/2010/main" val="2178035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6A6955-BD75-4319-AFF6-CDD56D9B7E02}" type="slidenum">
              <a:rPr lang="en-US" altLang="es-MX"/>
              <a:pPr eaLnBrk="1" hangingPunct="1"/>
              <a:t>8</a:t>
            </a:fld>
            <a:endParaRPr lang="en-US" altLang="es-MX"/>
          </a:p>
        </p:txBody>
      </p:sp>
      <p:sp>
        <p:nvSpPr>
          <p:cNvPr id="19459" name="Text Box 2"/>
          <p:cNvSpPr txBox="1">
            <a:spLocks noChangeArrowheads="1"/>
          </p:cNvSpPr>
          <p:nvPr/>
        </p:nvSpPr>
        <p:spPr bwMode="auto">
          <a:xfrm>
            <a:off x="1003300" y="695325"/>
            <a:ext cx="4849813" cy="3429000"/>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19460" name="Text Box 3"/>
          <p:cNvSpPr>
            <a:spLocks noGrp="1" noChangeArrowheads="1"/>
          </p:cNvSpPr>
          <p:nvPr>
            <p:ph type="body"/>
          </p:nvPr>
        </p:nvSpPr>
        <p:spPr>
          <a:xfrm>
            <a:off x="685800" y="4343400"/>
            <a:ext cx="5481638"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FontTx/>
              <a:buChar char="•"/>
            </a:pPr>
            <a:r>
              <a:rPr lang="es-AR" altLang="es-MX">
                <a:latin typeface="Arial" panose="020B0604020202020204" pitchFamily="34" charset="0"/>
              </a:rPr>
              <a:t>.Net fue diseñado de manera tal de poder proveer un único modelo de programación, uniforme y consistente, para todo tipo de aplicaciones (ya sean de formularios Windows, de consola, aplicaciones Web, aplicaciones móviles, etc.) y para cualquier dispositivo de hardware (PC’s, Pocket PC’s, Teléfonos Celulares Inteligentes, también llamados “SmartPhones”, Tablet PC’s, etc.). </a:t>
            </a:r>
          </a:p>
          <a:p>
            <a:pPr eaLnBrk="1" hangingPunct="1">
              <a:buFontTx/>
              <a:buChar char="•"/>
            </a:pPr>
            <a:r>
              <a:rPr lang="es-AR" altLang="es-MX">
                <a:latin typeface="Arial" panose="020B0604020202020204" pitchFamily="34" charset="0"/>
              </a:rPr>
              <a:t>Uno de los objetivos de diseño de .NET fue que tenga la posibilidad de interactuar e integrarse fácilmente con aplicaciones desarrolladas en plataformas anteriores, particularmente en COM, ya que aún hoy existen una gran cantidad de aplicaciones desarrolladas sobre esa base. </a:t>
            </a:r>
          </a:p>
          <a:p>
            <a:pPr eaLnBrk="1" hangingPunct="1">
              <a:buFontTx/>
              <a:buChar char="•"/>
            </a:pPr>
            <a:r>
              <a:rPr lang="es-AR" altLang="es-MX">
                <a:latin typeface="Arial" panose="020B0604020202020204" pitchFamily="34" charset="0"/>
              </a:rPr>
              <a:t>.NET no sólo se integra fácilmente con aplicaciones desarrolladas en otras plataformas Microsoft, sino también con aquellas desarrolladas en otras plataformas de software, sistemas operativos o lenguajes de programación. </a:t>
            </a:r>
          </a:p>
        </p:txBody>
      </p:sp>
    </p:spTree>
    <p:extLst>
      <p:ext uri="{BB962C8B-B14F-4D97-AF65-F5344CB8AC3E}">
        <p14:creationId xmlns:p14="http://schemas.microsoft.com/office/powerpoint/2010/main" val="2607534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7C8152-BADB-45E1-9BBA-0A6559ACA1BC}" type="slidenum">
              <a:rPr lang="en-US" altLang="es-MX"/>
              <a:pPr eaLnBrk="1" hangingPunct="1"/>
              <a:t>9</a:t>
            </a:fld>
            <a:endParaRPr lang="en-US" altLang="es-MX"/>
          </a:p>
        </p:txBody>
      </p:sp>
      <p:sp>
        <p:nvSpPr>
          <p:cNvPr id="20483" name="Rectangle 2"/>
          <p:cNvSpPr>
            <a:spLocks noGrp="1" noRot="1" noChangeAspect="1" noChangeArrowheads="1" noTextEdit="1"/>
          </p:cNvSpPr>
          <p:nvPr>
            <p:ph type="sldImg"/>
          </p:nvPr>
        </p:nvSpPr>
        <p:spPr>
          <a:xfrm>
            <a:off x="1143000" y="685800"/>
            <a:ext cx="4573588" cy="3429000"/>
          </a:xfrm>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El .NET Framework (traducido como “Marco de Trabajo”) es el componente fundamental de la plataforma Microsoft .NET, necesario tanto para poder desarrollar aplicaciones como para poder ejecutarlas luego en entornos de prueba o producción.</a:t>
            </a:r>
          </a:p>
          <a:p>
            <a:pPr eaLnBrk="1" hangingPunct="1"/>
            <a:r>
              <a:rPr lang="es-AR" altLang="es-MX">
                <a:latin typeface="Arial" panose="020B0604020202020204" pitchFamily="34" charset="0"/>
              </a:rPr>
              <a:t>El .NET framework tiene tres variantes principales, todas descargables gratuitamente desde Internet</a:t>
            </a:r>
          </a:p>
          <a:p>
            <a:pPr lvl="1" eaLnBrk="1" hangingPunct="1">
              <a:buFontTx/>
              <a:buChar char="•"/>
            </a:pPr>
            <a:r>
              <a:rPr lang="es-AR" altLang="es-MX">
                <a:latin typeface="Arial" panose="020B0604020202020204" pitchFamily="34" charset="0"/>
              </a:rPr>
              <a:t>.</a:t>
            </a:r>
            <a:r>
              <a:rPr lang="es-AR" altLang="es-MX" u="sng">
                <a:latin typeface="Arial" panose="020B0604020202020204" pitchFamily="34" charset="0"/>
              </a:rPr>
              <a:t>NET Framework Redistributable Package</a:t>
            </a:r>
            <a:r>
              <a:rPr lang="es-AR" altLang="es-MX">
                <a:latin typeface="Arial" panose="020B0604020202020204" pitchFamily="34" charset="0"/>
              </a:rPr>
              <a:t>: este es el mínimo componente de la plataforma .NET que se necesita para poder ejecutar aplicaciones. Normalmente ésta es la variante que se instala en los entornos productivos, una vez que el desarrollo y las pruebas de la aplicación han finalizado.</a:t>
            </a:r>
          </a:p>
          <a:p>
            <a:pPr lvl="1" eaLnBrk="1" hangingPunct="1"/>
            <a:r>
              <a:rPr lang="es-AR" altLang="es-MX">
                <a:latin typeface="Arial" panose="020B0604020202020204" pitchFamily="34" charset="0"/>
              </a:rPr>
              <a:t>Está compuesto por:</a:t>
            </a:r>
          </a:p>
          <a:p>
            <a:pPr lvl="2" eaLnBrk="1" hangingPunct="1">
              <a:buFontTx/>
              <a:buChar char="•"/>
            </a:pPr>
            <a:r>
              <a:rPr lang="es-AR" altLang="es-MX">
                <a:latin typeface="Arial" panose="020B0604020202020204" pitchFamily="34" charset="0"/>
              </a:rPr>
              <a:t>El entorno de ejecución de la plataforma .NET</a:t>
            </a:r>
          </a:p>
          <a:p>
            <a:pPr lvl="2" eaLnBrk="1" hangingPunct="1">
              <a:buFontTx/>
              <a:buChar char="•"/>
            </a:pPr>
            <a:r>
              <a:rPr lang="es-AR" altLang="es-MX">
                <a:latin typeface="Arial" panose="020B0604020202020204" pitchFamily="34" charset="0"/>
              </a:rPr>
              <a:t>Las bibliotecas de funcionalidad reutilizable</a:t>
            </a:r>
          </a:p>
          <a:p>
            <a:pPr lvl="1" eaLnBrk="1" hangingPunct="1">
              <a:buFontTx/>
              <a:buChar char="•"/>
            </a:pPr>
            <a:r>
              <a:rPr lang="es-AR" altLang="es-MX">
                <a:latin typeface="Arial" panose="020B0604020202020204" pitchFamily="34" charset="0"/>
              </a:rPr>
              <a:t>.</a:t>
            </a:r>
            <a:r>
              <a:rPr lang="es-AR" altLang="es-MX" u="sng">
                <a:latin typeface="Arial" panose="020B0604020202020204" pitchFamily="34" charset="0"/>
              </a:rPr>
              <a:t>NET Framework SDK</a:t>
            </a:r>
            <a:r>
              <a:rPr lang="es-AR" altLang="es-MX">
                <a:latin typeface="Arial" panose="020B0604020202020204" pitchFamily="34" charset="0"/>
              </a:rPr>
              <a:t>: esta versión contiene herramientas de desarrollo de línea de comandos (compiladores, depuradores, etc.), documentación de referencia, ejemplos y manuales para desarrolladores de aplicaciones. Normalmente ésta variante se instala en los entornos de desarrollo de aplicaciones, y es más útil a los programadores que a los usuarios finales. Para poder instalar la versión SDK (Software Development Kit) es necesario instalar previamente el Redistributable Package.</a:t>
            </a:r>
          </a:p>
          <a:p>
            <a:pPr lvl="1" eaLnBrk="1" hangingPunct="1">
              <a:buFontTx/>
              <a:buChar char="•"/>
            </a:pPr>
            <a:r>
              <a:rPr lang="es-AR" altLang="es-MX" u="sng">
                <a:latin typeface="Arial" panose="020B0604020202020204" pitchFamily="34" charset="0"/>
              </a:rPr>
              <a:t>.NET Compact Framework</a:t>
            </a:r>
            <a:r>
              <a:rPr lang="es-AR" altLang="es-MX">
                <a:latin typeface="Arial" panose="020B0604020202020204" pitchFamily="34" charset="0"/>
              </a:rPr>
              <a:t>: esta es una versión reducida del .NET Framework Redistributable, especialmente pensada para ser instalada en dispositivos móviles como Pocket PC’s y SmartPhones.</a:t>
            </a:r>
            <a:endParaRPr lang="es-AR" altLang="es-MX" u="sng">
              <a:latin typeface="Arial" panose="020B0604020202020204" pitchFamily="34" charset="0"/>
            </a:endParaRPr>
          </a:p>
          <a:p>
            <a:pPr eaLnBrk="1" hangingPunct="1"/>
            <a:endParaRPr lang="es-ES" altLang="es-MX" sz="1400">
              <a:latin typeface="Arial" panose="020B0604020202020204" pitchFamily="34" charset="0"/>
            </a:endParaRPr>
          </a:p>
          <a:p>
            <a:pPr eaLnBrk="1" hangingPunct="1"/>
            <a:r>
              <a:rPr lang="es-ES" altLang="es-MX" sz="1400">
                <a:latin typeface="Arial" panose="020B0604020202020204" pitchFamily="34" charset="0"/>
              </a:rPr>
              <a:t>El .NET Framework puede ser instalado en cualquier sistema operativo de la familia Windows superior a Windows 98. Para más información acerca de los prerrequisitos se puede consultar:</a:t>
            </a:r>
          </a:p>
          <a:p>
            <a:pPr eaLnBrk="1" hangingPunct="1"/>
            <a:r>
              <a:rPr lang="es-ES" altLang="es-MX" sz="1400" b="1" u="sng">
                <a:latin typeface="Arial" panose="020B0604020202020204" pitchFamily="34" charset="0"/>
              </a:rPr>
              <a:t> </a:t>
            </a:r>
            <a:r>
              <a:rPr lang="es-ES" altLang="es-MX" b="1" u="sng">
                <a:latin typeface="Arial" panose="020B0604020202020204" pitchFamily="34" charset="0"/>
              </a:rPr>
              <a:t>http://msdn.microsoft.com/netframework/technologyinfo/sysreqs/default.aspx</a:t>
            </a:r>
            <a:endParaRPr lang="es-ES" altLang="es-MX" sz="1400" b="1" u="sng">
              <a:latin typeface="Arial" panose="020B0604020202020204" pitchFamily="34" charset="0"/>
            </a:endParaRPr>
          </a:p>
          <a:p>
            <a:pPr eaLnBrk="1" hangingPunct="1"/>
            <a:endParaRPr lang="en-US" altLang="es-MX">
              <a:latin typeface="Arial" panose="020B0604020202020204" pitchFamily="34" charset="0"/>
            </a:endParaRPr>
          </a:p>
        </p:txBody>
      </p:sp>
    </p:spTree>
    <p:extLst>
      <p:ext uri="{BB962C8B-B14F-4D97-AF65-F5344CB8AC3E}">
        <p14:creationId xmlns:p14="http://schemas.microsoft.com/office/powerpoint/2010/main" val="457096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656721-F14B-402C-A3E4-BD9F585B2F72}" type="slidenum">
              <a:rPr lang="en-US" altLang="es-MX"/>
              <a:pPr eaLnBrk="1" hangingPunct="1"/>
              <a:t>10</a:t>
            </a:fld>
            <a:endParaRPr lang="en-US" altLang="es-MX"/>
          </a:p>
        </p:txBody>
      </p:sp>
      <p:sp>
        <p:nvSpPr>
          <p:cNvPr id="21507" name="Rectangle 2"/>
          <p:cNvSpPr>
            <a:spLocks noGrp="1" noRot="1" noChangeAspect="1" noChangeArrowheads="1" noTextEdit="1"/>
          </p:cNvSpPr>
          <p:nvPr>
            <p:ph type="sldImg"/>
          </p:nvPr>
        </p:nvSpPr>
        <p:spPr>
          <a:xfrm>
            <a:off x="1143000" y="685800"/>
            <a:ext cx="4573588" cy="34290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AR" altLang="es-MX">
                <a:latin typeface="Arial" panose="020B0604020202020204" pitchFamily="34" charset="0"/>
              </a:rPr>
              <a:t>El .NET Framework debe estar instalado en cualquier dispositivo de hardware para que la ejecución de una aplicación .NET sea posible. En el caso de las aplicaciones de escritorio (también llamadas “De Formularios Windows”) y las aplicaciones de consola (aplicaciones cuya interfaz de usuario es una consola de comandos), el Framework debe estar presente del lado del cliente (computadora donde se ejecuta la parte de la aplicación que interactúa con el usuario), y en el servidor sólo en caso de que la aplicación sea distribuída y tenga parte de su funcionalidad centralizada en una única computadora.</a:t>
            </a:r>
          </a:p>
          <a:p>
            <a:pPr eaLnBrk="1" hangingPunct="1"/>
            <a:r>
              <a:rPr lang="es-AR" altLang="es-MX">
                <a:latin typeface="Arial" panose="020B0604020202020204" pitchFamily="34" charset="0"/>
              </a:rPr>
              <a:t>En el caso de las aplicaciones Web, el único requisito del lado del cliente es tener un navegador y una conexión de red al servidor, el cual debe tener instalado el .NET Framework. </a:t>
            </a:r>
          </a:p>
          <a:p>
            <a:pPr eaLnBrk="1" hangingPunct="1"/>
            <a:r>
              <a:rPr lang="es-AR" altLang="es-MX">
                <a:latin typeface="Arial" panose="020B0604020202020204" pitchFamily="34" charset="0"/>
              </a:rPr>
              <a:t>Para las aplicaciones móviles, que se ejecutan sobre Windows Mobile en algún dispositivo tipo Pocket PC o SmartPhone, es necesario tener instalado el .NET Compact Framework en el dispositivo.</a:t>
            </a:r>
            <a:endParaRPr lang="en-US" altLang="es-MX">
              <a:latin typeface="Arial" panose="020B0604020202020204" pitchFamily="34" charset="0"/>
            </a:endParaRPr>
          </a:p>
        </p:txBody>
      </p:sp>
    </p:spTree>
    <p:extLst>
      <p:ext uri="{BB962C8B-B14F-4D97-AF65-F5344CB8AC3E}">
        <p14:creationId xmlns:p14="http://schemas.microsoft.com/office/powerpoint/2010/main" val="2476133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BACA27-6821-4380-A3D1-7E660CCCDC3F}" type="slidenum">
              <a:rPr lang="en-US" altLang="es-MX"/>
              <a:pPr eaLnBrk="1" hangingPunct="1"/>
              <a:t>11</a:t>
            </a:fld>
            <a:endParaRPr lang="en-US" altLang="es-MX"/>
          </a:p>
        </p:txBody>
      </p:sp>
      <p:sp>
        <p:nvSpPr>
          <p:cNvPr id="22531"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a:p>
        </p:txBody>
      </p:sp>
      <p:sp>
        <p:nvSpPr>
          <p:cNvPr id="22532" name="Text Box 3"/>
          <p:cNvSpPr>
            <a:spLocks noGrp="1" noChangeArrowheads="1"/>
          </p:cNvSpPr>
          <p:nvPr>
            <p:ph type="body"/>
          </p:nvPr>
        </p:nvSpPr>
        <p:spPr>
          <a:xfrm>
            <a:off x="685800" y="4343400"/>
            <a:ext cx="5486400" cy="3903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defTabSz="457200"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es-MX">
              <a:latin typeface="Arial" panose="020B0604020202020204" pitchFamily="34" charset="0"/>
            </a:endParaRPr>
          </a:p>
          <a:p>
            <a:pPr defTabSz="457200" eaLnBrk="1" hangingPunct="1">
              <a:spcBef>
                <a:spcPts val="450"/>
              </a:spcBef>
              <a:buFontTx/>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s-MX" u="sng">
                <a:latin typeface="Arial" panose="020B0604020202020204" pitchFamily="34" charset="0"/>
              </a:rPr>
              <a:t>La versión 1.0</a:t>
            </a:r>
            <a:r>
              <a:rPr lang="en-GB" altLang="es-MX">
                <a:latin typeface="Arial" panose="020B0604020202020204" pitchFamily="34" charset="0"/>
              </a:rPr>
              <a:t>: fue liberada a principios del año 2002, e incluía la versión 1.0 del .NET Framework, la versión 2002 de Visual Studio y varios lenguajes de programación nuevos compatibles con la plataforma (como C#.NET y Visual Basic.NET)</a:t>
            </a:r>
          </a:p>
          <a:p>
            <a:pPr defTabSz="457200" eaLnBrk="1" hangingPunct="1">
              <a:spcBef>
                <a:spcPts val="450"/>
              </a:spcBef>
              <a:buFontTx/>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s-MX" u="sng">
                <a:latin typeface="Arial" panose="020B0604020202020204" pitchFamily="34" charset="0"/>
              </a:rPr>
              <a:t>La versión 1.1</a:t>
            </a:r>
            <a:r>
              <a:rPr lang="en-GB" altLang="es-MX">
                <a:latin typeface="Arial" panose="020B0604020202020204" pitchFamily="34" charset="0"/>
              </a:rPr>
              <a:t>: fue liberada en 2003, aproximadamente un año después que su predecesora. Esta versión introdujo el .NET Framework 1.1 junto con Visual Studio .NET 2003, la primer versión del .NET Compact Framework y un nuevo lenguaje de programación llamado J#.NET.</a:t>
            </a:r>
          </a:p>
          <a:p>
            <a:pPr defTabSz="457200" eaLnBrk="1" hangingPunct="1">
              <a:spcBef>
                <a:spcPts val="450"/>
              </a:spcBef>
              <a:buFontTx/>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s-MX" u="sng">
                <a:latin typeface="Arial" panose="020B0604020202020204" pitchFamily="34" charset="0"/>
              </a:rPr>
              <a:t>La versión 2.0</a:t>
            </a:r>
            <a:r>
              <a:rPr lang="en-GB" altLang="es-MX">
                <a:latin typeface="Arial" panose="020B0604020202020204" pitchFamily="34" charset="0"/>
              </a:rPr>
              <a:t>: fue liberada a finales del año 2005, y es la primer gran renovación que sufrió la plataforma en su tiempo de vida. Con la idea de ser una “evolución” en lugar de una “revolución”, esta versión trajo consigo las versiones 2.0 del .NET Framework y el .NET Compact Framework, asi como también una nueva versión de Visual Studio.</a:t>
            </a:r>
          </a:p>
          <a:p>
            <a:pPr defTabSz="457200" eaLnBrk="1" hangingPunct="1">
              <a:spcBef>
                <a:spcPts val="450"/>
              </a:spcBef>
              <a:buFontTx/>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s-MX" u="sng">
                <a:latin typeface="Arial" panose="020B0604020202020204" pitchFamily="34" charset="0"/>
              </a:rPr>
              <a:t>La versión 3.0:</a:t>
            </a:r>
            <a:r>
              <a:rPr lang="en-GB" altLang="es-MX">
                <a:latin typeface="Arial" panose="020B0604020202020204" pitchFamily="34" charset="0"/>
              </a:rPr>
              <a:t> Version “Orcas”, 2008 incluye LINQ, WPF,WCF</a:t>
            </a:r>
          </a:p>
          <a:p>
            <a:pPr defTabSz="457200" eaLnBrk="1" hangingPunct="1">
              <a:spcBef>
                <a:spcPts val="450"/>
              </a:spcBef>
              <a:buFontTx/>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es-MX">
              <a:latin typeface="Arial" panose="020B0604020202020204" pitchFamily="34" charset="0"/>
            </a:endParaRPr>
          </a:p>
        </p:txBody>
      </p:sp>
    </p:spTree>
    <p:extLst>
      <p:ext uri="{BB962C8B-B14F-4D97-AF65-F5344CB8AC3E}">
        <p14:creationId xmlns:p14="http://schemas.microsoft.com/office/powerpoint/2010/main" val="2774949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85400F28-F45F-47AB-941D-8B4DEB611395}" type="datetimeFigureOut">
              <a:rPr lang="es-MX" smtClean="0"/>
              <a:t>14/03/2017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242B08-02A2-4200-BC16-80DE6C3FEFD3}"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24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400F28-F45F-47AB-941D-8B4DEB611395}" type="datetimeFigureOut">
              <a:rPr lang="es-MX" smtClean="0"/>
              <a:t>14/03/2017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2230656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400F28-F45F-47AB-941D-8B4DEB611395}" type="datetimeFigureOut">
              <a:rPr lang="es-MX" smtClean="0"/>
              <a:t>14/03/2017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285727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400F28-F45F-47AB-941D-8B4DEB611395}" type="datetimeFigureOut">
              <a:rPr lang="es-MX" smtClean="0"/>
              <a:t>14/03/2017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1381669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5400F28-F45F-47AB-941D-8B4DEB611395}" type="datetimeFigureOut">
              <a:rPr lang="es-MX" smtClean="0"/>
              <a:t>14/03/2017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242B08-02A2-4200-BC16-80DE6C3FEFD3}"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467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5400F28-F45F-47AB-941D-8B4DEB611395}" type="datetimeFigureOut">
              <a:rPr lang="es-MX" smtClean="0"/>
              <a:t>14/03/2017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202573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5400F28-F45F-47AB-941D-8B4DEB611395}" type="datetimeFigureOut">
              <a:rPr lang="es-MX" smtClean="0"/>
              <a:t>14/03/2017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425847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5400F28-F45F-47AB-941D-8B4DEB611395}" type="datetimeFigureOut">
              <a:rPr lang="es-MX" smtClean="0"/>
              <a:t>14/03/2017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2394635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5400F28-F45F-47AB-941D-8B4DEB611395}" type="datetimeFigureOut">
              <a:rPr lang="es-MX" smtClean="0"/>
              <a:t>14/03/2017</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3928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5400F28-F45F-47AB-941D-8B4DEB611395}" type="datetimeFigureOut">
              <a:rPr lang="es-MX" smtClean="0"/>
              <a:t>14/03/2017</a:t>
            </a:fld>
            <a:endParaRPr lang="es-MX"/>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242B08-02A2-4200-BC16-80DE6C3FEFD3}" type="slidenum">
              <a:rPr lang="es-MX" smtClean="0"/>
              <a:t>‹Nº›</a:t>
            </a:fld>
            <a:endParaRPr lang="es-MX"/>
          </a:p>
        </p:txBody>
      </p:sp>
    </p:spTree>
    <p:extLst>
      <p:ext uri="{BB962C8B-B14F-4D97-AF65-F5344CB8AC3E}">
        <p14:creationId xmlns:p14="http://schemas.microsoft.com/office/powerpoint/2010/main" val="259245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85400F28-F45F-47AB-941D-8B4DEB611395}" type="datetimeFigureOut">
              <a:rPr lang="es-MX" smtClean="0"/>
              <a:t>14/03/2017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242B08-02A2-4200-BC16-80DE6C3FEFD3}" type="slidenum">
              <a:rPr lang="es-MX" smtClean="0"/>
              <a:t>‹Nº›</a:t>
            </a:fld>
            <a:endParaRPr lang="es-MX"/>
          </a:p>
        </p:txBody>
      </p:sp>
    </p:spTree>
    <p:extLst>
      <p:ext uri="{BB962C8B-B14F-4D97-AF65-F5344CB8AC3E}">
        <p14:creationId xmlns:p14="http://schemas.microsoft.com/office/powerpoint/2010/main" val="219920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5400F28-F45F-47AB-941D-8B4DEB611395}" type="datetimeFigureOut">
              <a:rPr lang="es-MX" smtClean="0"/>
              <a:t>14/03/2017</a:t>
            </a:fld>
            <a:endParaRPr lang="es-MX"/>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7242B08-02A2-4200-BC16-80DE6C3FEFD3}" type="slidenum">
              <a:rPr lang="es-MX" smtClean="0"/>
              <a:t>‹Nº›</a:t>
            </a:fld>
            <a:endParaRPr lang="es-MX"/>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7581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 Id="rId14" Type="http://schemas.openxmlformats.org/officeDocument/2006/relationships/image" Target="../media/image25.png"/></Relationships>
</file>

<file path=ppt/slides/_rels/slide2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MX" sz="4950" dirty="0"/>
              <a:t>Control, adquisición y monitoreo con Arduino y Visual Basic </a:t>
            </a:r>
            <a:r>
              <a:rPr lang="es-MX" sz="4950" dirty="0" err="1"/>
              <a:t>.net</a:t>
            </a:r>
            <a:endParaRPr lang="es-MX" sz="4950" dirty="0"/>
          </a:p>
        </p:txBody>
      </p:sp>
      <p:sp>
        <p:nvSpPr>
          <p:cNvPr id="3" name="Subtítulo 2"/>
          <p:cNvSpPr>
            <a:spLocks noGrp="1"/>
          </p:cNvSpPr>
          <p:nvPr>
            <p:ph type="subTitle" idx="1"/>
          </p:nvPr>
        </p:nvSpPr>
        <p:spPr/>
        <p:txBody>
          <a:bodyPr/>
          <a:lstStyle/>
          <a:p>
            <a:r>
              <a:rPr lang="es-MX" dirty="0"/>
              <a:t>Mtro. </a:t>
            </a:r>
            <a:r>
              <a:rPr lang="es-MX" dirty="0" err="1"/>
              <a:t>ruben</a:t>
            </a:r>
            <a:r>
              <a:rPr lang="es-MX" dirty="0"/>
              <a:t> oliva ramos</a:t>
            </a:r>
          </a:p>
        </p:txBody>
      </p:sp>
    </p:spTree>
    <p:extLst>
      <p:ext uri="{BB962C8B-B14F-4D97-AF65-F5344CB8AC3E}">
        <p14:creationId xmlns:p14="http://schemas.microsoft.com/office/powerpoint/2010/main" val="2339503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600450" y="4400551"/>
            <a:ext cx="3886200" cy="592931"/>
          </a:xfrm>
          <a:prstGeom prst="rect">
            <a:avLst/>
          </a:prstGeom>
          <a:gradFill rotWithShape="0">
            <a:gsLst>
              <a:gs pos="0">
                <a:srgbClr val="99CC00"/>
              </a:gs>
              <a:gs pos="50000">
                <a:srgbClr val="CCFF66"/>
              </a:gs>
              <a:gs pos="100000">
                <a:srgbClr val="99CC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CCFF66"/>
            </a:extrusionClr>
            <a:contourClr>
              <a:srgbClr val="99CC00"/>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a:solidFill>
                  <a:srgbClr val="000000"/>
                </a:solidFill>
                <a:latin typeface="Arial Black" panose="020B0A04020102020204" pitchFamily="34" charset="0"/>
              </a:rPr>
              <a:t>.NET Compact Framework</a:t>
            </a:r>
            <a:endParaRPr lang="en-US" altLang="es-MX" sz="1350">
              <a:solidFill>
                <a:srgbClr val="000000"/>
              </a:solidFill>
              <a:latin typeface="Arial Black" panose="020B0A04020102020204" pitchFamily="34" charset="0"/>
            </a:endParaRPr>
          </a:p>
        </p:txBody>
      </p:sp>
      <p:sp>
        <p:nvSpPr>
          <p:cNvPr id="10243" name="Rectangle 3"/>
          <p:cNvSpPr>
            <a:spLocks noChangeArrowheads="1"/>
          </p:cNvSpPr>
          <p:nvPr/>
        </p:nvSpPr>
        <p:spPr bwMode="auto">
          <a:xfrm>
            <a:off x="5486400" y="3771901"/>
            <a:ext cx="2000250" cy="592931"/>
          </a:xfrm>
          <a:prstGeom prst="rect">
            <a:avLst/>
          </a:prstGeom>
          <a:gradFill rotWithShape="0">
            <a:gsLst>
              <a:gs pos="0">
                <a:srgbClr val="99CC00"/>
              </a:gs>
              <a:gs pos="100000">
                <a:srgbClr val="00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99CC00"/>
            </a:extrusionClr>
            <a:contourClr>
              <a:srgbClr val="99CC00"/>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s-MX" sz="2700" b="1">
                <a:solidFill>
                  <a:srgbClr val="000000"/>
                </a:solidFill>
                <a:latin typeface="Wingdings" panose="05000000000000000000" pitchFamily="2" charset="2"/>
              </a:rPr>
              <a:t>ü</a:t>
            </a:r>
            <a:r>
              <a:rPr lang="en-US" altLang="es-MX" sz="2700" b="1">
                <a:solidFill>
                  <a:srgbClr val="000000"/>
                </a:solidFill>
                <a:latin typeface="Times New Roman" panose="02020603050405020304" pitchFamily="18" charset="0"/>
              </a:rPr>
              <a:t>*</a:t>
            </a:r>
            <a:endParaRPr lang="es-AR" altLang="es-MX" sz="2700" b="1">
              <a:solidFill>
                <a:srgbClr val="000000"/>
              </a:solidFill>
              <a:latin typeface="Times New Roman" panose="02020603050405020304" pitchFamily="18" charset="0"/>
            </a:endParaRPr>
          </a:p>
        </p:txBody>
      </p:sp>
      <p:sp>
        <p:nvSpPr>
          <p:cNvPr id="10244" name="Rectangle 4"/>
          <p:cNvSpPr>
            <a:spLocks noChangeArrowheads="1"/>
          </p:cNvSpPr>
          <p:nvPr/>
        </p:nvSpPr>
        <p:spPr bwMode="auto">
          <a:xfrm>
            <a:off x="3600450" y="3771901"/>
            <a:ext cx="1828800" cy="592931"/>
          </a:xfrm>
          <a:prstGeom prst="rect">
            <a:avLst/>
          </a:prstGeom>
          <a:gradFill rotWithShape="0">
            <a:gsLst>
              <a:gs pos="0">
                <a:srgbClr val="99CC00"/>
              </a:gs>
              <a:gs pos="100000">
                <a:srgbClr val="00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99CC00"/>
            </a:extrusionClr>
            <a:contourClr>
              <a:srgbClr val="99CC00"/>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s-MX" sz="2700" b="1">
                <a:solidFill>
                  <a:srgbClr val="000000"/>
                </a:solidFill>
                <a:latin typeface="Wingdings" panose="05000000000000000000" pitchFamily="2" charset="2"/>
              </a:rPr>
              <a:t>ü</a:t>
            </a:r>
          </a:p>
        </p:txBody>
      </p:sp>
      <p:sp>
        <p:nvSpPr>
          <p:cNvPr id="10245" name="Rectangle 7"/>
          <p:cNvSpPr>
            <a:spLocks noChangeArrowheads="1"/>
          </p:cNvSpPr>
          <p:nvPr/>
        </p:nvSpPr>
        <p:spPr bwMode="auto">
          <a:xfrm>
            <a:off x="5486400" y="3086101"/>
            <a:ext cx="2000250" cy="592931"/>
          </a:xfrm>
          <a:prstGeom prst="rect">
            <a:avLst/>
          </a:prstGeom>
          <a:gradFill rotWithShape="0">
            <a:gsLst>
              <a:gs pos="0">
                <a:srgbClr val="99CC00"/>
              </a:gs>
              <a:gs pos="100000">
                <a:srgbClr val="00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99CC00"/>
            </a:extrusionClr>
            <a:contourClr>
              <a:srgbClr val="99CC00"/>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s-MX" sz="2700" b="1">
                <a:solidFill>
                  <a:srgbClr val="000000"/>
                </a:solidFill>
                <a:latin typeface="Wingdings" panose="05000000000000000000" pitchFamily="2" charset="2"/>
              </a:rPr>
              <a:t>ü</a:t>
            </a:r>
          </a:p>
        </p:txBody>
      </p:sp>
      <p:sp>
        <p:nvSpPr>
          <p:cNvPr id="10246" name="Rectangle 8"/>
          <p:cNvSpPr>
            <a:spLocks noChangeArrowheads="1"/>
          </p:cNvSpPr>
          <p:nvPr/>
        </p:nvSpPr>
        <p:spPr bwMode="auto">
          <a:xfrm>
            <a:off x="3600450" y="3086101"/>
            <a:ext cx="1828800" cy="592931"/>
          </a:xfrm>
          <a:prstGeom prst="rect">
            <a:avLst/>
          </a:prstGeom>
          <a:gradFill rotWithShape="0">
            <a:gsLst>
              <a:gs pos="0">
                <a:srgbClr val="99CC00"/>
              </a:gs>
              <a:gs pos="100000">
                <a:srgbClr val="00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99CC00"/>
            </a:extrusionClr>
            <a:contourClr>
              <a:srgbClr val="99CC00"/>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s-AR" altLang="es-MX" sz="2700" b="1">
              <a:solidFill>
                <a:srgbClr val="000000"/>
              </a:solidFill>
              <a:latin typeface="Wingdings" panose="05000000000000000000" pitchFamily="2" charset="2"/>
            </a:endParaRPr>
          </a:p>
        </p:txBody>
      </p:sp>
      <p:sp>
        <p:nvSpPr>
          <p:cNvPr id="10247" name="Rectangle 9"/>
          <p:cNvSpPr>
            <a:spLocks noChangeArrowheads="1"/>
          </p:cNvSpPr>
          <p:nvPr/>
        </p:nvSpPr>
        <p:spPr bwMode="auto">
          <a:xfrm>
            <a:off x="5486400" y="2514601"/>
            <a:ext cx="2000250" cy="592931"/>
          </a:xfrm>
          <a:prstGeom prst="rect">
            <a:avLst/>
          </a:prstGeom>
          <a:gradFill rotWithShape="0">
            <a:gsLst>
              <a:gs pos="0">
                <a:srgbClr val="99CC00"/>
              </a:gs>
              <a:gs pos="100000">
                <a:srgbClr val="00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99CC00"/>
            </a:extrusionClr>
            <a:contourClr>
              <a:srgbClr val="99CC00"/>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s-MX" sz="2700" b="1">
                <a:solidFill>
                  <a:srgbClr val="000000"/>
                </a:solidFill>
                <a:latin typeface="Wingdings" panose="05000000000000000000" pitchFamily="2" charset="2"/>
              </a:rPr>
              <a:t>ü</a:t>
            </a:r>
            <a:r>
              <a:rPr lang="en-US" altLang="es-MX" sz="2700" b="1">
                <a:solidFill>
                  <a:srgbClr val="000000"/>
                </a:solidFill>
                <a:latin typeface="Times New Roman" panose="02020603050405020304" pitchFamily="18" charset="0"/>
              </a:rPr>
              <a:t>*</a:t>
            </a:r>
            <a:endParaRPr lang="es-AR" altLang="es-MX" sz="2700" b="1">
              <a:solidFill>
                <a:srgbClr val="000000"/>
              </a:solidFill>
              <a:latin typeface="Wingdings" panose="05000000000000000000" pitchFamily="2" charset="2"/>
            </a:endParaRPr>
          </a:p>
        </p:txBody>
      </p:sp>
      <p:sp>
        <p:nvSpPr>
          <p:cNvPr id="10248" name="Rectangle 10"/>
          <p:cNvSpPr>
            <a:spLocks noChangeArrowheads="1"/>
          </p:cNvSpPr>
          <p:nvPr/>
        </p:nvSpPr>
        <p:spPr bwMode="auto">
          <a:xfrm>
            <a:off x="3600450" y="2514601"/>
            <a:ext cx="1828800" cy="592931"/>
          </a:xfrm>
          <a:prstGeom prst="rect">
            <a:avLst/>
          </a:prstGeom>
          <a:gradFill rotWithShape="0">
            <a:gsLst>
              <a:gs pos="0">
                <a:srgbClr val="99CC00"/>
              </a:gs>
              <a:gs pos="100000">
                <a:srgbClr val="00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99CC00"/>
            </a:extrusionClr>
            <a:contourClr>
              <a:srgbClr val="99CC00"/>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s-MX" sz="2700" b="1">
                <a:solidFill>
                  <a:srgbClr val="000000"/>
                </a:solidFill>
                <a:latin typeface="Wingdings" panose="05000000000000000000" pitchFamily="2" charset="2"/>
              </a:rPr>
              <a:t>ü</a:t>
            </a:r>
          </a:p>
        </p:txBody>
      </p:sp>
      <p:sp>
        <p:nvSpPr>
          <p:cNvPr id="10249" name="Rectangle 11"/>
          <p:cNvSpPr>
            <a:spLocks noChangeArrowheads="1"/>
          </p:cNvSpPr>
          <p:nvPr/>
        </p:nvSpPr>
        <p:spPr bwMode="auto">
          <a:xfrm>
            <a:off x="1714500" y="4400551"/>
            <a:ext cx="1828800" cy="592931"/>
          </a:xfrm>
          <a:prstGeom prst="rect">
            <a:avLst/>
          </a:prstGeom>
          <a:gradFill rotWithShape="0">
            <a:gsLst>
              <a:gs pos="0">
                <a:srgbClr val="FFFFFF"/>
              </a:gs>
              <a:gs pos="100000">
                <a:srgbClr val="C0C0C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C0C0C0"/>
            </a:extrusionClr>
            <a:contourClr>
              <a:srgbClr val="FFFFFF"/>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s-MX" sz="1350">
                <a:solidFill>
                  <a:srgbClr val="000000"/>
                </a:solidFill>
                <a:latin typeface="Arial Black" panose="020B0A04020102020204" pitchFamily="34" charset="0"/>
              </a:rPr>
              <a:t>Aplicación</a:t>
            </a:r>
          </a:p>
          <a:p>
            <a:pPr algn="ctr" eaLnBrk="1" hangingPunct="1"/>
            <a:r>
              <a:rPr lang="en-US" altLang="es-MX" sz="1350">
                <a:solidFill>
                  <a:srgbClr val="000000"/>
                </a:solidFill>
                <a:latin typeface="Arial Black" panose="020B0A04020102020204" pitchFamily="34" charset="0"/>
              </a:rPr>
              <a:t>Móvil</a:t>
            </a:r>
          </a:p>
        </p:txBody>
      </p:sp>
      <p:sp>
        <p:nvSpPr>
          <p:cNvPr id="10250" name="Rectangle 12"/>
          <p:cNvSpPr>
            <a:spLocks noChangeArrowheads="1"/>
          </p:cNvSpPr>
          <p:nvPr/>
        </p:nvSpPr>
        <p:spPr bwMode="auto">
          <a:xfrm>
            <a:off x="1714500" y="3771901"/>
            <a:ext cx="1828800" cy="592931"/>
          </a:xfrm>
          <a:prstGeom prst="rect">
            <a:avLst/>
          </a:prstGeom>
          <a:gradFill rotWithShape="0">
            <a:gsLst>
              <a:gs pos="0">
                <a:srgbClr val="FFFFFF"/>
              </a:gs>
              <a:gs pos="100000">
                <a:srgbClr val="C0C0C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C0C0C0"/>
            </a:extrusionClr>
            <a:contourClr>
              <a:srgbClr val="FFFFFF"/>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a:solidFill>
                  <a:srgbClr val="000000"/>
                </a:solidFill>
                <a:latin typeface="Arial Black" panose="020B0A04020102020204" pitchFamily="34" charset="0"/>
              </a:rPr>
              <a:t>Aplicación de Consola</a:t>
            </a:r>
            <a:endParaRPr lang="en-US" altLang="es-MX" sz="1350">
              <a:solidFill>
                <a:srgbClr val="000000"/>
              </a:solidFill>
              <a:latin typeface="Arial Black" panose="020B0A04020102020204" pitchFamily="34" charset="0"/>
            </a:endParaRPr>
          </a:p>
        </p:txBody>
      </p:sp>
      <p:sp>
        <p:nvSpPr>
          <p:cNvPr id="10251" name="Rectangle 14"/>
          <p:cNvSpPr>
            <a:spLocks noChangeArrowheads="1"/>
          </p:cNvSpPr>
          <p:nvPr/>
        </p:nvSpPr>
        <p:spPr bwMode="auto">
          <a:xfrm>
            <a:off x="1714500" y="3086101"/>
            <a:ext cx="1828800" cy="592931"/>
          </a:xfrm>
          <a:prstGeom prst="rect">
            <a:avLst/>
          </a:prstGeom>
          <a:gradFill rotWithShape="0">
            <a:gsLst>
              <a:gs pos="0">
                <a:srgbClr val="FFFFFF"/>
              </a:gs>
              <a:gs pos="100000">
                <a:srgbClr val="C0C0C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C0C0C0"/>
            </a:extrusionClr>
            <a:contourClr>
              <a:srgbClr val="FFFFFF"/>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s-MX" sz="1350">
                <a:solidFill>
                  <a:srgbClr val="000000"/>
                </a:solidFill>
                <a:latin typeface="Arial Black" panose="020B0A04020102020204" pitchFamily="34" charset="0"/>
              </a:rPr>
              <a:t>Aplicación Web</a:t>
            </a:r>
          </a:p>
        </p:txBody>
      </p:sp>
      <p:sp>
        <p:nvSpPr>
          <p:cNvPr id="10252" name="Rectangle 15"/>
          <p:cNvSpPr>
            <a:spLocks noChangeArrowheads="1"/>
          </p:cNvSpPr>
          <p:nvPr/>
        </p:nvSpPr>
        <p:spPr bwMode="auto">
          <a:xfrm>
            <a:off x="1714500" y="2514601"/>
            <a:ext cx="1828800" cy="592931"/>
          </a:xfrm>
          <a:prstGeom prst="rect">
            <a:avLst/>
          </a:prstGeom>
          <a:gradFill rotWithShape="0">
            <a:gsLst>
              <a:gs pos="0">
                <a:srgbClr val="FFFFFF"/>
              </a:gs>
              <a:gs pos="100000">
                <a:srgbClr val="C0C0C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C0C0C0"/>
            </a:extrusionClr>
            <a:contourClr>
              <a:srgbClr val="FFFFFF"/>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s-MX" sz="1350">
                <a:solidFill>
                  <a:srgbClr val="000000"/>
                </a:solidFill>
                <a:latin typeface="Arial Black" panose="020B0A04020102020204" pitchFamily="34" charset="0"/>
              </a:rPr>
              <a:t>Aplicación de </a:t>
            </a:r>
          </a:p>
          <a:p>
            <a:pPr algn="ctr" eaLnBrk="1" hangingPunct="1"/>
            <a:r>
              <a:rPr lang="en-US" altLang="es-MX" sz="1350">
                <a:solidFill>
                  <a:srgbClr val="000000"/>
                </a:solidFill>
                <a:latin typeface="Arial Black" panose="020B0A04020102020204" pitchFamily="34" charset="0"/>
              </a:rPr>
              <a:t>Escritorio</a:t>
            </a:r>
          </a:p>
        </p:txBody>
      </p:sp>
      <p:sp>
        <p:nvSpPr>
          <p:cNvPr id="277520" name="Rectangle 16"/>
          <p:cNvSpPr>
            <a:spLocks noGrp="1" noChangeArrowheads="1"/>
          </p:cNvSpPr>
          <p:nvPr>
            <p:ph type="title"/>
          </p:nvPr>
        </p:nvSpPr>
        <p:spPr>
          <a:xfrm>
            <a:off x="1428751" y="1085851"/>
            <a:ext cx="6294835" cy="450056"/>
          </a:xfrm>
        </p:spPr>
        <p:txBody>
          <a:bodyPr>
            <a:normAutofit fontScale="90000"/>
          </a:bodyPr>
          <a:lstStyle/>
          <a:p>
            <a:pPr eaLnBrk="1" hangingPunct="1">
              <a:defRPr/>
            </a:pPr>
            <a:r>
              <a:rPr lang="es-ES" sz="2775"/>
              <a:t>¿Dónde instalar el .NET Framework?</a:t>
            </a:r>
            <a:endParaRPr lang="en-US" sz="2775"/>
          </a:p>
        </p:txBody>
      </p:sp>
      <p:sp>
        <p:nvSpPr>
          <p:cNvPr id="10254" name="Rectangle 17"/>
          <p:cNvSpPr>
            <a:spLocks noChangeArrowheads="1"/>
          </p:cNvSpPr>
          <p:nvPr/>
        </p:nvSpPr>
        <p:spPr bwMode="auto">
          <a:xfrm>
            <a:off x="5486400" y="2114550"/>
            <a:ext cx="2000250" cy="391716"/>
          </a:xfrm>
          <a:prstGeom prst="rect">
            <a:avLst/>
          </a:prstGeom>
          <a:gradFill rotWithShape="0">
            <a:gsLst>
              <a:gs pos="0">
                <a:srgbClr val="009900"/>
              </a:gs>
              <a:gs pos="100000">
                <a:srgbClr val="0056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009900"/>
            </a:extrusionClr>
            <a:contourClr>
              <a:srgbClr val="009900"/>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b="1">
                <a:latin typeface="Arial Black" panose="020B0A04020102020204" pitchFamily="34" charset="0"/>
              </a:rPr>
              <a:t>Servidor</a:t>
            </a:r>
            <a:endParaRPr lang="es-AR" altLang="es-MX">
              <a:latin typeface="Arial Black" panose="020B0A04020102020204" pitchFamily="34" charset="0"/>
            </a:endParaRPr>
          </a:p>
        </p:txBody>
      </p:sp>
      <p:sp>
        <p:nvSpPr>
          <p:cNvPr id="10255" name="Rectangle 18"/>
          <p:cNvSpPr>
            <a:spLocks noChangeArrowheads="1"/>
          </p:cNvSpPr>
          <p:nvPr/>
        </p:nvSpPr>
        <p:spPr bwMode="auto">
          <a:xfrm>
            <a:off x="3600450" y="2114550"/>
            <a:ext cx="1828800" cy="391716"/>
          </a:xfrm>
          <a:prstGeom prst="rect">
            <a:avLst/>
          </a:prstGeom>
          <a:gradFill rotWithShape="0">
            <a:gsLst>
              <a:gs pos="0">
                <a:srgbClr val="009900"/>
              </a:gs>
              <a:gs pos="100000">
                <a:srgbClr val="0056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009900"/>
            </a:extrusionClr>
            <a:contourClr>
              <a:srgbClr val="009900"/>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b="1">
                <a:latin typeface="Arial Black" panose="020B0A04020102020204" pitchFamily="34" charset="0"/>
              </a:rPr>
              <a:t>Cliente</a:t>
            </a:r>
            <a:endParaRPr lang="es-AR" altLang="es-MX">
              <a:latin typeface="Arial Black" panose="020B0A04020102020204" pitchFamily="34" charset="0"/>
            </a:endParaRPr>
          </a:p>
        </p:txBody>
      </p:sp>
      <p:sp>
        <p:nvSpPr>
          <p:cNvPr id="10256" name="Rectangle 19"/>
          <p:cNvSpPr>
            <a:spLocks noChangeArrowheads="1"/>
          </p:cNvSpPr>
          <p:nvPr/>
        </p:nvSpPr>
        <p:spPr bwMode="auto">
          <a:xfrm>
            <a:off x="1714500" y="2114550"/>
            <a:ext cx="1828800" cy="391716"/>
          </a:xfrm>
          <a:prstGeom prst="rect">
            <a:avLst/>
          </a:prstGeom>
          <a:gradFill rotWithShape="0">
            <a:gsLst>
              <a:gs pos="0">
                <a:srgbClr val="FFFFFF"/>
              </a:gs>
              <a:gs pos="100000">
                <a:srgbClr val="C0C0C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C0C0C0"/>
            </a:extrusionClr>
            <a:contourClr>
              <a:srgbClr val="FFFFFF"/>
            </a:contourClr>
          </a:sp3d>
        </p:spPr>
        <p:txBody>
          <a:bodyPr lIns="38987" tIns="19493" rIns="38987" bIns="19493"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s-AR" altLang="es-MX">
              <a:solidFill>
                <a:schemeClr val="bg2"/>
              </a:solidFill>
              <a:latin typeface="Arial Black" panose="020B0A04020102020204" pitchFamily="34" charset="0"/>
            </a:endParaRPr>
          </a:p>
        </p:txBody>
      </p:sp>
      <p:sp>
        <p:nvSpPr>
          <p:cNvPr id="277527" name="Text Box 23"/>
          <p:cNvSpPr txBox="1">
            <a:spLocks noChangeArrowheads="1"/>
          </p:cNvSpPr>
          <p:nvPr/>
        </p:nvSpPr>
        <p:spPr bwMode="auto">
          <a:xfrm>
            <a:off x="1714500" y="5257801"/>
            <a:ext cx="6057900" cy="415498"/>
          </a:xfrm>
          <a:prstGeom prst="rect">
            <a:avLst/>
          </a:prstGeom>
          <a:noFill/>
          <a:ln w="9525" algn="ctr">
            <a:noFill/>
            <a:miter lim="800000"/>
            <a:headEnd/>
            <a:tailEnd/>
          </a:ln>
          <a:effectLst/>
        </p:spPr>
        <p:txBody>
          <a:bodyPr>
            <a:spAutoFit/>
          </a:bodyPr>
          <a:lstStyle/>
          <a:p>
            <a:pPr>
              <a:spcBef>
                <a:spcPct val="50000"/>
              </a:spcBef>
              <a:defRPr/>
            </a:pPr>
            <a:r>
              <a:rPr lang="es-AR" sz="2100" dirty="0">
                <a:effectLst>
                  <a:outerShdw blurRad="38100" dist="38100" dir="2700000" algn="tl">
                    <a:srgbClr val="000000"/>
                  </a:outerShdw>
                </a:effectLst>
                <a:latin typeface="Franklin Gothic Medium" pitchFamily="34" charset="0"/>
              </a:rPr>
              <a:t>* Sólo si la aplicación es </a:t>
            </a:r>
            <a:r>
              <a:rPr lang="es-AR" sz="2100" dirty="0" err="1">
                <a:effectLst>
                  <a:outerShdw blurRad="38100" dist="38100" dir="2700000" algn="tl">
                    <a:srgbClr val="000000"/>
                  </a:outerShdw>
                </a:effectLst>
                <a:latin typeface="Franklin Gothic Medium" pitchFamily="34" charset="0"/>
              </a:rPr>
              <a:t>distribuída</a:t>
            </a:r>
            <a:endParaRPr lang="es-AR" sz="2100" dirty="0">
              <a:effectLst>
                <a:outerShdw blurRad="38100" dist="38100" dir="2700000" algn="tl">
                  <a:srgbClr val="000000"/>
                </a:outerShdw>
              </a:effectLst>
              <a:latin typeface="Franklin Gothic Medium" pitchFamily="34" charset="0"/>
            </a:endParaRPr>
          </a:p>
        </p:txBody>
      </p:sp>
    </p:spTree>
    <p:extLst>
      <p:ext uri="{BB962C8B-B14F-4D97-AF65-F5344CB8AC3E}">
        <p14:creationId xmlns:p14="http://schemas.microsoft.com/office/powerpoint/2010/main" val="312583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1314450" y="3771900"/>
            <a:ext cx="6457950" cy="571500"/>
          </a:xfrm>
          <a:prstGeom prst="rightArrow">
            <a:avLst>
              <a:gd name="adj1" fmla="val 65000"/>
              <a:gd name="adj2" fmla="val 75856"/>
            </a:avLst>
          </a:prstGeom>
          <a:solidFill>
            <a:srgbClr val="FFB601"/>
          </a:solidFill>
          <a:ln w="9360">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MX" sz="1350"/>
          </a:p>
        </p:txBody>
      </p:sp>
      <p:sp>
        <p:nvSpPr>
          <p:cNvPr id="273411" name="Rectangle 3"/>
          <p:cNvSpPr>
            <a:spLocks noGrp="1" noChangeArrowheads="1"/>
          </p:cNvSpPr>
          <p:nvPr>
            <p:ph type="title"/>
          </p:nvPr>
        </p:nvSpPr>
        <p:spPr>
          <a:xfrm>
            <a:off x="1428751" y="1028701"/>
            <a:ext cx="6294835" cy="535781"/>
          </a:xfrm>
        </p:spPr>
        <p:txBody>
          <a:bodyPr>
            <a:normAutofit fontScale="90000"/>
          </a:bodyPr>
          <a:lstStyle/>
          <a:p>
            <a:pPr defTabSz="3429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s-AR"/>
              <a:t>Línea del tiempo de .NET</a:t>
            </a:r>
          </a:p>
        </p:txBody>
      </p:sp>
      <p:sp>
        <p:nvSpPr>
          <p:cNvPr id="273412" name="AutoShape 4"/>
          <p:cNvSpPr>
            <a:spLocks noChangeArrowheads="1"/>
          </p:cNvSpPr>
          <p:nvPr/>
        </p:nvSpPr>
        <p:spPr bwMode="auto">
          <a:xfrm>
            <a:off x="1371600" y="1885950"/>
            <a:ext cx="1314450" cy="1714500"/>
          </a:xfrm>
          <a:prstGeom prst="wedgeRectCallout">
            <a:avLst>
              <a:gd name="adj1" fmla="val 7880"/>
              <a:gd name="adj2" fmla="val 65764"/>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Visual Studio 6.0</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Visual Basic</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VBA</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Visual FoxPro</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VBScript</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C++</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J++</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JScript</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ASP</a:t>
            </a:r>
          </a:p>
        </p:txBody>
      </p:sp>
      <p:sp>
        <p:nvSpPr>
          <p:cNvPr id="273413" name="AutoShape 5"/>
          <p:cNvSpPr>
            <a:spLocks noChangeArrowheads="1"/>
          </p:cNvSpPr>
          <p:nvPr/>
        </p:nvSpPr>
        <p:spPr bwMode="auto">
          <a:xfrm>
            <a:off x="2857500" y="2514600"/>
            <a:ext cx="2228850" cy="1143000"/>
          </a:xfrm>
          <a:prstGeom prst="wedgeRectCallout">
            <a:avLst>
              <a:gd name="adj1" fmla="val 26120"/>
              <a:gd name="adj2" fmla="val 68125"/>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Visual Studio .NET 2003</a:t>
            </a:r>
          </a:p>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.NET Framework 1.1</a:t>
            </a:r>
          </a:p>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.NET Compact Framework</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J#</a:t>
            </a:r>
          </a:p>
        </p:txBody>
      </p:sp>
      <p:sp>
        <p:nvSpPr>
          <p:cNvPr id="273414" name="AutoShape 6"/>
          <p:cNvSpPr>
            <a:spLocks noChangeArrowheads="1"/>
          </p:cNvSpPr>
          <p:nvPr/>
        </p:nvSpPr>
        <p:spPr bwMode="auto">
          <a:xfrm>
            <a:off x="5314950" y="2514600"/>
            <a:ext cx="2514600" cy="971550"/>
          </a:xfrm>
          <a:prstGeom prst="wedgeRectCallout">
            <a:avLst>
              <a:gd name="adj1" fmla="val -852"/>
              <a:gd name="adj2" fmla="val 87745"/>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Visual Studio “Orcas”</a:t>
            </a:r>
          </a:p>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.NET Framework “Orcas”</a:t>
            </a:r>
          </a:p>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.NET Compact Framework “Orcas”</a:t>
            </a:r>
          </a:p>
        </p:txBody>
      </p:sp>
      <p:sp>
        <p:nvSpPr>
          <p:cNvPr id="11271" name="Text Box 7"/>
          <p:cNvSpPr txBox="1">
            <a:spLocks noChangeArrowheads="1"/>
          </p:cNvSpPr>
          <p:nvPr/>
        </p:nvSpPr>
        <p:spPr bwMode="auto">
          <a:xfrm>
            <a:off x="1428750" y="3887392"/>
            <a:ext cx="5657850" cy="278635"/>
          </a:xfrm>
          <a:prstGeom prst="rect">
            <a:avLst/>
          </a:prstGeom>
          <a:solidFill>
            <a:srgbClr val="FFB601"/>
          </a:solidFill>
          <a:ln>
            <a:noFill/>
          </a:ln>
          <a:extLst>
            <a:ext uri="{91240B29-F687-4F45-9708-019B960494DF}">
              <a14:hiddenLine xmlns:a14="http://schemas.microsoft.com/office/drawing/2010/main" w="9525">
                <a:solidFill>
                  <a:srgbClr val="000000"/>
                </a:solidFill>
                <a:round/>
                <a:headEnd/>
                <a:tailEnd/>
              </a14:hiddenLine>
            </a:ext>
          </a:extLst>
        </p:spPr>
        <p:txBody>
          <a:bodyPr lIns="67500" tIns="35100" rIns="67500" bIns="35100">
            <a:spAutoFit/>
          </a:bodyP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eaLnBrk="1" hangingPunct="1">
              <a:spcBef>
                <a:spcPts val="844"/>
              </a:spcBef>
              <a:buClr>
                <a:srgbClr val="000000"/>
              </a:buClr>
              <a:buSzPct val="100000"/>
            </a:pPr>
            <a:r>
              <a:rPr lang="en-GB" altLang="es-MX" sz="1350">
                <a:solidFill>
                  <a:srgbClr val="000000"/>
                </a:solidFill>
                <a:cs typeface="Lucida Sans Unicode" panose="020B0602030504020204" pitchFamily="34" charset="0"/>
              </a:rPr>
              <a:t>2000         2001         2002         2003         2004    2005      2006 y más</a:t>
            </a:r>
          </a:p>
        </p:txBody>
      </p:sp>
      <p:sp>
        <p:nvSpPr>
          <p:cNvPr id="273416" name="AutoShape 8"/>
          <p:cNvSpPr>
            <a:spLocks noChangeArrowheads="1"/>
          </p:cNvSpPr>
          <p:nvPr/>
        </p:nvSpPr>
        <p:spPr bwMode="auto">
          <a:xfrm>
            <a:off x="3886200" y="4457700"/>
            <a:ext cx="3086100" cy="628650"/>
          </a:xfrm>
          <a:prstGeom prst="wedgeRectCallout">
            <a:avLst>
              <a:gd name="adj1" fmla="val 7023"/>
              <a:gd name="adj2" fmla="val -111176"/>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Visual Studio 2005 (“Whidbey”)</a:t>
            </a:r>
          </a:p>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.NET Framework 2.0 (“Whidbey”)</a:t>
            </a:r>
          </a:p>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.NET Compact Framework 2.0 (“Whidbey”)</a:t>
            </a:r>
          </a:p>
          <a:p>
            <a:pPr eaLnBrk="1" hangingPunct="1">
              <a:buClr>
                <a:srgbClr val="000000"/>
              </a:buClr>
              <a:buSzPct val="100000"/>
              <a:buFont typeface="Arial" panose="020B0604020202020204" pitchFamily="34" charset="0"/>
              <a:buNone/>
            </a:pPr>
            <a:endParaRPr lang="en-GB" altLang="es-MX" sz="1200">
              <a:solidFill>
                <a:srgbClr val="000000"/>
              </a:solidFill>
              <a:cs typeface="Lucida Sans Unicode" panose="020B0602030504020204" pitchFamily="34" charset="0"/>
            </a:endParaRPr>
          </a:p>
        </p:txBody>
      </p:sp>
      <p:sp>
        <p:nvSpPr>
          <p:cNvPr id="273417" name="AutoShape 9"/>
          <p:cNvSpPr>
            <a:spLocks noChangeArrowheads="1"/>
          </p:cNvSpPr>
          <p:nvPr/>
        </p:nvSpPr>
        <p:spPr bwMode="auto">
          <a:xfrm>
            <a:off x="1714500" y="4457700"/>
            <a:ext cx="1828800" cy="971550"/>
          </a:xfrm>
          <a:prstGeom prst="wedgeRectCallout">
            <a:avLst>
              <a:gd name="adj1" fmla="val 55991"/>
              <a:gd name="adj2" fmla="val -88972"/>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defRPr>
            </a:lvl9pPr>
          </a:lstStyle>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Visual Studio .NET 2002</a:t>
            </a:r>
          </a:p>
          <a:p>
            <a:pPr eaLnBrk="1" hangingPunct="1">
              <a:buClr>
                <a:srgbClr val="000000"/>
              </a:buClr>
              <a:buSzPct val="100000"/>
              <a:buFont typeface="Arial" panose="020B0604020202020204" pitchFamily="34" charset="0"/>
              <a:buNone/>
            </a:pPr>
            <a:r>
              <a:rPr lang="en-GB" altLang="es-MX" sz="1200">
                <a:solidFill>
                  <a:srgbClr val="000000"/>
                </a:solidFill>
                <a:cs typeface="Lucida Sans Unicode" panose="020B0602030504020204" pitchFamily="34" charset="0"/>
              </a:rPr>
              <a:t>.NET Framework 1.0</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Visual Basic .NET</a:t>
            </a:r>
          </a:p>
          <a:p>
            <a:pPr eaLnBrk="1" hangingPunct="1">
              <a:buClr>
                <a:srgbClr val="000000"/>
              </a:buClr>
              <a:buSzPct val="100000"/>
              <a:buFont typeface="Arial" panose="020B0604020202020204" pitchFamily="34" charset="0"/>
              <a:buNone/>
            </a:pPr>
            <a:r>
              <a:rPr lang="en-GB" altLang="es-MX" sz="1200" b="1" i="1">
                <a:solidFill>
                  <a:srgbClr val="000000"/>
                </a:solidFill>
                <a:cs typeface="Lucida Sans Unicode" panose="020B0602030504020204" pitchFamily="34" charset="0"/>
              </a:rPr>
              <a:t>C#</a:t>
            </a:r>
          </a:p>
        </p:txBody>
      </p:sp>
    </p:spTree>
    <p:extLst>
      <p:ext uri="{BB962C8B-B14F-4D97-AF65-F5344CB8AC3E}">
        <p14:creationId xmlns:p14="http://schemas.microsoft.com/office/powerpoint/2010/main" val="19895063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10" presetClass="entr" fill="hold" nodeType="afterEffect">
                                  <p:stCondLst>
                                    <p:cond delay="0"/>
                                  </p:stCondLst>
                                  <p:childTnLst>
                                    <p:set>
                                      <p:cBhvr>
                                        <p:cTn id="6" dur="1" fill="hold">
                                          <p:stCondLst>
                                            <p:cond delay="0"/>
                                          </p:stCondLst>
                                        </p:cTn>
                                        <p:tgtEl>
                                          <p:spTgt spid="273412"/>
                                        </p:tgtEl>
                                        <p:attrNameLst>
                                          <p:attrName>style.visibility</p:attrName>
                                        </p:attrNameLst>
                                      </p:cBhvr>
                                      <p:to>
                                        <p:strVal val="visible"/>
                                      </p:to>
                                    </p:set>
                                    <p:animEffect transition="in" filter="fade">
                                      <p:cBhvr>
                                        <p:cTn id="7" dur="500"/>
                                        <p:tgtEl>
                                          <p:spTgt spid="273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childTnLst>
                                    <p:set>
                                      <p:cBhvr>
                                        <p:cTn id="11" dur="1" fill="hold">
                                          <p:stCondLst>
                                            <p:cond delay="0"/>
                                          </p:stCondLst>
                                        </p:cTn>
                                        <p:tgtEl>
                                          <p:spTgt spid="273417"/>
                                        </p:tgtEl>
                                        <p:attrNameLst>
                                          <p:attrName>style.visibility</p:attrName>
                                        </p:attrNameLst>
                                      </p:cBhvr>
                                      <p:to>
                                        <p:strVal val="visible"/>
                                      </p:to>
                                    </p:set>
                                    <p:animEffect transition="in" filter="fade">
                                      <p:cBhvr>
                                        <p:cTn id="12" dur="500"/>
                                        <p:tgtEl>
                                          <p:spTgt spid="2734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fill="hold" nodeType="clickEffect">
                                  <p:stCondLst>
                                    <p:cond delay="0"/>
                                  </p:stCondLst>
                                  <p:childTnLst>
                                    <p:set>
                                      <p:cBhvr>
                                        <p:cTn id="16" dur="1" fill="hold">
                                          <p:stCondLst>
                                            <p:cond delay="0"/>
                                          </p:stCondLst>
                                        </p:cTn>
                                        <p:tgtEl>
                                          <p:spTgt spid="273413"/>
                                        </p:tgtEl>
                                        <p:attrNameLst>
                                          <p:attrName>style.visibility</p:attrName>
                                        </p:attrNameLst>
                                      </p:cBhvr>
                                      <p:to>
                                        <p:strVal val="visible"/>
                                      </p:to>
                                    </p:set>
                                    <p:animEffect transition="in" filter="fade">
                                      <p:cBhvr>
                                        <p:cTn id="17" dur="500"/>
                                        <p:tgtEl>
                                          <p:spTgt spid="2734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fill="hold" nodeType="clickEffect">
                                  <p:stCondLst>
                                    <p:cond delay="0"/>
                                  </p:stCondLst>
                                  <p:childTnLst>
                                    <p:set>
                                      <p:cBhvr>
                                        <p:cTn id="21" dur="1" fill="hold">
                                          <p:stCondLst>
                                            <p:cond delay="0"/>
                                          </p:stCondLst>
                                        </p:cTn>
                                        <p:tgtEl>
                                          <p:spTgt spid="273416"/>
                                        </p:tgtEl>
                                        <p:attrNameLst>
                                          <p:attrName>style.visibility</p:attrName>
                                        </p:attrNameLst>
                                      </p:cBhvr>
                                      <p:to>
                                        <p:strVal val="visible"/>
                                      </p:to>
                                    </p:set>
                                    <p:animEffect transition="in" filter="fade">
                                      <p:cBhvr>
                                        <p:cTn id="22" dur="500"/>
                                        <p:tgtEl>
                                          <p:spTgt spid="2734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fill="hold" nodeType="clickEffect">
                                  <p:stCondLst>
                                    <p:cond delay="0"/>
                                  </p:stCondLst>
                                  <p:childTnLst>
                                    <p:set>
                                      <p:cBhvr>
                                        <p:cTn id="26" dur="1" fill="hold">
                                          <p:stCondLst>
                                            <p:cond delay="0"/>
                                          </p:stCondLst>
                                        </p:cTn>
                                        <p:tgtEl>
                                          <p:spTgt spid="273414"/>
                                        </p:tgtEl>
                                        <p:attrNameLst>
                                          <p:attrName>style.visibility</p:attrName>
                                        </p:attrNameLst>
                                      </p:cBhvr>
                                      <p:to>
                                        <p:strVal val="visible"/>
                                      </p:to>
                                    </p:set>
                                    <p:animEffect transition="in" filter="fade">
                                      <p:cBhvr>
                                        <p:cTn id="27" dur="500"/>
                                        <p:tgtEl>
                                          <p:spTgt spid="273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726707" y="977566"/>
            <a:ext cx="7543800" cy="715089"/>
          </a:xfrm>
        </p:spPr>
        <p:txBody>
          <a:bodyPr/>
          <a:lstStyle/>
          <a:p>
            <a:pPr eaLnBrk="1" hangingPunct="1">
              <a:defRPr/>
            </a:pPr>
            <a:r>
              <a:rPr lang="es-AR" dirty="0"/>
              <a:t>Windows Forms</a:t>
            </a:r>
          </a:p>
        </p:txBody>
      </p:sp>
      <p:sp>
        <p:nvSpPr>
          <p:cNvPr id="14339" name="Rectangle 3"/>
          <p:cNvSpPr>
            <a:spLocks noChangeArrowheads="1"/>
          </p:cNvSpPr>
          <p:nvPr/>
        </p:nvSpPr>
        <p:spPr bwMode="auto">
          <a:xfrm>
            <a:off x="1885950" y="3943350"/>
            <a:ext cx="5715000" cy="1485900"/>
          </a:xfrm>
          <a:prstGeom prst="rect">
            <a:avLst/>
          </a:prstGeom>
          <a:solidFill>
            <a:srgbClr val="FA9706"/>
          </a:solidFill>
          <a:ln w="9525">
            <a:miter lim="800000"/>
            <a:headEnd/>
            <a:tailEnd/>
          </a:ln>
          <a:scene3d>
            <a:camera prst="legacyObliqueTopRight"/>
            <a:lightRig rig="legacyFlat3" dir="b"/>
          </a:scene3d>
          <a:sp3d extrusionH="582600" prstMaterial="legacyMatte">
            <a:bevelT w="13500" h="13500" prst="angle"/>
            <a:bevelB w="13500" h="13500" prst="angle"/>
            <a:extrusionClr>
              <a:srgbClr val="FA9706"/>
            </a:extrusionClr>
            <a:contourClr>
              <a:srgbClr val="FA9706"/>
            </a:contourClr>
          </a:sp3d>
        </p:spPr>
        <p:txBody>
          <a:bodyPr wrap="none" tIns="0" bIns="0">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AR" altLang="es-MX" sz="2100" b="1">
                <a:cs typeface="Lucida Sans Unicode" panose="020B0602030504020204" pitchFamily="34" charset="0"/>
              </a:rPr>
              <a:t>System.Drawing</a:t>
            </a:r>
          </a:p>
        </p:txBody>
      </p:sp>
      <p:sp>
        <p:nvSpPr>
          <p:cNvPr id="184324" name="Rectangle 4"/>
          <p:cNvSpPr>
            <a:spLocks noChangeArrowheads="1"/>
          </p:cNvSpPr>
          <p:nvPr/>
        </p:nvSpPr>
        <p:spPr bwMode="auto">
          <a:xfrm>
            <a:off x="2171700" y="4400550"/>
            <a:ext cx="2457450" cy="34290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Drawing2D</a:t>
            </a:r>
          </a:p>
        </p:txBody>
      </p:sp>
      <p:sp>
        <p:nvSpPr>
          <p:cNvPr id="184325" name="Rectangle 5"/>
          <p:cNvSpPr>
            <a:spLocks noChangeArrowheads="1"/>
          </p:cNvSpPr>
          <p:nvPr/>
        </p:nvSpPr>
        <p:spPr bwMode="auto">
          <a:xfrm>
            <a:off x="2171700" y="4857750"/>
            <a:ext cx="2457450" cy="34290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Imaging</a:t>
            </a:r>
          </a:p>
        </p:txBody>
      </p:sp>
      <p:sp>
        <p:nvSpPr>
          <p:cNvPr id="184326" name="Rectangle 6"/>
          <p:cNvSpPr>
            <a:spLocks noChangeArrowheads="1"/>
          </p:cNvSpPr>
          <p:nvPr/>
        </p:nvSpPr>
        <p:spPr bwMode="auto">
          <a:xfrm>
            <a:off x="4800600" y="4400550"/>
            <a:ext cx="2457450" cy="34290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Printing</a:t>
            </a:r>
          </a:p>
        </p:txBody>
      </p:sp>
      <p:sp>
        <p:nvSpPr>
          <p:cNvPr id="184327" name="Rectangle 7"/>
          <p:cNvSpPr>
            <a:spLocks noChangeArrowheads="1"/>
          </p:cNvSpPr>
          <p:nvPr/>
        </p:nvSpPr>
        <p:spPr bwMode="auto">
          <a:xfrm>
            <a:off x="4800600" y="4857750"/>
            <a:ext cx="2457450" cy="34290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Text</a:t>
            </a:r>
          </a:p>
        </p:txBody>
      </p:sp>
      <p:sp>
        <p:nvSpPr>
          <p:cNvPr id="14344" name="Rectangle 8"/>
          <p:cNvSpPr>
            <a:spLocks noChangeArrowheads="1"/>
          </p:cNvSpPr>
          <p:nvPr/>
        </p:nvSpPr>
        <p:spPr bwMode="auto">
          <a:xfrm>
            <a:off x="1885950" y="2286000"/>
            <a:ext cx="5715000" cy="1371600"/>
          </a:xfrm>
          <a:prstGeom prst="rect">
            <a:avLst/>
          </a:prstGeom>
          <a:solidFill>
            <a:srgbClr val="FA9706"/>
          </a:solidFill>
          <a:ln w="9525">
            <a:miter lim="800000"/>
            <a:headEnd/>
            <a:tailEnd/>
          </a:ln>
          <a:scene3d>
            <a:camera prst="legacyObliqueTopRight"/>
            <a:lightRig rig="legacyFlat3" dir="b"/>
          </a:scene3d>
          <a:sp3d extrusionH="582600" prstMaterial="legacyMatte">
            <a:bevelT w="13500" h="13500" prst="angle"/>
            <a:bevelB w="13500" h="13500" prst="angle"/>
            <a:extrusionClr>
              <a:srgbClr val="FA9706"/>
            </a:extrusionClr>
            <a:contourClr>
              <a:srgbClr val="FA9706"/>
            </a:contourClr>
          </a:sp3d>
        </p:spPr>
        <p:txBody>
          <a:bodyPr wrap="none" tIns="0" bIns="0">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AR" altLang="es-MX" sz="2100" b="1" dirty="0" err="1">
                <a:cs typeface="Lucida Sans Unicode" panose="020B0602030504020204" pitchFamily="34" charset="0"/>
              </a:rPr>
              <a:t>System.WinForms</a:t>
            </a:r>
            <a:endParaRPr lang="es-AR" altLang="es-MX" sz="2100" b="1" dirty="0">
              <a:cs typeface="Lucida Sans Unicode" panose="020B0602030504020204" pitchFamily="34" charset="0"/>
            </a:endParaRPr>
          </a:p>
        </p:txBody>
      </p:sp>
      <p:sp>
        <p:nvSpPr>
          <p:cNvPr id="184329" name="Rectangle 9"/>
          <p:cNvSpPr>
            <a:spLocks noChangeArrowheads="1"/>
          </p:cNvSpPr>
          <p:nvPr/>
        </p:nvSpPr>
        <p:spPr bwMode="auto">
          <a:xfrm>
            <a:off x="2171700" y="2743200"/>
            <a:ext cx="2457450" cy="74295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Design</a:t>
            </a:r>
          </a:p>
        </p:txBody>
      </p:sp>
      <p:sp>
        <p:nvSpPr>
          <p:cNvPr id="184330" name="Rectangle 10"/>
          <p:cNvSpPr>
            <a:spLocks noChangeArrowheads="1"/>
          </p:cNvSpPr>
          <p:nvPr/>
        </p:nvSpPr>
        <p:spPr bwMode="auto">
          <a:xfrm>
            <a:off x="4800600" y="2743200"/>
            <a:ext cx="2457450" cy="74295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ComponentModel</a:t>
            </a:r>
          </a:p>
        </p:txBody>
      </p:sp>
    </p:spTree>
    <p:extLst>
      <p:ext uri="{BB962C8B-B14F-4D97-AF65-F5344CB8AC3E}">
        <p14:creationId xmlns:p14="http://schemas.microsoft.com/office/powerpoint/2010/main" val="1190334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857250" y="1013662"/>
            <a:ext cx="7543800" cy="749567"/>
          </a:xfrm>
        </p:spPr>
        <p:txBody>
          <a:bodyPr/>
          <a:lstStyle/>
          <a:p>
            <a:pPr eaLnBrk="1" hangingPunct="1">
              <a:defRPr/>
            </a:pPr>
            <a:r>
              <a:rPr lang="es-AR" dirty="0"/>
              <a:t>Aplicaciones Web: ASP.NET</a:t>
            </a:r>
          </a:p>
        </p:txBody>
      </p:sp>
      <p:sp>
        <p:nvSpPr>
          <p:cNvPr id="15363" name="Rectangle 3"/>
          <p:cNvSpPr>
            <a:spLocks noChangeArrowheads="1"/>
          </p:cNvSpPr>
          <p:nvPr/>
        </p:nvSpPr>
        <p:spPr bwMode="auto">
          <a:xfrm>
            <a:off x="1714500" y="2228850"/>
            <a:ext cx="5715000" cy="3314700"/>
          </a:xfrm>
          <a:prstGeom prst="rect">
            <a:avLst/>
          </a:prstGeom>
          <a:solidFill>
            <a:srgbClr val="FA9706"/>
          </a:solidFill>
          <a:ln w="9525">
            <a:miter lim="800000"/>
            <a:headEnd/>
            <a:tailEnd/>
          </a:ln>
          <a:scene3d>
            <a:camera prst="legacyObliqueTopRight"/>
            <a:lightRig rig="legacyFlat3" dir="b"/>
          </a:scene3d>
          <a:sp3d extrusionH="582600" prstMaterial="legacyMatte">
            <a:bevelT w="13500" h="13500" prst="angle"/>
            <a:bevelB w="13500" h="13500" prst="angle"/>
            <a:extrusionClr>
              <a:srgbClr val="FA9706"/>
            </a:extrusionClr>
            <a:contourClr>
              <a:srgbClr val="FA9706"/>
            </a:contourClr>
          </a:sp3d>
        </p:spPr>
        <p:txBody>
          <a:bodyPr wrap="none" tIns="0" bIns="0">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AR" altLang="es-MX" sz="2100" b="1">
                <a:cs typeface="Lucida Sans Unicode" panose="020B0602030504020204" pitchFamily="34" charset="0"/>
              </a:rPr>
              <a:t>System.Web</a:t>
            </a:r>
          </a:p>
        </p:txBody>
      </p:sp>
      <p:sp>
        <p:nvSpPr>
          <p:cNvPr id="192516" name="Rectangle 4"/>
          <p:cNvSpPr>
            <a:spLocks noChangeArrowheads="1"/>
          </p:cNvSpPr>
          <p:nvPr/>
        </p:nvSpPr>
        <p:spPr bwMode="auto">
          <a:xfrm>
            <a:off x="2000250" y="4514850"/>
            <a:ext cx="2457450" cy="34290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Caching</a:t>
            </a:r>
          </a:p>
        </p:txBody>
      </p:sp>
      <p:sp>
        <p:nvSpPr>
          <p:cNvPr id="192517" name="Rectangle 5"/>
          <p:cNvSpPr>
            <a:spLocks noChangeArrowheads="1"/>
          </p:cNvSpPr>
          <p:nvPr/>
        </p:nvSpPr>
        <p:spPr bwMode="auto">
          <a:xfrm>
            <a:off x="2000250" y="4972050"/>
            <a:ext cx="2457450" cy="34290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Configuration</a:t>
            </a:r>
          </a:p>
        </p:txBody>
      </p:sp>
      <p:sp>
        <p:nvSpPr>
          <p:cNvPr id="192518" name="Rectangle 6"/>
          <p:cNvSpPr>
            <a:spLocks noChangeArrowheads="1"/>
          </p:cNvSpPr>
          <p:nvPr/>
        </p:nvSpPr>
        <p:spPr bwMode="auto">
          <a:xfrm>
            <a:off x="2000250" y="2686050"/>
            <a:ext cx="2457450" cy="171450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Services</a:t>
            </a:r>
          </a:p>
        </p:txBody>
      </p:sp>
      <p:sp>
        <p:nvSpPr>
          <p:cNvPr id="192519" name="Rectangle 7"/>
          <p:cNvSpPr>
            <a:spLocks noChangeArrowheads="1"/>
          </p:cNvSpPr>
          <p:nvPr/>
        </p:nvSpPr>
        <p:spPr bwMode="auto">
          <a:xfrm>
            <a:off x="4629150" y="2686050"/>
            <a:ext cx="2457450" cy="171450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UI</a:t>
            </a:r>
          </a:p>
        </p:txBody>
      </p:sp>
      <p:sp>
        <p:nvSpPr>
          <p:cNvPr id="192520" name="Rectangle 8"/>
          <p:cNvSpPr>
            <a:spLocks noChangeArrowheads="1"/>
          </p:cNvSpPr>
          <p:nvPr/>
        </p:nvSpPr>
        <p:spPr bwMode="auto">
          <a:xfrm>
            <a:off x="4629150" y="4972050"/>
            <a:ext cx="2457450" cy="34290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SessionState</a:t>
            </a:r>
          </a:p>
        </p:txBody>
      </p:sp>
      <p:sp>
        <p:nvSpPr>
          <p:cNvPr id="15369" name="Rectangle 9"/>
          <p:cNvSpPr>
            <a:spLocks noChangeArrowheads="1"/>
          </p:cNvSpPr>
          <p:nvPr/>
        </p:nvSpPr>
        <p:spPr bwMode="auto">
          <a:xfrm>
            <a:off x="4743450" y="3086100"/>
            <a:ext cx="2228850" cy="342900"/>
          </a:xfrm>
          <a:prstGeom prst="rect">
            <a:avLst/>
          </a:prstGeom>
          <a:noFill/>
          <a:ln w="12700"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AR" altLang="es-MX" sz="2100" b="1">
                <a:cs typeface="Lucida Sans Unicode" panose="020B0602030504020204" pitchFamily="34" charset="0"/>
              </a:rPr>
              <a:t>HtmlControls</a:t>
            </a:r>
          </a:p>
        </p:txBody>
      </p:sp>
      <p:sp>
        <p:nvSpPr>
          <p:cNvPr id="15370" name="Rectangle 10"/>
          <p:cNvSpPr>
            <a:spLocks noChangeArrowheads="1"/>
          </p:cNvSpPr>
          <p:nvPr/>
        </p:nvSpPr>
        <p:spPr bwMode="auto">
          <a:xfrm>
            <a:off x="4743450" y="3543300"/>
            <a:ext cx="2228850" cy="800100"/>
          </a:xfrm>
          <a:prstGeom prst="rect">
            <a:avLst/>
          </a:prstGeom>
          <a:noFill/>
          <a:ln w="12700"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AR" altLang="es-MX" sz="2100" b="1">
                <a:cs typeface="Lucida Sans Unicode" panose="020B0602030504020204" pitchFamily="34" charset="0"/>
              </a:rPr>
              <a:t>WebControls</a:t>
            </a:r>
          </a:p>
        </p:txBody>
      </p:sp>
      <p:sp>
        <p:nvSpPr>
          <p:cNvPr id="15371" name="Rectangle 11"/>
          <p:cNvSpPr>
            <a:spLocks noChangeArrowheads="1"/>
          </p:cNvSpPr>
          <p:nvPr/>
        </p:nvSpPr>
        <p:spPr bwMode="auto">
          <a:xfrm>
            <a:off x="2114550" y="3086100"/>
            <a:ext cx="2228850" cy="342900"/>
          </a:xfrm>
          <a:prstGeom prst="rect">
            <a:avLst/>
          </a:prstGeom>
          <a:noFill/>
          <a:ln w="12700"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AR" altLang="es-MX" sz="2100" b="1">
                <a:cs typeface="Lucida Sans Unicode" panose="020B0602030504020204" pitchFamily="34" charset="0"/>
              </a:rPr>
              <a:t>Description</a:t>
            </a:r>
          </a:p>
        </p:txBody>
      </p:sp>
      <p:sp>
        <p:nvSpPr>
          <p:cNvPr id="15372" name="Rectangle 12"/>
          <p:cNvSpPr>
            <a:spLocks noChangeArrowheads="1"/>
          </p:cNvSpPr>
          <p:nvPr/>
        </p:nvSpPr>
        <p:spPr bwMode="auto">
          <a:xfrm>
            <a:off x="2114550" y="3543300"/>
            <a:ext cx="2228850" cy="342900"/>
          </a:xfrm>
          <a:prstGeom prst="rect">
            <a:avLst/>
          </a:prstGeom>
          <a:noFill/>
          <a:ln w="12700"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AR" altLang="es-MX" sz="2100" b="1">
                <a:cs typeface="Lucida Sans Unicode" panose="020B0602030504020204" pitchFamily="34" charset="0"/>
              </a:rPr>
              <a:t>Discovery</a:t>
            </a:r>
          </a:p>
        </p:txBody>
      </p:sp>
      <p:sp>
        <p:nvSpPr>
          <p:cNvPr id="192525" name="Rectangle 13"/>
          <p:cNvSpPr>
            <a:spLocks noChangeArrowheads="1"/>
          </p:cNvSpPr>
          <p:nvPr/>
        </p:nvSpPr>
        <p:spPr bwMode="auto">
          <a:xfrm>
            <a:off x="4629150" y="4514850"/>
            <a:ext cx="2457450" cy="342900"/>
          </a:xfrm>
          <a:prstGeom prst="rect">
            <a:avLst/>
          </a:prstGeom>
          <a:gradFill rotWithShape="0">
            <a:gsLst>
              <a:gs pos="0">
                <a:schemeClr val="hlink">
                  <a:gamma/>
                  <a:shade val="46275"/>
                  <a:invGamma/>
                </a:schemeClr>
              </a:gs>
              <a:gs pos="100000">
                <a:schemeClr val="hlink"/>
              </a:gs>
            </a:gsLst>
            <a:lin ang="5400000" scaled="1"/>
          </a:gradFill>
          <a:ln w="12700">
            <a:miter lim="800000"/>
            <a:headEnd/>
            <a:tailEnd/>
          </a:ln>
          <a:effectLst/>
          <a:scene3d>
            <a:camera prst="legacyObliqueTopRight"/>
            <a:lightRig rig="legacyFlat3" dir="b"/>
          </a:scene3d>
          <a:sp3d extrusionH="277800" prstMaterial="legacyMatte">
            <a:bevelT w="13500" h="13500" prst="angle"/>
            <a:bevelB w="13500" h="13500" prst="angle"/>
            <a:extrusionClr>
              <a:schemeClr val="hlink"/>
            </a:extrusionClr>
          </a:sp3d>
        </p:spPr>
        <p:txBody>
          <a:bodyPr wrap="none" tIns="0" bIns="0">
            <a:flatTx/>
          </a:bodyPr>
          <a:lstStyle/>
          <a:p>
            <a:pPr eaLnBrk="0" hangingPunct="0">
              <a:defRPr/>
            </a:pPr>
            <a:r>
              <a:rPr lang="es-AR" sz="2100" b="1">
                <a:latin typeface="Arial" charset="0"/>
                <a:cs typeface="Lucida Sans Unicode" pitchFamily="34" charset="0"/>
              </a:rPr>
              <a:t>Security</a:t>
            </a:r>
          </a:p>
        </p:txBody>
      </p:sp>
      <p:sp>
        <p:nvSpPr>
          <p:cNvPr id="15374" name="Rectangle 14"/>
          <p:cNvSpPr>
            <a:spLocks noChangeArrowheads="1"/>
          </p:cNvSpPr>
          <p:nvPr/>
        </p:nvSpPr>
        <p:spPr bwMode="auto">
          <a:xfrm>
            <a:off x="2114550" y="4000500"/>
            <a:ext cx="2228850" cy="342900"/>
          </a:xfrm>
          <a:prstGeom prst="rect">
            <a:avLst/>
          </a:prstGeom>
          <a:noFill/>
          <a:ln w="12700"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AR" altLang="es-MX" sz="2100" b="1">
                <a:cs typeface="Lucida Sans Unicode" panose="020B0602030504020204" pitchFamily="34" charset="0"/>
              </a:rPr>
              <a:t>Protocols</a:t>
            </a:r>
          </a:p>
        </p:txBody>
      </p:sp>
    </p:spTree>
    <p:extLst>
      <p:ext uri="{BB962C8B-B14F-4D97-AF65-F5344CB8AC3E}">
        <p14:creationId xmlns:p14="http://schemas.microsoft.com/office/powerpoint/2010/main" val="1564304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28751" y="1028701"/>
            <a:ext cx="6294835" cy="521494"/>
          </a:xfrm>
        </p:spPr>
        <p:txBody>
          <a:bodyPr/>
          <a:lstStyle/>
          <a:p>
            <a:pPr algn="ctr" eaLnBrk="1" hangingPunct="1">
              <a:defRPr/>
            </a:pPr>
            <a:r>
              <a:rPr lang="es-AR" sz="3300"/>
              <a:t>Temas a Tratar</a:t>
            </a:r>
          </a:p>
        </p:txBody>
      </p:sp>
      <p:sp>
        <p:nvSpPr>
          <p:cNvPr id="27651" name="Rectangle 3"/>
          <p:cNvSpPr>
            <a:spLocks noGrp="1" noChangeArrowheads="1"/>
          </p:cNvSpPr>
          <p:nvPr>
            <p:ph idx="1"/>
          </p:nvPr>
        </p:nvSpPr>
        <p:spPr>
          <a:xfrm>
            <a:off x="1404343" y="2680036"/>
            <a:ext cx="6343650" cy="2078831"/>
          </a:xfrm>
        </p:spPr>
        <p:txBody>
          <a:bodyPr>
            <a:normAutofit lnSpcReduction="10000"/>
          </a:bodyPr>
          <a:lstStyle/>
          <a:p>
            <a:pPr eaLnBrk="1" hangingPunct="1">
              <a:defRPr/>
            </a:pPr>
            <a:r>
              <a:rPr lang="es-AR" b="1" dirty="0"/>
              <a:t>Introducción a Microsoft .NET</a:t>
            </a:r>
          </a:p>
          <a:p>
            <a:pPr eaLnBrk="1" hangingPunct="1">
              <a:buFont typeface="Symbol" pitchFamily="18" charset="2"/>
              <a:buBlip>
                <a:blip r:embed="rId3"/>
              </a:buBlip>
              <a:defRPr/>
            </a:pPr>
            <a:r>
              <a:rPr lang="es-AR" b="1" dirty="0"/>
              <a:t>Componentes Fundamentales</a:t>
            </a:r>
          </a:p>
          <a:p>
            <a:pPr eaLnBrk="1" hangingPunct="1">
              <a:buFont typeface="Symbol" pitchFamily="18" charset="2"/>
              <a:buBlip>
                <a:blip r:embed="rId3"/>
              </a:buBlip>
              <a:defRPr/>
            </a:pPr>
            <a:r>
              <a:rPr lang="es-AR" b="1" dirty="0"/>
              <a:t>Funcionamiento Interno del CLR</a:t>
            </a:r>
          </a:p>
          <a:p>
            <a:pPr eaLnBrk="1" hangingPunct="1">
              <a:buFont typeface="Symbol" pitchFamily="18" charset="2"/>
              <a:buBlip>
                <a:blip r:embed="rId3"/>
              </a:buBlip>
              <a:defRPr/>
            </a:pPr>
            <a:r>
              <a:rPr lang="es-AR" b="1" dirty="0"/>
              <a:t>Bibliotecas Principales</a:t>
            </a:r>
          </a:p>
          <a:p>
            <a:pPr eaLnBrk="1" hangingPunct="1">
              <a:buFont typeface="Symbol" pitchFamily="18" charset="2"/>
              <a:buBlip>
                <a:blip r:embed="rId3"/>
              </a:buBlip>
              <a:defRPr/>
            </a:pPr>
            <a:r>
              <a:rPr lang="es-AR" b="1" dirty="0">
                <a:solidFill>
                  <a:schemeClr val="accent1"/>
                </a:solidFill>
              </a:rPr>
              <a:t>Ventajas de .NET</a:t>
            </a:r>
          </a:p>
        </p:txBody>
      </p:sp>
    </p:spTree>
    <p:extLst>
      <p:ext uri="{BB962C8B-B14F-4D97-AF65-F5344CB8AC3E}">
        <p14:creationId xmlns:p14="http://schemas.microsoft.com/office/powerpoint/2010/main" val="3128568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a:xfrm>
            <a:off x="1428751" y="1353552"/>
            <a:ext cx="6294835" cy="623888"/>
          </a:xfrm>
        </p:spPr>
        <p:txBody>
          <a:bodyPr/>
          <a:lstStyle/>
          <a:p>
            <a:pPr eaLnBrk="1" hangingPunct="1">
              <a:defRPr/>
            </a:pPr>
            <a:r>
              <a:rPr lang="es-AR" sz="4050" dirty="0"/>
              <a:t>Ventajas de .NET</a:t>
            </a:r>
            <a:endParaRPr lang="en-US" sz="4050" dirty="0"/>
          </a:p>
        </p:txBody>
      </p:sp>
      <p:sp>
        <p:nvSpPr>
          <p:cNvPr id="100357" name="Rectangle 5"/>
          <p:cNvSpPr>
            <a:spLocks noGrp="1" noChangeArrowheads="1"/>
          </p:cNvSpPr>
          <p:nvPr>
            <p:ph idx="1"/>
          </p:nvPr>
        </p:nvSpPr>
        <p:spPr>
          <a:xfrm>
            <a:off x="1432323" y="2460709"/>
            <a:ext cx="6291263" cy="2571500"/>
          </a:xfrm>
        </p:spPr>
        <p:txBody>
          <a:bodyPr>
            <a:normAutofit fontScale="85000" lnSpcReduction="20000"/>
          </a:bodyPr>
          <a:lstStyle/>
          <a:p>
            <a:pPr eaLnBrk="1" hangingPunct="1">
              <a:defRPr/>
            </a:pPr>
            <a:r>
              <a:rPr lang="es-AR" dirty="0"/>
              <a:t>Unifica los modelos de programación</a:t>
            </a:r>
          </a:p>
          <a:p>
            <a:pPr eaLnBrk="1" hangingPunct="1">
              <a:defRPr/>
            </a:pPr>
            <a:r>
              <a:rPr lang="es-AR" dirty="0"/>
              <a:t>Simplifica aún más el desarrollo</a:t>
            </a:r>
          </a:p>
          <a:p>
            <a:pPr eaLnBrk="1" hangingPunct="1">
              <a:defRPr/>
            </a:pPr>
            <a:r>
              <a:rPr lang="es-AR" dirty="0"/>
              <a:t>Provee un Entorno de Ejecución robusto y seguro</a:t>
            </a:r>
          </a:p>
          <a:p>
            <a:pPr eaLnBrk="1" hangingPunct="1">
              <a:defRPr/>
            </a:pPr>
            <a:r>
              <a:rPr lang="es-AR" dirty="0"/>
              <a:t>Es independiente del lenguaje de programación</a:t>
            </a:r>
          </a:p>
          <a:p>
            <a:pPr eaLnBrk="1" hangingPunct="1">
              <a:defRPr/>
            </a:pPr>
            <a:r>
              <a:rPr lang="es-AR" dirty="0"/>
              <a:t>Interoperabilidad con código existente</a:t>
            </a:r>
          </a:p>
          <a:p>
            <a:pPr eaLnBrk="1" hangingPunct="1">
              <a:defRPr/>
            </a:pPr>
            <a:r>
              <a:rPr lang="es-AR" dirty="0"/>
              <a:t>Simplifica la instalación y administración de las aplicaciones</a:t>
            </a:r>
          </a:p>
          <a:p>
            <a:pPr eaLnBrk="1" hangingPunct="1">
              <a:defRPr/>
            </a:pPr>
            <a:r>
              <a:rPr lang="es-AR" dirty="0"/>
              <a:t>Es Extensible</a:t>
            </a:r>
          </a:p>
        </p:txBody>
      </p:sp>
    </p:spTree>
    <p:extLst>
      <p:ext uri="{BB962C8B-B14F-4D97-AF65-F5344CB8AC3E}">
        <p14:creationId xmlns:p14="http://schemas.microsoft.com/office/powerpoint/2010/main" val="714720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428751" y="1028700"/>
            <a:ext cx="6294835" cy="623888"/>
          </a:xfrm>
        </p:spPr>
        <p:txBody>
          <a:bodyPr/>
          <a:lstStyle/>
          <a:p>
            <a:pPr algn="ctr" eaLnBrk="1" hangingPunct="1">
              <a:defRPr/>
            </a:pPr>
            <a:r>
              <a:rPr lang="es-AR" sz="4050" dirty="0"/>
              <a:t>Unificando los Modelos</a:t>
            </a:r>
            <a:endParaRPr lang="en-US" sz="4050" dirty="0"/>
          </a:p>
        </p:txBody>
      </p:sp>
      <p:grpSp>
        <p:nvGrpSpPr>
          <p:cNvPr id="2" name="Group 3"/>
          <p:cNvGrpSpPr>
            <a:grpSpLocks/>
          </p:cNvGrpSpPr>
          <p:nvPr/>
        </p:nvGrpSpPr>
        <p:grpSpPr bwMode="auto">
          <a:xfrm>
            <a:off x="3200400" y="5086350"/>
            <a:ext cx="2628900" cy="628650"/>
            <a:chOff x="1728" y="3552"/>
            <a:chExt cx="2208" cy="528"/>
          </a:xfrm>
        </p:grpSpPr>
        <p:pic>
          <p:nvPicPr>
            <p:cNvPr id="1846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8" y="3552"/>
              <a:ext cx="220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01381" name="Rectangle 5"/>
            <p:cNvSpPr>
              <a:spLocks noChangeArrowheads="1"/>
            </p:cNvSpPr>
            <p:nvPr/>
          </p:nvSpPr>
          <p:spPr bwMode="auto">
            <a:xfrm>
              <a:off x="1752" y="3552"/>
              <a:ext cx="2160" cy="528"/>
            </a:xfrm>
            <a:prstGeom prst="rect">
              <a:avLst/>
            </a:prstGeom>
            <a:noFill/>
            <a:ln w="25400">
              <a:noFill/>
              <a:miter lim="800000"/>
              <a:headEnd/>
              <a:tailEnd/>
            </a:ln>
            <a:effectLst/>
          </p:spPr>
          <p:txBody>
            <a:bodyPr wrap="none" anchor="ctr"/>
            <a:lstStyle/>
            <a:p>
              <a:pPr algn="ctr" eaLnBrk="0" hangingPunct="0">
                <a:lnSpc>
                  <a:spcPct val="85000"/>
                </a:lnSpc>
                <a:defRPr/>
              </a:pPr>
              <a:r>
                <a:rPr lang="en-US" sz="2400">
                  <a:effectLst>
                    <a:outerShdw blurRad="38100" dist="38100" dir="2700000" algn="tl">
                      <a:srgbClr val="000000"/>
                    </a:outerShdw>
                  </a:effectLst>
                  <a:latin typeface="Franklin Gothic Medium" pitchFamily="34" charset="0"/>
                </a:rPr>
                <a:t>Windows API</a:t>
              </a:r>
            </a:p>
          </p:txBody>
        </p:sp>
      </p:grpSp>
      <p:grpSp>
        <p:nvGrpSpPr>
          <p:cNvPr id="3" name="Group 6"/>
          <p:cNvGrpSpPr>
            <a:grpSpLocks/>
          </p:cNvGrpSpPr>
          <p:nvPr/>
        </p:nvGrpSpPr>
        <p:grpSpPr bwMode="auto">
          <a:xfrm>
            <a:off x="2830115" y="1743076"/>
            <a:ext cx="3313509" cy="2016919"/>
            <a:chOff x="1417" y="744"/>
            <a:chExt cx="2783" cy="1694"/>
          </a:xfrm>
        </p:grpSpPr>
        <p:grpSp>
          <p:nvGrpSpPr>
            <p:cNvPr id="18455" name="Group 7"/>
            <p:cNvGrpSpPr>
              <a:grpSpLocks/>
            </p:cNvGrpSpPr>
            <p:nvPr/>
          </p:nvGrpSpPr>
          <p:grpSpPr bwMode="auto">
            <a:xfrm>
              <a:off x="1728" y="1200"/>
              <a:ext cx="2160" cy="528"/>
              <a:chOff x="1728" y="1200"/>
              <a:chExt cx="2160" cy="528"/>
            </a:xfrm>
          </p:grpSpPr>
          <p:pic>
            <p:nvPicPr>
              <p:cNvPr id="1846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8" y="1206"/>
                <a:ext cx="2160" cy="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01385" name="Rectangle 9"/>
              <p:cNvSpPr>
                <a:spLocks noChangeArrowheads="1"/>
              </p:cNvSpPr>
              <p:nvPr/>
            </p:nvSpPr>
            <p:spPr bwMode="auto">
              <a:xfrm>
                <a:off x="1728" y="1200"/>
                <a:ext cx="2160" cy="528"/>
              </a:xfrm>
              <a:prstGeom prst="rect">
                <a:avLst/>
              </a:prstGeom>
              <a:noFill/>
              <a:ln w="25400">
                <a:noFill/>
                <a:miter lim="800000"/>
                <a:headEnd/>
                <a:tailEnd/>
              </a:ln>
              <a:effectLst/>
            </p:spPr>
            <p:txBody>
              <a:bodyPr wrap="none" anchor="ctr"/>
              <a:lstStyle/>
              <a:p>
                <a:pPr algn="ctr" eaLnBrk="0" hangingPunct="0">
                  <a:lnSpc>
                    <a:spcPct val="85000"/>
                  </a:lnSpc>
                  <a:defRPr/>
                </a:pPr>
                <a:r>
                  <a:rPr lang="en-US" sz="2400">
                    <a:effectLst>
                      <a:outerShdw blurRad="38100" dist="38100" dir="2700000" algn="tl">
                        <a:srgbClr val="000000"/>
                      </a:outerShdw>
                    </a:effectLst>
                    <a:latin typeface="Franklin Gothic Medium" pitchFamily="34" charset="0"/>
                  </a:rPr>
                  <a:t>.NET Framework</a:t>
                </a:r>
              </a:p>
            </p:txBody>
          </p:sp>
        </p:grpSp>
        <p:sp>
          <p:nvSpPr>
            <p:cNvPr id="101386" name="Text Box 10"/>
            <p:cNvSpPr txBox="1">
              <a:spLocks noChangeArrowheads="1"/>
            </p:cNvSpPr>
            <p:nvPr/>
          </p:nvSpPr>
          <p:spPr bwMode="auto">
            <a:xfrm>
              <a:off x="1417" y="744"/>
              <a:ext cx="2783" cy="407"/>
            </a:xfrm>
            <a:prstGeom prst="rect">
              <a:avLst/>
            </a:prstGeom>
            <a:noFill/>
            <a:ln w="12700">
              <a:noFill/>
              <a:miter lim="800000"/>
              <a:headEnd/>
              <a:tailEnd/>
            </a:ln>
            <a:effectLst/>
          </p:spPr>
          <p:txBody>
            <a:bodyPr wrap="none">
              <a:spAutoFit/>
            </a:bodyPr>
            <a:lstStyle/>
            <a:p>
              <a:pPr algn="ctr" eaLnBrk="0" hangingPunct="0">
                <a:lnSpc>
                  <a:spcPct val="85000"/>
                </a:lnSpc>
                <a:defRPr/>
              </a:pPr>
              <a:r>
                <a:rPr lang="es-AR" sz="1500">
                  <a:effectLst>
                    <a:outerShdw blurRad="38100" dist="38100" dir="2700000" algn="tl">
                      <a:srgbClr val="000000"/>
                    </a:outerShdw>
                  </a:effectLst>
                  <a:latin typeface="Franklin Gothic Medium" pitchFamily="34" charset="0"/>
                </a:rPr>
                <a:t>API consistente mas allá del lenguaje </a:t>
              </a:r>
              <a:br>
                <a:rPr lang="es-AR" sz="1500">
                  <a:effectLst>
                    <a:outerShdw blurRad="38100" dist="38100" dir="2700000" algn="tl">
                      <a:srgbClr val="000000"/>
                    </a:outerShdw>
                  </a:effectLst>
                  <a:latin typeface="Franklin Gothic Medium" pitchFamily="34" charset="0"/>
                </a:rPr>
              </a:br>
              <a:r>
                <a:rPr lang="es-AR" sz="1500">
                  <a:effectLst>
                    <a:outerShdw blurRad="38100" dist="38100" dir="2700000" algn="tl">
                      <a:srgbClr val="000000"/>
                    </a:outerShdw>
                  </a:effectLst>
                  <a:latin typeface="Franklin Gothic Medium" pitchFamily="34" charset="0"/>
                </a:rPr>
                <a:t>o del modelo de programación</a:t>
              </a:r>
            </a:p>
          </p:txBody>
        </p:sp>
        <p:pic>
          <p:nvPicPr>
            <p:cNvPr id="18457"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 y="1728"/>
              <a:ext cx="154" cy="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8458"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2" y="1712"/>
              <a:ext cx="476" cy="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8459"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0" y="1728"/>
              <a:ext cx="526"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grpSp>
      <p:grpSp>
        <p:nvGrpSpPr>
          <p:cNvPr id="5" name="Group 14"/>
          <p:cNvGrpSpPr>
            <a:grpSpLocks/>
          </p:cNvGrpSpPr>
          <p:nvPr/>
        </p:nvGrpSpPr>
        <p:grpSpPr bwMode="auto">
          <a:xfrm>
            <a:off x="5486400" y="2971800"/>
            <a:ext cx="2228850" cy="2114550"/>
            <a:chOff x="3648" y="1776"/>
            <a:chExt cx="1872" cy="1776"/>
          </a:xfrm>
        </p:grpSpPr>
        <p:grpSp>
          <p:nvGrpSpPr>
            <p:cNvPr id="18450" name="Group 15"/>
            <p:cNvGrpSpPr>
              <a:grpSpLocks/>
            </p:cNvGrpSpPr>
            <p:nvPr/>
          </p:nvGrpSpPr>
          <p:grpSpPr bwMode="auto">
            <a:xfrm>
              <a:off x="3936" y="2424"/>
              <a:ext cx="1584" cy="528"/>
              <a:chOff x="3936" y="2424"/>
              <a:chExt cx="1584" cy="528"/>
            </a:xfrm>
          </p:grpSpPr>
          <p:pic>
            <p:nvPicPr>
              <p:cNvPr id="18453"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6" y="2424"/>
                <a:ext cx="1584"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01393" name="Rectangle 17"/>
              <p:cNvSpPr>
                <a:spLocks noChangeArrowheads="1"/>
              </p:cNvSpPr>
              <p:nvPr/>
            </p:nvSpPr>
            <p:spPr bwMode="auto">
              <a:xfrm>
                <a:off x="3936" y="2424"/>
                <a:ext cx="1584" cy="528"/>
              </a:xfrm>
              <a:prstGeom prst="rect">
                <a:avLst/>
              </a:prstGeom>
              <a:noFill/>
              <a:ln w="25400">
                <a:noFill/>
                <a:miter lim="800000"/>
                <a:headEnd/>
                <a:tailEnd/>
              </a:ln>
              <a:effectLst/>
            </p:spPr>
            <p:txBody>
              <a:bodyPr wrap="none" anchor="ctr"/>
              <a:lstStyle/>
              <a:p>
                <a:pPr algn="ctr" eaLnBrk="0" hangingPunct="0">
                  <a:lnSpc>
                    <a:spcPct val="85000"/>
                  </a:lnSpc>
                  <a:defRPr/>
                </a:pPr>
                <a:r>
                  <a:rPr lang="en-US" sz="2400">
                    <a:effectLst>
                      <a:outerShdw blurRad="38100" dist="38100" dir="2700000" algn="tl">
                        <a:srgbClr val="000000"/>
                      </a:outerShdw>
                    </a:effectLst>
                    <a:latin typeface="Franklin Gothic Medium" pitchFamily="34" charset="0"/>
                  </a:rPr>
                  <a:t>ASP</a:t>
                </a:r>
              </a:p>
            </p:txBody>
          </p:sp>
        </p:grpSp>
        <p:sp>
          <p:nvSpPr>
            <p:cNvPr id="101394" name="Text Box 18"/>
            <p:cNvSpPr txBox="1">
              <a:spLocks noChangeArrowheads="1"/>
            </p:cNvSpPr>
            <p:nvPr/>
          </p:nvSpPr>
          <p:spPr bwMode="auto">
            <a:xfrm>
              <a:off x="3936" y="1776"/>
              <a:ext cx="1584" cy="572"/>
            </a:xfrm>
            <a:prstGeom prst="rect">
              <a:avLst/>
            </a:prstGeom>
            <a:noFill/>
            <a:ln w="12700">
              <a:noFill/>
              <a:miter lim="800000"/>
              <a:headEnd/>
              <a:tailEnd/>
            </a:ln>
            <a:effectLst/>
          </p:spPr>
          <p:txBody>
            <a:bodyPr>
              <a:spAutoFit/>
            </a:bodyPr>
            <a:lstStyle/>
            <a:p>
              <a:pPr algn="ctr" eaLnBrk="0" hangingPunct="0">
                <a:lnSpc>
                  <a:spcPct val="85000"/>
                </a:lnSpc>
                <a:defRPr/>
              </a:pPr>
              <a:r>
                <a:rPr lang="es-AR" sz="1500">
                  <a:effectLst>
                    <a:outerShdw blurRad="38100" dist="38100" dir="2700000" algn="tl">
                      <a:srgbClr val="000000"/>
                    </a:outerShdw>
                  </a:effectLst>
                  <a:latin typeface="Franklin Gothic Medium" pitchFamily="34" charset="0"/>
                </a:rPr>
                <a:t>Basado en Servidor,</a:t>
              </a:r>
            </a:p>
            <a:p>
              <a:pPr algn="ctr" eaLnBrk="0" hangingPunct="0">
                <a:lnSpc>
                  <a:spcPct val="85000"/>
                </a:lnSpc>
                <a:defRPr/>
              </a:pPr>
              <a:r>
                <a:rPr lang="es-AR" sz="1500">
                  <a:effectLst>
                    <a:outerShdw blurRad="38100" dist="38100" dir="2700000" algn="tl">
                      <a:srgbClr val="000000"/>
                    </a:outerShdw>
                  </a:effectLst>
                  <a:latin typeface="Franklin Gothic Medium" pitchFamily="34" charset="0"/>
                </a:rPr>
                <a:t>UI Embebido en el código</a:t>
              </a:r>
            </a:p>
          </p:txBody>
        </p:sp>
        <p:pic>
          <p:nvPicPr>
            <p:cNvPr id="18452"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48" y="2928"/>
              <a:ext cx="526"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grpSp>
      <p:grpSp>
        <p:nvGrpSpPr>
          <p:cNvPr id="7" name="Group 20"/>
          <p:cNvGrpSpPr>
            <a:grpSpLocks/>
          </p:cNvGrpSpPr>
          <p:nvPr/>
        </p:nvGrpSpPr>
        <p:grpSpPr bwMode="auto">
          <a:xfrm>
            <a:off x="3257550" y="2971800"/>
            <a:ext cx="2400300" cy="2057400"/>
            <a:chOff x="1776" y="1776"/>
            <a:chExt cx="2016" cy="1728"/>
          </a:xfrm>
        </p:grpSpPr>
        <p:grpSp>
          <p:nvGrpSpPr>
            <p:cNvPr id="18445" name="Group 21"/>
            <p:cNvGrpSpPr>
              <a:grpSpLocks/>
            </p:cNvGrpSpPr>
            <p:nvPr/>
          </p:nvGrpSpPr>
          <p:grpSpPr bwMode="auto">
            <a:xfrm>
              <a:off x="1920" y="2448"/>
              <a:ext cx="1872" cy="528"/>
              <a:chOff x="1920" y="2448"/>
              <a:chExt cx="1872" cy="528"/>
            </a:xfrm>
          </p:grpSpPr>
          <p:pic>
            <p:nvPicPr>
              <p:cNvPr id="18448"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 y="2448"/>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01399" name="Rectangle 23"/>
              <p:cNvSpPr>
                <a:spLocks noChangeArrowheads="1"/>
              </p:cNvSpPr>
              <p:nvPr/>
            </p:nvSpPr>
            <p:spPr bwMode="auto">
              <a:xfrm>
                <a:off x="2040" y="2448"/>
                <a:ext cx="1632" cy="528"/>
              </a:xfrm>
              <a:prstGeom prst="rect">
                <a:avLst/>
              </a:prstGeom>
              <a:noFill/>
              <a:ln w="25400">
                <a:noFill/>
                <a:miter lim="800000"/>
                <a:headEnd/>
                <a:tailEnd/>
              </a:ln>
              <a:effectLst/>
            </p:spPr>
            <p:txBody>
              <a:bodyPr wrap="none" anchor="ctr"/>
              <a:lstStyle/>
              <a:p>
                <a:pPr algn="ctr" eaLnBrk="0" hangingPunct="0">
                  <a:lnSpc>
                    <a:spcPct val="85000"/>
                  </a:lnSpc>
                  <a:defRPr/>
                </a:pPr>
                <a:r>
                  <a:rPr lang="en-US" sz="2400">
                    <a:effectLst>
                      <a:outerShdw blurRad="38100" dist="38100" dir="2700000" algn="tl">
                        <a:srgbClr val="000000"/>
                      </a:outerShdw>
                    </a:effectLst>
                    <a:latin typeface="Franklin Gothic Medium" pitchFamily="34" charset="0"/>
                  </a:rPr>
                  <a:t>MFC/ATL (C++)</a:t>
                </a:r>
              </a:p>
            </p:txBody>
          </p:sp>
        </p:grpSp>
        <p:sp>
          <p:nvSpPr>
            <p:cNvPr id="101400" name="Text Box 24"/>
            <p:cNvSpPr txBox="1">
              <a:spLocks noChangeArrowheads="1"/>
            </p:cNvSpPr>
            <p:nvPr/>
          </p:nvSpPr>
          <p:spPr bwMode="auto">
            <a:xfrm>
              <a:off x="1776" y="1776"/>
              <a:ext cx="1632" cy="572"/>
            </a:xfrm>
            <a:prstGeom prst="rect">
              <a:avLst/>
            </a:prstGeom>
            <a:noFill/>
            <a:ln w="12700">
              <a:noFill/>
              <a:miter lim="800000"/>
              <a:headEnd/>
              <a:tailEnd/>
            </a:ln>
            <a:effectLst/>
          </p:spPr>
          <p:txBody>
            <a:bodyPr>
              <a:spAutoFit/>
            </a:bodyPr>
            <a:lstStyle/>
            <a:p>
              <a:pPr algn="ctr" eaLnBrk="0" hangingPunct="0">
                <a:lnSpc>
                  <a:spcPct val="85000"/>
                </a:lnSpc>
                <a:defRPr/>
              </a:pPr>
              <a:r>
                <a:rPr lang="es-AR" sz="1500">
                  <a:effectLst>
                    <a:outerShdw blurRad="38100" dist="38100" dir="2700000" algn="tl">
                      <a:srgbClr val="000000"/>
                    </a:outerShdw>
                  </a:effectLst>
                  <a:latin typeface="Franklin Gothic Medium" pitchFamily="34" charset="0"/>
                </a:rPr>
                <a:t>OOP, </a:t>
              </a:r>
            </a:p>
            <a:p>
              <a:pPr algn="ctr" eaLnBrk="0" hangingPunct="0">
                <a:lnSpc>
                  <a:spcPct val="85000"/>
                </a:lnSpc>
                <a:defRPr/>
              </a:pPr>
              <a:r>
                <a:rPr lang="es-AR" sz="1500">
                  <a:effectLst>
                    <a:outerShdw blurRad="38100" dist="38100" dir="2700000" algn="tl">
                      <a:srgbClr val="000000"/>
                    </a:outerShdw>
                  </a:effectLst>
                  <a:latin typeface="Franklin Gothic Medium" pitchFamily="34" charset="0"/>
                </a:rPr>
                <a:t>Potencia,</a:t>
              </a:r>
            </a:p>
            <a:p>
              <a:pPr algn="ctr" eaLnBrk="0" hangingPunct="0">
                <a:lnSpc>
                  <a:spcPct val="85000"/>
                </a:lnSpc>
                <a:defRPr/>
              </a:pPr>
              <a:r>
                <a:rPr lang="es-AR" sz="1500">
                  <a:effectLst>
                    <a:outerShdw blurRad="38100" dist="38100" dir="2700000" algn="tl">
                      <a:srgbClr val="000000"/>
                    </a:outerShdw>
                  </a:effectLst>
                  <a:latin typeface="Franklin Gothic Medium" pitchFamily="34" charset="0"/>
                </a:rPr>
                <a:t>Acceso a bajo nivel</a:t>
              </a:r>
            </a:p>
          </p:txBody>
        </p:sp>
        <p:pic>
          <p:nvPicPr>
            <p:cNvPr id="18447"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2" y="2976"/>
              <a:ext cx="154"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grpSp>
      <p:grpSp>
        <p:nvGrpSpPr>
          <p:cNvPr id="9" name="Group 26"/>
          <p:cNvGrpSpPr>
            <a:grpSpLocks/>
          </p:cNvGrpSpPr>
          <p:nvPr/>
        </p:nvGrpSpPr>
        <p:grpSpPr bwMode="auto">
          <a:xfrm>
            <a:off x="1371600" y="2971800"/>
            <a:ext cx="2224088" cy="2158604"/>
            <a:chOff x="192" y="1776"/>
            <a:chExt cx="1868" cy="1813"/>
          </a:xfrm>
        </p:grpSpPr>
        <p:grpSp>
          <p:nvGrpSpPr>
            <p:cNvPr id="18440" name="Group 27"/>
            <p:cNvGrpSpPr>
              <a:grpSpLocks/>
            </p:cNvGrpSpPr>
            <p:nvPr/>
          </p:nvGrpSpPr>
          <p:grpSpPr bwMode="auto">
            <a:xfrm>
              <a:off x="216" y="2448"/>
              <a:ext cx="1584" cy="528"/>
              <a:chOff x="216" y="2448"/>
              <a:chExt cx="1584" cy="528"/>
            </a:xfrm>
          </p:grpSpPr>
          <p:pic>
            <p:nvPicPr>
              <p:cNvPr id="18443"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 y="2448"/>
                <a:ext cx="1584"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01405" name="Rectangle 29"/>
              <p:cNvSpPr>
                <a:spLocks noChangeArrowheads="1"/>
              </p:cNvSpPr>
              <p:nvPr/>
            </p:nvSpPr>
            <p:spPr bwMode="auto">
              <a:xfrm>
                <a:off x="216" y="2448"/>
                <a:ext cx="1584" cy="528"/>
              </a:xfrm>
              <a:prstGeom prst="rect">
                <a:avLst/>
              </a:prstGeom>
              <a:noFill/>
              <a:ln w="25400">
                <a:noFill/>
                <a:miter lim="800000"/>
                <a:headEnd/>
                <a:tailEnd/>
              </a:ln>
              <a:effectLst/>
            </p:spPr>
            <p:txBody>
              <a:bodyPr wrap="none" anchor="ctr"/>
              <a:lstStyle/>
              <a:p>
                <a:pPr algn="ctr" eaLnBrk="0" hangingPunct="0">
                  <a:lnSpc>
                    <a:spcPct val="85000"/>
                  </a:lnSpc>
                  <a:defRPr/>
                </a:pPr>
                <a:r>
                  <a:rPr lang="en-US" sz="2400">
                    <a:effectLst>
                      <a:outerShdw blurRad="38100" dist="38100" dir="2700000" algn="tl">
                        <a:srgbClr val="000000"/>
                      </a:outerShdw>
                    </a:effectLst>
                    <a:latin typeface="Franklin Gothic Medium" pitchFamily="34" charset="0"/>
                  </a:rPr>
                  <a:t>Visual Basic</a:t>
                </a:r>
              </a:p>
            </p:txBody>
          </p:sp>
        </p:grpSp>
        <p:sp>
          <p:nvSpPr>
            <p:cNvPr id="101406" name="Text Box 30"/>
            <p:cNvSpPr txBox="1">
              <a:spLocks noChangeArrowheads="1"/>
            </p:cNvSpPr>
            <p:nvPr/>
          </p:nvSpPr>
          <p:spPr bwMode="auto">
            <a:xfrm>
              <a:off x="192" y="1776"/>
              <a:ext cx="1584" cy="572"/>
            </a:xfrm>
            <a:prstGeom prst="rect">
              <a:avLst/>
            </a:prstGeom>
            <a:noFill/>
            <a:ln w="12700">
              <a:noFill/>
              <a:miter lim="800000"/>
              <a:headEnd/>
              <a:tailEnd/>
            </a:ln>
            <a:effectLst/>
          </p:spPr>
          <p:txBody>
            <a:bodyPr>
              <a:spAutoFit/>
            </a:bodyPr>
            <a:lstStyle/>
            <a:p>
              <a:pPr algn="ctr" eaLnBrk="0" hangingPunct="0">
                <a:lnSpc>
                  <a:spcPct val="85000"/>
                </a:lnSpc>
                <a:defRPr/>
              </a:pPr>
              <a:r>
                <a:rPr lang="en-US" sz="1500">
                  <a:effectLst>
                    <a:outerShdw blurRad="38100" dist="38100" dir="2700000" algn="tl">
                      <a:srgbClr val="000000"/>
                    </a:outerShdw>
                  </a:effectLst>
                  <a:latin typeface="Franklin Gothic Medium" pitchFamily="34" charset="0"/>
                </a:rPr>
                <a:t>Desarrollo Rapido,</a:t>
              </a:r>
            </a:p>
            <a:p>
              <a:pPr algn="ctr" eaLnBrk="0" hangingPunct="0">
                <a:lnSpc>
                  <a:spcPct val="85000"/>
                </a:lnSpc>
                <a:defRPr/>
              </a:pPr>
              <a:r>
                <a:rPr lang="en-US" sz="1500">
                  <a:effectLst>
                    <a:outerShdw blurRad="38100" dist="38100" dir="2700000" algn="tl">
                      <a:srgbClr val="000000"/>
                    </a:outerShdw>
                  </a:effectLst>
                  <a:latin typeface="Franklin Gothic Medium" pitchFamily="34" charset="0"/>
                </a:rPr>
                <a:t>Componentes,</a:t>
              </a:r>
            </a:p>
            <a:p>
              <a:pPr algn="ctr" eaLnBrk="0" hangingPunct="0">
                <a:lnSpc>
                  <a:spcPct val="85000"/>
                </a:lnSpc>
                <a:defRPr/>
              </a:pPr>
              <a:r>
                <a:rPr lang="en-US" sz="1500">
                  <a:effectLst>
                    <a:outerShdw blurRad="38100" dist="38100" dir="2700000" algn="tl">
                      <a:srgbClr val="000000"/>
                    </a:outerShdw>
                  </a:effectLst>
                  <a:latin typeface="Franklin Gothic Medium" pitchFamily="34" charset="0"/>
                </a:rPr>
                <a:t>Event Driven</a:t>
              </a:r>
            </a:p>
          </p:txBody>
        </p:sp>
        <p:pic>
          <p:nvPicPr>
            <p:cNvPr id="18442" name="Picture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4" y="2952"/>
              <a:ext cx="476" cy="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grpSp>
    </p:spTree>
    <p:extLst>
      <p:ext uri="{BB962C8B-B14F-4D97-AF65-F5344CB8AC3E}">
        <p14:creationId xmlns:p14="http://schemas.microsoft.com/office/powerpoint/2010/main" val="1439761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randombar(horizontal)">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p:txBody>
          <a:bodyPr/>
          <a:lstStyle/>
          <a:p>
            <a:pPr eaLnBrk="1" hangingPunct="1">
              <a:defRPr/>
            </a:pPr>
            <a:r>
              <a:rPr lang="es-AR"/>
              <a:t>Desarrollo Simplificado</a:t>
            </a:r>
            <a:endParaRPr lang="en-US"/>
          </a:p>
        </p:txBody>
      </p:sp>
      <p:sp>
        <p:nvSpPr>
          <p:cNvPr id="104453" name="Rectangle 5"/>
          <p:cNvSpPr>
            <a:spLocks noGrp="1" noChangeArrowheads="1"/>
          </p:cNvSpPr>
          <p:nvPr>
            <p:ph idx="1"/>
          </p:nvPr>
        </p:nvSpPr>
        <p:spPr>
          <a:xfrm>
            <a:off x="1449229" y="2376489"/>
            <a:ext cx="6291263" cy="2679783"/>
          </a:xfrm>
        </p:spPr>
        <p:txBody>
          <a:bodyPr>
            <a:normAutofit fontScale="92500" lnSpcReduction="20000"/>
          </a:bodyPr>
          <a:lstStyle/>
          <a:p>
            <a:pPr eaLnBrk="1" hangingPunct="1">
              <a:defRPr/>
            </a:pPr>
            <a:r>
              <a:rPr lang="es-AR" dirty="0"/>
              <a:t>Alto nivel de abstracción</a:t>
            </a:r>
          </a:p>
          <a:p>
            <a:pPr lvl="1" eaLnBrk="1" hangingPunct="1">
              <a:defRPr/>
            </a:pPr>
            <a:r>
              <a:rPr lang="es-AR" dirty="0"/>
              <a:t>No mas accesos COM a bajo nivel</a:t>
            </a:r>
          </a:p>
          <a:p>
            <a:pPr lvl="1" eaLnBrk="1" hangingPunct="1">
              <a:defRPr/>
            </a:pPr>
            <a:r>
              <a:rPr lang="es-AR" dirty="0"/>
              <a:t>Orientado a Objetos desde el Núcleo</a:t>
            </a:r>
          </a:p>
          <a:p>
            <a:pPr eaLnBrk="1" hangingPunct="1">
              <a:defRPr/>
            </a:pPr>
            <a:r>
              <a:rPr lang="es-AR" dirty="0"/>
              <a:t>Sistema de tipos unificado (CTS)</a:t>
            </a:r>
          </a:p>
          <a:p>
            <a:pPr lvl="1" eaLnBrk="1" hangingPunct="1">
              <a:defRPr/>
            </a:pPr>
            <a:r>
              <a:rPr lang="es-AR" dirty="0"/>
              <a:t>Todo es un objeto, no mas </a:t>
            </a:r>
            <a:r>
              <a:rPr lang="es-AR" dirty="0" err="1"/>
              <a:t>variants</a:t>
            </a:r>
            <a:endParaRPr lang="es-AR" dirty="0"/>
          </a:p>
          <a:p>
            <a:pPr eaLnBrk="1" hangingPunct="1">
              <a:defRPr/>
            </a:pPr>
            <a:r>
              <a:rPr lang="es-AR" dirty="0"/>
              <a:t>Componentes de Software</a:t>
            </a:r>
          </a:p>
          <a:p>
            <a:pPr lvl="1" eaLnBrk="1" hangingPunct="1">
              <a:defRPr/>
            </a:pPr>
            <a:r>
              <a:rPr lang="es-AR" dirty="0"/>
              <a:t>Propiedades, métodos, eventos, y atributos incluidos en la construcción de clases</a:t>
            </a:r>
          </a:p>
          <a:p>
            <a:pPr eaLnBrk="1" hangingPunct="1">
              <a:defRPr/>
            </a:pPr>
            <a:r>
              <a:rPr lang="es-AR" dirty="0"/>
              <a:t>API organizada en forma Jerárquica</a:t>
            </a:r>
          </a:p>
        </p:txBody>
      </p:sp>
    </p:spTree>
    <p:extLst>
      <p:ext uri="{BB962C8B-B14F-4D97-AF65-F5344CB8AC3E}">
        <p14:creationId xmlns:p14="http://schemas.microsoft.com/office/powerpoint/2010/main" val="1135898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a:xfrm>
            <a:off x="1428751" y="1028701"/>
            <a:ext cx="6294835" cy="892969"/>
          </a:xfrm>
        </p:spPr>
        <p:txBody>
          <a:bodyPr/>
          <a:lstStyle/>
          <a:p>
            <a:pPr eaLnBrk="1" hangingPunct="1">
              <a:defRPr/>
            </a:pPr>
            <a:r>
              <a:rPr lang="es-AR" sz="3000"/>
              <a:t>Entorno de Ejecución Robusto y Seguro</a:t>
            </a:r>
          </a:p>
        </p:txBody>
      </p:sp>
      <p:sp>
        <p:nvSpPr>
          <p:cNvPr id="107525" name="Rectangle 5"/>
          <p:cNvSpPr>
            <a:spLocks noGrp="1" noChangeArrowheads="1"/>
          </p:cNvSpPr>
          <p:nvPr>
            <p:ph idx="1"/>
          </p:nvPr>
        </p:nvSpPr>
        <p:spPr>
          <a:xfrm>
            <a:off x="1428751" y="2496805"/>
            <a:ext cx="6291263" cy="2463215"/>
          </a:xfrm>
        </p:spPr>
        <p:txBody>
          <a:bodyPr>
            <a:normAutofit fontScale="92500" lnSpcReduction="20000"/>
          </a:bodyPr>
          <a:lstStyle/>
          <a:p>
            <a:pPr eaLnBrk="1" hangingPunct="1">
              <a:defRPr/>
            </a:pPr>
            <a:r>
              <a:rPr lang="es-AR" dirty="0"/>
              <a:t>Gestión automática de la memoria</a:t>
            </a:r>
          </a:p>
          <a:p>
            <a:pPr lvl="1" eaLnBrk="1" hangingPunct="1">
              <a:defRPr/>
            </a:pPr>
            <a:r>
              <a:rPr lang="es-AR" dirty="0"/>
              <a:t>Todos los objetos son administrados por el </a:t>
            </a:r>
            <a:r>
              <a:rPr lang="es-AR" dirty="0" err="1"/>
              <a:t>Garbage</a:t>
            </a:r>
            <a:r>
              <a:rPr lang="es-AR" dirty="0"/>
              <a:t> </a:t>
            </a:r>
            <a:r>
              <a:rPr lang="es-AR" dirty="0" err="1"/>
              <a:t>Collector</a:t>
            </a:r>
            <a:endParaRPr lang="es-AR" dirty="0"/>
          </a:p>
          <a:p>
            <a:pPr eaLnBrk="1" hangingPunct="1">
              <a:defRPr/>
            </a:pPr>
            <a:r>
              <a:rPr lang="es-AR" dirty="0"/>
              <a:t>Manejo de Excepciones</a:t>
            </a:r>
          </a:p>
          <a:p>
            <a:pPr eaLnBrk="1" hangingPunct="1">
              <a:defRPr/>
            </a:pPr>
            <a:r>
              <a:rPr lang="es-AR" dirty="0"/>
              <a:t>Fuertemente </a:t>
            </a:r>
            <a:r>
              <a:rPr lang="es-AR" dirty="0" err="1"/>
              <a:t>tipado</a:t>
            </a:r>
            <a:endParaRPr lang="es-AR" dirty="0"/>
          </a:p>
          <a:p>
            <a:pPr lvl="1" eaLnBrk="1" hangingPunct="1">
              <a:defRPr/>
            </a:pPr>
            <a:r>
              <a:rPr lang="es-AR" dirty="0"/>
              <a:t>Solo casteos seguros</a:t>
            </a:r>
          </a:p>
          <a:p>
            <a:pPr lvl="1" eaLnBrk="1" hangingPunct="1">
              <a:defRPr/>
            </a:pPr>
            <a:r>
              <a:rPr lang="es-AR" dirty="0"/>
              <a:t>Inicialización de variables obligatoria</a:t>
            </a:r>
          </a:p>
          <a:p>
            <a:pPr eaLnBrk="1" hangingPunct="1">
              <a:defRPr/>
            </a:pPr>
            <a:r>
              <a:rPr lang="es-AR" dirty="0"/>
              <a:t>Instalación con Cero Impacto</a:t>
            </a:r>
          </a:p>
          <a:p>
            <a:pPr lvl="1" eaLnBrk="1" hangingPunct="1">
              <a:defRPr/>
            </a:pPr>
            <a:r>
              <a:rPr lang="es-AR" dirty="0"/>
              <a:t>No requiere registración en la </a:t>
            </a:r>
            <a:r>
              <a:rPr lang="es-AR" dirty="0" err="1"/>
              <a:t>Registry</a:t>
            </a:r>
            <a:endParaRPr lang="es-AR" dirty="0"/>
          </a:p>
        </p:txBody>
      </p:sp>
    </p:spTree>
    <p:extLst>
      <p:ext uri="{BB962C8B-B14F-4D97-AF65-F5344CB8AC3E}">
        <p14:creationId xmlns:p14="http://schemas.microsoft.com/office/powerpoint/2010/main" val="126874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p:txBody>
          <a:bodyPr/>
          <a:lstStyle/>
          <a:p>
            <a:pPr eaLnBrk="1" hangingPunct="1">
              <a:defRPr/>
            </a:pPr>
            <a:r>
              <a:rPr lang="es-AR"/>
              <a:t>Independencia del lenguaje</a:t>
            </a:r>
          </a:p>
        </p:txBody>
      </p:sp>
      <p:sp>
        <p:nvSpPr>
          <p:cNvPr id="113669" name="Rectangle 5"/>
          <p:cNvSpPr>
            <a:spLocks noGrp="1" noChangeArrowheads="1"/>
          </p:cNvSpPr>
          <p:nvPr>
            <p:ph idx="1"/>
          </p:nvPr>
        </p:nvSpPr>
        <p:spPr>
          <a:xfrm>
            <a:off x="1449229" y="2629151"/>
            <a:ext cx="6291263" cy="2078204"/>
          </a:xfrm>
        </p:spPr>
        <p:txBody>
          <a:bodyPr>
            <a:normAutofit fontScale="92500" lnSpcReduction="20000"/>
          </a:bodyPr>
          <a:lstStyle/>
          <a:p>
            <a:pPr eaLnBrk="1" hangingPunct="1">
              <a:defRPr/>
            </a:pPr>
            <a:r>
              <a:rPr lang="es-AR" dirty="0"/>
              <a:t>Libertad en la elección del lenguaje</a:t>
            </a:r>
          </a:p>
          <a:p>
            <a:pPr lvl="1" eaLnBrk="1" hangingPunct="1">
              <a:defRPr/>
            </a:pPr>
            <a:r>
              <a:rPr lang="es-AR" dirty="0"/>
              <a:t>Todas las facilidades de la plataforma .NET están disponibles a todos los lenguajes de programación .NET</a:t>
            </a:r>
          </a:p>
          <a:p>
            <a:pPr lvl="1" eaLnBrk="1" hangingPunct="1">
              <a:defRPr/>
            </a:pPr>
            <a:r>
              <a:rPr lang="es-AR" dirty="0"/>
              <a:t>Los componentes de una aplicación .NET pueden ser escritos en distintos lenguajes de alto nivel compatibles con la plataforma</a:t>
            </a:r>
          </a:p>
          <a:p>
            <a:pPr eaLnBrk="1" hangingPunct="1">
              <a:defRPr/>
            </a:pPr>
            <a:r>
              <a:rPr lang="es-AR" dirty="0"/>
              <a:t>Herramientas compartidas</a:t>
            </a:r>
          </a:p>
          <a:p>
            <a:pPr lvl="1" eaLnBrk="1" hangingPunct="1">
              <a:defRPr/>
            </a:pPr>
            <a:r>
              <a:rPr lang="es-AR" dirty="0" err="1"/>
              <a:t>Debuggers</a:t>
            </a:r>
            <a:r>
              <a:rPr lang="es-AR" dirty="0"/>
              <a:t>, </a:t>
            </a:r>
            <a:r>
              <a:rPr lang="es-AR" dirty="0" err="1"/>
              <a:t>profilers</a:t>
            </a:r>
            <a:r>
              <a:rPr lang="es-AR" dirty="0"/>
              <a:t>, analizadores de código, y otras trabajan para todos los lenguajes</a:t>
            </a:r>
          </a:p>
        </p:txBody>
      </p:sp>
    </p:spTree>
    <p:extLst>
      <p:ext uri="{BB962C8B-B14F-4D97-AF65-F5344CB8AC3E}">
        <p14:creationId xmlns:p14="http://schemas.microsoft.com/office/powerpoint/2010/main" val="1851084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es-MX" sz="4950" dirty="0"/>
              <a:t>Capítulo 5: Control de las luces desde una interface HMI</a:t>
            </a:r>
          </a:p>
        </p:txBody>
      </p:sp>
      <p:sp>
        <p:nvSpPr>
          <p:cNvPr id="5" name="Subtítulo 4"/>
          <p:cNvSpPr>
            <a:spLocks noGrp="1"/>
          </p:cNvSpPr>
          <p:nvPr>
            <p:ph type="subTitle" idx="1"/>
          </p:nvPr>
        </p:nvSpPr>
        <p:spPr/>
        <p:txBody>
          <a:bodyPr/>
          <a:lstStyle/>
          <a:p>
            <a:endParaRPr lang="es-MX"/>
          </a:p>
        </p:txBody>
      </p:sp>
    </p:spTree>
    <p:extLst>
      <p:ext uri="{BB962C8B-B14F-4D97-AF65-F5344CB8AC3E}">
        <p14:creationId xmlns:p14="http://schemas.microsoft.com/office/powerpoint/2010/main" val="2653806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2" name="Rectangle 4"/>
          <p:cNvSpPr>
            <a:spLocks noGrp="1" noChangeArrowheads="1"/>
          </p:cNvSpPr>
          <p:nvPr>
            <p:ph type="title"/>
          </p:nvPr>
        </p:nvSpPr>
        <p:spPr>
          <a:xfrm>
            <a:off x="1428751" y="1028701"/>
            <a:ext cx="6294835" cy="892969"/>
          </a:xfrm>
        </p:spPr>
        <p:txBody>
          <a:bodyPr/>
          <a:lstStyle/>
          <a:p>
            <a:pPr eaLnBrk="1" hangingPunct="1">
              <a:defRPr/>
            </a:pPr>
            <a:r>
              <a:rPr lang="es-AR" sz="3000"/>
              <a:t>Instalación y Administración más simples</a:t>
            </a:r>
          </a:p>
        </p:txBody>
      </p:sp>
      <p:sp>
        <p:nvSpPr>
          <p:cNvPr id="109573" name="Rectangle 5"/>
          <p:cNvSpPr>
            <a:spLocks noGrp="1" noChangeArrowheads="1"/>
          </p:cNvSpPr>
          <p:nvPr>
            <p:ph idx="1"/>
          </p:nvPr>
        </p:nvSpPr>
        <p:spPr>
          <a:xfrm>
            <a:off x="1432323" y="2641182"/>
            <a:ext cx="6291263" cy="2270710"/>
          </a:xfrm>
        </p:spPr>
        <p:txBody>
          <a:bodyPr>
            <a:normAutofit fontScale="92500" lnSpcReduction="20000"/>
          </a:bodyPr>
          <a:lstStyle/>
          <a:p>
            <a:pPr eaLnBrk="1" hangingPunct="1">
              <a:lnSpc>
                <a:spcPct val="80000"/>
              </a:lnSpc>
              <a:defRPr/>
            </a:pPr>
            <a:r>
              <a:rPr lang="es-AR" dirty="0"/>
              <a:t>Unidades de Ensamblado (“</a:t>
            </a:r>
            <a:r>
              <a:rPr lang="es-AR" dirty="0" err="1"/>
              <a:t>Assemblies</a:t>
            </a:r>
            <a:r>
              <a:rPr lang="es-AR" dirty="0"/>
              <a:t>”)</a:t>
            </a:r>
          </a:p>
          <a:p>
            <a:pPr lvl="1" eaLnBrk="1" hangingPunct="1">
              <a:lnSpc>
                <a:spcPct val="80000"/>
              </a:lnSpc>
              <a:defRPr/>
            </a:pPr>
            <a:r>
              <a:rPr lang="es-AR" dirty="0"/>
              <a:t>Mínima unidad de distribución, versionado y administración de seguridad de aplicaciones .NET</a:t>
            </a:r>
          </a:p>
          <a:p>
            <a:pPr lvl="1" eaLnBrk="1" hangingPunct="1">
              <a:lnSpc>
                <a:spcPct val="80000"/>
              </a:lnSpc>
              <a:defRPr/>
            </a:pPr>
            <a:r>
              <a:rPr lang="es-AR" dirty="0"/>
              <a:t>Auto-descriptas a través de un manifiesto (“</a:t>
            </a:r>
            <a:r>
              <a:rPr lang="es-AR" dirty="0" err="1"/>
              <a:t>manifest</a:t>
            </a:r>
            <a:r>
              <a:rPr lang="es-AR" dirty="0"/>
              <a:t>”)</a:t>
            </a:r>
          </a:p>
          <a:p>
            <a:pPr eaLnBrk="1" hangingPunct="1">
              <a:lnSpc>
                <a:spcPct val="80000"/>
              </a:lnSpc>
              <a:defRPr/>
            </a:pPr>
            <a:r>
              <a:rPr lang="es-AR" dirty="0"/>
              <a:t>Instalaciones Cero-impacto</a:t>
            </a:r>
          </a:p>
          <a:p>
            <a:pPr lvl="1" eaLnBrk="1" hangingPunct="1">
              <a:lnSpc>
                <a:spcPct val="80000"/>
              </a:lnSpc>
              <a:defRPr/>
            </a:pPr>
            <a:r>
              <a:rPr lang="es-AR" dirty="0"/>
              <a:t>Aplicaciones y componentes pueden ser compartidas o privadas</a:t>
            </a:r>
          </a:p>
          <a:p>
            <a:pPr eaLnBrk="1" hangingPunct="1">
              <a:lnSpc>
                <a:spcPct val="80000"/>
              </a:lnSpc>
              <a:defRPr/>
            </a:pPr>
            <a:r>
              <a:rPr lang="es-AR" dirty="0" err="1"/>
              <a:t>Versioning</a:t>
            </a:r>
            <a:endParaRPr lang="es-AR" dirty="0"/>
          </a:p>
          <a:p>
            <a:pPr lvl="1" eaLnBrk="1" hangingPunct="1">
              <a:lnSpc>
                <a:spcPct val="80000"/>
              </a:lnSpc>
              <a:defRPr/>
            </a:pPr>
            <a:r>
              <a:rPr lang="es-AR" dirty="0"/>
              <a:t>Múltiples versiones del mismo componente pueden </a:t>
            </a:r>
            <a:r>
              <a:rPr lang="es-AR" dirty="0" err="1"/>
              <a:t>co</a:t>
            </a:r>
            <a:r>
              <a:rPr lang="es-AR" dirty="0"/>
              <a:t>-existir, aún en el mismo proceso</a:t>
            </a:r>
          </a:p>
        </p:txBody>
      </p:sp>
    </p:spTree>
    <p:extLst>
      <p:ext uri="{BB962C8B-B14F-4D97-AF65-F5344CB8AC3E}">
        <p14:creationId xmlns:p14="http://schemas.microsoft.com/office/powerpoint/2010/main" val="2944948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20" name="Rectangle 4"/>
          <p:cNvSpPr>
            <a:spLocks noGrp="1" noChangeArrowheads="1"/>
          </p:cNvSpPr>
          <p:nvPr>
            <p:ph type="title"/>
          </p:nvPr>
        </p:nvSpPr>
        <p:spPr/>
        <p:txBody>
          <a:bodyPr/>
          <a:lstStyle/>
          <a:p>
            <a:pPr eaLnBrk="1" hangingPunct="1">
              <a:defRPr/>
            </a:pPr>
            <a:r>
              <a:rPr lang="es-AR"/>
              <a:t>Extensibilidad</a:t>
            </a:r>
          </a:p>
        </p:txBody>
      </p:sp>
      <p:sp>
        <p:nvSpPr>
          <p:cNvPr id="111621" name="Rectangle 5"/>
          <p:cNvSpPr>
            <a:spLocks noGrp="1" noChangeArrowheads="1"/>
          </p:cNvSpPr>
          <p:nvPr>
            <p:ph idx="1"/>
          </p:nvPr>
        </p:nvSpPr>
        <p:spPr>
          <a:xfrm>
            <a:off x="1449229" y="2593057"/>
            <a:ext cx="6291263" cy="2222897"/>
          </a:xfrm>
        </p:spPr>
        <p:txBody>
          <a:bodyPr/>
          <a:lstStyle/>
          <a:p>
            <a:pPr eaLnBrk="1" hangingPunct="1">
              <a:defRPr/>
            </a:pPr>
            <a:r>
              <a:rPr lang="es-AR" dirty="0"/>
              <a:t>El Framework no es una “caja negra”</a:t>
            </a:r>
          </a:p>
          <a:p>
            <a:pPr eaLnBrk="1" hangingPunct="1">
              <a:defRPr/>
            </a:pPr>
            <a:r>
              <a:rPr lang="es-AR" dirty="0"/>
              <a:t>Sus clases pueden ser extendidas a través del mecanismo de herencia</a:t>
            </a:r>
          </a:p>
          <a:p>
            <a:pPr lvl="1" eaLnBrk="1" hangingPunct="1">
              <a:defRPr/>
            </a:pPr>
            <a:r>
              <a:rPr lang="es-AR" dirty="0"/>
              <a:t>A diferencia de COM, usamos y extendemos las clases en si mismas, no un “</a:t>
            </a:r>
            <a:r>
              <a:rPr lang="es-AR" dirty="0" err="1"/>
              <a:t>wrapper</a:t>
            </a:r>
            <a:r>
              <a:rPr lang="es-AR" dirty="0"/>
              <a:t>”</a:t>
            </a:r>
          </a:p>
          <a:p>
            <a:pPr eaLnBrk="1" hangingPunct="1">
              <a:defRPr/>
            </a:pPr>
            <a:r>
              <a:rPr lang="es-AR" dirty="0"/>
              <a:t>Herencia entre distintos lenguajes</a:t>
            </a:r>
          </a:p>
        </p:txBody>
      </p:sp>
    </p:spTree>
    <p:extLst>
      <p:ext uri="{BB962C8B-B14F-4D97-AF65-F5344CB8AC3E}">
        <p14:creationId xmlns:p14="http://schemas.microsoft.com/office/powerpoint/2010/main" val="569406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800100" y="944377"/>
            <a:ext cx="7543800" cy="638591"/>
          </a:xfrm>
        </p:spPr>
        <p:txBody>
          <a:bodyPr>
            <a:normAutofit fontScale="90000"/>
          </a:bodyPr>
          <a:lstStyle/>
          <a:p>
            <a:pPr eaLnBrk="1" hangingPunct="1">
              <a:defRPr/>
            </a:pPr>
            <a:r>
              <a:rPr lang="es-AR" dirty="0"/>
              <a:t>Interoperabilidad</a:t>
            </a:r>
            <a:endParaRPr lang="en-US" dirty="0"/>
          </a:p>
        </p:txBody>
      </p:sp>
      <p:grpSp>
        <p:nvGrpSpPr>
          <p:cNvPr id="2" name="Group 3"/>
          <p:cNvGrpSpPr>
            <a:grpSpLocks/>
          </p:cNvGrpSpPr>
          <p:nvPr/>
        </p:nvGrpSpPr>
        <p:grpSpPr bwMode="auto">
          <a:xfrm>
            <a:off x="1485900" y="3143250"/>
            <a:ext cx="3314700" cy="2514600"/>
            <a:chOff x="288" y="1920"/>
            <a:chExt cx="2784" cy="2112"/>
          </a:xfrm>
        </p:grpSpPr>
        <p:sp>
          <p:nvSpPr>
            <p:cNvPr id="108548" name="Rectangle 4"/>
            <p:cNvSpPr>
              <a:spLocks noChangeArrowheads="1"/>
            </p:cNvSpPr>
            <p:nvPr/>
          </p:nvSpPr>
          <p:spPr bwMode="auto">
            <a:xfrm>
              <a:off x="288" y="2208"/>
              <a:ext cx="2784" cy="1824"/>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2700000" scaled="1"/>
            </a:gradFill>
            <a:ln w="12700">
              <a:solidFill>
                <a:schemeClr val="hlink"/>
              </a:solidFill>
              <a:miter lim="800000"/>
              <a:headEnd type="none" w="sm" len="sm"/>
              <a:tailEnd type="none" w="sm" len="sm"/>
            </a:ln>
            <a:effectLst/>
          </p:spPr>
          <p:txBody>
            <a:bodyPr wrap="none" anchor="ctr"/>
            <a:lstStyle/>
            <a:p>
              <a:pPr algn="ctr">
                <a:defRPr/>
              </a:pPr>
              <a:endParaRPr lang="es-AR" sz="2100">
                <a:effectLst>
                  <a:outerShdw blurRad="38100" dist="38100" dir="2700000" algn="tl">
                    <a:srgbClr val="000000"/>
                  </a:outerShdw>
                </a:effectLst>
                <a:latin typeface="Franklin Gothic Medium" pitchFamily="34" charset="0"/>
              </a:endParaRPr>
            </a:p>
          </p:txBody>
        </p:sp>
        <p:sp>
          <p:nvSpPr>
            <p:cNvPr id="108549" name="Text Box 5"/>
            <p:cNvSpPr txBox="1">
              <a:spLocks noChangeArrowheads="1"/>
            </p:cNvSpPr>
            <p:nvPr/>
          </p:nvSpPr>
          <p:spPr bwMode="auto">
            <a:xfrm>
              <a:off x="288" y="1920"/>
              <a:ext cx="1508" cy="310"/>
            </a:xfrm>
            <a:prstGeom prst="rect">
              <a:avLst/>
            </a:prstGeom>
            <a:noFill/>
            <a:ln w="12700">
              <a:noFill/>
              <a:miter lim="800000"/>
              <a:headEnd type="none" w="sm" len="sm"/>
              <a:tailEnd type="none" w="sm" len="sm"/>
            </a:ln>
            <a:effectLst/>
          </p:spPr>
          <p:txBody>
            <a:bodyPr wrap="none">
              <a:spAutoFit/>
            </a:bodyPr>
            <a:lstStyle/>
            <a:p>
              <a:pPr>
                <a:defRPr/>
              </a:pPr>
              <a:r>
                <a:rPr lang="en-US">
                  <a:effectLst>
                    <a:outerShdw blurRad="38100" dist="38100" dir="2700000" algn="tl">
                      <a:srgbClr val="000000"/>
                    </a:outerShdw>
                  </a:effectLst>
                  <a:latin typeface="Franklin Gothic Medium" pitchFamily="34" charset="0"/>
                </a:rPr>
                <a:t>.NET Framework</a:t>
              </a:r>
            </a:p>
          </p:txBody>
        </p:sp>
      </p:grpSp>
      <p:grpSp>
        <p:nvGrpSpPr>
          <p:cNvPr id="3" name="Group 6"/>
          <p:cNvGrpSpPr>
            <a:grpSpLocks/>
          </p:cNvGrpSpPr>
          <p:nvPr/>
        </p:nvGrpSpPr>
        <p:grpSpPr bwMode="auto">
          <a:xfrm>
            <a:off x="2171700" y="1714500"/>
            <a:ext cx="4174332" cy="1771650"/>
            <a:chOff x="864" y="720"/>
            <a:chExt cx="3506" cy="1488"/>
          </a:xfrm>
        </p:grpSpPr>
        <p:pic>
          <p:nvPicPr>
            <p:cNvPr id="24591" name="Picture 7" descr="internet cloud smal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 y="864"/>
              <a:ext cx="1104" cy="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92" name="Group 8"/>
            <p:cNvGrpSpPr>
              <a:grpSpLocks/>
            </p:cNvGrpSpPr>
            <p:nvPr/>
          </p:nvGrpSpPr>
          <p:grpSpPr bwMode="auto">
            <a:xfrm>
              <a:off x="3312" y="720"/>
              <a:ext cx="974" cy="588"/>
              <a:chOff x="1913" y="1190"/>
              <a:chExt cx="974" cy="588"/>
            </a:xfrm>
          </p:grpSpPr>
          <p:pic>
            <p:nvPicPr>
              <p:cNvPr id="2460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3" y="1403"/>
                <a:ext cx="974"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604" name="Group 10"/>
              <p:cNvGrpSpPr>
                <a:grpSpLocks/>
              </p:cNvGrpSpPr>
              <p:nvPr/>
            </p:nvGrpSpPr>
            <p:grpSpPr bwMode="auto">
              <a:xfrm>
                <a:off x="2128" y="1190"/>
                <a:ext cx="632" cy="529"/>
                <a:chOff x="4122" y="1291"/>
                <a:chExt cx="632" cy="529"/>
              </a:xfrm>
            </p:grpSpPr>
            <p:grpSp>
              <p:nvGrpSpPr>
                <p:cNvPr id="24605" name="Group 11"/>
                <p:cNvGrpSpPr>
                  <a:grpSpLocks/>
                </p:cNvGrpSpPr>
                <p:nvPr/>
              </p:nvGrpSpPr>
              <p:grpSpPr bwMode="auto">
                <a:xfrm>
                  <a:off x="4466" y="1383"/>
                  <a:ext cx="288" cy="383"/>
                  <a:chOff x="3439" y="865"/>
                  <a:chExt cx="442" cy="589"/>
                </a:xfrm>
              </p:grpSpPr>
              <p:sp>
                <p:nvSpPr>
                  <p:cNvPr id="108556" name="AutoShape 12"/>
                  <p:cNvSpPr>
                    <a:spLocks noChangeArrowheads="1"/>
                  </p:cNvSpPr>
                  <p:nvPr/>
                </p:nvSpPr>
                <p:spPr bwMode="auto">
                  <a:xfrm>
                    <a:off x="3439" y="865"/>
                    <a:ext cx="325" cy="389"/>
                  </a:xfrm>
                  <a:prstGeom prst="can">
                    <a:avLst>
                      <a:gd name="adj" fmla="val 24009"/>
                    </a:avLst>
                  </a:prstGeom>
                  <a:gradFill rotWithShape="0">
                    <a:gsLst>
                      <a:gs pos="0">
                        <a:srgbClr val="333333">
                          <a:gamma/>
                          <a:shade val="0"/>
                          <a:invGamma/>
                        </a:srgbClr>
                      </a:gs>
                      <a:gs pos="50000">
                        <a:srgbClr val="333333"/>
                      </a:gs>
                      <a:gs pos="100000">
                        <a:srgbClr val="333333">
                          <a:gamma/>
                          <a:shade val="0"/>
                          <a:invGamma/>
                        </a:srgbClr>
                      </a:gs>
                    </a:gsLst>
                    <a:lin ang="0" scaled="1"/>
                  </a:gradFill>
                  <a:ln w="12700">
                    <a:noFill/>
                    <a:round/>
                    <a:headEnd type="none" w="sm" len="sm"/>
                    <a:tailEnd type="none" w="sm" len="sm"/>
                  </a:ln>
                  <a:effectLst/>
                </p:spPr>
                <p:txBody>
                  <a:bodyPr wrap="none" lIns="0" tIns="0" rIns="0" bIns="0"/>
                  <a:lstStyle/>
                  <a:p>
                    <a:pPr algn="ctr" eaLnBrk="0" hangingPunct="0">
                      <a:spcBef>
                        <a:spcPct val="30000"/>
                      </a:spcBef>
                      <a:buClr>
                        <a:schemeClr val="tx2"/>
                      </a:buClr>
                      <a:buSzPct val="75000"/>
                      <a:buFont typeface="Wingdings" pitchFamily="2" charset="2"/>
                      <a:buNone/>
                      <a:defRPr/>
                    </a:pPr>
                    <a:endParaRPr lang="es-AR">
                      <a:effectLst>
                        <a:outerShdw blurRad="38100" dist="38100" dir="2700000" algn="tl">
                          <a:srgbClr val="000000"/>
                        </a:outerShdw>
                      </a:effectLst>
                      <a:latin typeface="Franklin Gothic Medium" pitchFamily="34" charset="0"/>
                    </a:endParaRPr>
                  </a:p>
                </p:txBody>
              </p:sp>
              <p:sp>
                <p:nvSpPr>
                  <p:cNvPr id="108557" name="AutoShape 13"/>
                  <p:cNvSpPr>
                    <a:spLocks noChangeArrowheads="1"/>
                  </p:cNvSpPr>
                  <p:nvPr/>
                </p:nvSpPr>
                <p:spPr bwMode="auto">
                  <a:xfrm>
                    <a:off x="3556" y="1065"/>
                    <a:ext cx="325" cy="389"/>
                  </a:xfrm>
                  <a:prstGeom prst="can">
                    <a:avLst>
                      <a:gd name="adj" fmla="val 24083"/>
                    </a:avLst>
                  </a:prstGeom>
                  <a:gradFill rotWithShape="0">
                    <a:gsLst>
                      <a:gs pos="0">
                        <a:srgbClr val="333333">
                          <a:gamma/>
                          <a:shade val="0"/>
                          <a:invGamma/>
                        </a:srgbClr>
                      </a:gs>
                      <a:gs pos="50000">
                        <a:srgbClr val="333333"/>
                      </a:gs>
                      <a:gs pos="100000">
                        <a:srgbClr val="333333">
                          <a:gamma/>
                          <a:shade val="0"/>
                          <a:invGamma/>
                        </a:srgbClr>
                      </a:gs>
                    </a:gsLst>
                    <a:lin ang="0" scaled="1"/>
                  </a:gradFill>
                  <a:ln w="12700">
                    <a:noFill/>
                    <a:round/>
                    <a:headEnd type="none" w="sm" len="sm"/>
                    <a:tailEnd type="none" w="sm" len="sm"/>
                  </a:ln>
                  <a:effectLst/>
                </p:spPr>
                <p:txBody>
                  <a:bodyPr wrap="none" lIns="0" tIns="0" rIns="0" bIns="0"/>
                  <a:lstStyle/>
                  <a:p>
                    <a:pPr algn="ctr" eaLnBrk="0" hangingPunct="0">
                      <a:spcBef>
                        <a:spcPct val="30000"/>
                      </a:spcBef>
                      <a:buClr>
                        <a:schemeClr val="tx2"/>
                      </a:buClr>
                      <a:buSzPct val="75000"/>
                      <a:buFont typeface="Wingdings" pitchFamily="2" charset="2"/>
                      <a:buNone/>
                      <a:defRPr/>
                    </a:pPr>
                    <a:endParaRPr lang="es-AR">
                      <a:effectLst>
                        <a:outerShdw blurRad="38100" dist="38100" dir="2700000" algn="tl">
                          <a:srgbClr val="000000"/>
                        </a:outerShdw>
                      </a:effectLst>
                      <a:latin typeface="Franklin Gothic Medium" pitchFamily="34" charset="0"/>
                    </a:endParaRPr>
                  </a:p>
                </p:txBody>
              </p:sp>
            </p:grpSp>
            <p:pic>
              <p:nvPicPr>
                <p:cNvPr id="24606" name="Picture 14" descr="Compaq iPac 11_9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2" y="1291"/>
                  <a:ext cx="312" cy="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24593" name="Group 15"/>
            <p:cNvGrpSpPr>
              <a:grpSpLocks/>
            </p:cNvGrpSpPr>
            <p:nvPr/>
          </p:nvGrpSpPr>
          <p:grpSpPr bwMode="auto">
            <a:xfrm>
              <a:off x="864" y="960"/>
              <a:ext cx="662" cy="408"/>
              <a:chOff x="3964" y="2101"/>
              <a:chExt cx="976" cy="632"/>
            </a:xfrm>
          </p:grpSpPr>
          <p:pic>
            <p:nvPicPr>
              <p:cNvPr id="24598" name="Picture 16"/>
              <p:cNvPicPr>
                <a:picLocks noChangeAspect="1" noChangeArrowheads="1"/>
              </p:cNvPicPr>
              <p:nvPr/>
            </p:nvPicPr>
            <p:blipFill>
              <a:blip r:embed="rId6">
                <a:lum bright="18000"/>
                <a:extLst>
                  <a:ext uri="{28A0092B-C50C-407E-A947-70E740481C1C}">
                    <a14:useLocalDpi xmlns:a14="http://schemas.microsoft.com/office/drawing/2010/main" val="0"/>
                  </a:ext>
                </a:extLst>
              </a:blip>
              <a:srcRect/>
              <a:stretch>
                <a:fillRect/>
              </a:stretch>
            </p:blipFill>
            <p:spPr bwMode="auto">
              <a:xfrm>
                <a:off x="3964" y="2357"/>
                <a:ext cx="9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9" name="Picture 17" descr="dell poweredge 63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91" y="2101"/>
                <a:ext cx="550" cy="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600" name="Group 18"/>
              <p:cNvGrpSpPr>
                <a:grpSpLocks/>
              </p:cNvGrpSpPr>
              <p:nvPr/>
            </p:nvGrpSpPr>
            <p:grpSpPr bwMode="auto">
              <a:xfrm>
                <a:off x="4519" y="2236"/>
                <a:ext cx="301" cy="402"/>
                <a:chOff x="3439" y="865"/>
                <a:chExt cx="442" cy="589"/>
              </a:xfrm>
            </p:grpSpPr>
            <p:sp>
              <p:nvSpPr>
                <p:cNvPr id="108563" name="AutoShape 19"/>
                <p:cNvSpPr>
                  <a:spLocks noChangeArrowheads="1"/>
                </p:cNvSpPr>
                <p:nvPr/>
              </p:nvSpPr>
              <p:spPr bwMode="auto">
                <a:xfrm>
                  <a:off x="3438" y="865"/>
                  <a:ext cx="327" cy="390"/>
                </a:xfrm>
                <a:prstGeom prst="can">
                  <a:avLst>
                    <a:gd name="adj" fmla="val 24009"/>
                  </a:avLst>
                </a:prstGeom>
                <a:gradFill rotWithShape="0">
                  <a:gsLst>
                    <a:gs pos="0">
                      <a:srgbClr val="333333">
                        <a:gamma/>
                        <a:shade val="0"/>
                        <a:invGamma/>
                      </a:srgbClr>
                    </a:gs>
                    <a:gs pos="50000">
                      <a:srgbClr val="333333"/>
                    </a:gs>
                    <a:gs pos="100000">
                      <a:srgbClr val="333333">
                        <a:gamma/>
                        <a:shade val="0"/>
                        <a:invGamma/>
                      </a:srgbClr>
                    </a:gs>
                  </a:gsLst>
                  <a:lin ang="0" scaled="1"/>
                </a:gradFill>
                <a:ln w="12700">
                  <a:noFill/>
                  <a:round/>
                  <a:headEnd type="none" w="sm" len="sm"/>
                  <a:tailEnd type="none" w="sm" len="sm"/>
                </a:ln>
                <a:effectLst/>
              </p:spPr>
              <p:txBody>
                <a:bodyPr wrap="none" lIns="0" tIns="0" rIns="0" bIns="0"/>
                <a:lstStyle/>
                <a:p>
                  <a:pPr algn="ctr" eaLnBrk="0" hangingPunct="0">
                    <a:spcBef>
                      <a:spcPct val="30000"/>
                    </a:spcBef>
                    <a:buClr>
                      <a:schemeClr val="tx2"/>
                    </a:buClr>
                    <a:buSzPct val="75000"/>
                    <a:buFont typeface="Wingdings" pitchFamily="2" charset="2"/>
                    <a:buNone/>
                    <a:defRPr/>
                  </a:pPr>
                  <a:endParaRPr lang="es-AR">
                    <a:effectLst>
                      <a:outerShdw blurRad="38100" dist="38100" dir="2700000" algn="tl">
                        <a:srgbClr val="000000"/>
                      </a:outerShdw>
                    </a:effectLst>
                    <a:latin typeface="Franklin Gothic Medium" pitchFamily="34" charset="0"/>
                  </a:endParaRPr>
                </a:p>
              </p:txBody>
            </p:sp>
            <p:sp>
              <p:nvSpPr>
                <p:cNvPr id="108564" name="AutoShape 20"/>
                <p:cNvSpPr>
                  <a:spLocks noChangeArrowheads="1"/>
                </p:cNvSpPr>
                <p:nvPr/>
              </p:nvSpPr>
              <p:spPr bwMode="auto">
                <a:xfrm>
                  <a:off x="3555" y="1064"/>
                  <a:ext cx="327" cy="390"/>
                </a:xfrm>
                <a:prstGeom prst="can">
                  <a:avLst>
                    <a:gd name="adj" fmla="val 24083"/>
                  </a:avLst>
                </a:prstGeom>
                <a:gradFill rotWithShape="0">
                  <a:gsLst>
                    <a:gs pos="0">
                      <a:srgbClr val="333333">
                        <a:gamma/>
                        <a:shade val="0"/>
                        <a:invGamma/>
                      </a:srgbClr>
                    </a:gs>
                    <a:gs pos="50000">
                      <a:srgbClr val="333333"/>
                    </a:gs>
                    <a:gs pos="100000">
                      <a:srgbClr val="333333">
                        <a:gamma/>
                        <a:shade val="0"/>
                        <a:invGamma/>
                      </a:srgbClr>
                    </a:gs>
                  </a:gsLst>
                  <a:lin ang="0" scaled="1"/>
                </a:gradFill>
                <a:ln w="12700">
                  <a:noFill/>
                  <a:round/>
                  <a:headEnd type="none" w="sm" len="sm"/>
                  <a:tailEnd type="none" w="sm" len="sm"/>
                </a:ln>
                <a:effectLst/>
              </p:spPr>
              <p:txBody>
                <a:bodyPr wrap="none" lIns="0" tIns="0" rIns="0" bIns="0"/>
                <a:lstStyle/>
                <a:p>
                  <a:pPr algn="ctr" eaLnBrk="0" hangingPunct="0">
                    <a:spcBef>
                      <a:spcPct val="30000"/>
                    </a:spcBef>
                    <a:buClr>
                      <a:schemeClr val="tx2"/>
                    </a:buClr>
                    <a:buSzPct val="75000"/>
                    <a:buFont typeface="Wingdings" pitchFamily="2" charset="2"/>
                    <a:buNone/>
                    <a:defRPr/>
                  </a:pPr>
                  <a:endParaRPr lang="es-AR">
                    <a:effectLst>
                      <a:outerShdw blurRad="38100" dist="38100" dir="2700000" algn="tl">
                        <a:srgbClr val="000000"/>
                      </a:outerShdw>
                    </a:effectLst>
                    <a:latin typeface="Franklin Gothic Medium" pitchFamily="34" charset="0"/>
                  </a:endParaRPr>
                </a:p>
              </p:txBody>
            </p:sp>
          </p:grpSp>
        </p:grpSp>
        <p:sp>
          <p:nvSpPr>
            <p:cNvPr id="108565" name="AutoShape 21"/>
            <p:cNvSpPr>
              <a:spLocks noChangeArrowheads="1"/>
            </p:cNvSpPr>
            <p:nvPr/>
          </p:nvSpPr>
          <p:spPr bwMode="auto">
            <a:xfrm>
              <a:off x="2256" y="1536"/>
              <a:ext cx="336" cy="672"/>
            </a:xfrm>
            <a:prstGeom prst="upDownArrow">
              <a:avLst>
                <a:gd name="adj1" fmla="val 50000"/>
                <a:gd name="adj2" fmla="val 40000"/>
              </a:avLst>
            </a:prstGeom>
            <a:gradFill rotWithShape="1">
              <a:gsLst>
                <a:gs pos="0">
                  <a:schemeClr val="accent2"/>
                </a:gs>
                <a:gs pos="50000">
                  <a:schemeClr val="accent2">
                    <a:gamma/>
                    <a:shade val="46275"/>
                    <a:invGamma/>
                  </a:schemeClr>
                </a:gs>
                <a:gs pos="100000">
                  <a:schemeClr val="accent2"/>
                </a:gs>
              </a:gsLst>
              <a:lin ang="5400000" scaled="1"/>
            </a:gradFill>
            <a:ln w="12700">
              <a:solidFill>
                <a:schemeClr val="accent2"/>
              </a:solidFill>
              <a:miter lim="800000"/>
              <a:headEnd type="none" w="sm" len="sm"/>
              <a:tailEnd type="none" w="sm" len="sm"/>
            </a:ln>
            <a:effectLst/>
          </p:spPr>
          <p:txBody>
            <a:bodyPr wrap="none" anchor="ctr"/>
            <a:lstStyle/>
            <a:p>
              <a:pPr>
                <a:defRPr/>
              </a:pPr>
              <a:endParaRPr lang="es-ES" sz="1350">
                <a:latin typeface="Arial" charset="0"/>
              </a:endParaRPr>
            </a:p>
          </p:txBody>
        </p:sp>
        <p:sp>
          <p:nvSpPr>
            <p:cNvPr id="108566" name="Text Box 22"/>
            <p:cNvSpPr txBox="1">
              <a:spLocks noChangeArrowheads="1"/>
            </p:cNvSpPr>
            <p:nvPr/>
          </p:nvSpPr>
          <p:spPr bwMode="auto">
            <a:xfrm>
              <a:off x="2640" y="1632"/>
              <a:ext cx="1730" cy="310"/>
            </a:xfrm>
            <a:prstGeom prst="rect">
              <a:avLst/>
            </a:prstGeom>
            <a:noFill/>
            <a:ln w="12700">
              <a:noFill/>
              <a:miter lim="800000"/>
              <a:headEnd type="none" w="sm" len="sm"/>
              <a:tailEnd type="none" w="sm" len="sm"/>
            </a:ln>
            <a:effectLst/>
          </p:spPr>
          <p:txBody>
            <a:bodyPr wrap="none">
              <a:spAutoFit/>
            </a:bodyPr>
            <a:lstStyle/>
            <a:p>
              <a:pPr>
                <a:defRPr/>
              </a:pPr>
              <a:r>
                <a:rPr lang="en-US">
                  <a:effectLst>
                    <a:outerShdw blurRad="38100" dist="38100" dir="2700000" algn="tl">
                      <a:srgbClr val="000000"/>
                    </a:outerShdw>
                  </a:effectLst>
                  <a:latin typeface="Franklin Gothic Medium" pitchFamily="34" charset="0"/>
                </a:rPr>
                <a:t>Servicios Web XML</a:t>
              </a:r>
            </a:p>
          </p:txBody>
        </p:sp>
        <p:sp>
          <p:nvSpPr>
            <p:cNvPr id="24596" name="Line 23"/>
            <p:cNvSpPr>
              <a:spLocks noChangeShapeType="1"/>
            </p:cNvSpPr>
            <p:nvPr/>
          </p:nvSpPr>
          <p:spPr bwMode="auto">
            <a:xfrm>
              <a:off x="1536" y="1248"/>
              <a:ext cx="384" cy="4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MX" sz="1350"/>
            </a:p>
          </p:txBody>
        </p:sp>
        <p:sp>
          <p:nvSpPr>
            <p:cNvPr id="24597" name="Line 24"/>
            <p:cNvSpPr>
              <a:spLocks noChangeShapeType="1"/>
            </p:cNvSpPr>
            <p:nvPr/>
          </p:nvSpPr>
          <p:spPr bwMode="auto">
            <a:xfrm flipV="1">
              <a:off x="2928" y="1200"/>
              <a:ext cx="432" cy="4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MX" sz="1350"/>
            </a:p>
          </p:txBody>
        </p:sp>
      </p:grpSp>
      <p:sp>
        <p:nvSpPr>
          <p:cNvPr id="108569" name="Rectangle 25"/>
          <p:cNvSpPr>
            <a:spLocks noChangeArrowheads="1"/>
          </p:cNvSpPr>
          <p:nvPr/>
        </p:nvSpPr>
        <p:spPr bwMode="auto">
          <a:xfrm>
            <a:off x="2571750" y="3600450"/>
            <a:ext cx="1085850" cy="514350"/>
          </a:xfrm>
          <a:prstGeom prst="rect">
            <a:avLst/>
          </a:prstGeom>
          <a:gradFill rotWithShape="1">
            <a:gsLst>
              <a:gs pos="0">
                <a:schemeClr val="accent2">
                  <a:gamma/>
                  <a:shade val="46275"/>
                  <a:invGamma/>
                </a:schemeClr>
              </a:gs>
              <a:gs pos="100000">
                <a:schemeClr val="accent2"/>
              </a:gs>
            </a:gsLst>
            <a:lin ang="5400000" scaled="1"/>
          </a:gradFill>
          <a:ln w="12700">
            <a:solidFill>
              <a:schemeClr val="accent2"/>
            </a:solidFill>
            <a:miter lim="800000"/>
            <a:headEnd type="none" w="sm" len="sm"/>
            <a:tailEnd type="none" w="sm" len="sm"/>
          </a:ln>
          <a:effectLst/>
        </p:spPr>
        <p:txBody>
          <a:bodyPr wrap="none" anchor="ctr"/>
          <a:lstStyle/>
          <a:p>
            <a:pPr algn="ctr">
              <a:defRPr/>
            </a:pPr>
            <a:r>
              <a:rPr lang="en-US" sz="2100">
                <a:effectLst>
                  <a:outerShdw blurRad="38100" dist="38100" dir="2700000" algn="tl">
                    <a:srgbClr val="000000"/>
                  </a:outerShdw>
                </a:effectLst>
                <a:latin typeface="Franklin Gothic Medium" pitchFamily="34" charset="0"/>
              </a:rPr>
              <a:t>C#</a:t>
            </a:r>
          </a:p>
        </p:txBody>
      </p:sp>
      <p:sp>
        <p:nvSpPr>
          <p:cNvPr id="108570" name="Rectangle 26"/>
          <p:cNvSpPr>
            <a:spLocks noChangeArrowheads="1"/>
          </p:cNvSpPr>
          <p:nvPr/>
        </p:nvSpPr>
        <p:spPr bwMode="auto">
          <a:xfrm>
            <a:off x="1600200" y="4286250"/>
            <a:ext cx="1085850" cy="514350"/>
          </a:xfrm>
          <a:prstGeom prst="rect">
            <a:avLst/>
          </a:prstGeom>
          <a:gradFill rotWithShape="1">
            <a:gsLst>
              <a:gs pos="0">
                <a:schemeClr val="accent2">
                  <a:gamma/>
                  <a:shade val="46275"/>
                  <a:invGamma/>
                </a:schemeClr>
              </a:gs>
              <a:gs pos="100000">
                <a:schemeClr val="accent2"/>
              </a:gs>
            </a:gsLst>
            <a:lin ang="5400000" scaled="1"/>
          </a:gradFill>
          <a:ln w="12700">
            <a:solidFill>
              <a:schemeClr val="accent2"/>
            </a:solidFill>
            <a:miter lim="800000"/>
            <a:headEnd type="none" w="sm" len="sm"/>
            <a:tailEnd type="none" w="sm" len="sm"/>
          </a:ln>
          <a:effectLst/>
        </p:spPr>
        <p:txBody>
          <a:bodyPr wrap="none" anchor="ctr"/>
          <a:lstStyle/>
          <a:p>
            <a:pPr algn="ctr">
              <a:defRPr/>
            </a:pPr>
            <a:r>
              <a:rPr lang="en-US" sz="2100">
                <a:effectLst>
                  <a:outerShdw blurRad="38100" dist="38100" dir="2700000" algn="tl">
                    <a:srgbClr val="000000"/>
                  </a:outerShdw>
                </a:effectLst>
                <a:latin typeface="Franklin Gothic Medium" pitchFamily="34" charset="0"/>
              </a:rPr>
              <a:t>C++</a:t>
            </a:r>
          </a:p>
        </p:txBody>
      </p:sp>
      <p:sp>
        <p:nvSpPr>
          <p:cNvPr id="108571" name="Rectangle 27"/>
          <p:cNvSpPr>
            <a:spLocks noChangeArrowheads="1"/>
          </p:cNvSpPr>
          <p:nvPr/>
        </p:nvSpPr>
        <p:spPr bwMode="auto">
          <a:xfrm>
            <a:off x="3600450" y="4286250"/>
            <a:ext cx="1085850" cy="514350"/>
          </a:xfrm>
          <a:prstGeom prst="rect">
            <a:avLst/>
          </a:prstGeom>
          <a:gradFill rotWithShape="1">
            <a:gsLst>
              <a:gs pos="0">
                <a:schemeClr val="accent2">
                  <a:gamma/>
                  <a:shade val="46275"/>
                  <a:invGamma/>
                </a:schemeClr>
              </a:gs>
              <a:gs pos="100000">
                <a:schemeClr val="accent2"/>
              </a:gs>
            </a:gsLst>
            <a:lin ang="5400000" scaled="1"/>
          </a:gradFill>
          <a:ln w="12700">
            <a:solidFill>
              <a:schemeClr val="accent2"/>
            </a:solidFill>
            <a:miter lim="800000"/>
            <a:headEnd type="none" w="sm" len="sm"/>
            <a:tailEnd type="none" w="sm" len="sm"/>
          </a:ln>
          <a:effectLst/>
        </p:spPr>
        <p:txBody>
          <a:bodyPr wrap="none" anchor="ctr"/>
          <a:lstStyle/>
          <a:p>
            <a:pPr algn="ctr">
              <a:defRPr/>
            </a:pPr>
            <a:r>
              <a:rPr lang="en-US" sz="2100">
                <a:effectLst>
                  <a:outerShdw blurRad="38100" dist="38100" dir="2700000" algn="tl">
                    <a:srgbClr val="000000"/>
                  </a:outerShdw>
                </a:effectLst>
                <a:latin typeface="Franklin Gothic Medium" pitchFamily="34" charset="0"/>
              </a:rPr>
              <a:t>VB</a:t>
            </a:r>
          </a:p>
        </p:txBody>
      </p:sp>
      <p:sp>
        <p:nvSpPr>
          <p:cNvPr id="108572" name="Rectangle 28"/>
          <p:cNvSpPr>
            <a:spLocks noChangeArrowheads="1"/>
          </p:cNvSpPr>
          <p:nvPr/>
        </p:nvSpPr>
        <p:spPr bwMode="auto">
          <a:xfrm>
            <a:off x="2571750" y="5029200"/>
            <a:ext cx="1085850" cy="514350"/>
          </a:xfrm>
          <a:prstGeom prst="rect">
            <a:avLst/>
          </a:prstGeom>
          <a:gradFill rotWithShape="1">
            <a:gsLst>
              <a:gs pos="0">
                <a:schemeClr val="accent2">
                  <a:gamma/>
                  <a:shade val="46275"/>
                  <a:invGamma/>
                </a:schemeClr>
              </a:gs>
              <a:gs pos="100000">
                <a:schemeClr val="accent2"/>
              </a:gs>
            </a:gsLst>
            <a:lin ang="5400000" scaled="1"/>
          </a:gradFill>
          <a:ln w="12700">
            <a:solidFill>
              <a:schemeClr val="accent2"/>
            </a:solidFill>
            <a:miter lim="800000"/>
            <a:headEnd type="none" w="sm" len="sm"/>
            <a:tailEnd type="none" w="sm" len="sm"/>
          </a:ln>
          <a:effectLst/>
        </p:spPr>
        <p:txBody>
          <a:bodyPr wrap="none" anchor="ctr"/>
          <a:lstStyle/>
          <a:p>
            <a:pPr algn="ctr">
              <a:defRPr/>
            </a:pPr>
            <a:r>
              <a:rPr lang="en-US">
                <a:effectLst>
                  <a:outerShdw blurRad="38100" dist="38100" dir="2700000" algn="tl">
                    <a:srgbClr val="000000"/>
                  </a:outerShdw>
                </a:effectLst>
                <a:latin typeface="Franklin Gothic Medium" pitchFamily="34" charset="0"/>
              </a:rPr>
              <a:t>Otros...</a:t>
            </a:r>
          </a:p>
        </p:txBody>
      </p:sp>
      <p:sp>
        <p:nvSpPr>
          <p:cNvPr id="108573" name="AutoShape 29"/>
          <p:cNvSpPr>
            <a:spLocks noChangeArrowheads="1"/>
          </p:cNvSpPr>
          <p:nvPr/>
        </p:nvSpPr>
        <p:spPr bwMode="auto">
          <a:xfrm>
            <a:off x="2686050" y="4114800"/>
            <a:ext cx="910829" cy="910829"/>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gradFill rotWithShape="0">
            <a:gsLst>
              <a:gs pos="0">
                <a:schemeClr val="accent2"/>
              </a:gs>
              <a:gs pos="50000">
                <a:schemeClr val="accent2">
                  <a:gamma/>
                  <a:shade val="46275"/>
                  <a:invGamma/>
                </a:schemeClr>
              </a:gs>
              <a:gs pos="100000">
                <a:schemeClr val="accent2"/>
              </a:gs>
            </a:gsLst>
            <a:lin ang="2700000" scaled="1"/>
          </a:gradFill>
          <a:ln w="9525">
            <a:solidFill>
              <a:schemeClr val="accent2"/>
            </a:solidFill>
            <a:miter lim="800000"/>
            <a:headEnd/>
            <a:tailEnd/>
          </a:ln>
          <a:effectLst/>
        </p:spPr>
        <p:txBody>
          <a:bodyPr wrap="none" anchor="ctr"/>
          <a:lstStyle/>
          <a:p>
            <a:pPr>
              <a:defRPr/>
            </a:pPr>
            <a:endParaRPr lang="es-ES" sz="1350">
              <a:latin typeface="Arial" charset="0"/>
            </a:endParaRPr>
          </a:p>
        </p:txBody>
      </p:sp>
      <p:grpSp>
        <p:nvGrpSpPr>
          <p:cNvPr id="9" name="Group 30"/>
          <p:cNvGrpSpPr>
            <a:grpSpLocks/>
          </p:cNvGrpSpPr>
          <p:nvPr/>
        </p:nvGrpSpPr>
        <p:grpSpPr bwMode="auto">
          <a:xfrm>
            <a:off x="4800600" y="4857750"/>
            <a:ext cx="3028950" cy="800100"/>
            <a:chOff x="3072" y="3360"/>
            <a:chExt cx="2544" cy="672"/>
          </a:xfrm>
        </p:grpSpPr>
        <p:sp>
          <p:nvSpPr>
            <p:cNvPr id="108575" name="Rectangle 31"/>
            <p:cNvSpPr>
              <a:spLocks noChangeArrowheads="1"/>
            </p:cNvSpPr>
            <p:nvPr/>
          </p:nvSpPr>
          <p:spPr bwMode="auto">
            <a:xfrm>
              <a:off x="3648" y="3360"/>
              <a:ext cx="1968" cy="672"/>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2700000" scaled="1"/>
            </a:gradFill>
            <a:ln w="12700">
              <a:solidFill>
                <a:schemeClr val="hlink"/>
              </a:solidFill>
              <a:miter lim="800000"/>
              <a:headEnd type="none" w="sm" len="sm"/>
              <a:tailEnd type="none" w="sm" len="sm"/>
            </a:ln>
            <a:effectLst/>
          </p:spPr>
          <p:txBody>
            <a:bodyPr wrap="none" anchor="ctr"/>
            <a:lstStyle/>
            <a:p>
              <a:pPr algn="ctr">
                <a:defRPr/>
              </a:pPr>
              <a:r>
                <a:rPr lang="en-US" sz="2100">
                  <a:effectLst>
                    <a:outerShdw blurRad="38100" dist="38100" dir="2700000" algn="tl">
                      <a:srgbClr val="000000"/>
                    </a:outerShdw>
                  </a:effectLst>
                  <a:latin typeface="Franklin Gothic Medium" pitchFamily="34" charset="0"/>
                </a:rPr>
                <a:t>.NET</a:t>
              </a:r>
            </a:p>
          </p:txBody>
        </p:sp>
        <p:sp>
          <p:nvSpPr>
            <p:cNvPr id="108576" name="AutoShape 32"/>
            <p:cNvSpPr>
              <a:spLocks noChangeArrowheads="1"/>
            </p:cNvSpPr>
            <p:nvPr/>
          </p:nvSpPr>
          <p:spPr bwMode="auto">
            <a:xfrm>
              <a:off x="3072" y="3504"/>
              <a:ext cx="576" cy="336"/>
            </a:xfrm>
            <a:prstGeom prst="leftRightArrow">
              <a:avLst>
                <a:gd name="adj1" fmla="val 50000"/>
                <a:gd name="adj2" fmla="val 34286"/>
              </a:avLst>
            </a:prstGeom>
            <a:gradFill rotWithShape="1">
              <a:gsLst>
                <a:gs pos="0">
                  <a:schemeClr val="accent2"/>
                </a:gs>
                <a:gs pos="50000">
                  <a:schemeClr val="accent2">
                    <a:gamma/>
                    <a:shade val="46275"/>
                    <a:invGamma/>
                  </a:schemeClr>
                </a:gs>
                <a:gs pos="100000">
                  <a:schemeClr val="accent2"/>
                </a:gs>
              </a:gsLst>
              <a:lin ang="0" scaled="1"/>
            </a:gradFill>
            <a:ln w="12700">
              <a:solidFill>
                <a:schemeClr val="accent2"/>
              </a:solidFill>
              <a:miter lim="800000"/>
              <a:headEnd type="none" w="sm" len="sm"/>
              <a:tailEnd type="none" w="sm" len="sm"/>
            </a:ln>
            <a:effectLst/>
          </p:spPr>
          <p:txBody>
            <a:bodyPr wrap="none" anchor="ctr"/>
            <a:lstStyle/>
            <a:p>
              <a:pPr>
                <a:defRPr/>
              </a:pPr>
              <a:endParaRPr lang="es-ES" sz="1350">
                <a:latin typeface="Arial" charset="0"/>
              </a:endParaRPr>
            </a:p>
          </p:txBody>
        </p:sp>
      </p:grpSp>
      <p:sp>
        <p:nvSpPr>
          <p:cNvPr id="108578" name="Rectangle 34"/>
          <p:cNvSpPr>
            <a:spLocks noChangeArrowheads="1"/>
          </p:cNvSpPr>
          <p:nvPr/>
        </p:nvSpPr>
        <p:spPr bwMode="auto">
          <a:xfrm>
            <a:off x="5486400" y="3657600"/>
            <a:ext cx="2286000" cy="971550"/>
          </a:xfrm>
          <a:prstGeom prst="rect">
            <a:avLst/>
          </a:prstGeom>
          <a:solidFill>
            <a:schemeClr val="folHlink"/>
          </a:solidFill>
          <a:ln w="12700">
            <a:solidFill>
              <a:schemeClr val="hlink"/>
            </a:solidFill>
            <a:miter lim="800000"/>
            <a:headEnd type="none" w="sm" len="sm"/>
            <a:tailEnd type="none" w="sm" len="sm"/>
          </a:ln>
          <a:effectLst/>
        </p:spPr>
        <p:txBody>
          <a:bodyPr wrap="none" anchor="ctr"/>
          <a:lstStyle/>
          <a:p>
            <a:pPr algn="ctr">
              <a:defRPr/>
            </a:pPr>
            <a:r>
              <a:rPr lang="en-US" sz="2100">
                <a:effectLst>
                  <a:outerShdw blurRad="38100" dist="38100" dir="2700000" algn="tl">
                    <a:srgbClr val="000000"/>
                  </a:outerShdw>
                </a:effectLst>
                <a:latin typeface="Franklin Gothic Medium" pitchFamily="34" charset="0"/>
              </a:rPr>
              <a:t>COM</a:t>
            </a:r>
          </a:p>
        </p:txBody>
      </p:sp>
      <p:sp>
        <p:nvSpPr>
          <p:cNvPr id="24588" name="AutoShape 35"/>
          <p:cNvSpPr>
            <a:spLocks noChangeArrowheads="1"/>
          </p:cNvSpPr>
          <p:nvPr/>
        </p:nvSpPr>
        <p:spPr bwMode="auto">
          <a:xfrm>
            <a:off x="4572000" y="3886200"/>
            <a:ext cx="1485900" cy="400050"/>
          </a:xfrm>
          <a:prstGeom prst="leftRightArrow">
            <a:avLst>
              <a:gd name="adj1" fmla="val 50000"/>
              <a:gd name="adj2" fmla="val 74286"/>
            </a:avLst>
          </a:prstGeom>
          <a:solidFill>
            <a:schemeClr val="folHlink"/>
          </a:solidFill>
          <a:ln w="12700">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a:t>COM INTEROP</a:t>
            </a:r>
          </a:p>
        </p:txBody>
      </p:sp>
    </p:spTree>
    <p:extLst>
      <p:ext uri="{BB962C8B-B14F-4D97-AF65-F5344CB8AC3E}">
        <p14:creationId xmlns:p14="http://schemas.microsoft.com/office/powerpoint/2010/main" val="4240697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08569"/>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08570"/>
                                        </p:tgtEl>
                                        <p:attrNameLst>
                                          <p:attrName>style.visibility</p:attrName>
                                        </p:attrNameLst>
                                      </p:cBhvr>
                                      <p:to>
                                        <p:strVal val="visible"/>
                                      </p:to>
                                    </p:set>
                                  </p:childTnLst>
                                </p:cTn>
                              </p:par>
                            </p:childTnLst>
                          </p:cTn>
                        </p:par>
                        <p:par>
                          <p:cTn id="14" fill="hold" nodeType="afterGroup">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108571"/>
                                        </p:tgtEl>
                                        <p:attrNameLst>
                                          <p:attrName>style.visibility</p:attrName>
                                        </p:attrNameLst>
                                      </p:cBhvr>
                                      <p:to>
                                        <p:strVal val="visible"/>
                                      </p:to>
                                    </p:set>
                                  </p:childTnLst>
                                </p:cTn>
                              </p:par>
                            </p:childTnLst>
                          </p:cTn>
                        </p:par>
                        <p:par>
                          <p:cTn id="17" fill="hold" nodeType="afterGroup">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108572"/>
                                        </p:tgtEl>
                                        <p:attrNameLst>
                                          <p:attrName>style.visibility</p:attrName>
                                        </p:attrNameLst>
                                      </p:cBhvr>
                                      <p:to>
                                        <p:strVal val="visible"/>
                                      </p:to>
                                    </p:set>
                                  </p:childTnLst>
                                </p:cTn>
                              </p:par>
                            </p:childTnLst>
                          </p:cTn>
                        </p:par>
                        <p:par>
                          <p:cTn id="20" fill="hold" nodeType="afterGroup">
                            <p:stCondLst>
                              <p:cond delay="2500"/>
                            </p:stCondLst>
                            <p:childTnLst>
                              <p:par>
                                <p:cTn id="21" presetID="23" presetClass="entr" presetSubtype="16" fill="hold" nodeType="afterEffect">
                                  <p:stCondLst>
                                    <p:cond delay="0"/>
                                  </p:stCondLst>
                                  <p:childTnLst>
                                    <p:set>
                                      <p:cBhvr>
                                        <p:cTn id="22" dur="1" fill="hold">
                                          <p:stCondLst>
                                            <p:cond delay="0"/>
                                          </p:stCondLst>
                                        </p:cTn>
                                        <p:tgtEl>
                                          <p:spTgt spid="108573"/>
                                        </p:tgtEl>
                                        <p:attrNameLst>
                                          <p:attrName>style.visibility</p:attrName>
                                        </p:attrNameLst>
                                      </p:cBhvr>
                                      <p:to>
                                        <p:strVal val="visible"/>
                                      </p:to>
                                    </p:set>
                                    <p:anim calcmode="lin" valueType="num">
                                      <p:cBhvr>
                                        <p:cTn id="23" dur="500" fill="hold"/>
                                        <p:tgtEl>
                                          <p:spTgt spid="108573"/>
                                        </p:tgtEl>
                                        <p:attrNameLst>
                                          <p:attrName>ppt_w</p:attrName>
                                        </p:attrNameLst>
                                      </p:cBhvr>
                                      <p:tavLst>
                                        <p:tav tm="0">
                                          <p:val>
                                            <p:fltVal val="0"/>
                                          </p:val>
                                        </p:tav>
                                        <p:tav tm="100000">
                                          <p:val>
                                            <p:strVal val="#ppt_w"/>
                                          </p:val>
                                        </p:tav>
                                      </p:tavLst>
                                    </p:anim>
                                    <p:anim calcmode="lin" valueType="num">
                                      <p:cBhvr>
                                        <p:cTn id="24" dur="500" fill="hold"/>
                                        <p:tgtEl>
                                          <p:spTgt spid="108573"/>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69" grpId="0" animBg="1" autoUpdateAnimBg="0"/>
      <p:bldP spid="108570" grpId="0" animBg="1" autoUpdateAnimBg="0"/>
      <p:bldP spid="108571" grpId="0" animBg="1" autoUpdateAnimBg="0"/>
      <p:bldP spid="108572"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428751" y="1028701"/>
            <a:ext cx="6294835" cy="521494"/>
          </a:xfrm>
        </p:spPr>
        <p:txBody>
          <a:bodyPr/>
          <a:lstStyle/>
          <a:p>
            <a:pPr algn="ctr" eaLnBrk="1" hangingPunct="1">
              <a:defRPr/>
            </a:pPr>
            <a:r>
              <a:rPr lang="es-AR" sz="3300"/>
              <a:t>Temas a Tratar</a:t>
            </a:r>
          </a:p>
        </p:txBody>
      </p:sp>
      <p:sp>
        <p:nvSpPr>
          <p:cNvPr id="31747" name="Rectangle 3"/>
          <p:cNvSpPr>
            <a:spLocks noGrp="1" noChangeArrowheads="1"/>
          </p:cNvSpPr>
          <p:nvPr>
            <p:ph idx="1"/>
          </p:nvPr>
        </p:nvSpPr>
        <p:spPr>
          <a:xfrm>
            <a:off x="1379936" y="2331119"/>
            <a:ext cx="6343650" cy="2544679"/>
          </a:xfrm>
        </p:spPr>
        <p:txBody>
          <a:bodyPr>
            <a:normAutofit fontScale="85000" lnSpcReduction="20000"/>
          </a:bodyPr>
          <a:lstStyle/>
          <a:p>
            <a:pPr eaLnBrk="1" hangingPunct="1">
              <a:defRPr/>
            </a:pPr>
            <a:r>
              <a:rPr lang="es-AR" dirty="0"/>
              <a:t>Introducción a Microsoft .NET</a:t>
            </a:r>
          </a:p>
          <a:p>
            <a:pPr eaLnBrk="1" hangingPunct="1">
              <a:buFont typeface="Symbol" pitchFamily="18" charset="2"/>
              <a:buBlip>
                <a:blip r:embed="rId3"/>
              </a:buBlip>
              <a:defRPr/>
            </a:pPr>
            <a:r>
              <a:rPr lang="es-AR" dirty="0"/>
              <a:t>Componentes fundamentales</a:t>
            </a:r>
          </a:p>
          <a:p>
            <a:pPr eaLnBrk="1" hangingPunct="1">
              <a:buFont typeface="Symbol" pitchFamily="18" charset="2"/>
              <a:buBlip>
                <a:blip r:embed="rId3"/>
              </a:buBlip>
              <a:defRPr/>
            </a:pPr>
            <a:r>
              <a:rPr lang="es-AR" dirty="0"/>
              <a:t>Funcionamiento interno</a:t>
            </a:r>
          </a:p>
          <a:p>
            <a:pPr eaLnBrk="1" hangingPunct="1">
              <a:buFont typeface="Symbol" pitchFamily="18" charset="2"/>
              <a:buBlip>
                <a:blip r:embed="rId3"/>
              </a:buBlip>
              <a:defRPr/>
            </a:pPr>
            <a:r>
              <a:rPr lang="es-AR" dirty="0"/>
              <a:t>Bibliotecas Principales</a:t>
            </a:r>
          </a:p>
          <a:p>
            <a:pPr eaLnBrk="1" hangingPunct="1">
              <a:buFont typeface="Symbol" pitchFamily="18" charset="2"/>
              <a:buBlip>
                <a:blip r:embed="rId3"/>
              </a:buBlip>
              <a:defRPr/>
            </a:pPr>
            <a:r>
              <a:rPr lang="es-AR" dirty="0"/>
              <a:t>Ventajas de .NET</a:t>
            </a:r>
          </a:p>
          <a:p>
            <a:pPr eaLnBrk="1" hangingPunct="1">
              <a:buFont typeface="Symbol" pitchFamily="18" charset="2"/>
              <a:buBlip>
                <a:blip r:embed="rId3"/>
              </a:buBlip>
              <a:defRPr/>
            </a:pPr>
            <a:r>
              <a:rPr lang="es-AR" dirty="0">
                <a:solidFill>
                  <a:schemeClr val="accent1"/>
                </a:solidFill>
              </a:rPr>
              <a:t>Herramientas de Desarrollo .NET</a:t>
            </a:r>
          </a:p>
          <a:p>
            <a:pPr lvl="1" eaLnBrk="1" hangingPunct="1">
              <a:defRPr/>
            </a:pPr>
            <a:r>
              <a:rPr lang="es-AR" dirty="0"/>
              <a:t>Visual Studio 2005</a:t>
            </a:r>
          </a:p>
          <a:p>
            <a:pPr lvl="1" eaLnBrk="1" hangingPunct="1">
              <a:defRPr/>
            </a:pPr>
            <a:r>
              <a:rPr lang="es-AR" dirty="0"/>
              <a:t>SQL Server 2005 Express</a:t>
            </a:r>
          </a:p>
        </p:txBody>
      </p:sp>
    </p:spTree>
    <p:extLst>
      <p:ext uri="{BB962C8B-B14F-4D97-AF65-F5344CB8AC3E}">
        <p14:creationId xmlns:p14="http://schemas.microsoft.com/office/powerpoint/2010/main" val="876550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1418036" y="1962151"/>
            <a:ext cx="5207794" cy="3855244"/>
            <a:chOff x="231" y="928"/>
            <a:chExt cx="4374" cy="3238"/>
          </a:xfrm>
        </p:grpSpPr>
        <p:pic>
          <p:nvPicPr>
            <p:cNvPr id="26653" name="Picture 3" descr="0 Rectangle 3to4 Gel Gel2 - royal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 y="928"/>
              <a:ext cx="4374" cy="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4" name="Picture 4" descr="VSTS-2005-White-on-Black-Horizont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 y="1068"/>
              <a:ext cx="312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27" name="Group 5"/>
          <p:cNvGrpSpPr>
            <a:grpSpLocks/>
          </p:cNvGrpSpPr>
          <p:nvPr/>
        </p:nvGrpSpPr>
        <p:grpSpPr bwMode="auto">
          <a:xfrm>
            <a:off x="1896667" y="2976563"/>
            <a:ext cx="4250531" cy="2753916"/>
            <a:chOff x="633" y="1780"/>
            <a:chExt cx="3570" cy="2313"/>
          </a:xfrm>
        </p:grpSpPr>
        <p:pic>
          <p:nvPicPr>
            <p:cNvPr id="26651" name="Picture 6" descr="0 Rectangle 3to4 Gel Gel2 - Cobal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 y="1780"/>
              <a:ext cx="3570" cy="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2" name="Picture 7" descr="VS-2005-ProEdition-whit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3" y="1902"/>
              <a:ext cx="2190"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9032" name="Rectangle 8"/>
          <p:cNvSpPr>
            <a:spLocks noGrp="1" noChangeArrowheads="1"/>
          </p:cNvSpPr>
          <p:nvPr>
            <p:ph type="title"/>
          </p:nvPr>
        </p:nvSpPr>
        <p:spPr>
          <a:xfrm>
            <a:off x="1485901" y="1028700"/>
            <a:ext cx="6150769" cy="891779"/>
          </a:xfrm>
        </p:spPr>
        <p:txBody>
          <a:bodyPr>
            <a:normAutofit fontScale="90000"/>
          </a:bodyPr>
          <a:lstStyle/>
          <a:p>
            <a:pPr eaLnBrk="1" hangingPunct="1">
              <a:defRPr/>
            </a:pPr>
            <a:r>
              <a:rPr lang="es-AR"/>
              <a:t>Visual Studio 2005</a:t>
            </a:r>
            <a:br>
              <a:rPr lang="es-AR"/>
            </a:br>
            <a:endParaRPr lang="es-AR" sz="2400" i="1"/>
          </a:p>
        </p:txBody>
      </p:sp>
      <p:pic>
        <p:nvPicPr>
          <p:cNvPr id="26629" name="Picture 9" descr="Gold Short Lg Arrow no shado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57950" y="1714500"/>
            <a:ext cx="17716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
        <p:nvSpPr>
          <p:cNvPr id="26630" name="Text Box 10"/>
          <p:cNvSpPr txBox="1">
            <a:spLocks noChangeArrowheads="1"/>
          </p:cNvSpPr>
          <p:nvPr/>
        </p:nvSpPr>
        <p:spPr bwMode="auto">
          <a:xfrm>
            <a:off x="6900478" y="5356622"/>
            <a:ext cx="86754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Novatos</a:t>
            </a:r>
          </a:p>
        </p:txBody>
      </p:sp>
      <p:sp>
        <p:nvSpPr>
          <p:cNvPr id="26631" name="Text Box 11"/>
          <p:cNvSpPr txBox="1">
            <a:spLocks noChangeArrowheads="1"/>
          </p:cNvSpPr>
          <p:nvPr/>
        </p:nvSpPr>
        <p:spPr bwMode="auto">
          <a:xfrm>
            <a:off x="6756208" y="5024438"/>
            <a:ext cx="115608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Entusiastas</a:t>
            </a:r>
          </a:p>
        </p:txBody>
      </p:sp>
      <p:sp>
        <p:nvSpPr>
          <p:cNvPr id="26632" name="Text Box 12"/>
          <p:cNvSpPr txBox="1">
            <a:spLocks noChangeArrowheads="1"/>
          </p:cNvSpPr>
          <p:nvPr/>
        </p:nvSpPr>
        <p:spPr bwMode="auto">
          <a:xfrm>
            <a:off x="6751398" y="4692253"/>
            <a:ext cx="116570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Estudiantes</a:t>
            </a:r>
          </a:p>
        </p:txBody>
      </p:sp>
      <p:sp>
        <p:nvSpPr>
          <p:cNvPr id="26633" name="Text Box 13"/>
          <p:cNvSpPr txBox="1">
            <a:spLocks noChangeArrowheads="1"/>
          </p:cNvSpPr>
          <p:nvPr/>
        </p:nvSpPr>
        <p:spPr bwMode="auto">
          <a:xfrm>
            <a:off x="6823534" y="4360069"/>
            <a:ext cx="102143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Hobbyists</a:t>
            </a:r>
          </a:p>
        </p:txBody>
      </p:sp>
      <p:sp>
        <p:nvSpPr>
          <p:cNvPr id="26634" name="Text Box 14"/>
          <p:cNvSpPr txBox="1">
            <a:spLocks noChangeArrowheads="1"/>
          </p:cNvSpPr>
          <p:nvPr/>
        </p:nvSpPr>
        <p:spPr bwMode="auto">
          <a:xfrm>
            <a:off x="6762588" y="4029076"/>
            <a:ext cx="114332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Part-Timers</a:t>
            </a:r>
          </a:p>
        </p:txBody>
      </p:sp>
      <p:sp>
        <p:nvSpPr>
          <p:cNvPr id="26635" name="Text Box 15"/>
          <p:cNvSpPr txBox="1">
            <a:spLocks noChangeArrowheads="1"/>
          </p:cNvSpPr>
          <p:nvPr/>
        </p:nvSpPr>
        <p:spPr bwMode="auto">
          <a:xfrm>
            <a:off x="6674454" y="3364707"/>
            <a:ext cx="131959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Profesionales</a:t>
            </a:r>
          </a:p>
        </p:txBody>
      </p:sp>
      <p:sp>
        <p:nvSpPr>
          <p:cNvPr id="26636" name="Text Box 16"/>
          <p:cNvSpPr txBox="1">
            <a:spLocks noChangeArrowheads="1"/>
          </p:cNvSpPr>
          <p:nvPr/>
        </p:nvSpPr>
        <p:spPr bwMode="auto">
          <a:xfrm>
            <a:off x="6736972" y="3033713"/>
            <a:ext cx="119455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Consultores</a:t>
            </a:r>
          </a:p>
        </p:txBody>
      </p:sp>
      <p:sp>
        <p:nvSpPr>
          <p:cNvPr id="26637" name="Text Box 17"/>
          <p:cNvSpPr txBox="1">
            <a:spLocks noChangeArrowheads="1"/>
          </p:cNvSpPr>
          <p:nvPr/>
        </p:nvSpPr>
        <p:spPr bwMode="auto">
          <a:xfrm>
            <a:off x="6583084" y="2701528"/>
            <a:ext cx="150233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Desarrolladores</a:t>
            </a:r>
          </a:p>
        </p:txBody>
      </p:sp>
      <p:sp>
        <p:nvSpPr>
          <p:cNvPr id="26638" name="Text Box 18"/>
          <p:cNvSpPr txBox="1">
            <a:spLocks noChangeArrowheads="1"/>
          </p:cNvSpPr>
          <p:nvPr/>
        </p:nvSpPr>
        <p:spPr bwMode="auto">
          <a:xfrm>
            <a:off x="6761016" y="2369344"/>
            <a:ext cx="114646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Arquitectos</a:t>
            </a:r>
          </a:p>
        </p:txBody>
      </p:sp>
      <p:sp>
        <p:nvSpPr>
          <p:cNvPr id="26639" name="Text Box 19"/>
          <p:cNvSpPr txBox="1">
            <a:spLocks noChangeArrowheads="1"/>
          </p:cNvSpPr>
          <p:nvPr/>
        </p:nvSpPr>
        <p:spPr bwMode="auto">
          <a:xfrm>
            <a:off x="6940553" y="2038351"/>
            <a:ext cx="78739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Testers</a:t>
            </a:r>
          </a:p>
        </p:txBody>
      </p:sp>
      <p:grpSp>
        <p:nvGrpSpPr>
          <p:cNvPr id="26640" name="Group 20"/>
          <p:cNvGrpSpPr>
            <a:grpSpLocks/>
          </p:cNvGrpSpPr>
          <p:nvPr/>
        </p:nvGrpSpPr>
        <p:grpSpPr bwMode="auto">
          <a:xfrm>
            <a:off x="2153841" y="3679031"/>
            <a:ext cx="3743325" cy="1996679"/>
            <a:chOff x="849" y="2370"/>
            <a:chExt cx="3144" cy="1677"/>
          </a:xfrm>
        </p:grpSpPr>
        <p:pic>
          <p:nvPicPr>
            <p:cNvPr id="26649" name="Picture 21" descr="GEL Rounded Square carro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9" y="2370"/>
              <a:ext cx="3144" cy="1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0" name="Picture 22" descr="VS-2005-StandardEdition-whit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38" y="2562"/>
              <a:ext cx="1365"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1" name="Group 23"/>
          <p:cNvGrpSpPr>
            <a:grpSpLocks/>
          </p:cNvGrpSpPr>
          <p:nvPr/>
        </p:nvGrpSpPr>
        <p:grpSpPr bwMode="auto">
          <a:xfrm>
            <a:off x="2682480" y="4607720"/>
            <a:ext cx="2677715" cy="870347"/>
            <a:chOff x="1293" y="3150"/>
            <a:chExt cx="2249" cy="731"/>
          </a:xfrm>
        </p:grpSpPr>
        <p:pic>
          <p:nvPicPr>
            <p:cNvPr id="26643" name="Picture 24" descr="0 Rectangle 3to4 Gel Gel2 - amethys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3" y="3150"/>
              <a:ext cx="2249" cy="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4" name="Picture 25" descr="VWD-2005-ExpressEdition-whit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7" y="3276"/>
              <a:ext cx="1021"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5" name="Picture 26" descr="VB-2005-ExpressEdition-whit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11" y="3266"/>
              <a:ext cx="535"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6" name="Picture 27" descr="VCPP-2005-ExpressEdition-whi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99" y="3574"/>
              <a:ext cx="486"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7" name="Picture 28" descr="VCS-2005-ExpressEdition-whit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5" y="3569"/>
              <a:ext cx="423"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8" name="Picture 29" descr="VJS-2005-ExpressEdition-whit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29" y="3573"/>
              <a:ext cx="400"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42" name="Text Box 30"/>
          <p:cNvSpPr txBox="1">
            <a:spLocks noChangeArrowheads="1"/>
          </p:cNvSpPr>
          <p:nvPr/>
        </p:nvSpPr>
        <p:spPr bwMode="auto">
          <a:xfrm>
            <a:off x="6842770" y="3696891"/>
            <a:ext cx="98296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AR" altLang="es-MX" sz="1350" b="1">
                <a:cs typeface="Arial" panose="020B0604020202020204" pitchFamily="34" charset="0"/>
              </a:rPr>
              <a:t>VB6 Devs</a:t>
            </a:r>
          </a:p>
        </p:txBody>
      </p:sp>
    </p:spTree>
    <p:extLst>
      <p:ext uri="{BB962C8B-B14F-4D97-AF65-F5344CB8AC3E}">
        <p14:creationId xmlns:p14="http://schemas.microsoft.com/office/powerpoint/2010/main" val="1743047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1428751" y="1028700"/>
            <a:ext cx="6294835" cy="481013"/>
          </a:xfrm>
        </p:spPr>
        <p:txBody>
          <a:bodyPr/>
          <a:lstStyle/>
          <a:p>
            <a:pPr eaLnBrk="1" hangingPunct="1">
              <a:defRPr/>
            </a:pPr>
            <a:r>
              <a:rPr lang="en-GB" sz="3000"/>
              <a:t>Visual Studio 2005 Express Editions</a:t>
            </a:r>
          </a:p>
        </p:txBody>
      </p:sp>
      <p:sp>
        <p:nvSpPr>
          <p:cNvPr id="292868" name="Rectangle 4"/>
          <p:cNvSpPr>
            <a:spLocks noGrp="1" noChangeArrowheads="1"/>
          </p:cNvSpPr>
          <p:nvPr>
            <p:ph idx="1"/>
          </p:nvPr>
        </p:nvSpPr>
        <p:spPr>
          <a:xfrm>
            <a:off x="1432323" y="1760684"/>
            <a:ext cx="6291263" cy="3762626"/>
          </a:xfrm>
        </p:spPr>
        <p:txBody>
          <a:bodyPr>
            <a:normAutofit fontScale="92500" lnSpcReduction="10000"/>
          </a:bodyPr>
          <a:lstStyle/>
          <a:p>
            <a:pPr eaLnBrk="1" hangingPunct="1">
              <a:defRPr/>
            </a:pPr>
            <a:r>
              <a:rPr lang="es-AR" sz="2100" dirty="0"/>
              <a:t>Herramientas de desarrollo gratuitas</a:t>
            </a:r>
          </a:p>
          <a:p>
            <a:pPr eaLnBrk="1" hangingPunct="1">
              <a:defRPr/>
            </a:pPr>
            <a:r>
              <a:rPr lang="es-AR" sz="2100" dirty="0"/>
              <a:t>Muy livianas, fáciles de usar y de aprender</a:t>
            </a:r>
          </a:p>
          <a:p>
            <a:pPr eaLnBrk="1" hangingPunct="1">
              <a:defRPr/>
            </a:pPr>
            <a:r>
              <a:rPr lang="es-AR" sz="2100" dirty="0"/>
              <a:t>Diseñadas para entusiastas, estudiantes y desarrolladores principiantes</a:t>
            </a:r>
          </a:p>
          <a:p>
            <a:pPr eaLnBrk="1" hangingPunct="1">
              <a:defRPr/>
            </a:pPr>
            <a:r>
              <a:rPr lang="es-AR" sz="2100" dirty="0"/>
              <a:t>Hay varias ediciones, según el tipo de aplicación y el lenguaje</a:t>
            </a:r>
          </a:p>
          <a:p>
            <a:pPr eaLnBrk="1" hangingPunct="1">
              <a:defRPr/>
            </a:pPr>
            <a:r>
              <a:rPr lang="es-AR" sz="2100" dirty="0"/>
              <a:t>Tiene características avanzadas, por ejemplo:</a:t>
            </a:r>
          </a:p>
          <a:p>
            <a:pPr lvl="1" eaLnBrk="1" hangingPunct="1">
              <a:defRPr/>
            </a:pPr>
            <a:r>
              <a:rPr lang="es-AR" sz="1800" dirty="0" err="1"/>
              <a:t>Refactoring</a:t>
            </a:r>
            <a:endParaRPr lang="es-AR" sz="1800" dirty="0"/>
          </a:p>
          <a:p>
            <a:pPr lvl="1" eaLnBrk="1" hangingPunct="1">
              <a:defRPr/>
            </a:pPr>
            <a:r>
              <a:rPr lang="es-AR" sz="1800" dirty="0" err="1"/>
              <a:t>Code</a:t>
            </a:r>
            <a:r>
              <a:rPr lang="es-AR" sz="1800" dirty="0"/>
              <a:t> </a:t>
            </a:r>
            <a:r>
              <a:rPr lang="es-AR" sz="1800" dirty="0" err="1"/>
              <a:t>Snippets</a:t>
            </a:r>
            <a:endParaRPr lang="es-AR" sz="1800" dirty="0"/>
          </a:p>
          <a:p>
            <a:pPr lvl="1" eaLnBrk="1" hangingPunct="1">
              <a:defRPr/>
            </a:pPr>
            <a:r>
              <a:rPr lang="es-AR" sz="1800" dirty="0"/>
              <a:t>Diseñadores WYSIWYG</a:t>
            </a:r>
          </a:p>
          <a:p>
            <a:pPr lvl="1" eaLnBrk="1" hangingPunct="1">
              <a:defRPr/>
            </a:pPr>
            <a:r>
              <a:rPr lang="es-AR" sz="1800" dirty="0"/>
              <a:t>Depuradores</a:t>
            </a:r>
          </a:p>
          <a:p>
            <a:pPr lvl="1" eaLnBrk="1" hangingPunct="1">
              <a:defRPr/>
            </a:pPr>
            <a:r>
              <a:rPr lang="es-AR" sz="1800" dirty="0" err="1"/>
              <a:t>Intellisense</a:t>
            </a:r>
            <a:endParaRPr lang="es-AR" sz="1800" dirty="0"/>
          </a:p>
        </p:txBody>
      </p:sp>
      <p:pic>
        <p:nvPicPr>
          <p:cNvPr id="27652" name="Picture 7" descr="vsexpr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216" y="5045870"/>
            <a:ext cx="1703784" cy="954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7265010"/>
      </p:ext>
    </p:extLst>
  </p:cSld>
  <p:clrMapOvr>
    <a:masterClrMapping/>
  </p:clrMapOvr>
  <p:transition>
    <p:zoom/>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8" name="Rectangle 4"/>
          <p:cNvSpPr>
            <a:spLocks noGrp="1" noChangeArrowheads="1"/>
          </p:cNvSpPr>
          <p:nvPr>
            <p:ph type="title"/>
          </p:nvPr>
        </p:nvSpPr>
        <p:spPr/>
        <p:txBody>
          <a:bodyPr/>
          <a:lstStyle/>
          <a:p>
            <a:pPr eaLnBrk="1" hangingPunct="1">
              <a:defRPr/>
            </a:pPr>
            <a:r>
              <a:rPr lang="en-GB"/>
              <a:t>SQL Server 2005 Express</a:t>
            </a:r>
          </a:p>
        </p:txBody>
      </p:sp>
      <p:sp>
        <p:nvSpPr>
          <p:cNvPr id="139269" name="Rectangle 5"/>
          <p:cNvSpPr>
            <a:spLocks noGrp="1" noChangeArrowheads="1"/>
          </p:cNvSpPr>
          <p:nvPr>
            <p:ph idx="1"/>
          </p:nvPr>
        </p:nvSpPr>
        <p:spPr>
          <a:xfrm>
            <a:off x="1449229" y="2432448"/>
            <a:ext cx="6291263" cy="2727910"/>
          </a:xfrm>
        </p:spPr>
        <p:txBody>
          <a:bodyPr>
            <a:normAutofit fontScale="92500" lnSpcReduction="20000"/>
          </a:bodyPr>
          <a:lstStyle/>
          <a:p>
            <a:pPr eaLnBrk="1" hangingPunct="1">
              <a:defRPr/>
            </a:pPr>
            <a:r>
              <a:rPr lang="en-GB" dirty="0"/>
              <a:t>La </a:t>
            </a:r>
            <a:r>
              <a:rPr lang="en-GB" dirty="0" err="1"/>
              <a:t>nueva</a:t>
            </a:r>
            <a:r>
              <a:rPr lang="en-GB" dirty="0"/>
              <a:t> </a:t>
            </a:r>
            <a:r>
              <a:rPr lang="en-GB" dirty="0" err="1"/>
              <a:t>versión</a:t>
            </a:r>
            <a:r>
              <a:rPr lang="en-GB" dirty="0"/>
              <a:t> de MSDE</a:t>
            </a:r>
          </a:p>
          <a:p>
            <a:pPr eaLnBrk="1" hangingPunct="1">
              <a:defRPr/>
            </a:pPr>
            <a:r>
              <a:rPr lang="en-GB" dirty="0" err="1"/>
              <a:t>Es</a:t>
            </a:r>
            <a:r>
              <a:rPr lang="en-GB" dirty="0"/>
              <a:t> </a:t>
            </a:r>
            <a:r>
              <a:rPr lang="en-GB" dirty="0" err="1"/>
              <a:t>gratuito</a:t>
            </a:r>
            <a:endParaRPr lang="en-GB" dirty="0"/>
          </a:p>
          <a:p>
            <a:pPr eaLnBrk="1" hangingPunct="1">
              <a:defRPr/>
            </a:pPr>
            <a:r>
              <a:rPr lang="en-GB" dirty="0" err="1"/>
              <a:t>Preparado</a:t>
            </a:r>
            <a:r>
              <a:rPr lang="en-GB" dirty="0"/>
              <a:t> para </a:t>
            </a:r>
            <a:r>
              <a:rPr lang="en-GB" dirty="0" err="1"/>
              <a:t>trabajar</a:t>
            </a:r>
            <a:r>
              <a:rPr lang="en-GB" dirty="0"/>
              <a:t> </a:t>
            </a:r>
            <a:r>
              <a:rPr lang="en-GB" dirty="0" err="1"/>
              <a:t>integrado</a:t>
            </a:r>
            <a:r>
              <a:rPr lang="en-GB" dirty="0"/>
              <a:t> con .NET 2.0</a:t>
            </a:r>
          </a:p>
          <a:p>
            <a:pPr eaLnBrk="1" hangingPunct="1">
              <a:defRPr/>
            </a:pPr>
            <a:r>
              <a:rPr lang="en-GB" dirty="0" err="1"/>
              <a:t>Tamaño</a:t>
            </a:r>
            <a:r>
              <a:rPr lang="en-GB" dirty="0"/>
              <a:t> </a:t>
            </a:r>
            <a:r>
              <a:rPr lang="en-GB" dirty="0" err="1"/>
              <a:t>máximo</a:t>
            </a:r>
            <a:r>
              <a:rPr lang="en-GB" dirty="0"/>
              <a:t> de base: 4 Gb</a:t>
            </a:r>
          </a:p>
          <a:p>
            <a:pPr eaLnBrk="1" hangingPunct="1">
              <a:defRPr/>
            </a:pPr>
            <a:r>
              <a:rPr lang="en-GB" dirty="0"/>
              <a:t>Max. </a:t>
            </a:r>
            <a:r>
              <a:rPr lang="en-GB" dirty="0" err="1"/>
              <a:t>Conexiones</a:t>
            </a:r>
            <a:r>
              <a:rPr lang="en-GB" dirty="0"/>
              <a:t> </a:t>
            </a:r>
            <a:r>
              <a:rPr lang="en-GB" dirty="0" err="1"/>
              <a:t>Concurrentes</a:t>
            </a:r>
            <a:r>
              <a:rPr lang="en-GB" dirty="0"/>
              <a:t>: no </a:t>
            </a:r>
            <a:r>
              <a:rPr lang="en-GB" dirty="0" err="1"/>
              <a:t>tiene</a:t>
            </a:r>
            <a:endParaRPr lang="en-GB" dirty="0"/>
          </a:p>
          <a:p>
            <a:pPr eaLnBrk="1" hangingPunct="1">
              <a:defRPr/>
            </a:pPr>
            <a:r>
              <a:rPr lang="en-GB" dirty="0" err="1"/>
              <a:t>Incluye</a:t>
            </a:r>
            <a:r>
              <a:rPr lang="en-GB" dirty="0"/>
              <a:t> </a:t>
            </a:r>
            <a:r>
              <a:rPr lang="en-GB" dirty="0" err="1"/>
              <a:t>una</a:t>
            </a:r>
            <a:r>
              <a:rPr lang="en-GB" dirty="0"/>
              <a:t> </a:t>
            </a:r>
            <a:r>
              <a:rPr lang="en-GB" dirty="0" err="1"/>
              <a:t>interfaz</a:t>
            </a:r>
            <a:r>
              <a:rPr lang="en-GB" dirty="0"/>
              <a:t> de </a:t>
            </a:r>
            <a:r>
              <a:rPr lang="en-GB" dirty="0" err="1"/>
              <a:t>administracion</a:t>
            </a:r>
            <a:r>
              <a:rPr lang="en-GB" dirty="0"/>
              <a:t> y un editor de </a:t>
            </a:r>
            <a:r>
              <a:rPr lang="en-GB" dirty="0" err="1"/>
              <a:t>consultas</a:t>
            </a:r>
            <a:endParaRPr lang="en-GB" dirty="0"/>
          </a:p>
          <a:p>
            <a:pPr eaLnBrk="1" hangingPunct="1">
              <a:defRPr/>
            </a:pPr>
            <a:r>
              <a:rPr lang="en-GB" dirty="0"/>
              <a:t>Mayor </a:t>
            </a:r>
            <a:r>
              <a:rPr lang="en-GB" dirty="0" err="1"/>
              <a:t>integración</a:t>
            </a:r>
            <a:r>
              <a:rPr lang="en-GB" dirty="0"/>
              <a:t> con Visual Studio 2005</a:t>
            </a:r>
          </a:p>
        </p:txBody>
      </p:sp>
      <p:pic>
        <p:nvPicPr>
          <p:cNvPr id="28676" name="Picture 6" descr="untit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5716" y="1657351"/>
            <a:ext cx="2275284" cy="775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0045654"/>
      </p:ext>
    </p:extLst>
  </p:cSld>
  <p:clrMapOvr>
    <a:masterClrMapping/>
  </p:clrMapOvr>
  <p:transition>
    <p:zoom/>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428751" y="1028701"/>
            <a:ext cx="6294835" cy="521494"/>
          </a:xfrm>
        </p:spPr>
        <p:txBody>
          <a:bodyPr/>
          <a:lstStyle/>
          <a:p>
            <a:pPr algn="ctr" eaLnBrk="1" hangingPunct="1">
              <a:defRPr/>
            </a:pPr>
            <a:r>
              <a:rPr lang="es-AR" sz="3300"/>
              <a:t>Temas a Tratar</a:t>
            </a:r>
          </a:p>
        </p:txBody>
      </p:sp>
      <p:sp>
        <p:nvSpPr>
          <p:cNvPr id="33795" name="Rectangle 3"/>
          <p:cNvSpPr>
            <a:spLocks noGrp="1" noChangeArrowheads="1"/>
          </p:cNvSpPr>
          <p:nvPr>
            <p:ph idx="1"/>
          </p:nvPr>
        </p:nvSpPr>
        <p:spPr>
          <a:xfrm>
            <a:off x="1278356" y="2319087"/>
            <a:ext cx="6343650" cy="2677026"/>
          </a:xfrm>
        </p:spPr>
        <p:txBody>
          <a:bodyPr>
            <a:normAutofit fontScale="92500" lnSpcReduction="20000"/>
          </a:bodyPr>
          <a:lstStyle/>
          <a:p>
            <a:pPr eaLnBrk="1" hangingPunct="1">
              <a:defRPr/>
            </a:pPr>
            <a:r>
              <a:rPr lang="es-AR" dirty="0"/>
              <a:t>Introducción a Microsoft .NET</a:t>
            </a:r>
          </a:p>
          <a:p>
            <a:pPr eaLnBrk="1" hangingPunct="1">
              <a:buFont typeface="Symbol" pitchFamily="18" charset="2"/>
              <a:buBlip>
                <a:blip r:embed="rId3"/>
              </a:buBlip>
              <a:defRPr/>
            </a:pPr>
            <a:r>
              <a:rPr lang="es-AR" dirty="0"/>
              <a:t>Componentes fundamentales</a:t>
            </a:r>
          </a:p>
          <a:p>
            <a:pPr eaLnBrk="1" hangingPunct="1">
              <a:buFont typeface="Symbol" pitchFamily="18" charset="2"/>
              <a:buBlip>
                <a:blip r:embed="rId3"/>
              </a:buBlip>
              <a:defRPr/>
            </a:pPr>
            <a:r>
              <a:rPr lang="es-AR" dirty="0"/>
              <a:t>Funcionamiento interno</a:t>
            </a:r>
          </a:p>
          <a:p>
            <a:pPr eaLnBrk="1" hangingPunct="1">
              <a:buFont typeface="Symbol" pitchFamily="18" charset="2"/>
              <a:buBlip>
                <a:blip r:embed="rId3"/>
              </a:buBlip>
              <a:defRPr/>
            </a:pPr>
            <a:r>
              <a:rPr lang="es-AR" dirty="0"/>
              <a:t>Bibliotecas Principales</a:t>
            </a:r>
          </a:p>
          <a:p>
            <a:pPr eaLnBrk="1" hangingPunct="1">
              <a:buFont typeface="Symbol" pitchFamily="18" charset="2"/>
              <a:buBlip>
                <a:blip r:embed="rId3"/>
              </a:buBlip>
              <a:defRPr/>
            </a:pPr>
            <a:r>
              <a:rPr lang="es-AR" dirty="0"/>
              <a:t>Ventajas de .NET</a:t>
            </a:r>
          </a:p>
          <a:p>
            <a:pPr eaLnBrk="1" hangingPunct="1">
              <a:buFont typeface="Symbol" pitchFamily="18" charset="2"/>
              <a:buBlip>
                <a:blip r:embed="rId3"/>
              </a:buBlip>
              <a:defRPr/>
            </a:pPr>
            <a:r>
              <a:rPr lang="es-AR" dirty="0"/>
              <a:t>Herramientas de Desarrollo .NET</a:t>
            </a:r>
          </a:p>
          <a:p>
            <a:pPr eaLnBrk="1" hangingPunct="1">
              <a:buFont typeface="Symbol" pitchFamily="18" charset="2"/>
              <a:buBlip>
                <a:blip r:embed="rId3"/>
              </a:buBlip>
              <a:defRPr/>
            </a:pPr>
            <a:r>
              <a:rPr lang="es-AR" dirty="0">
                <a:solidFill>
                  <a:schemeClr val="accent1"/>
                </a:solidFill>
              </a:rPr>
              <a:t>Novedades en .NET 2.0</a:t>
            </a:r>
          </a:p>
          <a:p>
            <a:pPr eaLnBrk="1" hangingPunct="1">
              <a:defRPr/>
            </a:pPr>
            <a:endParaRPr lang="es-AR" dirty="0"/>
          </a:p>
        </p:txBody>
      </p:sp>
    </p:spTree>
    <p:extLst>
      <p:ext uri="{BB962C8B-B14F-4D97-AF65-F5344CB8AC3E}">
        <p14:creationId xmlns:p14="http://schemas.microsoft.com/office/powerpoint/2010/main" val="555528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428751" y="1028701"/>
            <a:ext cx="6294835" cy="521494"/>
          </a:xfrm>
        </p:spPr>
        <p:txBody>
          <a:bodyPr/>
          <a:lstStyle/>
          <a:p>
            <a:pPr algn="ctr" eaLnBrk="1" hangingPunct="1">
              <a:defRPr/>
            </a:pPr>
            <a:r>
              <a:rPr lang="es-AR" sz="3300"/>
              <a:t>Temas a Tratar</a:t>
            </a:r>
          </a:p>
        </p:txBody>
      </p:sp>
      <p:sp>
        <p:nvSpPr>
          <p:cNvPr id="35843" name="Rectangle 3"/>
          <p:cNvSpPr>
            <a:spLocks noGrp="1" noChangeArrowheads="1"/>
          </p:cNvSpPr>
          <p:nvPr>
            <p:ph idx="1"/>
          </p:nvPr>
        </p:nvSpPr>
        <p:spPr>
          <a:xfrm>
            <a:off x="1379936" y="2451434"/>
            <a:ext cx="6343650" cy="2657475"/>
          </a:xfrm>
        </p:spPr>
        <p:txBody>
          <a:bodyPr/>
          <a:lstStyle/>
          <a:p>
            <a:pPr eaLnBrk="1" hangingPunct="1">
              <a:buFont typeface="Symbol" pitchFamily="18" charset="2"/>
              <a:buBlip>
                <a:blip r:embed="rId3"/>
              </a:buBlip>
              <a:defRPr/>
            </a:pPr>
            <a:r>
              <a:rPr lang="en-US" dirty="0" err="1">
                <a:solidFill>
                  <a:schemeClr val="accent1"/>
                </a:solidFill>
              </a:rPr>
              <a:t>Novedades</a:t>
            </a:r>
            <a:r>
              <a:rPr lang="en-US" dirty="0">
                <a:solidFill>
                  <a:schemeClr val="accent1"/>
                </a:solidFill>
              </a:rPr>
              <a:t> en .NET 2.0</a:t>
            </a:r>
          </a:p>
          <a:p>
            <a:pPr lvl="1" eaLnBrk="1" hangingPunct="1">
              <a:defRPr/>
            </a:pPr>
            <a:r>
              <a:rPr lang="es-AR" dirty="0" err="1"/>
              <a:t>Generics</a:t>
            </a:r>
            <a:endParaRPr lang="es-AR" dirty="0"/>
          </a:p>
          <a:p>
            <a:pPr lvl="1" eaLnBrk="1" hangingPunct="1">
              <a:defRPr/>
            </a:pPr>
            <a:r>
              <a:rPr lang="es-AR" dirty="0"/>
              <a:t>Soporte para 64 bits</a:t>
            </a:r>
          </a:p>
          <a:p>
            <a:pPr lvl="1" eaLnBrk="1" hangingPunct="1">
              <a:defRPr/>
            </a:pPr>
            <a:r>
              <a:rPr lang="es-AR" dirty="0"/>
              <a:t>Tipos Parciales</a:t>
            </a:r>
          </a:p>
          <a:p>
            <a:pPr lvl="1" eaLnBrk="1" hangingPunct="1">
              <a:defRPr/>
            </a:pPr>
            <a:r>
              <a:rPr lang="es-AR" dirty="0"/>
              <a:t>Nivel de Accesibilidad de </a:t>
            </a:r>
            <a:r>
              <a:rPr lang="es-AR" dirty="0" err="1"/>
              <a:t>Properties</a:t>
            </a:r>
            <a:endParaRPr lang="es-AR" dirty="0"/>
          </a:p>
          <a:p>
            <a:pPr lvl="1" eaLnBrk="1" hangingPunct="1">
              <a:defRPr/>
            </a:pPr>
            <a:r>
              <a:rPr lang="es-AR" dirty="0"/>
              <a:t>Novedades en ADO.NET 2.0</a:t>
            </a:r>
          </a:p>
          <a:p>
            <a:pPr eaLnBrk="1" hangingPunct="1">
              <a:defRPr/>
            </a:pPr>
            <a:endParaRPr lang="es-AR" dirty="0"/>
          </a:p>
        </p:txBody>
      </p:sp>
    </p:spTree>
    <p:extLst>
      <p:ext uri="{BB962C8B-B14F-4D97-AF65-F5344CB8AC3E}">
        <p14:creationId xmlns:p14="http://schemas.microsoft.com/office/powerpoint/2010/main" val="1880649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0946" name="Rectangle 2"/>
          <p:cNvSpPr>
            <a:spLocks noGrp="1" noChangeArrowheads="1"/>
          </p:cNvSpPr>
          <p:nvPr>
            <p:ph type="title" idx="4294967295"/>
          </p:nvPr>
        </p:nvSpPr>
        <p:spPr>
          <a:xfrm>
            <a:off x="0" y="1401763"/>
            <a:ext cx="6294438" cy="563562"/>
          </a:xfrm>
        </p:spPr>
        <p:txBody>
          <a:bodyPr>
            <a:normAutofit fontScale="90000"/>
          </a:bodyPr>
          <a:lstStyle/>
          <a:p>
            <a:pPr eaLnBrk="1" hangingPunct="1">
              <a:defRPr/>
            </a:pPr>
            <a:r>
              <a:rPr lang="en-US"/>
              <a:t>Generics</a:t>
            </a:r>
          </a:p>
        </p:txBody>
      </p:sp>
      <p:sp>
        <p:nvSpPr>
          <p:cNvPr id="210947" name="Rectangle 3"/>
          <p:cNvSpPr>
            <a:spLocks noGrp="1" noChangeArrowheads="1"/>
          </p:cNvSpPr>
          <p:nvPr>
            <p:ph type="body" idx="4294967295"/>
          </p:nvPr>
        </p:nvSpPr>
        <p:spPr>
          <a:xfrm>
            <a:off x="0" y="2736850"/>
            <a:ext cx="6291263" cy="1993900"/>
          </a:xfrm>
        </p:spPr>
        <p:txBody>
          <a:bodyPr>
            <a:normAutofit fontScale="92500" lnSpcReduction="10000"/>
          </a:bodyPr>
          <a:lstStyle/>
          <a:p>
            <a:pPr eaLnBrk="1" hangingPunct="1">
              <a:defRPr/>
            </a:pPr>
            <a:r>
              <a:rPr lang="es-ES" dirty="0"/>
              <a:t>Son tipos </a:t>
            </a:r>
            <a:r>
              <a:rPr lang="es-ES" dirty="0" err="1"/>
              <a:t>parametrizados</a:t>
            </a:r>
            <a:r>
              <a:rPr lang="es-ES" dirty="0"/>
              <a:t> soportados por el CLR</a:t>
            </a:r>
          </a:p>
          <a:p>
            <a:pPr lvl="1" eaLnBrk="1" hangingPunct="1">
              <a:defRPr/>
            </a:pPr>
            <a:r>
              <a:rPr lang="es-ES" dirty="0"/>
              <a:t>Un tipo </a:t>
            </a:r>
            <a:r>
              <a:rPr lang="es-ES" dirty="0" err="1"/>
              <a:t>parametrizado</a:t>
            </a:r>
            <a:r>
              <a:rPr lang="es-ES" dirty="0"/>
              <a:t> es aquel que puede definirse sin especificar los tipos de datos de sus parámetros en tiempo de compilación.</a:t>
            </a:r>
          </a:p>
          <a:p>
            <a:pPr eaLnBrk="1" hangingPunct="1">
              <a:defRPr/>
            </a:pPr>
            <a:r>
              <a:rPr lang="es-ES" dirty="0"/>
              <a:t>Nos dan la posibilidad de declarar clases, estructuras, métodos e interfaces que actuarán uniformemente sobre valores cuyos tipos se desconocen a priori y son recién especificados al momento de su utilización</a:t>
            </a:r>
            <a:endParaRPr lang="en-US" dirty="0"/>
          </a:p>
        </p:txBody>
      </p:sp>
    </p:spTree>
    <p:extLst>
      <p:ext uri="{BB962C8B-B14F-4D97-AF65-F5344CB8AC3E}">
        <p14:creationId xmlns:p14="http://schemas.microsoft.com/office/powerpoint/2010/main" val="3997977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1395414" y="2559974"/>
            <a:ext cx="6441281" cy="1214179"/>
          </a:xfrm>
          <a:prstGeom prst="rect">
            <a:avLst/>
          </a:prstGeom>
          <a:noFill/>
          <a:ln w="9525" algn="ctr">
            <a:noFill/>
            <a:miter lim="800000"/>
            <a:headEnd/>
            <a:tailEnd/>
          </a:ln>
          <a:effectLst>
            <a:outerShdw dist="17961" dir="2700000" algn="ctr" rotWithShape="0">
              <a:schemeClr val="bg2">
                <a:alpha val="74001"/>
              </a:schemeClr>
            </a:outerShdw>
          </a:effectLst>
        </p:spPr>
        <p:txBody>
          <a:bodyPr anchor="ctr">
            <a:spAutoFit/>
          </a:bodyPr>
          <a:lstStyle/>
          <a:p>
            <a:pPr algn="ctr">
              <a:lnSpc>
                <a:spcPct val="90000"/>
              </a:lnSpc>
              <a:defRPr/>
            </a:pPr>
            <a:r>
              <a:rPr lang="es-AR" sz="4050" b="1" dirty="0">
                <a:solidFill>
                  <a:schemeClr val="tx2"/>
                </a:solidFill>
                <a:effectLst>
                  <a:outerShdw blurRad="38100" dist="38100" dir="2700000" algn="tl">
                    <a:srgbClr val="000000"/>
                  </a:outerShdw>
                </a:effectLst>
                <a:latin typeface="Franklin Gothic Medium" pitchFamily="34" charset="0"/>
              </a:rPr>
              <a:t>Introducción a </a:t>
            </a:r>
          </a:p>
          <a:p>
            <a:pPr algn="ctr">
              <a:lnSpc>
                <a:spcPct val="90000"/>
              </a:lnSpc>
              <a:defRPr/>
            </a:pPr>
            <a:r>
              <a:rPr lang="es-AR" sz="4050" b="1" dirty="0">
                <a:solidFill>
                  <a:schemeClr val="tx2"/>
                </a:solidFill>
                <a:effectLst>
                  <a:outerShdw blurRad="38100" dist="38100" dir="2700000" algn="tl">
                    <a:srgbClr val="000000"/>
                  </a:outerShdw>
                </a:effectLst>
                <a:latin typeface="Franklin Gothic Medium" pitchFamily="34" charset="0"/>
              </a:rPr>
              <a:t>Visual Basic .NET </a:t>
            </a:r>
          </a:p>
        </p:txBody>
      </p:sp>
    </p:spTree>
    <p:extLst>
      <p:ext uri="{BB962C8B-B14F-4D97-AF65-F5344CB8AC3E}">
        <p14:creationId xmlns:p14="http://schemas.microsoft.com/office/powerpoint/2010/main" val="17991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428750" y="1028700"/>
            <a:ext cx="6286500" cy="629841"/>
          </a:xfrm>
        </p:spPr>
        <p:txBody>
          <a:bodyPr/>
          <a:lstStyle/>
          <a:p>
            <a:pPr algn="ctr" eaLnBrk="1" hangingPunct="1">
              <a:defRPr/>
            </a:pPr>
            <a:r>
              <a:rPr lang="es-AR" sz="4050" dirty="0"/>
              <a:t>Objetivo</a:t>
            </a:r>
          </a:p>
        </p:txBody>
      </p:sp>
      <p:sp>
        <p:nvSpPr>
          <p:cNvPr id="8195" name="Rectangle 3"/>
          <p:cNvSpPr>
            <a:spLocks noGrp="1" noChangeArrowheads="1"/>
          </p:cNvSpPr>
          <p:nvPr>
            <p:ph idx="1"/>
          </p:nvPr>
        </p:nvSpPr>
        <p:spPr>
          <a:xfrm>
            <a:off x="1428750" y="2971800"/>
            <a:ext cx="6400800" cy="1190625"/>
          </a:xfrm>
        </p:spPr>
        <p:txBody>
          <a:bodyPr/>
          <a:lstStyle/>
          <a:p>
            <a:pPr eaLnBrk="1" hangingPunct="1">
              <a:defRPr/>
            </a:pPr>
            <a:r>
              <a:rPr lang="es-AR" sz="2700" dirty="0"/>
              <a:t>Presentar una </a:t>
            </a:r>
            <a:r>
              <a:rPr lang="es-AR" dirty="0"/>
              <a:t>introducción</a:t>
            </a:r>
            <a:r>
              <a:rPr lang="es-AR" sz="2700" dirty="0"/>
              <a:t> a la plataforma de desarrollo Visual Basic.NET.</a:t>
            </a:r>
          </a:p>
        </p:txBody>
      </p:sp>
    </p:spTree>
    <p:extLst>
      <p:ext uri="{BB962C8B-B14F-4D97-AF65-F5344CB8AC3E}">
        <p14:creationId xmlns:p14="http://schemas.microsoft.com/office/powerpoint/2010/main" val="157767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440657" y="1038226"/>
            <a:ext cx="6428185" cy="535781"/>
          </a:xfrm>
        </p:spPr>
        <p:txBody>
          <a:bodyPr>
            <a:normAutofit fontScale="90000"/>
          </a:bodyPr>
          <a:lstStyle/>
          <a:p>
            <a:pPr defTabSz="342900">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s-AR"/>
              <a:t>¿Qué NO es .NET?</a:t>
            </a:r>
          </a:p>
        </p:txBody>
      </p:sp>
      <p:sp>
        <p:nvSpPr>
          <p:cNvPr id="46083" name="Rectangle 3"/>
          <p:cNvSpPr>
            <a:spLocks noGrp="1" noChangeArrowheads="1"/>
          </p:cNvSpPr>
          <p:nvPr>
            <p:ph idx="1"/>
          </p:nvPr>
        </p:nvSpPr>
        <p:spPr>
          <a:xfrm>
            <a:off x="1440656" y="2160986"/>
            <a:ext cx="6434138" cy="2274094"/>
          </a:xfrm>
        </p:spPr>
        <p:txBody>
          <a:bodyPr/>
          <a:lstStyle/>
          <a:p>
            <a:pPr marL="376238" indent="-376238" defTabSz="342900">
              <a:lnSpc>
                <a:spcPct val="85000"/>
              </a:lnSpc>
              <a:spcBef>
                <a:spcPts val="1631"/>
              </a:spcBef>
              <a:buBlip>
                <a:blip r:embed="rId3"/>
              </a:buBlip>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.NET no es un Sistema Operativo</a:t>
            </a:r>
          </a:p>
          <a:p>
            <a:pPr marL="376238" indent="-376238" defTabSz="342900">
              <a:lnSpc>
                <a:spcPct val="85000"/>
              </a:lnSpc>
              <a:spcBef>
                <a:spcPts val="1631"/>
              </a:spcBef>
              <a:buBlip>
                <a:blip r:embed="rId3"/>
              </a:buBlip>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.NET no es un Lenguaje de Programación</a:t>
            </a:r>
          </a:p>
          <a:p>
            <a:pPr marL="376238" indent="-376238" defTabSz="342900">
              <a:lnSpc>
                <a:spcPct val="85000"/>
              </a:lnSpc>
              <a:spcBef>
                <a:spcPts val="1631"/>
              </a:spcBef>
              <a:buBlip>
                <a:blip r:embed="rId3"/>
              </a:buBlip>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.NET no es un Servidor de Aplicaciones</a:t>
            </a:r>
          </a:p>
          <a:p>
            <a:pPr marL="376238" indent="-376238" defTabSz="342900">
              <a:lnSpc>
                <a:spcPct val="85000"/>
              </a:lnSpc>
              <a:spcBef>
                <a:spcPts val="1631"/>
              </a:spcBef>
              <a:buBlip>
                <a:blip r:embed="rId3"/>
              </a:buBlip>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.NET no es un producto empaquetado que se pueda comprar como tal</a:t>
            </a:r>
          </a:p>
        </p:txBody>
      </p:sp>
    </p:spTree>
    <p:extLst>
      <p:ext uri="{BB962C8B-B14F-4D97-AF65-F5344CB8AC3E}">
        <p14:creationId xmlns:p14="http://schemas.microsoft.com/office/powerpoint/2010/main" val="978520393"/>
      </p:ext>
    </p:extLst>
  </p:cSld>
  <p:clrMapOvr>
    <a:masterClrMapping/>
  </p:clrMapOvr>
  <p:transition>
    <p:zoom/>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428750" y="1239442"/>
            <a:ext cx="6172200" cy="378619"/>
          </a:xfrm>
        </p:spPr>
        <p:txBody>
          <a:bodyPr vert="horz" lIns="0" tIns="0" rIns="0" bIns="0" rtlCol="0" anchor="ctr">
            <a:normAutofit fontScale="90000"/>
          </a:bodyPr>
          <a:lstStyle/>
          <a:p>
            <a:pPr defTabSz="342900">
              <a:lnSpc>
                <a:spcPct val="69000"/>
              </a:lnSpc>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s-AR"/>
              <a:t>¿Qué es .NET?</a:t>
            </a:r>
          </a:p>
        </p:txBody>
      </p:sp>
      <p:sp>
        <p:nvSpPr>
          <p:cNvPr id="48131" name="Rectangle 3"/>
          <p:cNvSpPr>
            <a:spLocks noGrp="1" noChangeArrowheads="1"/>
          </p:cNvSpPr>
          <p:nvPr>
            <p:ph idx="1"/>
          </p:nvPr>
        </p:nvSpPr>
        <p:spPr>
          <a:xfrm>
            <a:off x="1485900" y="2337198"/>
            <a:ext cx="6172200" cy="2120503"/>
          </a:xfrm>
        </p:spPr>
        <p:txBody>
          <a:bodyPr vert="horz" lIns="0" tIns="0" rIns="0" bIns="0" rtlCol="0">
            <a:normAutofit/>
          </a:bodyPr>
          <a:lstStyle/>
          <a:p>
            <a:pPr marL="376238" indent="-376238" defTabSz="342900">
              <a:lnSpc>
                <a:spcPct val="69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Plataforma de Desarrollo compuesta de</a:t>
            </a:r>
          </a:p>
          <a:p>
            <a:pPr marL="678656" lvl="1" indent="-297656" defTabSz="342900">
              <a:lnSpc>
                <a:spcPct val="69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Entorno de Ejecución (Runtime)</a:t>
            </a:r>
          </a:p>
          <a:p>
            <a:pPr marL="678656" lvl="1" indent="-297656" defTabSz="342900">
              <a:lnSpc>
                <a:spcPct val="69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Lenguajes de Programación</a:t>
            </a:r>
          </a:p>
          <a:p>
            <a:pPr marL="678656" lvl="1" indent="-297656" defTabSz="342900">
              <a:lnSpc>
                <a:spcPct val="69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Compiladores</a:t>
            </a:r>
          </a:p>
          <a:p>
            <a:pPr marL="678656" lvl="1" indent="-297656" defTabSz="342900">
              <a:lnSpc>
                <a:spcPct val="69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Herramientas de Desarrollo </a:t>
            </a:r>
          </a:p>
          <a:p>
            <a:pPr marL="678656" lvl="1" indent="-297656" defTabSz="342900">
              <a:lnSpc>
                <a:spcPct val="69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Guías de Arquitectura</a:t>
            </a:r>
          </a:p>
          <a:p>
            <a:pPr marL="376238" indent="-376238" defTabSz="342900">
              <a:lnSpc>
                <a:spcPct val="69000"/>
              </a:lnSpc>
              <a:buNone/>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endParaRPr lang="es-AR" dirty="0"/>
          </a:p>
        </p:txBody>
      </p:sp>
    </p:spTree>
    <p:extLst>
      <p:ext uri="{BB962C8B-B14F-4D97-AF65-F5344CB8AC3E}">
        <p14:creationId xmlns:p14="http://schemas.microsoft.com/office/powerpoint/2010/main" val="25416832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1371600" y="1028701"/>
            <a:ext cx="6172200" cy="392906"/>
          </a:xfrm>
        </p:spPr>
        <p:txBody>
          <a:bodyPr vert="horz" lIns="0" tIns="0" rIns="0" bIns="0" rtlCol="0" anchor="ctr">
            <a:normAutofit fontScale="90000"/>
          </a:bodyPr>
          <a:lstStyle/>
          <a:p>
            <a:pPr defTabSz="342900">
              <a:lnSpc>
                <a:spcPct val="69000"/>
              </a:lnSpc>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s-AR" dirty="0"/>
              <a:t>Características de .NET (1/2)</a:t>
            </a:r>
          </a:p>
        </p:txBody>
      </p:sp>
      <p:sp>
        <p:nvSpPr>
          <p:cNvPr id="314371" name="Rectangle 3"/>
          <p:cNvSpPr>
            <a:spLocks noGrp="1" noChangeArrowheads="1"/>
          </p:cNvSpPr>
          <p:nvPr>
            <p:ph idx="1"/>
          </p:nvPr>
        </p:nvSpPr>
        <p:spPr>
          <a:xfrm>
            <a:off x="1314450" y="1828800"/>
            <a:ext cx="6515100" cy="1753791"/>
          </a:xfrm>
        </p:spPr>
        <p:txBody>
          <a:bodyPr vert="horz" lIns="0" tIns="0" rIns="0" bIns="0" rtlCol="0">
            <a:normAutofit/>
          </a:bodyPr>
          <a:lstStyle/>
          <a:p>
            <a:pPr marL="376238" indent="-376238" defTabSz="342900">
              <a:lnSpc>
                <a:spcPct val="100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Plataforma de ejecución intermedia</a:t>
            </a:r>
          </a:p>
          <a:p>
            <a:pPr marL="376238" indent="-376238" defTabSz="342900">
              <a:lnSpc>
                <a:spcPct val="100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100% Orientada a Objetos</a:t>
            </a:r>
          </a:p>
          <a:p>
            <a:pPr marL="376238" indent="-376238" defTabSz="342900">
              <a:lnSpc>
                <a:spcPct val="100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Multilenguaje</a:t>
            </a:r>
          </a:p>
          <a:p>
            <a:pPr marL="376238" indent="-376238" defTabSz="342900">
              <a:lnSpc>
                <a:spcPct val="100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endParaRPr lang="es-AR" dirty="0"/>
          </a:p>
        </p:txBody>
      </p:sp>
    </p:spTree>
    <p:extLst>
      <p:ext uri="{BB962C8B-B14F-4D97-AF65-F5344CB8AC3E}">
        <p14:creationId xmlns:p14="http://schemas.microsoft.com/office/powerpoint/2010/main" val="39628254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1371600" y="1028701"/>
            <a:ext cx="6172200" cy="378619"/>
          </a:xfrm>
        </p:spPr>
        <p:txBody>
          <a:bodyPr vert="horz" lIns="0" tIns="0" rIns="0" bIns="0" rtlCol="0" anchor="ctr">
            <a:normAutofit fontScale="90000"/>
          </a:bodyPr>
          <a:lstStyle/>
          <a:p>
            <a:pPr defTabSz="342900">
              <a:lnSpc>
                <a:spcPct val="69000"/>
              </a:lnSpc>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s-AR"/>
              <a:t>Características de .NET (2/2)</a:t>
            </a:r>
          </a:p>
        </p:txBody>
      </p:sp>
      <p:sp>
        <p:nvSpPr>
          <p:cNvPr id="153603" name="Rectangle 3"/>
          <p:cNvSpPr>
            <a:spLocks noGrp="1" noChangeArrowheads="1"/>
          </p:cNvSpPr>
          <p:nvPr>
            <p:ph idx="1"/>
          </p:nvPr>
        </p:nvSpPr>
        <p:spPr>
          <a:xfrm>
            <a:off x="1200150" y="2436396"/>
            <a:ext cx="6515100" cy="2742010"/>
          </a:xfrm>
        </p:spPr>
        <p:txBody>
          <a:bodyPr vert="horz" lIns="0" tIns="0" rIns="0" bIns="0" rtlCol="0">
            <a:normAutofit/>
          </a:bodyPr>
          <a:lstStyle/>
          <a:p>
            <a:pPr marL="376238" indent="-376238" defTabSz="342900">
              <a:lnSpc>
                <a:spcPct val="100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Modelo de Programación único para todo tipo de aplicaciones y dispositivos de hardware</a:t>
            </a:r>
          </a:p>
          <a:p>
            <a:pPr marL="376238" indent="-376238" defTabSz="342900">
              <a:lnSpc>
                <a:spcPct val="100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Se integra fácilmente con aplicaciones existentes desarrolladas en plataformas Microsoft</a:t>
            </a:r>
          </a:p>
          <a:p>
            <a:pPr marL="376238" indent="-376238" defTabSz="342900">
              <a:lnSpc>
                <a:spcPct val="100000"/>
              </a:lnSpc>
              <a:tabLst>
                <a:tab pos="683419" algn="l"/>
                <a:tab pos="1026319" algn="l"/>
                <a:tab pos="1369219" algn="l"/>
                <a:tab pos="1712119" algn="l"/>
                <a:tab pos="2055019" algn="l"/>
                <a:tab pos="2397919" algn="l"/>
                <a:tab pos="2740819" algn="l"/>
                <a:tab pos="3083719" algn="l"/>
                <a:tab pos="3426619" algn="l"/>
                <a:tab pos="3769519" algn="l"/>
                <a:tab pos="4112419" algn="l"/>
                <a:tab pos="4455319" algn="l"/>
                <a:tab pos="4798219" algn="l"/>
                <a:tab pos="5141119" algn="l"/>
                <a:tab pos="5484019" algn="l"/>
                <a:tab pos="5826919" algn="l"/>
                <a:tab pos="6169819" algn="l"/>
                <a:tab pos="6512719" algn="l"/>
                <a:tab pos="6855619" algn="l"/>
                <a:tab pos="7198519" algn="l"/>
              </a:tabLst>
              <a:defRPr/>
            </a:pPr>
            <a:r>
              <a:rPr lang="es-AR" dirty="0"/>
              <a:t>Se integra fácilmente con aplicaciones desarrolladas en otras plataformas</a:t>
            </a:r>
          </a:p>
        </p:txBody>
      </p:sp>
    </p:spTree>
    <p:extLst>
      <p:ext uri="{BB962C8B-B14F-4D97-AF65-F5344CB8AC3E}">
        <p14:creationId xmlns:p14="http://schemas.microsoft.com/office/powerpoint/2010/main" val="23212806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1428751" y="1028700"/>
            <a:ext cx="6294835" cy="481013"/>
          </a:xfrm>
        </p:spPr>
        <p:txBody>
          <a:bodyPr/>
          <a:lstStyle/>
          <a:p>
            <a:pPr eaLnBrk="1" hangingPunct="1">
              <a:defRPr/>
            </a:pPr>
            <a:r>
              <a:rPr lang="es-ES" sz="3000"/>
              <a:t>¿Qué es el .NET Framework?</a:t>
            </a:r>
            <a:endParaRPr lang="en-US" sz="3000"/>
          </a:p>
        </p:txBody>
      </p:sp>
      <p:sp>
        <p:nvSpPr>
          <p:cNvPr id="275459" name="Rectangle 3"/>
          <p:cNvSpPr>
            <a:spLocks noGrp="1" noChangeArrowheads="1"/>
          </p:cNvSpPr>
          <p:nvPr>
            <p:ph idx="1"/>
          </p:nvPr>
        </p:nvSpPr>
        <p:spPr>
          <a:xfrm>
            <a:off x="1428751" y="2628901"/>
            <a:ext cx="6291263" cy="2680034"/>
          </a:xfrm>
        </p:spPr>
        <p:txBody>
          <a:bodyPr>
            <a:normAutofit fontScale="85000" lnSpcReduction="10000"/>
          </a:bodyPr>
          <a:lstStyle/>
          <a:p>
            <a:pPr eaLnBrk="1" hangingPunct="1">
              <a:spcBef>
                <a:spcPct val="20000"/>
              </a:spcBef>
              <a:spcAft>
                <a:spcPct val="20000"/>
              </a:spcAft>
              <a:defRPr/>
            </a:pPr>
            <a:r>
              <a:rPr lang="es-ES" dirty="0"/>
              <a:t>Paquete de software fundamental de la plataforma .NET. Incluye:</a:t>
            </a:r>
          </a:p>
          <a:p>
            <a:pPr lvl="1" eaLnBrk="1" hangingPunct="1">
              <a:lnSpc>
                <a:spcPct val="69000"/>
              </a:lnSpc>
              <a:defRPr/>
            </a:pPr>
            <a:r>
              <a:rPr lang="es-AR" sz="1800" dirty="0"/>
              <a:t>Entorno de Ejecución (Runtime)</a:t>
            </a:r>
          </a:p>
          <a:p>
            <a:pPr lvl="1" eaLnBrk="1" hangingPunct="1">
              <a:lnSpc>
                <a:spcPct val="69000"/>
              </a:lnSpc>
              <a:defRPr/>
            </a:pPr>
            <a:r>
              <a:rPr lang="es-AR" sz="1800" dirty="0"/>
              <a:t>Bibliotecas de Funcionalidad (</a:t>
            </a:r>
            <a:r>
              <a:rPr lang="es-AR" sz="1800" dirty="0" err="1"/>
              <a:t>Class</a:t>
            </a:r>
            <a:r>
              <a:rPr lang="es-AR" sz="1800" dirty="0"/>
              <a:t> Library)</a:t>
            </a:r>
            <a:endParaRPr lang="es-ES" dirty="0"/>
          </a:p>
          <a:p>
            <a:pPr eaLnBrk="1" hangingPunct="1">
              <a:spcBef>
                <a:spcPct val="20000"/>
              </a:spcBef>
              <a:spcAft>
                <a:spcPct val="20000"/>
              </a:spcAft>
              <a:defRPr/>
            </a:pPr>
            <a:r>
              <a:rPr lang="es-ES" dirty="0"/>
              <a:t>Se distribuye en forma libre y gratuita</a:t>
            </a:r>
          </a:p>
          <a:p>
            <a:pPr eaLnBrk="1" hangingPunct="1">
              <a:spcBef>
                <a:spcPct val="20000"/>
              </a:spcBef>
              <a:spcAft>
                <a:spcPct val="20000"/>
              </a:spcAft>
              <a:defRPr/>
            </a:pPr>
            <a:r>
              <a:rPr lang="es-ES" dirty="0"/>
              <a:t>Existen tres variantes principales:</a:t>
            </a:r>
          </a:p>
          <a:p>
            <a:pPr lvl="1" eaLnBrk="1" hangingPunct="1">
              <a:spcBef>
                <a:spcPct val="20000"/>
              </a:spcBef>
              <a:spcAft>
                <a:spcPct val="20000"/>
              </a:spcAft>
              <a:defRPr/>
            </a:pPr>
            <a:r>
              <a:rPr lang="es-ES" dirty="0"/>
              <a:t>.NET Framework </a:t>
            </a:r>
            <a:r>
              <a:rPr lang="es-ES" dirty="0" err="1"/>
              <a:t>Redistributable</a:t>
            </a:r>
            <a:r>
              <a:rPr lang="es-ES" dirty="0"/>
              <a:t> </a:t>
            </a:r>
            <a:r>
              <a:rPr lang="es-ES" dirty="0" err="1"/>
              <a:t>Package</a:t>
            </a:r>
            <a:endParaRPr lang="es-ES" dirty="0"/>
          </a:p>
          <a:p>
            <a:pPr lvl="1" eaLnBrk="1" hangingPunct="1">
              <a:spcBef>
                <a:spcPct val="20000"/>
              </a:spcBef>
              <a:spcAft>
                <a:spcPct val="20000"/>
              </a:spcAft>
              <a:defRPr/>
            </a:pPr>
            <a:r>
              <a:rPr lang="es-ES" dirty="0"/>
              <a:t>.NET Framework SDK</a:t>
            </a:r>
          </a:p>
          <a:p>
            <a:pPr lvl="1" eaLnBrk="1" hangingPunct="1">
              <a:spcBef>
                <a:spcPct val="20000"/>
              </a:spcBef>
              <a:spcAft>
                <a:spcPct val="20000"/>
              </a:spcAft>
              <a:defRPr/>
            </a:pPr>
            <a:r>
              <a:rPr lang="es-ES" dirty="0"/>
              <a:t>.NET Compact Framework </a:t>
            </a:r>
          </a:p>
          <a:p>
            <a:pPr eaLnBrk="1" hangingPunct="1">
              <a:spcBef>
                <a:spcPct val="20000"/>
              </a:spcBef>
              <a:spcAft>
                <a:spcPct val="20000"/>
              </a:spcAft>
              <a:defRPr/>
            </a:pPr>
            <a:r>
              <a:rPr lang="es-ES" dirty="0"/>
              <a:t>Está instalado por defecto en Windows 2003 Server o superior</a:t>
            </a:r>
          </a:p>
        </p:txBody>
      </p:sp>
    </p:spTree>
    <p:extLst>
      <p:ext uri="{BB962C8B-B14F-4D97-AF65-F5344CB8AC3E}">
        <p14:creationId xmlns:p14="http://schemas.microsoft.com/office/powerpoint/2010/main" val="3695335291"/>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280</TotalTime>
  <Words>4029</Words>
  <Application>Microsoft Office PowerPoint</Application>
  <PresentationFormat>Presentación en pantalla (4:3)</PresentationFormat>
  <Paragraphs>353</Paragraphs>
  <Slides>29</Slides>
  <Notes>27</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29</vt:i4>
      </vt:variant>
    </vt:vector>
  </HeadingPairs>
  <TitlesOfParts>
    <vt:vector size="39" baseType="lpstr">
      <vt:lpstr>Arial</vt:lpstr>
      <vt:lpstr>Arial Black</vt:lpstr>
      <vt:lpstr>Calibri</vt:lpstr>
      <vt:lpstr>Calibri Light</vt:lpstr>
      <vt:lpstr>Franklin Gothic Medium</vt:lpstr>
      <vt:lpstr>Lucida Sans Unicode</vt:lpstr>
      <vt:lpstr>Symbol</vt:lpstr>
      <vt:lpstr>Times New Roman</vt:lpstr>
      <vt:lpstr>Wingdings</vt:lpstr>
      <vt:lpstr>Retrospección</vt:lpstr>
      <vt:lpstr>Control, adquisición y monitoreo con Arduino y Visual Basic .net</vt:lpstr>
      <vt:lpstr>Capítulo 5: Control de las luces desde una interface HMI</vt:lpstr>
      <vt:lpstr>Presentación de PowerPoint</vt:lpstr>
      <vt:lpstr>Objetivo</vt:lpstr>
      <vt:lpstr>¿Qué NO es .NET?</vt:lpstr>
      <vt:lpstr>¿Qué es .NET?</vt:lpstr>
      <vt:lpstr>Características de .NET (1/2)</vt:lpstr>
      <vt:lpstr>Características de .NET (2/2)</vt:lpstr>
      <vt:lpstr>¿Qué es el .NET Framework?</vt:lpstr>
      <vt:lpstr>¿Dónde instalar el .NET Framework?</vt:lpstr>
      <vt:lpstr>Línea del tiempo de .NET</vt:lpstr>
      <vt:lpstr>Windows Forms</vt:lpstr>
      <vt:lpstr>Aplicaciones Web: ASP.NET</vt:lpstr>
      <vt:lpstr>Temas a Tratar</vt:lpstr>
      <vt:lpstr>Ventajas de .NET</vt:lpstr>
      <vt:lpstr>Unificando los Modelos</vt:lpstr>
      <vt:lpstr>Desarrollo Simplificado</vt:lpstr>
      <vt:lpstr>Entorno de Ejecución Robusto y Seguro</vt:lpstr>
      <vt:lpstr>Independencia del lenguaje</vt:lpstr>
      <vt:lpstr>Instalación y Administración más simples</vt:lpstr>
      <vt:lpstr>Extensibilidad</vt:lpstr>
      <vt:lpstr>Interoperabilidad</vt:lpstr>
      <vt:lpstr>Temas a Tratar</vt:lpstr>
      <vt:lpstr>Visual Studio 2005 </vt:lpstr>
      <vt:lpstr>Visual Studio 2005 Express Editions</vt:lpstr>
      <vt:lpstr>SQL Server 2005 Express</vt:lpstr>
      <vt:lpstr>Temas a Tratar</vt:lpstr>
      <vt:lpstr>Temas a Tratar</vt:lpstr>
      <vt:lpstr>Generics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adquisición, monitoreo con Arduino y visual basic .net</dc:title>
  <dc:creator>PC</dc:creator>
  <cp:lastModifiedBy>hvela</cp:lastModifiedBy>
  <cp:revision>33</cp:revision>
  <dcterms:created xsi:type="dcterms:W3CDTF">2016-09-27T22:28:37Z</dcterms:created>
  <dcterms:modified xsi:type="dcterms:W3CDTF">2017-03-14T16:29:16Z</dcterms:modified>
</cp:coreProperties>
</file>