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BE032-1ECF-4955-8E09-39439F3809C1}" type="datetimeFigureOut">
              <a:rPr lang="es-MX" smtClean="0"/>
              <a:t>14/03/2017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38884-308A-4125-B7E0-855A3A5F7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440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F28-F45F-47AB-941D-8B4DEB611395}" type="datetimeFigureOut">
              <a:rPr lang="es-MX" smtClean="0"/>
              <a:t>14/03/2017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2B08-02A2-4200-BC16-80DE6C3FEFD3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07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F28-F45F-47AB-941D-8B4DEB611395}" type="datetimeFigureOut">
              <a:rPr lang="es-MX" smtClean="0"/>
              <a:t>14/03/2017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2B08-02A2-4200-BC16-80DE6C3FEF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901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F28-F45F-47AB-941D-8B4DEB611395}" type="datetimeFigureOut">
              <a:rPr lang="es-MX" smtClean="0"/>
              <a:t>14/03/2017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2B08-02A2-4200-BC16-80DE6C3FEF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77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F28-F45F-47AB-941D-8B4DEB611395}" type="datetimeFigureOut">
              <a:rPr lang="es-MX" smtClean="0"/>
              <a:t>14/03/2017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2B08-02A2-4200-BC16-80DE6C3FEF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11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F28-F45F-47AB-941D-8B4DEB611395}" type="datetimeFigureOut">
              <a:rPr lang="es-MX" smtClean="0"/>
              <a:t>14/03/2017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2B08-02A2-4200-BC16-80DE6C3FEFD3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439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F28-F45F-47AB-941D-8B4DEB611395}" type="datetimeFigureOut">
              <a:rPr lang="es-MX" smtClean="0"/>
              <a:t>14/03/2017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2B08-02A2-4200-BC16-80DE6C3FEF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063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F28-F45F-47AB-941D-8B4DEB611395}" type="datetimeFigureOut">
              <a:rPr lang="es-MX" smtClean="0"/>
              <a:t>14/03/2017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2B08-02A2-4200-BC16-80DE6C3FEF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821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F28-F45F-47AB-941D-8B4DEB611395}" type="datetimeFigureOut">
              <a:rPr lang="es-MX" smtClean="0"/>
              <a:t>14/03/2017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2B08-02A2-4200-BC16-80DE6C3FEF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355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F28-F45F-47AB-941D-8B4DEB611395}" type="datetimeFigureOut">
              <a:rPr lang="es-MX" smtClean="0"/>
              <a:t>14/03/2017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2B08-02A2-4200-BC16-80DE6C3FEF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772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5400F28-F45F-47AB-941D-8B4DEB611395}" type="datetimeFigureOut">
              <a:rPr lang="es-MX" smtClean="0"/>
              <a:t>14/03/2017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242B08-02A2-4200-BC16-80DE6C3FEF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844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F28-F45F-47AB-941D-8B4DEB611395}" type="datetimeFigureOut">
              <a:rPr lang="es-MX" smtClean="0"/>
              <a:t>14/03/2017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2B08-02A2-4200-BC16-80DE6C3FEF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444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5400F28-F45F-47AB-941D-8B4DEB611395}" type="datetimeFigureOut">
              <a:rPr lang="es-MX" smtClean="0"/>
              <a:t>14/03/2017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7242B08-02A2-4200-BC16-80DE6C3FEFD3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29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950" dirty="0"/>
              <a:t>Control, adquisición y monitoreo con Arduino y Visual Basic </a:t>
            </a:r>
            <a:r>
              <a:rPr lang="es-MX" sz="4950" dirty="0" err="1"/>
              <a:t>.net</a:t>
            </a:r>
            <a:endParaRPr lang="es-MX" sz="495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Mtro. </a:t>
            </a:r>
            <a:r>
              <a:rPr lang="es-MX" dirty="0" err="1"/>
              <a:t>ruben</a:t>
            </a:r>
            <a:r>
              <a:rPr lang="es-MX" dirty="0"/>
              <a:t> oliva ramos</a:t>
            </a:r>
          </a:p>
        </p:txBody>
      </p:sp>
    </p:spTree>
    <p:extLst>
      <p:ext uri="{BB962C8B-B14F-4D97-AF65-F5344CB8AC3E}">
        <p14:creationId xmlns:p14="http://schemas.microsoft.com/office/powerpoint/2010/main" val="2339503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en Arduino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613" y="2950730"/>
            <a:ext cx="2804828" cy="210362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854" y="2907402"/>
            <a:ext cx="2920370" cy="219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19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Aplicación lectura de canal analógico y </a:t>
            </a:r>
            <a:r>
              <a:rPr lang="es-MX" dirty="0" err="1"/>
              <a:t>envio</a:t>
            </a:r>
            <a:r>
              <a:rPr lang="es-MX" dirty="0"/>
              <a:t> de forma </a:t>
            </a:r>
            <a:r>
              <a:rPr lang="es-MX" dirty="0" err="1"/>
              <a:t>inalambrica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222" y="2160270"/>
            <a:ext cx="5443538" cy="364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85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Materiales: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2 </a:t>
            </a:r>
            <a:r>
              <a:rPr lang="es-MX" dirty="0" err="1"/>
              <a:t>Arduinos</a:t>
            </a:r>
            <a:r>
              <a:rPr lang="es-MX" dirty="0"/>
              <a:t> UNO R3 Compatibles</a:t>
            </a:r>
          </a:p>
          <a:p>
            <a:r>
              <a:rPr lang="es-MX" dirty="0"/>
              <a:t>2 cables USB</a:t>
            </a:r>
          </a:p>
          <a:p>
            <a:r>
              <a:rPr lang="es-MX" dirty="0"/>
              <a:t>1 placa de prototipos / </a:t>
            </a:r>
            <a:r>
              <a:rPr lang="es-MX" dirty="0" err="1"/>
              <a:t>One</a:t>
            </a:r>
            <a:r>
              <a:rPr lang="es-MX" dirty="0"/>
              <a:t> protoboard 170 </a:t>
            </a:r>
            <a:r>
              <a:rPr lang="es-MX" dirty="0" err="1"/>
              <a:t>pins</a:t>
            </a:r>
            <a:endParaRPr lang="es-MX" dirty="0"/>
          </a:p>
          <a:p>
            <a:r>
              <a:rPr lang="es-MX" dirty="0"/>
              <a:t>1 juego cables para el kit,/ Jumper cables</a:t>
            </a:r>
          </a:p>
          <a:p>
            <a:r>
              <a:rPr lang="es-MX" dirty="0"/>
              <a:t>1 transmisor RF 433Mhz / TX</a:t>
            </a:r>
          </a:p>
          <a:p>
            <a:r>
              <a:rPr lang="es-MX" dirty="0"/>
              <a:t>1 receptor RF 433 </a:t>
            </a:r>
            <a:r>
              <a:rPr lang="es-MX" dirty="0" err="1"/>
              <a:t>Mhz</a:t>
            </a:r>
            <a:r>
              <a:rPr lang="es-MX" dirty="0"/>
              <a:t> / RX </a:t>
            </a:r>
          </a:p>
          <a:p>
            <a:r>
              <a:rPr lang="es-MX" dirty="0"/>
              <a:t>1 Sensor DHT11 temperatura y humedad / DHT 11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17998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Descripción: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r>
              <a:rPr lang="es-MX" dirty="0"/>
              <a:t>La transmisión de datos se hace de una forma remota de uno a otro </a:t>
            </a:r>
            <a:r>
              <a:rPr lang="es-MX" dirty="0" err="1"/>
              <a:t>arduino</a:t>
            </a:r>
            <a:r>
              <a:rPr lang="es-MX" dirty="0"/>
              <a:t>. El </a:t>
            </a:r>
            <a:r>
              <a:rPr lang="es-MX" dirty="0" err="1"/>
              <a:t>arduino</a:t>
            </a:r>
            <a:r>
              <a:rPr lang="es-MX" dirty="0"/>
              <a:t> receptor visualiza en el ordenador y a través del puerto serie los datos de </a:t>
            </a:r>
            <a:r>
              <a:rPr lang="es-MX" dirty="0" err="1"/>
              <a:t>temepratura</a:t>
            </a:r>
            <a:r>
              <a:rPr lang="es-MX" dirty="0"/>
              <a:t> y humedad que envía el </a:t>
            </a:r>
            <a:r>
              <a:rPr lang="es-MX" dirty="0" err="1"/>
              <a:t>arduino</a:t>
            </a:r>
            <a:r>
              <a:rPr lang="es-MX" dirty="0"/>
              <a:t> transmisor.</a:t>
            </a:r>
          </a:p>
        </p:txBody>
      </p:sp>
    </p:spTree>
    <p:extLst>
      <p:ext uri="{BB962C8B-B14F-4D97-AF65-F5344CB8AC3E}">
        <p14:creationId xmlns:p14="http://schemas.microsoft.com/office/powerpoint/2010/main" val="1204670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997" y="1577455"/>
            <a:ext cx="4854712" cy="323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39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Envio de mensajes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17220" y="3011647"/>
            <a:ext cx="301524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#include &lt;VirtualWire.h&gt;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675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 mensagem;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675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 b="1">
                <a:solidFill>
                  <a:srgbClr val="0066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s-MX" altLang="es-MX" sz="675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setup()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Serial.begin(9600);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s-MX" altLang="es-MX" sz="750">
                <a:solidFill>
                  <a:srgbClr val="008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//Define o pino 8 do Arduino como 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s-MX" altLang="es-MX" sz="750">
                <a:solidFill>
                  <a:srgbClr val="008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//o pino de dados do transmissor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vw_set_tx_pin(8);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vw_setup(2000);   </a:t>
            </a:r>
            <a:r>
              <a:rPr lang="es-MX" altLang="es-MX" sz="750">
                <a:solidFill>
                  <a:srgbClr val="008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Bits per sec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Serial.println(</a:t>
            </a:r>
            <a:r>
              <a:rPr lang="es-MX" altLang="es-MX" sz="75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"Digite o texto e clique em ENVIAR..."</a:t>
            </a: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s-MX" altLang="es-MX" sz="1350"/>
          </a:p>
        </p:txBody>
      </p:sp>
    </p:spTree>
    <p:extLst>
      <p:ext uri="{BB962C8B-B14F-4D97-AF65-F5344CB8AC3E}">
        <p14:creationId xmlns:p14="http://schemas.microsoft.com/office/powerpoint/2010/main" val="2366935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822723" y="1910436"/>
            <a:ext cx="2539157" cy="264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 b="1">
                <a:solidFill>
                  <a:srgbClr val="0066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s-MX" altLang="es-MX" sz="675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loop()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s-MX" altLang="es-MX" sz="750" b="1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char</a:t>
            </a:r>
            <a:r>
              <a:rPr lang="es-MX" altLang="es-MX" sz="675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data[40];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s-MX" altLang="es-MX" sz="750" b="1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s-MX" altLang="es-MX" sz="675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numero;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s-MX" altLang="es-MX" sz="750" b="1">
                <a:solidFill>
                  <a:srgbClr val="0066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s-MX" altLang="es-MX" sz="675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(Serial.available() &gt; 0)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</a:t>
            </a: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numero = Serial.readBytesUntil (13,data,40);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</a:t>
            </a: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data[numero] = 0;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</a:t>
            </a: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Serial.print(</a:t>
            </a:r>
            <a:r>
              <a:rPr lang="es-MX" altLang="es-MX" sz="75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"Enviado : "</a:t>
            </a: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</a:t>
            </a: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Serial.print(data);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</a:t>
            </a: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Serial.print(</a:t>
            </a:r>
            <a:r>
              <a:rPr lang="es-MX" altLang="es-MX" sz="75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 - Caracteres : "</a:t>
            </a: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</a:t>
            </a: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Serial.println(</a:t>
            </a:r>
            <a:r>
              <a:rPr lang="es-MX" altLang="es-MX" sz="750" b="1">
                <a:solidFill>
                  <a:srgbClr val="FF14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strlen</a:t>
            </a: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(data));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</a:t>
            </a:r>
            <a:r>
              <a:rPr lang="es-MX" altLang="es-MX" sz="750">
                <a:solidFill>
                  <a:srgbClr val="008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//Envia a mensagem para a rotina que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</a:t>
            </a:r>
            <a:r>
              <a:rPr lang="es-MX" altLang="es-MX" sz="750">
                <a:solidFill>
                  <a:srgbClr val="008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//transmite os dados via RF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</a:t>
            </a: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send(data);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  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675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 b="1">
                <a:solidFill>
                  <a:srgbClr val="0066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s-MX" altLang="es-MX" sz="675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send (</a:t>
            </a:r>
            <a:r>
              <a:rPr lang="es-MX" altLang="es-MX" sz="750" b="1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char</a:t>
            </a:r>
            <a:r>
              <a:rPr lang="es-MX" altLang="es-MX" sz="675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*message)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vw_send((uint8_t *)message, </a:t>
            </a:r>
            <a:r>
              <a:rPr lang="es-MX" altLang="es-MX" sz="750" b="1">
                <a:solidFill>
                  <a:srgbClr val="FF14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strlen</a:t>
            </a: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(message));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vw_wait_tx(); </a:t>
            </a:r>
            <a:r>
              <a:rPr lang="es-MX" altLang="es-MX" sz="750">
                <a:solidFill>
                  <a:srgbClr val="008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Aguarda o envio de dados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s-MX" altLang="es-MX" sz="1350"/>
          </a:p>
        </p:txBody>
      </p:sp>
    </p:spTree>
    <p:extLst>
      <p:ext uri="{BB962C8B-B14F-4D97-AF65-F5344CB8AC3E}">
        <p14:creationId xmlns:p14="http://schemas.microsoft.com/office/powerpoint/2010/main" val="2930737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Receptor: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88" y="2484745"/>
            <a:ext cx="6607082" cy="292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39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17221" y="2728878"/>
            <a:ext cx="3808735" cy="204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008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//Programa : Receptor RF com Arduino Mega e Display Nokia 5110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008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//Autor : Arduino e Cia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675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#include &lt;Adafruit_GFX.h&gt;      //Carrega a biblioteca do display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#include &lt;Adafruit_PCD8544.h&gt;  //Carrega a biblioteca grafica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#include &lt;VirtualWire.h&gt;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675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byte message[VW_MAX_MESSAGE_LEN];    </a:t>
            </a:r>
            <a:r>
              <a:rPr lang="es-MX" altLang="es-MX" sz="750">
                <a:solidFill>
                  <a:srgbClr val="008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Armazena as mensagens recebidas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byte msgLength = VW_MAX_MESSAGE_LEN; </a:t>
            </a:r>
            <a:r>
              <a:rPr lang="es-MX" altLang="es-MX" sz="750">
                <a:solidFill>
                  <a:srgbClr val="008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Armazena o tamanho das mensagens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675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008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Pinagem do LCD :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008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pin 8 - Serial clock out (SCLK)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008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pin 9 - Serial data out (DIN)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008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pin 10 - Data/Command select (D/C)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008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pin 11 - LCD chip select (CS/CE)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008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pin 12 - LCD reset (RST)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Adafruit_PCD8544 display = Adafruit_PCD8544(8, 9, 10, 11, 12); 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008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//Inicializa e seta os parametros do display</a:t>
            </a:r>
            <a:endParaRPr lang="es-MX" altLang="es-MX" sz="1350"/>
          </a:p>
        </p:txBody>
      </p:sp>
    </p:spTree>
    <p:extLst>
      <p:ext uri="{BB962C8B-B14F-4D97-AF65-F5344CB8AC3E}">
        <p14:creationId xmlns:p14="http://schemas.microsoft.com/office/powerpoint/2010/main" val="535382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17220" y="2671170"/>
            <a:ext cx="3438442" cy="215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 b="1" dirty="0" err="1">
                <a:solidFill>
                  <a:srgbClr val="0066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s-MX" altLang="es-MX" sz="675" dirty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MX" altLang="es-MX" sz="7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setup</a:t>
            </a:r>
            <a:r>
              <a:rPr lang="es-MX" altLang="es-MX" sz="7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  {</a:t>
            </a:r>
            <a:endParaRPr lang="es-MX" altLang="es-MX" sz="825" dirty="0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 dirty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s-MX" altLang="es-MX" sz="7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Serial.begin</a:t>
            </a:r>
            <a:r>
              <a:rPr lang="es-MX" altLang="es-MX" sz="7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(9600);</a:t>
            </a:r>
            <a:endParaRPr lang="es-MX" altLang="es-MX" sz="825" dirty="0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 dirty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</a:t>
            </a:r>
            <a:r>
              <a:rPr lang="es-MX" altLang="es-MX" sz="7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vw_set_rx_pin</a:t>
            </a:r>
            <a:r>
              <a:rPr lang="es-MX" altLang="es-MX" sz="7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(5); </a:t>
            </a:r>
            <a:r>
              <a:rPr lang="es-MX" altLang="es-MX" sz="750" dirty="0">
                <a:solidFill>
                  <a:srgbClr val="008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Define o pino 5 do Arduino como entrada </a:t>
            </a:r>
            <a:endParaRPr lang="es-MX" altLang="es-MX" sz="825" dirty="0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 dirty="0">
                <a:solidFill>
                  <a:srgbClr val="008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//de dados do receptor</a:t>
            </a:r>
            <a:endParaRPr lang="es-MX" altLang="es-MX" sz="825" dirty="0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 dirty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</a:t>
            </a:r>
            <a:r>
              <a:rPr lang="es-MX" altLang="es-MX" sz="7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vw_setup</a:t>
            </a:r>
            <a:r>
              <a:rPr lang="es-MX" altLang="es-MX" sz="7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(2000);             </a:t>
            </a:r>
            <a:r>
              <a:rPr lang="es-MX" altLang="es-MX" sz="750" dirty="0">
                <a:solidFill>
                  <a:srgbClr val="008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Bits por segundo</a:t>
            </a:r>
            <a:endParaRPr lang="es-MX" altLang="es-MX" sz="825" dirty="0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 dirty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</a:t>
            </a:r>
            <a:r>
              <a:rPr lang="es-MX" altLang="es-MX" sz="7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vw_rx_start</a:t>
            </a:r>
            <a:r>
              <a:rPr lang="es-MX" altLang="es-MX" sz="7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              </a:t>
            </a:r>
            <a:r>
              <a:rPr lang="es-MX" altLang="es-MX" sz="750" dirty="0">
                <a:solidFill>
                  <a:srgbClr val="008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Inicializa o receptor</a:t>
            </a:r>
            <a:endParaRPr lang="es-MX" altLang="es-MX" sz="825" dirty="0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675" dirty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endParaRPr lang="es-MX" altLang="es-MX" sz="825" dirty="0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 dirty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s-MX" altLang="es-MX" sz="7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display.begin</a:t>
            </a:r>
            <a:r>
              <a:rPr lang="es-MX" altLang="es-MX" sz="7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es-MX" altLang="es-MX" sz="825" dirty="0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 dirty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s-MX" altLang="es-MX" sz="7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display.setContrast</a:t>
            </a:r>
            <a:r>
              <a:rPr lang="es-MX" altLang="es-MX" sz="7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(50); </a:t>
            </a:r>
            <a:r>
              <a:rPr lang="es-MX" altLang="es-MX" sz="750" dirty="0">
                <a:solidFill>
                  <a:srgbClr val="008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//Ajusta o contraste do </a:t>
            </a:r>
            <a:r>
              <a:rPr lang="es-MX" altLang="es-MX" sz="750" dirty="0" err="1">
                <a:solidFill>
                  <a:srgbClr val="008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display</a:t>
            </a:r>
            <a:endParaRPr lang="es-MX" altLang="es-MX" sz="825" dirty="0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 dirty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s-MX" altLang="es-MX" sz="7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display.clearDisplay</a:t>
            </a:r>
            <a:r>
              <a:rPr lang="es-MX" altLang="es-MX" sz="7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   </a:t>
            </a:r>
            <a:r>
              <a:rPr lang="es-MX" altLang="es-MX" sz="750" dirty="0">
                <a:solidFill>
                  <a:srgbClr val="008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//Apaga o buffer e o </a:t>
            </a:r>
            <a:r>
              <a:rPr lang="es-MX" altLang="es-MX" sz="750" dirty="0" err="1">
                <a:solidFill>
                  <a:srgbClr val="008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display</a:t>
            </a:r>
            <a:endParaRPr lang="es-MX" altLang="es-MX" sz="825" dirty="0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 dirty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s-MX" altLang="es-MX" sz="7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display.setTextSize</a:t>
            </a:r>
            <a:r>
              <a:rPr lang="es-MX" altLang="es-MX" sz="7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(1);  </a:t>
            </a:r>
            <a:r>
              <a:rPr lang="es-MX" altLang="es-MX" sz="750" dirty="0">
                <a:solidFill>
                  <a:srgbClr val="008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//Seta o </a:t>
            </a:r>
            <a:r>
              <a:rPr lang="es-MX" altLang="es-MX" sz="750" dirty="0" err="1">
                <a:solidFill>
                  <a:srgbClr val="008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tamanho</a:t>
            </a:r>
            <a:r>
              <a:rPr lang="es-MX" altLang="es-MX" sz="750" dirty="0">
                <a:solidFill>
                  <a:srgbClr val="008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do texto</a:t>
            </a:r>
            <a:endParaRPr lang="es-MX" altLang="es-MX" sz="825" dirty="0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 dirty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s-MX" altLang="es-MX" sz="7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display.setTextColor</a:t>
            </a:r>
            <a:r>
              <a:rPr lang="es-MX" altLang="es-MX" sz="7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(BLACK); </a:t>
            </a:r>
            <a:r>
              <a:rPr lang="es-MX" altLang="es-MX" sz="750" dirty="0">
                <a:solidFill>
                  <a:srgbClr val="008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//Seta a </a:t>
            </a:r>
            <a:r>
              <a:rPr lang="es-MX" altLang="es-MX" sz="750" dirty="0" err="1">
                <a:solidFill>
                  <a:srgbClr val="008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cor</a:t>
            </a:r>
            <a:r>
              <a:rPr lang="es-MX" altLang="es-MX" sz="750" dirty="0">
                <a:solidFill>
                  <a:srgbClr val="008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do texto</a:t>
            </a:r>
            <a:endParaRPr lang="es-MX" altLang="es-MX" sz="825" dirty="0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 dirty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s-MX" altLang="es-MX" sz="7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display.setCursor</a:t>
            </a:r>
            <a:r>
              <a:rPr lang="es-MX" altLang="es-MX" sz="7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(0,0);  </a:t>
            </a:r>
            <a:r>
              <a:rPr lang="es-MX" altLang="es-MX" sz="750" dirty="0">
                <a:solidFill>
                  <a:srgbClr val="008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//Seta a </a:t>
            </a:r>
            <a:r>
              <a:rPr lang="es-MX" altLang="es-MX" sz="750" dirty="0" err="1">
                <a:solidFill>
                  <a:srgbClr val="008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posição</a:t>
            </a:r>
            <a:r>
              <a:rPr lang="es-MX" altLang="es-MX" sz="750" dirty="0">
                <a:solidFill>
                  <a:srgbClr val="008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do cursor</a:t>
            </a:r>
            <a:endParaRPr lang="es-MX" altLang="es-MX" sz="825" dirty="0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 dirty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s-MX" altLang="es-MX" sz="7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display.print</a:t>
            </a:r>
            <a:r>
              <a:rPr lang="es-MX" altLang="es-MX" sz="7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s-MX" altLang="es-MX" sz="7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"Aguardando..."</a:t>
            </a:r>
            <a:r>
              <a:rPr lang="es-MX" altLang="es-MX" sz="7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s-MX" altLang="es-MX" sz="825" dirty="0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 dirty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s-MX" altLang="es-MX" sz="7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display.display</a:t>
            </a:r>
            <a:r>
              <a:rPr lang="es-MX" altLang="es-MX" sz="7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es-MX" altLang="es-MX" sz="825" dirty="0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 dirty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s-MX" altLang="es-MX" sz="7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delay</a:t>
            </a:r>
            <a:r>
              <a:rPr lang="es-MX" altLang="es-MX" sz="7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(2000);</a:t>
            </a:r>
            <a:endParaRPr lang="es-MX" altLang="es-MX" sz="825" dirty="0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675" dirty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endParaRPr lang="es-MX" altLang="es-MX" sz="825" dirty="0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s-MX" altLang="es-MX" sz="825" dirty="0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675" dirty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endParaRPr lang="es-MX" altLang="es-MX" sz="1350" dirty="0"/>
          </a:p>
        </p:txBody>
      </p:sp>
    </p:spTree>
    <p:extLst>
      <p:ext uri="{BB962C8B-B14F-4D97-AF65-F5344CB8AC3E}">
        <p14:creationId xmlns:p14="http://schemas.microsoft.com/office/powerpoint/2010/main" val="3653854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050" dirty="0"/>
              <a:t>Capítulo 7: Sistema de Alarma inalámbrica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3806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17220" y="2659628"/>
            <a:ext cx="3279744" cy="2181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 b="1">
                <a:solidFill>
                  <a:srgbClr val="0066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s-MX" altLang="es-MX" sz="675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loop()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uint8_t message[VW_MAX_MESSAGE_LEN];    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uint8_t msgLength = VW_MAX_MESSAGE_LEN; 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675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display.setCursor(0, 0);  </a:t>
            </a:r>
            <a:r>
              <a:rPr lang="es-MX" altLang="es-MX" sz="750">
                <a:solidFill>
                  <a:srgbClr val="008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//Seta a posição do cursor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</a:t>
            </a:r>
            <a:r>
              <a:rPr lang="es-MX" altLang="es-MX" sz="750" b="1">
                <a:solidFill>
                  <a:srgbClr val="0066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s-MX" altLang="es-MX" sz="675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(vw_get_message(message, &amp;msgLength)) </a:t>
            </a:r>
            <a:r>
              <a:rPr lang="es-MX" altLang="es-MX" sz="750">
                <a:solidFill>
                  <a:srgbClr val="008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Non-blocking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</a:t>
            </a: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  </a:t>
            </a: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Serial.print(</a:t>
            </a:r>
            <a:r>
              <a:rPr lang="es-MX" altLang="es-MX" sz="75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"Recebido: "</a:t>
            </a: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  </a:t>
            </a: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display.clearDisplay();   </a:t>
            </a:r>
            <a:r>
              <a:rPr lang="es-MX" altLang="es-MX" sz="750">
                <a:solidFill>
                  <a:srgbClr val="008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//Apaga o buffer e o display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  </a:t>
            </a:r>
            <a:r>
              <a:rPr lang="es-MX" altLang="es-MX" sz="750" b="1">
                <a:solidFill>
                  <a:srgbClr val="0066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s-MX" altLang="es-MX" sz="675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s-MX" altLang="es-MX" sz="750" b="1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s-MX" altLang="es-MX" sz="675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 = 0; i &lt; msgLength; i++)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 </a:t>
            </a: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    </a:t>
            </a: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Serial.write(message[i]);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    </a:t>
            </a: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display.write(message[i]);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    </a:t>
            </a: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display.display();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 </a:t>
            </a: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</a:t>
            </a: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Serial.println();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</a:t>
            </a: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s-MX" altLang="es-MX" sz="825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s-MX" altLang="es-MX" sz="75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s-MX" altLang="es-MX" sz="1350"/>
          </a:p>
        </p:txBody>
      </p:sp>
    </p:spTree>
    <p:extLst>
      <p:ext uri="{BB962C8B-B14F-4D97-AF65-F5344CB8AC3E}">
        <p14:creationId xmlns:p14="http://schemas.microsoft.com/office/powerpoint/2010/main" val="408780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Conexión de dispositivos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60" y="2083283"/>
            <a:ext cx="4268338" cy="362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86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Características de los módulos: transmisor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901303" y="2704624"/>
          <a:ext cx="7386638" cy="2091690"/>
        </p:xfrm>
        <a:graphic>
          <a:graphicData uri="http://schemas.openxmlformats.org/drawingml/2006/table">
            <a:tbl>
              <a:tblPr/>
              <a:tblGrid>
                <a:gridCol w="3693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3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es-MX" sz="1000">
                          <a:effectLst/>
                        </a:rPr>
                        <a:t>Voltaje de alimentación</a:t>
                      </a:r>
                    </a:p>
                  </a:txBody>
                  <a:tcPr marL="71438" marR="71438" marT="71438" marB="714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>
                          <a:effectLst/>
                        </a:rPr>
                        <a:t>3v-12v</a:t>
                      </a:r>
                    </a:p>
                  </a:txBody>
                  <a:tcPr marL="71438" marR="71438" marT="71438" marB="714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s-MX" sz="1000">
                          <a:effectLst/>
                        </a:rPr>
                        <a:t>Corriente de Operación</a:t>
                      </a:r>
                    </a:p>
                  </a:txBody>
                  <a:tcPr marL="71438" marR="71438" marT="71438" marB="714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>
                          <a:effectLst/>
                        </a:rPr>
                        <a:t>5-50mA</a:t>
                      </a:r>
                    </a:p>
                  </a:txBody>
                  <a:tcPr marL="71438" marR="71438" marT="71438" marB="714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s-MX" sz="1000">
                          <a:effectLst/>
                        </a:rPr>
                        <a:t>Tasa de Transferencia</a:t>
                      </a:r>
                    </a:p>
                  </a:txBody>
                  <a:tcPr marL="71438" marR="71438" marT="71438" marB="714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>
                          <a:effectLst/>
                        </a:rPr>
                        <a:t>2.4KHz(Max 9.6KHz)</a:t>
                      </a:r>
                    </a:p>
                  </a:txBody>
                  <a:tcPr marL="71438" marR="71438" marT="71438" marB="714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s-MX" sz="1000">
                          <a:effectLst/>
                        </a:rPr>
                        <a:t>Modulación</a:t>
                      </a:r>
                    </a:p>
                  </a:txBody>
                  <a:tcPr marL="71438" marR="71438" marT="71438" marB="714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>
                          <a:effectLst/>
                        </a:rPr>
                        <a:t>AM</a:t>
                      </a:r>
                    </a:p>
                  </a:txBody>
                  <a:tcPr marL="71438" marR="71438" marT="71438" marB="714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s-MX" sz="1000">
                          <a:effectLst/>
                        </a:rPr>
                        <a:t>Frecuencia de operación</a:t>
                      </a:r>
                    </a:p>
                  </a:txBody>
                  <a:tcPr marL="71438" marR="71438" marT="71438" marB="714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>
                          <a:effectLst/>
                        </a:rPr>
                        <a:t>433MHz</a:t>
                      </a:r>
                    </a:p>
                  </a:txBody>
                  <a:tcPr marL="71438" marR="71438" marT="71438" marB="714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s-MX" sz="1000">
                          <a:effectLst/>
                        </a:rPr>
                        <a:t>Rango de Transmisión</a:t>
                      </a:r>
                    </a:p>
                  </a:txBody>
                  <a:tcPr marL="71438" marR="71438" marT="71438" marB="714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effectLst/>
                        </a:rPr>
                        <a:t>Según el fabricante hasta 1000m</a:t>
                      </a:r>
                    </a:p>
                  </a:txBody>
                  <a:tcPr marL="71438" marR="71438" marT="71438" marB="714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590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Receptor: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901303" y="3227546"/>
          <a:ext cx="7386638" cy="1045845"/>
        </p:xfrm>
        <a:graphic>
          <a:graphicData uri="http://schemas.openxmlformats.org/drawingml/2006/table">
            <a:tbl>
              <a:tblPr/>
              <a:tblGrid>
                <a:gridCol w="3693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3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es-MX" sz="1000">
                          <a:effectLst/>
                        </a:rPr>
                        <a:t>Voltaje de Alimentación</a:t>
                      </a:r>
                    </a:p>
                  </a:txBody>
                  <a:tcPr marL="71438" marR="71438" marT="71438" marB="714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>
                          <a:effectLst/>
                        </a:rPr>
                        <a:t>5v</a:t>
                      </a:r>
                    </a:p>
                  </a:txBody>
                  <a:tcPr marL="71438" marR="71438" marT="71438" marB="714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s-MX" sz="1000">
                          <a:effectLst/>
                        </a:rPr>
                        <a:t>Modulación</a:t>
                      </a:r>
                    </a:p>
                  </a:txBody>
                  <a:tcPr marL="71438" marR="71438" marT="71438" marB="714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>
                          <a:effectLst/>
                        </a:rPr>
                        <a:t>ASK</a:t>
                      </a:r>
                    </a:p>
                  </a:txBody>
                  <a:tcPr marL="71438" marR="71438" marT="71438" marB="714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s-MX" sz="1000">
                          <a:effectLst/>
                        </a:rPr>
                        <a:t>Frecuencia de Operación</a:t>
                      </a:r>
                    </a:p>
                  </a:txBody>
                  <a:tcPr marL="71438" marR="71438" marT="71438" marB="714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effectLst/>
                        </a:rPr>
                        <a:t>433MHz</a:t>
                      </a:r>
                    </a:p>
                  </a:txBody>
                  <a:tcPr marL="71438" marR="71438" marT="71438" marB="714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56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Librería virtual </a:t>
            </a:r>
            <a:r>
              <a:rPr lang="es-MX" dirty="0" err="1"/>
              <a:t>wire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Estos módulos son muy diversos y tiene muchas ventajas , una de ellas es que reciben casi cualquier señal digital, si quisiéramos usarlos en un PIC o en un AVR podríamos usarlos con comunicación UART. Arduino tiene una librería llamada “</a:t>
            </a:r>
            <a:r>
              <a:rPr lang="es-MX" dirty="0" err="1"/>
              <a:t>VirtualWire</a:t>
            </a:r>
            <a:r>
              <a:rPr lang="es-MX" dirty="0"/>
              <a:t>” que nos ahorra problemas con la comunicación.</a:t>
            </a:r>
          </a:p>
        </p:txBody>
      </p:sp>
    </p:spTree>
    <p:extLst>
      <p:ext uri="{BB962C8B-B14F-4D97-AF65-F5344CB8AC3E}">
        <p14:creationId xmlns:p14="http://schemas.microsoft.com/office/powerpoint/2010/main" val="700103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Funciones de configuración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i="1" dirty="0" err="1"/>
              <a:t>vw_set_tx_pin</a:t>
            </a:r>
            <a:r>
              <a:rPr lang="es-MX" b="1" i="1" dirty="0"/>
              <a:t>(</a:t>
            </a:r>
            <a:r>
              <a:rPr lang="es-MX" b="1" i="1" dirty="0" err="1"/>
              <a:t>transmit_pin</a:t>
            </a:r>
            <a:r>
              <a:rPr lang="es-MX" b="1" i="1" dirty="0"/>
              <a:t>)</a:t>
            </a:r>
            <a:endParaRPr lang="es-MX" dirty="0"/>
          </a:p>
          <a:p>
            <a:r>
              <a:rPr lang="es-MX" dirty="0"/>
              <a:t>Define el pin de transmisión de datos, de no indicar alguno la librería usa el pin 12.</a:t>
            </a:r>
          </a:p>
          <a:p>
            <a:r>
              <a:rPr lang="es-MX" b="1" i="1" dirty="0" err="1"/>
              <a:t>vw_set_rx_pin</a:t>
            </a:r>
            <a:r>
              <a:rPr lang="es-MX" b="1" i="1" dirty="0"/>
              <a:t>(</a:t>
            </a:r>
            <a:r>
              <a:rPr lang="es-MX" b="1" i="1" dirty="0" err="1"/>
              <a:t>receive_pin</a:t>
            </a:r>
            <a:r>
              <a:rPr lang="es-MX" b="1" i="1" dirty="0"/>
              <a:t>)</a:t>
            </a:r>
            <a:endParaRPr lang="es-MX" dirty="0"/>
          </a:p>
          <a:p>
            <a:r>
              <a:rPr lang="es-MX" dirty="0"/>
              <a:t>Define el pin de recepción de datos, de no indicar alguno la librería usa el pin 11.</a:t>
            </a:r>
          </a:p>
          <a:p>
            <a:r>
              <a:rPr lang="es-MX" b="1" i="1" dirty="0" err="1"/>
              <a:t>vw_setup</a:t>
            </a:r>
            <a:r>
              <a:rPr lang="es-MX" b="1" i="1" dirty="0"/>
              <a:t>(2000)</a:t>
            </a:r>
            <a:endParaRPr lang="es-MX" dirty="0"/>
          </a:p>
          <a:p>
            <a:r>
              <a:rPr lang="es-MX" dirty="0"/>
              <a:t>Inicia la comunicación a la velocidad indicada.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70355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Funciones de transmisión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err="1"/>
              <a:t>vw_send</a:t>
            </a:r>
            <a:r>
              <a:rPr lang="es-MX" b="1" dirty="0"/>
              <a:t>(</a:t>
            </a:r>
            <a:r>
              <a:rPr lang="es-MX" b="1" dirty="0" err="1"/>
              <a:t>message</a:t>
            </a:r>
            <a:r>
              <a:rPr lang="es-MX" b="1" dirty="0"/>
              <a:t>, </a:t>
            </a:r>
            <a:r>
              <a:rPr lang="es-MX" b="1" dirty="0" err="1"/>
              <a:t>length</a:t>
            </a:r>
            <a:r>
              <a:rPr lang="es-MX" dirty="0"/>
              <a:t>)</a:t>
            </a:r>
          </a:p>
          <a:p>
            <a:r>
              <a:rPr lang="es-MX" dirty="0"/>
              <a:t>Función que se encarga de enviar datos alojados en la variable </a:t>
            </a:r>
            <a:r>
              <a:rPr lang="es-MX" b="1" dirty="0"/>
              <a:t>“</a:t>
            </a:r>
            <a:r>
              <a:rPr lang="es-MX" b="1" dirty="0" err="1"/>
              <a:t>message</a:t>
            </a:r>
            <a:r>
              <a:rPr lang="es-MX" b="1" dirty="0"/>
              <a:t>” </a:t>
            </a:r>
            <a:r>
              <a:rPr lang="es-MX" dirty="0"/>
              <a:t>con longitud </a:t>
            </a:r>
            <a:r>
              <a:rPr lang="es-MX" b="1" dirty="0"/>
              <a:t>“</a:t>
            </a:r>
            <a:r>
              <a:rPr lang="es-MX" b="1" dirty="0" err="1"/>
              <a:t>length</a:t>
            </a:r>
            <a:r>
              <a:rPr lang="es-MX" b="1" dirty="0"/>
              <a:t>”.</a:t>
            </a:r>
            <a:endParaRPr lang="es-MX" dirty="0"/>
          </a:p>
          <a:p>
            <a:r>
              <a:rPr lang="es-MX" b="1" dirty="0" err="1"/>
              <a:t>vw_tx_active</a:t>
            </a:r>
            <a:r>
              <a:rPr lang="es-MX" b="1" dirty="0"/>
              <a:t>() </a:t>
            </a:r>
            <a:endParaRPr lang="es-MX" dirty="0"/>
          </a:p>
          <a:p>
            <a:r>
              <a:rPr lang="es-MX" dirty="0"/>
              <a:t>Función booleana que devuelve “true” si el mensaje se envió correctamente.</a:t>
            </a:r>
          </a:p>
          <a:p>
            <a:r>
              <a:rPr lang="es-MX" b="1" dirty="0" err="1"/>
              <a:t>vw_wait_tx</a:t>
            </a:r>
            <a:r>
              <a:rPr lang="es-MX" b="1" dirty="0"/>
              <a:t>() </a:t>
            </a:r>
            <a:endParaRPr lang="es-MX" dirty="0"/>
          </a:p>
          <a:p>
            <a:r>
              <a:rPr lang="es-MX" dirty="0"/>
              <a:t>Genera el tiempo de espera necesario para poder enviar otro mensaje.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36808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Funciones de recepción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b="1" dirty="0" err="1"/>
              <a:t>vw_rx_start</a:t>
            </a:r>
            <a:r>
              <a:rPr lang="es-MX" b="1" dirty="0"/>
              <a:t>() </a:t>
            </a:r>
            <a:endParaRPr lang="es-MX" dirty="0"/>
          </a:p>
          <a:p>
            <a:r>
              <a:rPr lang="es-MX" dirty="0"/>
              <a:t>Función para comenzar la recepción de datos.</a:t>
            </a:r>
          </a:p>
          <a:p>
            <a:r>
              <a:rPr lang="es-MX" b="1" dirty="0" err="1"/>
              <a:t>vw_have_message</a:t>
            </a:r>
            <a:r>
              <a:rPr lang="es-MX" b="1" dirty="0"/>
              <a:t>() </a:t>
            </a:r>
            <a:endParaRPr lang="es-MX" dirty="0"/>
          </a:p>
          <a:p>
            <a:r>
              <a:rPr lang="es-MX" dirty="0"/>
              <a:t>Función booleana que devuelve “true” si el mensaje se recibió correctamente.</a:t>
            </a:r>
          </a:p>
          <a:p>
            <a:r>
              <a:rPr lang="es-MX" b="1" dirty="0" err="1"/>
              <a:t>vw_get_message</a:t>
            </a:r>
            <a:r>
              <a:rPr lang="es-MX" b="1" dirty="0"/>
              <a:t>(</a:t>
            </a:r>
            <a:r>
              <a:rPr lang="es-MX" b="1" dirty="0" err="1"/>
              <a:t>buf</a:t>
            </a:r>
            <a:r>
              <a:rPr lang="es-MX" b="1" dirty="0"/>
              <a:t>, &amp;</a:t>
            </a:r>
            <a:r>
              <a:rPr lang="es-MX" b="1" dirty="0" err="1"/>
              <a:t>buflen</a:t>
            </a:r>
            <a:r>
              <a:rPr lang="es-MX" b="1" dirty="0"/>
              <a:t>))</a:t>
            </a:r>
            <a:endParaRPr lang="es-MX" dirty="0"/>
          </a:p>
          <a:p>
            <a:r>
              <a:rPr lang="es-MX" dirty="0"/>
              <a:t>Se encarga de leer y almacenar en un </a:t>
            </a:r>
            <a:r>
              <a:rPr lang="es-MX" dirty="0" err="1"/>
              <a:t>bufffer</a:t>
            </a:r>
            <a:r>
              <a:rPr lang="es-MX" dirty="0"/>
              <a:t> el mensaje recibido, el término </a:t>
            </a:r>
            <a:r>
              <a:rPr lang="es-MX" b="1" dirty="0"/>
              <a:t>“</a:t>
            </a:r>
            <a:r>
              <a:rPr lang="es-MX" b="1" dirty="0" err="1"/>
              <a:t>buflen</a:t>
            </a:r>
            <a:r>
              <a:rPr lang="es-MX" b="1" dirty="0"/>
              <a:t>”</a:t>
            </a:r>
            <a:r>
              <a:rPr lang="es-MX" dirty="0"/>
              <a:t> es una matriz de datos</a:t>
            </a:r>
          </a:p>
          <a:p>
            <a:r>
              <a:rPr lang="es-MX" b="1" dirty="0" err="1"/>
              <a:t>vw_rx_stop</a:t>
            </a:r>
            <a:r>
              <a:rPr lang="es-MX" b="1" dirty="0"/>
              <a:t>() </a:t>
            </a:r>
            <a:endParaRPr lang="es-MX" dirty="0"/>
          </a:p>
          <a:p>
            <a:r>
              <a:rPr lang="es-MX" dirty="0"/>
              <a:t>Detiene la recepción de datos.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1275516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</TotalTime>
  <Words>371</Words>
  <Application>Microsoft Office PowerPoint</Application>
  <PresentationFormat>Presentación en pantalla (4:3)</PresentationFormat>
  <Paragraphs>160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Consolas</vt:lpstr>
      <vt:lpstr>Retrospección</vt:lpstr>
      <vt:lpstr>Control, adquisición y monitoreo con Arduino y Visual Basic .net</vt:lpstr>
      <vt:lpstr>Capítulo 7: Sistema de Alarma inalámbrica</vt:lpstr>
      <vt:lpstr>Conexión de dispositivos</vt:lpstr>
      <vt:lpstr>Características de los módulos: transmisor</vt:lpstr>
      <vt:lpstr>Receptor:</vt:lpstr>
      <vt:lpstr>Librería virtual wire</vt:lpstr>
      <vt:lpstr>Funciones de configuración</vt:lpstr>
      <vt:lpstr>Funciones de transmisión</vt:lpstr>
      <vt:lpstr>Funciones de recepción</vt:lpstr>
      <vt:lpstr>Ejemplo en Arduino</vt:lpstr>
      <vt:lpstr>Aplicación lectura de canal analógico y envio de forma inalambrica</vt:lpstr>
      <vt:lpstr>Materiales:</vt:lpstr>
      <vt:lpstr>Descripción:</vt:lpstr>
      <vt:lpstr>Presentación de PowerPoint</vt:lpstr>
      <vt:lpstr>Envio de mensajes</vt:lpstr>
      <vt:lpstr>Presentación de PowerPoint</vt:lpstr>
      <vt:lpstr>Receptor: 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Control, adquisición, monitoreo con Arduino y visual basic .net</dc:title>
  <dc:creator>PC</dc:creator>
  <cp:lastModifiedBy>hvela</cp:lastModifiedBy>
  <cp:revision>37</cp:revision>
  <dcterms:created xsi:type="dcterms:W3CDTF">2016-09-27T22:28:37Z</dcterms:created>
  <dcterms:modified xsi:type="dcterms:W3CDTF">2017-03-14T16:30:53Z</dcterms:modified>
</cp:coreProperties>
</file>