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58" r:id="rId30"/>
    <p:sldId id="259" r:id="rId31"/>
    <p:sldId id="260" r:id="rId32"/>
    <p:sldId id="261" r:id="rId33"/>
    <p:sldId id="262" r:id="rId34"/>
    <p:sldId id="263" r:id="rId35"/>
    <p:sldId id="264" r:id="rId36"/>
    <p:sldId id="265" r:id="rId37"/>
    <p:sldId id="266" r:id="rId38"/>
    <p:sldId id="267" r:id="rId39"/>
    <p:sldId id="26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4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BE032-1ECF-4955-8E09-39439F3809C1}" type="datetimeFigureOut">
              <a:rPr lang="es-MX" smtClean="0"/>
              <a:t>14/03/2017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38884-308A-4125-B7E0-855A3A5F77CD}" type="slidenum">
              <a:rPr lang="es-MX" smtClean="0"/>
              <a:t>‹Nº›</a:t>
            </a:fld>
            <a:endParaRPr lang="es-MX"/>
          </a:p>
        </p:txBody>
      </p:sp>
    </p:spTree>
    <p:extLst>
      <p:ext uri="{BB962C8B-B14F-4D97-AF65-F5344CB8AC3E}">
        <p14:creationId xmlns:p14="http://schemas.microsoft.com/office/powerpoint/2010/main" val="251440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msdn.microsoft.com/library/default.asp?url=/library/en-us/cpguide/html/cpconProgrammingWithNETFramework.asp"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msdn.microsoft.com/library/default.asp?url=/library/en-us/cpguide/html/cpconOverviewOfADONET.asp" TargetMode="External"/><Relationship Id="rId4" Type="http://schemas.openxmlformats.org/officeDocument/2006/relationships/hyperlink" Target="http://msdn.microsoft.com/library/default.asp?url=/library/en-us/cpguide/html/cpconAccessingDataWithADONET.asp"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msdn.microsoft.com/library/default.asp?url=/library/en-us/netstart/html/sdk_netstart.asp"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msdn.microsoft.com/library/default.asp?url=/library/en-us/cpguide/html/cpconOverviewOfADONET.asp" TargetMode="External"/><Relationship Id="rId5" Type="http://schemas.openxmlformats.org/officeDocument/2006/relationships/hyperlink" Target="http://msdn.microsoft.com/library/default.asp?url=/library/en-us/cpguide/html/cpconAccessingDataWithADONET.asp" TargetMode="External"/><Relationship Id="rId4" Type="http://schemas.openxmlformats.org/officeDocument/2006/relationships/hyperlink" Target="http://msdn.microsoft.com/library/default.asp?url=/library/en-us/cpguide/html/cpconProgrammingWithNETFramework.asp"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msdn.microsoft.com/library/default.asp?url=/library/en-us/netstart/html/sdk_netstart.asp"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msdn.microsoft.com/library/default.asp?url=/library/en-us/cpguide/html/cpconOverviewOfADONET.asp" TargetMode="External"/><Relationship Id="rId5" Type="http://schemas.openxmlformats.org/officeDocument/2006/relationships/hyperlink" Target="http://msdn.microsoft.com/library/default.asp?url=/library/en-us/cpguide/html/cpconAccessingDataWithADONET.asp" TargetMode="External"/><Relationship Id="rId4" Type="http://schemas.openxmlformats.org/officeDocument/2006/relationships/hyperlink" Target="http://msdn.microsoft.com/library/default.asp?url=/library/en-us/cpguide/html/cpconProgrammingWithNETFramework.asp"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056337-D6D4-4F0A-A259-E50FE01113BE}" type="slidenum">
              <a:rPr lang="en-US" altLang="es-MX"/>
              <a:pPr eaLnBrk="1" hangingPunct="1"/>
              <a:t>29</a:t>
            </a:fld>
            <a:endParaRPr lang="en-US" altLang="es-MX"/>
          </a:p>
        </p:txBody>
      </p:sp>
      <p:sp>
        <p:nvSpPr>
          <p:cNvPr id="54275" name="Rectangle 2"/>
          <p:cNvSpPr>
            <a:spLocks noGrp="1" noRot="1" noChangeAspect="1" noChangeArrowheads="1" noTextEdit="1"/>
          </p:cNvSpPr>
          <p:nvPr>
            <p:ph type="sldImg"/>
          </p:nvPr>
        </p:nvSpPr>
        <p:spPr>
          <a:xfrm>
            <a:off x="1371600" y="1143000"/>
            <a:ext cx="4114800" cy="3086100"/>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2850936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746C90-B27F-463B-90DE-BE5E0A4B60D8}" type="slidenum">
              <a:rPr lang="en-US" altLang="es-MX"/>
              <a:pPr eaLnBrk="1" hangingPunct="1"/>
              <a:t>38</a:t>
            </a:fld>
            <a:endParaRPr lang="en-US" altLang="es-MX"/>
          </a:p>
        </p:txBody>
      </p:sp>
      <p:sp>
        <p:nvSpPr>
          <p:cNvPr id="63491" name="Text Box 2"/>
          <p:cNvSpPr txBox="1">
            <a:spLocks noChangeArrowheads="1"/>
          </p:cNvSpPr>
          <p:nvPr/>
        </p:nvSpPr>
        <p:spPr bwMode="auto">
          <a:xfrm>
            <a:off x="1468438" y="1243013"/>
            <a:ext cx="3917950" cy="2938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63492" name="Text Box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En la diapositiva se listan los pasos genéricos que habría que seguir para conectarse con una base de datos utilizando el modelo desconectado. Se verán ejemplos prácticos de uso más adelante a lo largo del curso.</a:t>
            </a:r>
          </a:p>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1523654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2BF0A1-87B3-4060-8487-922A34B6410A}" type="slidenum">
              <a:rPr lang="en-US" altLang="es-MX"/>
              <a:pPr eaLnBrk="1" hangingPunct="1"/>
              <a:t>39</a:t>
            </a:fld>
            <a:endParaRPr lang="en-US" altLang="es-MX"/>
          </a:p>
        </p:txBody>
      </p:sp>
      <p:sp>
        <p:nvSpPr>
          <p:cNvPr id="64515" name="Rectangle 2"/>
          <p:cNvSpPr>
            <a:spLocks noGrp="1" noRot="1" noChangeAspect="1" noChangeArrowheads="1" noTextEdit="1"/>
          </p:cNvSpPr>
          <p:nvPr>
            <p:ph type="sldImg"/>
          </p:nvPr>
        </p:nvSpPr>
        <p:spPr>
          <a:xfrm>
            <a:off x="2238375" y="596900"/>
            <a:ext cx="2420938" cy="1814513"/>
          </a:xfrm>
          <a:ln/>
        </p:spPr>
      </p:sp>
      <p:sp>
        <p:nvSpPr>
          <p:cNvPr id="64516" name="Rectangle 3"/>
          <p:cNvSpPr>
            <a:spLocks noGrp="1" noChangeArrowheads="1"/>
          </p:cNvSpPr>
          <p:nvPr>
            <p:ph type="body" idx="1"/>
          </p:nvPr>
        </p:nvSpPr>
        <p:spPr>
          <a:xfrm>
            <a:off x="223838" y="2581275"/>
            <a:ext cx="6434137" cy="5910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s-MX">
                <a:latin typeface="Arial" panose="020B0604020202020204" pitchFamily="34" charset="0"/>
              </a:rPr>
              <a:t>Las clases que se muestran en la diapositiva ilustran una parte del extenso soporte a XML provisto por el .NET Framework, que va desde la simple lectura de un documento XML a su navegación, búsqueda y transformaciones complejas. </a:t>
            </a:r>
          </a:p>
          <a:p>
            <a:pPr eaLnBrk="1" hangingPunct="1"/>
            <a:endParaRPr lang="en-GB" altLang="es-MX">
              <a:latin typeface="Arial" panose="020B0604020202020204" pitchFamily="34" charset="0"/>
            </a:endParaRPr>
          </a:p>
          <a:p>
            <a:pPr eaLnBrk="1" hangingPunct="1">
              <a:buFontTx/>
              <a:buChar char="•"/>
            </a:pPr>
            <a:r>
              <a:rPr lang="en-GB" altLang="es-MX" u="sng">
                <a:latin typeface="Arial" panose="020B0604020202020204" pitchFamily="34" charset="0"/>
              </a:rPr>
              <a:t>XmlReader</a:t>
            </a:r>
            <a:r>
              <a:rPr lang="en-GB" altLang="es-MX">
                <a:latin typeface="Arial" panose="020B0604020202020204" pitchFamily="34" charset="0"/>
              </a:rPr>
              <a:t> – clase abstracta cuyo propósito es proveer un mecanismo de lectura forward-only de un documento XML. Tiene tres clases derivadas:</a:t>
            </a:r>
          </a:p>
          <a:p>
            <a:pPr lvl="1" eaLnBrk="1" hangingPunct="1">
              <a:buFontTx/>
              <a:buChar char="•"/>
            </a:pPr>
            <a:r>
              <a:rPr lang="en-GB" altLang="es-MX" u="sng">
                <a:latin typeface="Arial" panose="020B0604020202020204" pitchFamily="34" charset="0"/>
              </a:rPr>
              <a:t>XmlTextReader</a:t>
            </a:r>
            <a:r>
              <a:rPr lang="en-GB" altLang="es-MX">
                <a:latin typeface="Arial" panose="020B0604020202020204" pitchFamily="34" charset="0"/>
              </a:rPr>
              <a:t> – utilizada para leer datos de un documento XML o un stream. Se utiliza normalmente cuando la performance de lectura es un factor clave y todo el sobreprocesamiento de DOM debe evitarse. </a:t>
            </a:r>
          </a:p>
          <a:p>
            <a:pPr lvl="1" eaLnBrk="1" hangingPunct="1">
              <a:buFontTx/>
              <a:buChar char="•"/>
            </a:pPr>
            <a:r>
              <a:rPr lang="en-GB" altLang="es-MX" u="sng">
                <a:latin typeface="Arial" panose="020B0604020202020204" pitchFamily="34" charset="0"/>
              </a:rPr>
              <a:t>XmlValidatingReader</a:t>
            </a:r>
            <a:r>
              <a:rPr lang="en-GB" altLang="es-MX">
                <a:latin typeface="Arial" panose="020B0604020202020204" pitchFamily="34" charset="0"/>
              </a:rPr>
              <a:t> – similar a XmlTextReader, pero pensada para validaciones DOM.</a:t>
            </a:r>
          </a:p>
          <a:p>
            <a:pPr lvl="1" eaLnBrk="1" hangingPunct="1">
              <a:buFontTx/>
              <a:buChar char="•"/>
            </a:pPr>
            <a:r>
              <a:rPr lang="en-GB" altLang="es-MX" u="sng">
                <a:latin typeface="Arial" panose="020B0604020202020204" pitchFamily="34" charset="0"/>
              </a:rPr>
              <a:t>XmlNodeReader</a:t>
            </a:r>
            <a:r>
              <a:rPr lang="en-GB" altLang="es-MX">
                <a:latin typeface="Arial" panose="020B0604020202020204" pitchFamily="34" charset="0"/>
              </a:rPr>
              <a:t> – permite leer datos de un nodo XML.</a:t>
            </a:r>
          </a:p>
          <a:p>
            <a:pPr eaLnBrk="1" hangingPunct="1">
              <a:buFontTx/>
              <a:buChar char="•"/>
            </a:pPr>
            <a:endParaRPr lang="en-GB" altLang="es-MX">
              <a:latin typeface="Arial" panose="020B0604020202020204" pitchFamily="34" charset="0"/>
            </a:endParaRPr>
          </a:p>
          <a:p>
            <a:pPr eaLnBrk="1" hangingPunct="1">
              <a:buFontTx/>
              <a:buChar char="•"/>
            </a:pPr>
            <a:r>
              <a:rPr lang="en-GB" altLang="es-MX" u="sng">
                <a:latin typeface="Arial" panose="020B0604020202020204" pitchFamily="34" charset="0"/>
              </a:rPr>
              <a:t>XmlTextWriter</a:t>
            </a:r>
            <a:r>
              <a:rPr lang="en-GB" altLang="es-MX">
                <a:latin typeface="Arial" panose="020B0604020202020204" pitchFamily="34" charset="0"/>
              </a:rPr>
              <a:t> –  permite que datos XML puedan ser escritos a un archivo XML o a un stream, y puede además proveer mecanismos de validación para asegurar que sólo datos XML válidos y bien formados sean escritos.</a:t>
            </a:r>
          </a:p>
          <a:p>
            <a:pPr eaLnBrk="1" hangingPunct="1"/>
            <a:endParaRPr lang="en-GB" altLang="es-MX">
              <a:latin typeface="Arial" panose="020B0604020202020204" pitchFamily="34" charset="0"/>
            </a:endParaRPr>
          </a:p>
          <a:p>
            <a:pPr eaLnBrk="1" hangingPunct="1">
              <a:buFontTx/>
              <a:buChar char="•"/>
            </a:pPr>
            <a:r>
              <a:rPr lang="en-GB" altLang="es-MX" u="sng">
                <a:latin typeface="Arial" panose="020B0604020202020204" pitchFamily="34" charset="0"/>
              </a:rPr>
              <a:t>XmlDocument</a:t>
            </a:r>
            <a:r>
              <a:rPr lang="en-GB" altLang="es-MX">
                <a:latin typeface="Arial" panose="020B0604020202020204" pitchFamily="34" charset="0"/>
              </a:rPr>
              <a:t> – esta es una clase compleja que actúa como un contenedor de datos XML, representando en un modelo de objetos en memoria toda la esctructura de un documento XML. Esto permite tener facilidades de navegación y edición, pero a un cierto costo de performance y consumo de recursos.</a:t>
            </a:r>
          </a:p>
          <a:p>
            <a:pPr eaLnBrk="1" hangingPunct="1"/>
            <a:endParaRPr lang="en-GB" altLang="es-MX">
              <a:latin typeface="Arial" panose="020B0604020202020204" pitchFamily="34" charset="0"/>
            </a:endParaRPr>
          </a:p>
          <a:p>
            <a:pPr eaLnBrk="1" hangingPunct="1">
              <a:buFontTx/>
              <a:buChar char="•"/>
            </a:pPr>
            <a:r>
              <a:rPr lang="en-GB" altLang="es-MX" u="sng">
                <a:latin typeface="Arial" panose="020B0604020202020204" pitchFamily="34" charset="0"/>
              </a:rPr>
              <a:t>DocumentNavigator</a:t>
            </a:r>
            <a:r>
              <a:rPr lang="en-GB" altLang="es-MX">
                <a:latin typeface="Arial" panose="020B0604020202020204" pitchFamily="34" charset="0"/>
              </a:rPr>
              <a:t> – permite navegar libremente la estructura de un documento XML una vez que ha sido cargado dentro de una instancia de la clase XmlDocument.</a:t>
            </a:r>
          </a:p>
          <a:p>
            <a:pPr eaLnBrk="1" hangingPunct="1"/>
            <a:endParaRPr lang="en-GB" altLang="es-MX">
              <a:latin typeface="Arial" panose="020B0604020202020204" pitchFamily="34" charset="0"/>
            </a:endParaRPr>
          </a:p>
        </p:txBody>
      </p:sp>
    </p:spTree>
    <p:extLst>
      <p:ext uri="{BB962C8B-B14F-4D97-AF65-F5344CB8AC3E}">
        <p14:creationId xmlns:p14="http://schemas.microsoft.com/office/powerpoint/2010/main" val="363213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12429D-819F-41C2-821F-7C863A1C9CB0}" type="slidenum">
              <a:rPr lang="en-US" altLang="es-MX"/>
              <a:pPr eaLnBrk="1" hangingPunct="1"/>
              <a:t>30</a:t>
            </a:fld>
            <a:endParaRPr lang="en-US" altLang="es-MX"/>
          </a:p>
        </p:txBody>
      </p:sp>
      <p:sp>
        <p:nvSpPr>
          <p:cNvPr id="55299" name="Text Box 2"/>
          <p:cNvSpPr txBox="1">
            <a:spLocks noChangeArrowheads="1"/>
          </p:cNvSpPr>
          <p:nvPr/>
        </p:nvSpPr>
        <p:spPr bwMode="auto">
          <a:xfrm>
            <a:off x="1468438" y="1243013"/>
            <a:ext cx="3917950" cy="2938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55300" name="Text Box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En la actualidad se plantean dos tipos de escenarios de acceso a bases de datos relacionales. El primero de ellos es el que se conoce como “Escenario Conectado”, ya que en él se requiere una conexión física establecida con el servidor de datos durante todo momento para poder efectuar cualquier consulta o actualización sobre los datos.</a:t>
            </a:r>
          </a:p>
          <a:p>
            <a:pPr eaLnBrk="1" hangingPunct="1"/>
            <a:r>
              <a:rPr lang="es-AR" altLang="es-MX">
                <a:latin typeface="Arial" panose="020B0604020202020204" pitchFamily="34" charset="0"/>
              </a:rPr>
              <a:t>Esto tiene algunas ventajas y también sus desventajas. </a:t>
            </a:r>
          </a:p>
          <a:p>
            <a:pPr eaLnBrk="1" hangingPunct="1"/>
            <a:r>
              <a:rPr lang="es-AR" altLang="es-MX" u="sng">
                <a:latin typeface="Arial" panose="020B0604020202020204" pitchFamily="34" charset="0"/>
              </a:rPr>
              <a:t>Algunas Ventajas:</a:t>
            </a:r>
          </a:p>
          <a:p>
            <a:pPr eaLnBrk="1" hangingPunct="1">
              <a:buFontTx/>
              <a:buChar char="•"/>
            </a:pPr>
            <a:r>
              <a:rPr lang="es-AR" altLang="es-MX">
                <a:latin typeface="Arial" panose="020B0604020202020204" pitchFamily="34" charset="0"/>
              </a:rPr>
              <a:t>Al haber una única conexión a la base de datos por usuario, o incluso a veces por aplicación, establecida permanentemente, puede llegar a resultar más sencillo administrar la seguridad y el acceso al servidor de datos. Lo mismo ocurre con el control de concurrencia: en un escenario donde múltiples usuarios se estuvieran conectando y desconectando permanentemente para realizar distintas acciones, este control sería más difícil de llevar.</a:t>
            </a:r>
          </a:p>
          <a:p>
            <a:pPr eaLnBrk="1" hangingPunct="1">
              <a:buFontTx/>
              <a:buChar char="•"/>
            </a:pPr>
            <a:r>
              <a:rPr lang="es-AR" altLang="es-MX">
                <a:latin typeface="Arial" panose="020B0604020202020204" pitchFamily="34" charset="0"/>
              </a:rPr>
              <a:t>Siempre la aplicación tiene acceso a los datos actualizados</a:t>
            </a:r>
          </a:p>
          <a:p>
            <a:pPr eaLnBrk="1" hangingPunct="1"/>
            <a:endParaRPr lang="es-AR" altLang="es-MX">
              <a:latin typeface="Arial" panose="020B0604020202020204" pitchFamily="34" charset="0"/>
            </a:endParaRPr>
          </a:p>
          <a:p>
            <a:pPr eaLnBrk="1" hangingPunct="1"/>
            <a:r>
              <a:rPr lang="es-AR" altLang="es-MX" u="sng">
                <a:latin typeface="Arial" panose="020B0604020202020204" pitchFamily="34" charset="0"/>
              </a:rPr>
              <a:t>Algunas Desventajas:</a:t>
            </a:r>
          </a:p>
          <a:p>
            <a:pPr eaLnBrk="1" hangingPunct="1">
              <a:buFontTx/>
              <a:buChar char="•"/>
            </a:pPr>
            <a:r>
              <a:rPr lang="es-AR" altLang="es-MX">
                <a:latin typeface="Arial" panose="020B0604020202020204" pitchFamily="34" charset="0"/>
              </a:rPr>
              <a:t>Se requiere una conexión abierta todo el tiempo con el servidor de base de datos, lo cual consume recursos innecesariamente si no se la está utilizando.</a:t>
            </a:r>
          </a:p>
          <a:p>
            <a:pPr eaLnBrk="1" hangingPunct="1">
              <a:buFontTx/>
              <a:buChar char="•"/>
            </a:pPr>
            <a:r>
              <a:rPr lang="es-AR" altLang="es-MX">
                <a:latin typeface="Arial" panose="020B0604020202020204" pitchFamily="34" charset="0"/>
              </a:rPr>
              <a:t>La escalabilidad del acceso a los datos se ve limitada por la cantidad de conexiones establecidas simultáneamente contra el servidor de base de datos.</a:t>
            </a:r>
          </a:p>
        </p:txBody>
      </p:sp>
    </p:spTree>
    <p:extLst>
      <p:ext uri="{BB962C8B-B14F-4D97-AF65-F5344CB8AC3E}">
        <p14:creationId xmlns:p14="http://schemas.microsoft.com/office/powerpoint/2010/main" val="100457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D65769-6E8D-4544-AB7F-7EABB9D345CB}" type="slidenum">
              <a:rPr lang="en-US" altLang="es-MX"/>
              <a:pPr eaLnBrk="1" hangingPunct="1"/>
              <a:t>31</a:t>
            </a:fld>
            <a:endParaRPr lang="en-US" altLang="es-MX"/>
          </a:p>
        </p:txBody>
      </p:sp>
      <p:sp>
        <p:nvSpPr>
          <p:cNvPr id="56323" name="Text Box 2"/>
          <p:cNvSpPr txBox="1">
            <a:spLocks noChangeArrowheads="1"/>
          </p:cNvSpPr>
          <p:nvPr/>
        </p:nvSpPr>
        <p:spPr bwMode="auto">
          <a:xfrm>
            <a:off x="1468438" y="1243013"/>
            <a:ext cx="3917950" cy="2938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56324" name="Text Box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El segundo escenario de acceso a bases de datos relacionales se conoce como “Escenario Desconectado”, ya que en él una parte de los datos del servidor central se copia localmente y puede luego ser consultada y actualizada sin contar con una conexión abierta. Luego si se desea puede establecerse una conexión con el servidor de base de datos para sincronizar los cambios efectuados sobre la copia local y actualizar los datos. Este tipo de funcionalidad es particularmente útil para escenarios de usuarios móviles, que salen de su oficina con una laptop, un SmartPhone o una PocketPC y desean poder continuar trabajando por más que no tengan conectividad física con el servidor de base de datos ubicado en la red interna de la empresa.</a:t>
            </a:r>
          </a:p>
          <a:p>
            <a:pPr eaLnBrk="1" hangingPunct="1"/>
            <a:r>
              <a:rPr lang="es-AR" altLang="es-MX" u="sng">
                <a:latin typeface="Arial" panose="020B0604020202020204" pitchFamily="34" charset="0"/>
              </a:rPr>
              <a:t>Algunas ventajas</a:t>
            </a:r>
            <a:r>
              <a:rPr lang="es-AR" altLang="es-MX">
                <a:latin typeface="Arial" panose="020B0604020202020204" pitchFamily="34" charset="0"/>
              </a:rPr>
              <a:t> que provee un escenario de acceso a datos desconectado son:</a:t>
            </a:r>
          </a:p>
          <a:p>
            <a:pPr eaLnBrk="1" hangingPunct="1">
              <a:buFontTx/>
              <a:buChar char="•"/>
            </a:pPr>
            <a:r>
              <a:rPr lang="es-AR" altLang="es-MX">
                <a:latin typeface="Arial" panose="020B0604020202020204" pitchFamily="34" charset="0"/>
              </a:rPr>
              <a:t>La posibilidad de trabajar sobre los datos independientemente del resto de los usuarios de la aplicación</a:t>
            </a:r>
          </a:p>
          <a:p>
            <a:pPr eaLnBrk="1" hangingPunct="1">
              <a:buFontTx/>
              <a:buChar char="•"/>
            </a:pPr>
            <a:r>
              <a:rPr lang="es-AR" altLang="es-MX">
                <a:latin typeface="Arial" panose="020B0604020202020204" pitchFamily="34" charset="0"/>
              </a:rPr>
              <a:t>Mayor escalabilidad en el acceso a datos y utlización más óptima de recursos del servidor, ya que se mantiene en un mínimo indispensable la cantidad y duración de conexiones abiertas.</a:t>
            </a:r>
          </a:p>
          <a:p>
            <a:pPr eaLnBrk="1" hangingPunct="1">
              <a:buFontTx/>
              <a:buChar char="•"/>
            </a:pPr>
            <a:r>
              <a:rPr lang="es-AR" altLang="es-MX">
                <a:latin typeface="Arial" panose="020B0604020202020204" pitchFamily="34" charset="0"/>
              </a:rPr>
              <a:t>Mayor performance, al trabajar con una copia local de los datos.</a:t>
            </a:r>
          </a:p>
          <a:p>
            <a:pPr eaLnBrk="1" hangingPunct="1"/>
            <a:endParaRPr lang="es-AR" altLang="es-MX">
              <a:latin typeface="Arial" panose="020B0604020202020204" pitchFamily="34" charset="0"/>
            </a:endParaRPr>
          </a:p>
          <a:p>
            <a:pPr eaLnBrk="1" hangingPunct="1"/>
            <a:r>
              <a:rPr lang="es-AR" altLang="es-MX" u="sng">
                <a:latin typeface="Arial" panose="020B0604020202020204" pitchFamily="34" charset="0"/>
              </a:rPr>
              <a:t>Algunas Desventajas:</a:t>
            </a:r>
          </a:p>
          <a:p>
            <a:pPr eaLnBrk="1" hangingPunct="1">
              <a:buFontTx/>
              <a:buChar char="•"/>
            </a:pPr>
            <a:r>
              <a:rPr lang="es-AR" altLang="es-MX">
                <a:latin typeface="Arial" panose="020B0604020202020204" pitchFamily="34" charset="0"/>
              </a:rPr>
              <a:t>Puede ocurrir que en un momento dado un usuario no esté accediendo a los datos más actualizados del repositorio central</a:t>
            </a:r>
          </a:p>
          <a:p>
            <a:pPr eaLnBrk="1" hangingPunct="1">
              <a:buFontTx/>
              <a:buChar char="•"/>
            </a:pPr>
            <a:r>
              <a:rPr lang="es-AR" altLang="es-MX">
                <a:latin typeface="Arial" panose="020B0604020202020204" pitchFamily="34" charset="0"/>
              </a:rPr>
              <a:t>Al momento de sincronizar los cambios efectuados localmente contra el repositorio central pueden surgir conflictos, los cuales deben ser resueltos manualmente.</a:t>
            </a:r>
          </a:p>
          <a:p>
            <a:pPr eaLnBrk="1" hangingPunct="1"/>
            <a:endParaRPr lang="es-AR" altLang="es-MX">
              <a:latin typeface="Arial" panose="020B0604020202020204" pitchFamily="34" charset="0"/>
            </a:endParaRPr>
          </a:p>
          <a:p>
            <a:pPr eaLnBrk="1" hangingPunct="1"/>
            <a:r>
              <a:rPr lang="es-AR" altLang="es-MX" b="1">
                <a:latin typeface="Arial" panose="020B0604020202020204" pitchFamily="34" charset="0"/>
              </a:rPr>
              <a:t>ADO.NET soporta el acceso a datos tanto en escenarios conectados como desconectados.</a:t>
            </a:r>
          </a:p>
        </p:txBody>
      </p:sp>
    </p:spTree>
    <p:extLst>
      <p:ext uri="{BB962C8B-B14F-4D97-AF65-F5344CB8AC3E}">
        <p14:creationId xmlns:p14="http://schemas.microsoft.com/office/powerpoint/2010/main" val="408942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933C2E-7B67-4211-8265-B234F309CCDF}" type="slidenum">
              <a:rPr lang="en-US" altLang="es-MX"/>
              <a:pPr eaLnBrk="1" hangingPunct="1"/>
              <a:t>32</a:t>
            </a:fld>
            <a:endParaRPr lang="en-US" altLang="es-MX"/>
          </a:p>
        </p:txBody>
      </p:sp>
      <p:sp>
        <p:nvSpPr>
          <p:cNvPr id="57347" name="Text Box 2"/>
          <p:cNvSpPr txBox="1">
            <a:spLocks noChangeArrowheads="1"/>
          </p:cNvSpPr>
          <p:nvPr/>
        </p:nvSpPr>
        <p:spPr bwMode="auto">
          <a:xfrm>
            <a:off x="1260475" y="801688"/>
            <a:ext cx="5040313" cy="4010025"/>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57348" name="Text Box 3"/>
          <p:cNvSpPr>
            <a:spLocks noGrp="1" noChangeArrowheads="1"/>
          </p:cNvSpPr>
          <p:nvPr>
            <p:ph type="body"/>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La arquitectura de ADO.NET está basada en el concepto de proveedores de acceso a datos, siendo un proveedor un conjunto de clases que permiten conectarse a una base de datos, ejecutar un comando sobre ella y tener acceso a los resultados de su ejecución, tanto de forma conectada como desconectada. En las proximas diapositivas hablaremos con más detalle de estos proveedores y las clases que los componen.</a:t>
            </a:r>
          </a:p>
          <a:p>
            <a:pPr eaLnBrk="1" hangingPunct="1"/>
            <a:r>
              <a:rPr lang="es-AR" altLang="es-MX">
                <a:latin typeface="Arial" panose="020B0604020202020204" pitchFamily="34" charset="0"/>
              </a:rPr>
              <a:t>Para más información acerca de  la arquitectura de ADO.NET puede consultarse el siguiente sitio web:</a:t>
            </a:r>
          </a:p>
          <a:p>
            <a:pPr eaLnBrk="1" hangingPunct="1"/>
            <a:r>
              <a:rPr lang="es-AR" altLang="es-MX" b="1" u="sng">
                <a:latin typeface="Arial" panose="020B0604020202020204" pitchFamily="34" charset="0"/>
              </a:rPr>
              <a:t>http://msdn.microsoft.com/library/en-us/cpguide/html/cpconadonetarchitecture.asp</a:t>
            </a:r>
          </a:p>
          <a:p>
            <a:pPr eaLnBrk="1" hangingPunct="1"/>
            <a:r>
              <a:rPr lang="es-AR" altLang="es-MX">
                <a:latin typeface="Arial" panose="020B0604020202020204" pitchFamily="34" charset="0"/>
              </a:rPr>
              <a:t>Encontrará esta misma información en la siguiente sección de la documentación del .NET Framework SDK:</a:t>
            </a:r>
          </a:p>
          <a:p>
            <a:pPr eaLnBrk="1" hangingPunct="1"/>
            <a:r>
              <a:rPr lang="es-AR" altLang="es-MX" b="1">
                <a:latin typeface="Arial" panose="020B0604020202020204" pitchFamily="34" charset="0"/>
                <a:hlinkClick r:id="rId3"/>
              </a:rPr>
              <a:t>Programming with the .NET Framework</a:t>
            </a:r>
            <a:r>
              <a:rPr lang="es-AR" altLang="es-MX" b="1">
                <a:latin typeface="Arial" panose="020B0604020202020204" pitchFamily="34" charset="0"/>
              </a:rPr>
              <a:t> &gt;  </a:t>
            </a:r>
            <a:r>
              <a:rPr lang="es-AR" altLang="es-MX" b="1">
                <a:latin typeface="Arial" panose="020B0604020202020204" pitchFamily="34" charset="0"/>
                <a:hlinkClick r:id="rId4"/>
              </a:rPr>
              <a:t>Accessing Data with ADO.NET</a:t>
            </a:r>
            <a:r>
              <a:rPr lang="es-AR" altLang="es-MX" b="1">
                <a:latin typeface="Arial" panose="020B0604020202020204" pitchFamily="34" charset="0"/>
              </a:rPr>
              <a:t> &gt;  </a:t>
            </a:r>
            <a:r>
              <a:rPr lang="es-AR" altLang="es-MX" b="1">
                <a:latin typeface="Arial" panose="020B0604020202020204" pitchFamily="34" charset="0"/>
                <a:hlinkClick r:id="rId5"/>
              </a:rPr>
              <a:t>Overview of ADO.NET</a:t>
            </a:r>
            <a:r>
              <a:rPr lang="es-AR" altLang="es-MX">
                <a:latin typeface="Arial" panose="020B0604020202020204" pitchFamily="34" charset="0"/>
              </a:rPr>
              <a:t> </a:t>
            </a:r>
          </a:p>
        </p:txBody>
      </p:sp>
    </p:spTree>
    <p:extLst>
      <p:ext uri="{BB962C8B-B14F-4D97-AF65-F5344CB8AC3E}">
        <p14:creationId xmlns:p14="http://schemas.microsoft.com/office/powerpoint/2010/main" val="44101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981847-B137-4026-9919-270A744D2A46}" type="slidenum">
              <a:rPr lang="en-US" altLang="es-MX"/>
              <a:pPr eaLnBrk="1" hangingPunct="1"/>
              <a:t>33</a:t>
            </a:fld>
            <a:endParaRPr lang="en-US" altLang="es-MX"/>
          </a:p>
        </p:txBody>
      </p:sp>
      <p:sp>
        <p:nvSpPr>
          <p:cNvPr id="58371" name="Rectangle 2"/>
          <p:cNvSpPr>
            <a:spLocks noGrp="1" noRot="1" noChangeAspect="1" noChangeArrowheads="1" noTextEdit="1"/>
          </p:cNvSpPr>
          <p:nvPr>
            <p:ph type="sldImg"/>
          </p:nvPr>
        </p:nvSpPr>
        <p:spPr>
          <a:xfrm>
            <a:off x="1371600" y="1143000"/>
            <a:ext cx="4114800" cy="308610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Los proveedores de acceso a datos ADO.NET (conocidos como “Managed Data Providers”) representan conjuntos específicos de clases que permiten conectarse e interactuar con una base de datos, cada uno utilizando un protocolo particular. El .NET Framework incluye cuatro proveedores de acceso a datos, que en conjunto le permiten conectarse e interactuar virtualmente con cualquier base de datos existente en la actualidad:</a:t>
            </a:r>
          </a:p>
          <a:p>
            <a:pPr eaLnBrk="1" hangingPunct="1">
              <a:buFontTx/>
              <a:buChar char="•"/>
            </a:pPr>
            <a:r>
              <a:rPr lang="es-AR" altLang="es-MX" u="sng">
                <a:latin typeface="Arial" panose="020B0604020202020204" pitchFamily="34" charset="0"/>
              </a:rPr>
              <a:t>Data Provider For SQL Server</a:t>
            </a:r>
            <a:r>
              <a:rPr lang="es-AR" altLang="es-MX">
                <a:latin typeface="Arial" panose="020B0604020202020204" pitchFamily="34" charset="0"/>
              </a:rPr>
              <a:t>: es el proveedor de acceso nativo a servidores de bases de datos Microsoft SQL Server 7.0 o superior, y Microsoft Access. Al conectarse via protocolos nativos de bajo nivel, povee la alternativa más performante para conexiones contra estos motores de bases de datos. Sus clases se encuentran en el namespace System.Data.SqlClient.</a:t>
            </a:r>
          </a:p>
          <a:p>
            <a:pPr eaLnBrk="1" hangingPunct="1">
              <a:buFontTx/>
              <a:buChar char="•"/>
            </a:pPr>
            <a:r>
              <a:rPr lang="es-AR" altLang="es-MX" u="sng">
                <a:latin typeface="Arial" panose="020B0604020202020204" pitchFamily="34" charset="0"/>
              </a:rPr>
              <a:t>Data Provider For OLE DB</a:t>
            </a:r>
            <a:r>
              <a:rPr lang="es-AR" altLang="es-MX">
                <a:latin typeface="Arial" panose="020B0604020202020204" pitchFamily="34" charset="0"/>
              </a:rPr>
              <a:t>: es el proveedor de acceso a datos que permite interactuar via el protocolo estándar OLE DB con cualquier repositorio de datos que lo soporte. Sus clases se encuentran en el namespace System.Data.OleDb.</a:t>
            </a:r>
          </a:p>
          <a:p>
            <a:pPr eaLnBrk="1" hangingPunct="1">
              <a:buFontTx/>
              <a:buChar char="•"/>
            </a:pPr>
            <a:r>
              <a:rPr lang="es-AR" altLang="es-MX" u="sng">
                <a:latin typeface="Arial" panose="020B0604020202020204" pitchFamily="34" charset="0"/>
              </a:rPr>
              <a:t>Data Provider For ODBC</a:t>
            </a:r>
            <a:r>
              <a:rPr lang="es-AR" altLang="es-MX">
                <a:latin typeface="Arial" panose="020B0604020202020204" pitchFamily="34" charset="0"/>
              </a:rPr>
              <a:t>: es el proveedor de acceso a datos que permite interactuar via el protocolo estándar ODBC con cualquier repositorio de datos que lo soporte. Sus clases se encuentran en el namespace System.Data.Odbc.</a:t>
            </a:r>
          </a:p>
          <a:p>
            <a:pPr eaLnBrk="1" hangingPunct="1">
              <a:buFontTx/>
              <a:buChar char="•"/>
            </a:pPr>
            <a:r>
              <a:rPr lang="es-AR" altLang="es-MX" u="sng">
                <a:latin typeface="Arial" panose="020B0604020202020204" pitchFamily="34" charset="0"/>
              </a:rPr>
              <a:t>Data Porvider For Oracle</a:t>
            </a:r>
            <a:r>
              <a:rPr lang="es-AR" altLang="es-MX">
                <a:latin typeface="Arial" panose="020B0604020202020204" pitchFamily="34" charset="0"/>
              </a:rPr>
              <a:t>: es el proveedor de acceso nativo a bases de datos Oracle, desarrollado por Microsoft utilizando las herramientas de conectividad de Oracle. De esta forma puede lograrse un acceso más performante a bases de datos Oracle desde aplicaciones .NET que utilizando ODBC u OLE DB. Sus clases se encuentran en el namespace System.Data.OracleClient, y están compiladas en un assembly diferente al resto: System.Data.OracleClient.dll.</a:t>
            </a:r>
          </a:p>
          <a:p>
            <a:pPr eaLnBrk="1" hangingPunct="1">
              <a:buFontTx/>
              <a:buChar char="•"/>
            </a:pPr>
            <a:endParaRPr lang="es-AR" altLang="es-MX">
              <a:latin typeface="Arial" panose="020B0604020202020204" pitchFamily="34" charset="0"/>
            </a:endParaRPr>
          </a:p>
          <a:p>
            <a:pPr eaLnBrk="1" hangingPunct="1"/>
            <a:r>
              <a:rPr lang="es-AR" altLang="es-MX">
                <a:latin typeface="Arial" panose="020B0604020202020204" pitchFamily="34" charset="0"/>
              </a:rPr>
              <a:t>ADO.NET provee una arquitectura extensible, posibilitando que terceras partes creen sus propios proveedores de acceso nativo para aplicaciones .NET. Algunos ejemplos de esto son:</a:t>
            </a:r>
          </a:p>
          <a:p>
            <a:pPr eaLnBrk="1" hangingPunct="1">
              <a:buFontTx/>
              <a:buChar char="•"/>
            </a:pPr>
            <a:r>
              <a:rPr lang="es-AR" altLang="es-MX">
                <a:latin typeface="Arial" panose="020B0604020202020204" pitchFamily="34" charset="0"/>
              </a:rPr>
              <a:t>Data Provider For DB2, desarrollado por IBM</a:t>
            </a:r>
          </a:p>
          <a:p>
            <a:pPr eaLnBrk="1" hangingPunct="1">
              <a:buFontTx/>
              <a:buChar char="•"/>
            </a:pPr>
            <a:r>
              <a:rPr lang="es-AR" altLang="es-MX">
                <a:latin typeface="Arial" panose="020B0604020202020204" pitchFamily="34" charset="0"/>
              </a:rPr>
              <a:t>Oracle Data Provider For .NET, desarrollado por Oracle</a:t>
            </a:r>
          </a:p>
          <a:p>
            <a:pPr eaLnBrk="1" hangingPunct="1">
              <a:buFontTx/>
              <a:buChar char="•"/>
            </a:pPr>
            <a:r>
              <a:rPr lang="es-AR" altLang="es-MX">
                <a:latin typeface="Arial" panose="020B0604020202020204" pitchFamily="34" charset="0"/>
              </a:rPr>
              <a:t>Providers de acceso nativo a bases de datos OpenSource, como MySQL y PostgreSQL</a:t>
            </a:r>
          </a:p>
          <a:p>
            <a:pPr eaLnBrk="1" hangingPunct="1">
              <a:buFontTx/>
              <a:buChar char="•"/>
            </a:pPr>
            <a:endParaRPr lang="es-AR" altLang="es-MX">
              <a:latin typeface="Arial" panose="020B0604020202020204" pitchFamily="34" charset="0"/>
            </a:endParaRPr>
          </a:p>
          <a:p>
            <a:pPr eaLnBrk="1" hangingPunct="1"/>
            <a:r>
              <a:rPr lang="es-AR" altLang="es-MX" b="1">
                <a:latin typeface="Arial" panose="020B0604020202020204" pitchFamily="34" charset="0"/>
              </a:rPr>
              <a:t>Es importante volver a destacar que utilizando estos proveedores de acceso a datos cualquier aplicación .NET puede utilizar casi cualquier base de datos relacional existente en la actualidad como respositorio de información persistente</a:t>
            </a:r>
            <a:r>
              <a:rPr lang="es-AR" altLang="es-MX">
                <a:latin typeface="Arial" panose="020B0604020202020204" pitchFamily="34" charset="0"/>
              </a:rPr>
              <a:t> (esto incluye, además de MS SQL Server, a IBM DB2, Oracle, Sybase, Informix, TeraData, MySQL y PostgreSQL, entre otras).</a:t>
            </a:r>
          </a:p>
          <a:p>
            <a:pPr eaLnBrk="1" hangingPunct="1"/>
            <a:endParaRPr lang="es-AR" altLang="es-MX">
              <a:latin typeface="Arial" panose="020B0604020202020204" pitchFamily="34" charset="0"/>
            </a:endParaRPr>
          </a:p>
          <a:p>
            <a:pPr eaLnBrk="1" hangingPunct="1"/>
            <a:r>
              <a:rPr lang="es-AR" altLang="es-MX">
                <a:latin typeface="Arial" panose="020B0604020202020204" pitchFamily="34" charset="0"/>
              </a:rPr>
              <a:t>Para más información acerca de los proveedores puede consultarse el siguiente sitio web:</a:t>
            </a:r>
          </a:p>
          <a:p>
            <a:pPr eaLnBrk="1" hangingPunct="1"/>
            <a:r>
              <a:rPr lang="es-AR" altLang="es-MX" b="1" u="sng">
                <a:latin typeface="Arial" panose="020B0604020202020204" pitchFamily="34" charset="0"/>
              </a:rPr>
              <a:t>http://msdn.microsoft.com/library/en-us/cpguide/html/cpconadonetproviders.asp</a:t>
            </a:r>
          </a:p>
          <a:p>
            <a:pPr eaLnBrk="1" hangingPunct="1"/>
            <a:r>
              <a:rPr lang="es-AR" altLang="es-MX">
                <a:latin typeface="Arial" panose="020B0604020202020204" pitchFamily="34" charset="0"/>
              </a:rPr>
              <a:t>Encontrará esta misma información en la siguiente sección de la documentación del .NET Framework SDK:</a:t>
            </a:r>
          </a:p>
          <a:p>
            <a:pPr eaLnBrk="1" hangingPunct="1"/>
            <a:r>
              <a:rPr lang="es-AR" altLang="es-MX" b="1">
                <a:latin typeface="Arial" panose="020B0604020202020204" pitchFamily="34" charset="0"/>
                <a:hlinkClick r:id="rId3"/>
              </a:rPr>
              <a:t>.NET Framework</a:t>
            </a:r>
            <a:r>
              <a:rPr lang="es-AR" altLang="es-MX" b="1">
                <a:latin typeface="Arial" panose="020B0604020202020204" pitchFamily="34" charset="0"/>
              </a:rPr>
              <a:t> &gt;  </a:t>
            </a:r>
            <a:r>
              <a:rPr lang="es-AR" altLang="es-MX" b="1">
                <a:latin typeface="Arial" panose="020B0604020202020204" pitchFamily="34" charset="0"/>
                <a:hlinkClick r:id="rId4"/>
              </a:rPr>
              <a:t>Programming with the .NET Framework</a:t>
            </a:r>
            <a:r>
              <a:rPr lang="es-AR" altLang="es-MX" b="1">
                <a:latin typeface="Arial" panose="020B0604020202020204" pitchFamily="34" charset="0"/>
              </a:rPr>
              <a:t> &gt;  </a:t>
            </a:r>
            <a:r>
              <a:rPr lang="es-AR" altLang="es-MX" b="1">
                <a:latin typeface="Arial" panose="020B0604020202020204" pitchFamily="34" charset="0"/>
                <a:hlinkClick r:id="rId5"/>
              </a:rPr>
              <a:t>Accessing Data with ADO.NET</a:t>
            </a:r>
            <a:r>
              <a:rPr lang="es-AR" altLang="es-MX" b="1">
                <a:latin typeface="Arial" panose="020B0604020202020204" pitchFamily="34" charset="0"/>
              </a:rPr>
              <a:t> &gt;  </a:t>
            </a:r>
            <a:r>
              <a:rPr lang="es-AR" altLang="es-MX" b="1">
                <a:latin typeface="Arial" panose="020B0604020202020204" pitchFamily="34" charset="0"/>
                <a:hlinkClick r:id="rId6"/>
              </a:rPr>
              <a:t>Overview of ADO.NET</a:t>
            </a:r>
            <a:r>
              <a:rPr lang="es-AR" altLang="es-MX" b="1">
                <a:latin typeface="Arial" panose="020B0604020202020204" pitchFamily="34" charset="0"/>
              </a:rPr>
              <a:t> </a:t>
            </a:r>
          </a:p>
          <a:p>
            <a:pPr eaLnBrk="1" hangingPunct="1">
              <a:buFontTx/>
              <a:buChar char="•"/>
            </a:pPr>
            <a:endParaRPr lang="es-AR" altLang="es-MX" b="1">
              <a:latin typeface="Arial" panose="020B0604020202020204" pitchFamily="34" charset="0"/>
            </a:endParaRPr>
          </a:p>
        </p:txBody>
      </p:sp>
    </p:spTree>
    <p:extLst>
      <p:ext uri="{BB962C8B-B14F-4D97-AF65-F5344CB8AC3E}">
        <p14:creationId xmlns:p14="http://schemas.microsoft.com/office/powerpoint/2010/main" val="138566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B55509-FB40-477D-B996-4D0052E4790D}" type="slidenum">
              <a:rPr lang="en-US" altLang="es-MX"/>
              <a:pPr eaLnBrk="1" hangingPunct="1"/>
              <a:t>34</a:t>
            </a:fld>
            <a:endParaRPr lang="en-US" altLang="es-MX"/>
          </a:p>
        </p:txBody>
      </p:sp>
      <p:sp>
        <p:nvSpPr>
          <p:cNvPr id="59395"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59396" name="Text Box 3"/>
          <p:cNvSpPr>
            <a:spLocks noGrp="1" noChangeArrowheads="1"/>
          </p:cNvSpPr>
          <p:nvPr>
            <p:ph type="body"/>
          </p:nvPr>
        </p:nvSpPr>
        <p:spPr>
          <a:xfrm>
            <a:off x="685800" y="4343400"/>
            <a:ext cx="5486400" cy="7304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En la figura se pueden apreciar las clases más comunes que componen a todos los proveedores de acceso a datos de ADO.NET. Nótese que algunos nombres empiezan con las letras “Xxx”: esto se debe a que los nombres de esas clases varían según el proveedor específico que se esté utilizando. Por ejemplo, la clase que representa una conexión con la base de datos usando el Data Provider For Sql Server es “SqlConnection”, mientras que si usamos el Data Provider For Oracle podemos obtener la misma funcionalidad de la clase “OracleConnection”. Mas allá del ejemplo, pasemos a describir cada una de estas clases y su funcionalidad:</a:t>
            </a:r>
          </a:p>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Lst>
            </a:pPr>
            <a:endParaRPr lang="es-AR" altLang="es-MX">
              <a:latin typeface="Arial" panose="020B0604020202020204" pitchFamily="34" charset="0"/>
              <a:ea typeface="Lucida Sans Unicode" panose="020B0602030504020204" pitchFamily="34" charset="0"/>
              <a:cs typeface="Lucida Sans Unicode" panose="020B0602030504020204" pitchFamily="34" charset="0"/>
            </a:endParaRPr>
          </a:p>
          <a:p>
            <a:pPr defTabSz="457200" eaLnBrk="1" hangingPunct="1">
              <a:spcBef>
                <a:spcPts val="450"/>
              </a:spcBef>
              <a:buSzPct val="45000"/>
              <a:buFont typeface="StarSymbol" charset="0"/>
              <a:buChar char="●"/>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XxxConnection: representa una conexión. Almacena, entre otras cosas, el string de conexión (connection string), y permite conectarse y desconectarse con una base de datos.</a:t>
            </a:r>
          </a:p>
          <a:p>
            <a:pPr defTabSz="457200" eaLnBrk="1" hangingPunct="1">
              <a:spcBef>
                <a:spcPts val="450"/>
              </a:spcBef>
              <a:buSzPct val="45000"/>
              <a:buFont typeface="StarSymbol" charset="0"/>
              <a:buChar char="●"/>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XxxCommand: permite almacenar y ejecutar una instrucción SQL contra una base de datos, enviando parámetros de entrada y recibiendo parámetros de salida.</a:t>
            </a:r>
          </a:p>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Estas dos clases se utilizan tanto en escenarios conectados como desconectados.</a:t>
            </a:r>
          </a:p>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Lst>
            </a:pPr>
            <a:endParaRPr lang="es-AR" altLang="es-MX">
              <a:latin typeface="Arial" panose="020B0604020202020204" pitchFamily="34" charset="0"/>
              <a:ea typeface="Lucida Sans Unicode" panose="020B0602030504020204" pitchFamily="34" charset="0"/>
              <a:cs typeface="Lucida Sans Unicode" panose="020B0602030504020204" pitchFamily="34" charset="0"/>
            </a:endParaRPr>
          </a:p>
          <a:p>
            <a:pPr defTabSz="457200" eaLnBrk="1" hangingPunct="1">
              <a:spcBef>
                <a:spcPts val="450"/>
              </a:spcBef>
              <a:buSzPct val="45000"/>
              <a:buFont typeface="StarSymbol" charset="0"/>
              <a:buChar char="●"/>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XxxDataReader: permite acceder a los resultados de la ejecución de un comando contra la base de datos de manera read-only (sólo lectura), forward-only (sólo hacia adelante). Esta clase se utiliza en escenarios conectados, ya que no es posible operar sobre los registros de un DataReader estando desconectado de la fuente de datos.</a:t>
            </a:r>
          </a:p>
          <a:p>
            <a:pPr defTabSz="457200" eaLnBrk="1" hangingPunct="1">
              <a:spcBef>
                <a:spcPts val="450"/>
              </a:spcBef>
              <a:buSzPct val="45000"/>
              <a:buFont typeface="StarSymbol" charset="0"/>
              <a:buChar char="●"/>
              <a:tabLst>
                <a:tab pos="723900" algn="l"/>
                <a:tab pos="1447800" algn="l"/>
                <a:tab pos="2171700" algn="l"/>
                <a:tab pos="2895600" algn="l"/>
                <a:tab pos="3619500" algn="l"/>
                <a:tab pos="4343400" algn="l"/>
                <a:tab pos="5067300" algn="l"/>
              </a:tabLst>
            </a:pPr>
            <a:endParaRPr lang="es-AR" altLang="es-MX">
              <a:latin typeface="Arial" panose="020B0604020202020204" pitchFamily="34" charset="0"/>
              <a:ea typeface="Lucida Sans Unicode" panose="020B0602030504020204" pitchFamily="34" charset="0"/>
              <a:cs typeface="Lucida Sans Unicode" panose="020B0602030504020204" pitchFamily="34" charset="0"/>
            </a:endParaRPr>
          </a:p>
          <a:p>
            <a:pPr defTabSz="457200" eaLnBrk="1" hangingPunct="1">
              <a:spcBef>
                <a:spcPts val="450"/>
              </a:spcBef>
              <a:buSzPct val="45000"/>
              <a:buFont typeface="StarSymbol" charset="0"/>
              <a:buChar char="●"/>
              <a:tabLst>
                <a:tab pos="723900" algn="l"/>
                <a:tab pos="1447800" algn="l"/>
                <a:tab pos="2171700" algn="l"/>
                <a:tab pos="2895600" algn="l"/>
                <a:tab pos="3619500" algn="l"/>
                <a:tab pos="4343400" algn="l"/>
                <a:tab pos="5067300" algn="l"/>
              </a:tabLst>
            </a:pPr>
            <a:r>
              <a:rPr lang="es-AR" altLang="es-MX">
                <a:latin typeface="Arial" panose="020B0604020202020204" pitchFamily="34" charset="0"/>
                <a:ea typeface="Lucida Sans Unicode" panose="020B0602030504020204" pitchFamily="34" charset="0"/>
                <a:cs typeface="Lucida Sans Unicode" panose="020B0602030504020204" pitchFamily="34" charset="0"/>
              </a:rPr>
              <a:t>XxxDataAdapter y DataSet: en conjunto, estas clases constituyen el corazón del soporte a escenarios desconectados de ADO.NET. El DataSet es una representación en memoria de una base de datos relacional, que permite almacenar un conjunto de datos obtenidos mediante un DataAdapter. El DataAdapter actúa como intermediario entre la base de datos y el DataSet local desconectado. Una vez que el DataSet se encuentra lleno con los datos que se necesitan para trabajar, la conexión con la base de datos puede cerrarse sin problemas y los datos pueden ser modificados localmente. Por último, el DataAdapter provee un mecanismo para sincronizar los cambios locales contra el servidor de base de datos. Nótese que la clase System.Data.DataSet no tiene el prefijo Xxx, ya que es independiente del proveedor de acceso a datos utilizado.</a:t>
            </a:r>
          </a:p>
        </p:txBody>
      </p:sp>
    </p:spTree>
    <p:extLst>
      <p:ext uri="{BB962C8B-B14F-4D97-AF65-F5344CB8AC3E}">
        <p14:creationId xmlns:p14="http://schemas.microsoft.com/office/powerpoint/2010/main" val="327171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2D8838-1365-4AD2-9706-1A7D9A60EDDA}" type="slidenum">
              <a:rPr lang="en-US" altLang="es-MX"/>
              <a:pPr eaLnBrk="1" hangingPunct="1"/>
              <a:t>35</a:t>
            </a:fld>
            <a:endParaRPr lang="en-US" altLang="es-MX"/>
          </a:p>
        </p:txBody>
      </p:sp>
      <p:sp>
        <p:nvSpPr>
          <p:cNvPr id="60419" name="Text Box 2"/>
          <p:cNvSpPr txBox="1">
            <a:spLocks noChangeArrowheads="1"/>
          </p:cNvSpPr>
          <p:nvPr/>
        </p:nvSpPr>
        <p:spPr bwMode="auto">
          <a:xfrm>
            <a:off x="4203700" y="635000"/>
            <a:ext cx="2408238" cy="1806575"/>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60420" name="Text Box 3"/>
          <p:cNvSpPr>
            <a:spLocks noGrp="1" noChangeArrowheads="1"/>
          </p:cNvSpPr>
          <p:nvPr>
            <p:ph type="body"/>
          </p:nvPr>
        </p:nvSpPr>
        <p:spPr>
          <a:xfrm>
            <a:off x="223838" y="1944688"/>
            <a:ext cx="6434137" cy="3294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 pos="5791200" algn="l"/>
              </a:tabLst>
            </a:pPr>
            <a:r>
              <a:rPr lang="es-AR" altLang="es-MX">
                <a:latin typeface="Arial" panose="020B0604020202020204" pitchFamily="34" charset="0"/>
              </a:rPr>
              <a:t>Como ya se ha mencionado, el DataSet es una representación residente en memoria de datos relacionales, independiente de la base de datos y del protocolo utilizado para interactuar con la misma. Un DataSet, al igual que una base de datos, está compuesto por un conjunto de tablas (colección de clases “DataTable”), cada una de las cuales está compuesta a su vez por un conjunto de filas (colección de clases “DataRow”) y columnas (colección de clases “DataColumn”). Dentro de un DataSet pueden establecerse relaciones entre DataTables, y hasta restricciones de integridad referencial (Claves Primarias y Foráneas). Internamente, los DataSets representan toda su estructura y datos contenidos en formato XML.</a:t>
            </a:r>
          </a:p>
          <a:p>
            <a:pPr defTabSz="457200" eaLnBrk="1" hangingPunct="1">
              <a:tabLst>
                <a:tab pos="723900" algn="l"/>
                <a:tab pos="1447800" algn="l"/>
                <a:tab pos="2171700" algn="l"/>
                <a:tab pos="2895600" algn="l"/>
                <a:tab pos="3619500" algn="l"/>
                <a:tab pos="4343400" algn="l"/>
                <a:tab pos="5067300" algn="l"/>
                <a:tab pos="5791200" algn="l"/>
              </a:tabLst>
            </a:pPr>
            <a:endParaRPr lang="es-AR" altLang="es-MX">
              <a:latin typeface="Arial" panose="020B0604020202020204" pitchFamily="34" charset="0"/>
            </a:endParaRPr>
          </a:p>
          <a:p>
            <a:pPr defTabSz="457200" eaLnBrk="1" hangingPunct="1">
              <a:tabLst>
                <a:tab pos="723900" algn="l"/>
                <a:tab pos="1447800" algn="l"/>
                <a:tab pos="2171700" algn="l"/>
                <a:tab pos="2895600" algn="l"/>
                <a:tab pos="3619500" algn="l"/>
                <a:tab pos="4343400" algn="l"/>
                <a:tab pos="5067300" algn="l"/>
                <a:tab pos="5791200" algn="l"/>
              </a:tabLst>
            </a:pPr>
            <a:r>
              <a:rPr lang="es-AR" altLang="es-MX">
                <a:latin typeface="Arial" panose="020B0604020202020204" pitchFamily="34" charset="0"/>
              </a:rPr>
              <a:t>Para más información acerca de los proveedores puede consultarse el siguiente sitio web:</a:t>
            </a:r>
          </a:p>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 pos="5791200" algn="l"/>
              </a:tabLst>
            </a:pPr>
            <a:r>
              <a:rPr lang="en-GB" altLang="es-MX" b="1" u="sng">
                <a:latin typeface="Arial" panose="020B0604020202020204" pitchFamily="34" charset="0"/>
              </a:rPr>
              <a:t>http://msdn.microsoft.com/library/en-us/cpguide/html/cpcontheadonetdataset.asp</a:t>
            </a:r>
          </a:p>
          <a:p>
            <a:pPr defTabSz="457200" eaLnBrk="1" hangingPunct="1">
              <a:tabLst>
                <a:tab pos="723900" algn="l"/>
                <a:tab pos="1447800" algn="l"/>
                <a:tab pos="2171700" algn="l"/>
                <a:tab pos="2895600" algn="l"/>
                <a:tab pos="3619500" algn="l"/>
                <a:tab pos="4343400" algn="l"/>
                <a:tab pos="5067300" algn="l"/>
                <a:tab pos="5791200" algn="l"/>
              </a:tabLst>
            </a:pPr>
            <a:r>
              <a:rPr lang="es-AR" altLang="es-MX">
                <a:latin typeface="Arial" panose="020B0604020202020204" pitchFamily="34" charset="0"/>
              </a:rPr>
              <a:t>Encontrará esta misma información en la siguiente sección de la documentación del .NET Framework SDK:</a:t>
            </a:r>
          </a:p>
          <a:p>
            <a:pPr defTabSz="457200" eaLnBrk="1" hangingPunct="1">
              <a:spcBef>
                <a:spcPts val="450"/>
              </a:spcBef>
              <a:buSzPct val="45000"/>
              <a:buFont typeface="StarSymbol" charset="0"/>
              <a:buNone/>
              <a:tabLst>
                <a:tab pos="723900" algn="l"/>
                <a:tab pos="1447800" algn="l"/>
                <a:tab pos="2171700" algn="l"/>
                <a:tab pos="2895600" algn="l"/>
                <a:tab pos="3619500" algn="l"/>
                <a:tab pos="4343400" algn="l"/>
                <a:tab pos="5067300" algn="l"/>
                <a:tab pos="5791200" algn="l"/>
              </a:tabLst>
            </a:pPr>
            <a:r>
              <a:rPr lang="es-AR" altLang="es-MX" b="1" u="sng">
                <a:latin typeface="Arial" panose="020B0604020202020204" pitchFamily="34" charset="0"/>
                <a:hlinkClick r:id="rId3"/>
              </a:rPr>
              <a:t>.NET Framework</a:t>
            </a:r>
            <a:r>
              <a:rPr lang="es-AR" altLang="es-MX" b="1" u="sng">
                <a:latin typeface="Arial" panose="020B0604020202020204" pitchFamily="34" charset="0"/>
              </a:rPr>
              <a:t> &gt;  </a:t>
            </a:r>
            <a:r>
              <a:rPr lang="es-AR" altLang="es-MX" b="1" u="sng">
                <a:latin typeface="Arial" panose="020B0604020202020204" pitchFamily="34" charset="0"/>
                <a:hlinkClick r:id="rId4"/>
              </a:rPr>
              <a:t>Programming with the .NET Framework</a:t>
            </a:r>
            <a:r>
              <a:rPr lang="es-AR" altLang="es-MX" b="1" u="sng">
                <a:latin typeface="Arial" panose="020B0604020202020204" pitchFamily="34" charset="0"/>
              </a:rPr>
              <a:t> &gt;  </a:t>
            </a:r>
            <a:r>
              <a:rPr lang="es-AR" altLang="es-MX" b="1" u="sng">
                <a:latin typeface="Arial" panose="020B0604020202020204" pitchFamily="34" charset="0"/>
                <a:hlinkClick r:id="rId5"/>
              </a:rPr>
              <a:t>Accessing Data with ADO.NET</a:t>
            </a:r>
            <a:r>
              <a:rPr lang="es-AR" altLang="es-MX" b="1" u="sng">
                <a:latin typeface="Arial" panose="020B0604020202020204" pitchFamily="34" charset="0"/>
              </a:rPr>
              <a:t> &gt;  </a:t>
            </a:r>
            <a:r>
              <a:rPr lang="es-AR" altLang="es-MX" b="1" u="sng">
                <a:latin typeface="Arial" panose="020B0604020202020204" pitchFamily="34" charset="0"/>
                <a:hlinkClick r:id="rId6"/>
              </a:rPr>
              <a:t>Overview of ADO.NET</a:t>
            </a:r>
            <a:r>
              <a:rPr lang="es-AR" altLang="es-MX" b="1" u="sng">
                <a:latin typeface="Arial" panose="020B0604020202020204" pitchFamily="34" charset="0"/>
              </a:rPr>
              <a:t> </a:t>
            </a:r>
            <a:endParaRPr lang="en-GB" altLang="es-MX" b="1" u="sng">
              <a:latin typeface="Arial" panose="020B0604020202020204" pitchFamily="34" charset="0"/>
            </a:endParaRPr>
          </a:p>
        </p:txBody>
      </p:sp>
    </p:spTree>
    <p:extLst>
      <p:ext uri="{BB962C8B-B14F-4D97-AF65-F5344CB8AC3E}">
        <p14:creationId xmlns:p14="http://schemas.microsoft.com/office/powerpoint/2010/main" val="2805338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8A0D21-0586-494A-9BB6-B5EEB2D69C19}" type="slidenum">
              <a:rPr lang="en-US" altLang="es-MX"/>
              <a:pPr eaLnBrk="1" hangingPunct="1"/>
              <a:t>36</a:t>
            </a:fld>
            <a:endParaRPr lang="en-US" altLang="es-MX"/>
          </a:p>
        </p:txBody>
      </p:sp>
      <p:sp>
        <p:nvSpPr>
          <p:cNvPr id="61443" name="Text Box 2"/>
          <p:cNvSpPr txBox="1">
            <a:spLocks noChangeArrowheads="1"/>
          </p:cNvSpPr>
          <p:nvPr/>
        </p:nvSpPr>
        <p:spPr bwMode="auto">
          <a:xfrm>
            <a:off x="1468438" y="1243013"/>
            <a:ext cx="3917950" cy="2938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61444" name="Text Box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ADO.NET es el sucesor de ADO (ActiveX Data Objects), la biblioteca de acceso a datos de la plataforma COM. Si bien ADO soporta sólo escenarios conectados, puede resultar útil hacer una analogía de las clases más comunes utilizadas en ADO con respecto a sus nuevas versiones en ADO.NET:</a:t>
            </a:r>
          </a:p>
          <a:p>
            <a:pPr eaLnBrk="1" hangingPunct="1">
              <a:buFontTx/>
              <a:buChar char="•"/>
            </a:pPr>
            <a:r>
              <a:rPr lang="es-AR" altLang="es-MX">
                <a:latin typeface="Arial" panose="020B0604020202020204" pitchFamily="34" charset="0"/>
              </a:rPr>
              <a:t>La clase Connection de ADO tiene su paralelo en las clases XxxConnection de los distintos proveedores de ADO.NET</a:t>
            </a:r>
          </a:p>
          <a:p>
            <a:pPr eaLnBrk="1" hangingPunct="1">
              <a:buFontTx/>
              <a:buChar char="•"/>
            </a:pPr>
            <a:r>
              <a:rPr lang="es-AR" altLang="es-MX">
                <a:latin typeface="Arial" panose="020B0604020202020204" pitchFamily="34" charset="0"/>
              </a:rPr>
              <a:t>La clase Command de ADO tiene su paralelo en las clases XxxCommand de los distintos proveedores de ADO.NET</a:t>
            </a:r>
          </a:p>
          <a:p>
            <a:pPr eaLnBrk="1" hangingPunct="1">
              <a:buFontTx/>
              <a:buChar char="•"/>
            </a:pPr>
            <a:r>
              <a:rPr lang="es-AR" altLang="es-MX">
                <a:latin typeface="Arial" panose="020B0604020202020204" pitchFamily="34" charset="0"/>
              </a:rPr>
              <a:t>La clase Recordset de ADO dejó de existir como tal en ADO.NET. En su lugar existen en ADO.NET las clases XxxDataReader (es lo más parecido a un Recordset read-only forward-only de ADO), y las nuevas clases DataSet y XxxDataAdapter para escenarios desconectados.</a:t>
            </a:r>
          </a:p>
          <a:p>
            <a:pPr eaLnBrk="1" hangingPunct="1">
              <a:buFontTx/>
              <a:buChar char="•"/>
            </a:pPr>
            <a:endParaRPr lang="es-AR" altLang="es-MX">
              <a:latin typeface="Arial" panose="020B0604020202020204" pitchFamily="34" charset="0"/>
            </a:endParaRPr>
          </a:p>
        </p:txBody>
      </p:sp>
    </p:spTree>
    <p:extLst>
      <p:ext uri="{BB962C8B-B14F-4D97-AF65-F5344CB8AC3E}">
        <p14:creationId xmlns:p14="http://schemas.microsoft.com/office/powerpoint/2010/main" val="954691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25AC5-524A-4C05-8DEA-1534B566473F}" type="slidenum">
              <a:rPr lang="en-US" altLang="es-MX"/>
              <a:pPr eaLnBrk="1" hangingPunct="1"/>
              <a:t>37</a:t>
            </a:fld>
            <a:endParaRPr lang="en-US" altLang="es-MX"/>
          </a:p>
        </p:txBody>
      </p:sp>
      <p:sp>
        <p:nvSpPr>
          <p:cNvPr id="62467" name="Text Box 2"/>
          <p:cNvSpPr txBox="1">
            <a:spLocks noChangeArrowheads="1"/>
          </p:cNvSpPr>
          <p:nvPr/>
        </p:nvSpPr>
        <p:spPr bwMode="auto">
          <a:xfrm>
            <a:off x="1468438" y="1243013"/>
            <a:ext cx="3917950" cy="2938462"/>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62468" name="Text Box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En la diapositiva se listan los pasos genéricos que habría que seguir para conectarse con una base de datos utilizando el modelo conectado. Para ver un ejemplo práctico de uso le recomendamos descargar la aplicación de ejemplo que acompaña el material teórico del presente curso.</a:t>
            </a:r>
          </a:p>
        </p:txBody>
      </p:sp>
    </p:spTree>
    <p:extLst>
      <p:ext uri="{BB962C8B-B14F-4D97-AF65-F5344CB8AC3E}">
        <p14:creationId xmlns:p14="http://schemas.microsoft.com/office/powerpoint/2010/main" val="54336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14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313489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147644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429379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51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19850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00F28-F45F-47AB-941D-8B4DEB611395}" type="datetimeFigureOut">
              <a:rPr lang="es-MX" smtClean="0"/>
              <a:t>14/03/2017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386965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5400F28-F45F-47AB-941D-8B4DEB611395}" type="datetimeFigureOut">
              <a:rPr lang="es-MX" smtClean="0"/>
              <a:t>14/03/2017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138794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5400F28-F45F-47AB-941D-8B4DEB611395}" type="datetimeFigureOut">
              <a:rPr lang="es-MX" smtClean="0"/>
              <a:t>14/03/2017</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593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242B08-02A2-4200-BC16-80DE6C3FEFD3}" type="slidenum">
              <a:rPr lang="es-MX" smtClean="0"/>
              <a:t>‹Nº›</a:t>
            </a:fld>
            <a:endParaRPr lang="es-MX"/>
          </a:p>
        </p:txBody>
      </p:sp>
    </p:spTree>
    <p:extLst>
      <p:ext uri="{BB962C8B-B14F-4D97-AF65-F5344CB8AC3E}">
        <p14:creationId xmlns:p14="http://schemas.microsoft.com/office/powerpoint/2010/main" val="323625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64281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5400F28-F45F-47AB-941D-8B4DEB611395}" type="datetimeFigureOut">
              <a:rPr lang="es-MX" smtClean="0"/>
              <a:t>14/03/2017</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7242B08-02A2-4200-BC16-80DE6C3FEFD3}"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5320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MX" sz="4950" dirty="0"/>
              <a:t>Control, adquisición y monitoreo con Arduino y Visual Basic </a:t>
            </a:r>
            <a:r>
              <a:rPr lang="es-MX" sz="4950" dirty="0" err="1"/>
              <a:t>.net</a:t>
            </a:r>
            <a:endParaRPr lang="es-MX" sz="4950" dirty="0"/>
          </a:p>
        </p:txBody>
      </p:sp>
      <p:sp>
        <p:nvSpPr>
          <p:cNvPr id="3" name="Subtítulo 2"/>
          <p:cNvSpPr>
            <a:spLocks noGrp="1"/>
          </p:cNvSpPr>
          <p:nvPr>
            <p:ph type="subTitle" idx="1"/>
          </p:nvPr>
        </p:nvSpPr>
        <p:spPr/>
        <p:txBody>
          <a:bodyPr/>
          <a:lstStyle/>
          <a:p>
            <a:r>
              <a:rPr lang="es-MX" dirty="0"/>
              <a:t>Mtro. </a:t>
            </a:r>
            <a:r>
              <a:rPr lang="es-MX" dirty="0" err="1"/>
              <a:t>ruben</a:t>
            </a:r>
            <a:r>
              <a:rPr lang="es-MX" dirty="0"/>
              <a:t> oliva ramos</a:t>
            </a:r>
          </a:p>
        </p:txBody>
      </p:sp>
    </p:spTree>
    <p:extLst>
      <p:ext uri="{BB962C8B-B14F-4D97-AF65-F5344CB8AC3E}">
        <p14:creationId xmlns:p14="http://schemas.microsoft.com/office/powerpoint/2010/main" val="233950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81194"/>
            <a:ext cx="7543800" cy="1450757"/>
          </a:xfrm>
        </p:spPr>
        <p:txBody>
          <a:bodyPr/>
          <a:lstStyle/>
          <a:p>
            <a:r>
              <a:rPr lang="es-ES" dirty="0"/>
              <a:t>Carga de la hora actual lo toma de la </a:t>
            </a:r>
            <a:r>
              <a:rPr lang="es-ES" dirty="0" err="1"/>
              <a:t>pc</a:t>
            </a:r>
            <a:r>
              <a:rPr lang="es-ES" dirty="0"/>
              <a:t>:</a:t>
            </a:r>
            <a:endParaRPr lang="es-MX" dirty="0"/>
          </a:p>
        </p:txBody>
      </p:sp>
      <p:sp>
        <p:nvSpPr>
          <p:cNvPr id="3" name="2 Marcador de contenido"/>
          <p:cNvSpPr>
            <a:spLocks noGrp="1"/>
          </p:cNvSpPr>
          <p:nvPr>
            <p:ph idx="1"/>
          </p:nvPr>
        </p:nvSpPr>
        <p:spPr/>
        <p:txBody>
          <a:bodyPr>
            <a:normAutofit fontScale="40000" lnSpcReduction="20000"/>
          </a:bodyPr>
          <a:lstStyle/>
          <a:p>
            <a:pPr fontAlgn="base">
              <a:buNone/>
            </a:pPr>
            <a:r>
              <a:rPr lang="es-MX" dirty="0"/>
              <a:t>#</a:t>
            </a:r>
            <a:r>
              <a:rPr lang="es-MX" dirty="0" err="1"/>
              <a:t>include</a:t>
            </a:r>
            <a:r>
              <a:rPr lang="es-MX" dirty="0"/>
              <a:t> &lt;</a:t>
            </a:r>
            <a:r>
              <a:rPr lang="es-MX" dirty="0" err="1"/>
              <a:t>Wire.h</a:t>
            </a:r>
            <a:r>
              <a:rPr lang="es-MX" dirty="0"/>
              <a:t>&gt; </a:t>
            </a:r>
          </a:p>
          <a:p>
            <a:pPr fontAlgn="base">
              <a:buNone/>
            </a:pPr>
            <a:r>
              <a:rPr lang="es-MX" dirty="0"/>
              <a:t>#</a:t>
            </a:r>
            <a:r>
              <a:rPr lang="es-MX" dirty="0" err="1"/>
              <a:t>include</a:t>
            </a:r>
            <a:r>
              <a:rPr lang="es-MX" dirty="0"/>
              <a:t> "</a:t>
            </a:r>
            <a:r>
              <a:rPr lang="es-MX" dirty="0" err="1"/>
              <a:t>RTClib.h</a:t>
            </a:r>
            <a:r>
              <a:rPr lang="es-MX" dirty="0"/>
              <a:t>"</a:t>
            </a:r>
          </a:p>
          <a:p>
            <a:pPr fontAlgn="base">
              <a:buNone/>
            </a:pPr>
            <a:r>
              <a:rPr lang="es-MX" dirty="0"/>
              <a:t>RTC_DS1307 RTC;</a:t>
            </a:r>
          </a:p>
          <a:p>
            <a:pPr fontAlgn="base">
              <a:buNone/>
            </a:pPr>
            <a:endParaRPr lang="es-MX" dirty="0"/>
          </a:p>
          <a:p>
            <a:pPr fontAlgn="base">
              <a:buNone/>
            </a:pPr>
            <a:r>
              <a:rPr lang="es-MX" dirty="0" err="1"/>
              <a:t>void</a:t>
            </a:r>
            <a:r>
              <a:rPr lang="es-MX" dirty="0"/>
              <a:t> </a:t>
            </a:r>
            <a:r>
              <a:rPr lang="es-MX" dirty="0" err="1"/>
              <a:t>setup</a:t>
            </a:r>
            <a:r>
              <a:rPr lang="es-MX" dirty="0"/>
              <a:t> () {</a:t>
            </a:r>
          </a:p>
          <a:p>
            <a:pPr fontAlgn="base">
              <a:buNone/>
            </a:pPr>
            <a:endParaRPr lang="es-MX" dirty="0"/>
          </a:p>
          <a:p>
            <a:pPr fontAlgn="base">
              <a:buNone/>
            </a:pPr>
            <a:r>
              <a:rPr lang="es-MX" dirty="0" err="1"/>
              <a:t>Wire.begin</a:t>
            </a:r>
            <a:r>
              <a:rPr lang="es-MX" dirty="0"/>
              <a:t>(); // Inicia el puerto I2C</a:t>
            </a:r>
          </a:p>
          <a:p>
            <a:pPr fontAlgn="base">
              <a:buNone/>
            </a:pPr>
            <a:r>
              <a:rPr lang="es-MX" dirty="0" err="1"/>
              <a:t>RTC.begin</a:t>
            </a:r>
            <a:r>
              <a:rPr lang="es-MX" dirty="0"/>
              <a:t>(); // Inicia la comunicación con el RTC</a:t>
            </a:r>
          </a:p>
          <a:p>
            <a:pPr fontAlgn="base">
              <a:buNone/>
            </a:pPr>
            <a:endParaRPr lang="es-MX" dirty="0"/>
          </a:p>
          <a:p>
            <a:pPr fontAlgn="base">
              <a:buNone/>
            </a:pPr>
            <a:r>
              <a:rPr lang="es-MX" dirty="0" err="1"/>
              <a:t>RTC.adjust</a:t>
            </a:r>
            <a:r>
              <a:rPr lang="es-MX" dirty="0"/>
              <a:t>(</a:t>
            </a:r>
            <a:r>
              <a:rPr lang="es-MX" dirty="0" err="1"/>
              <a:t>DateTime</a:t>
            </a:r>
            <a:r>
              <a:rPr lang="es-MX" dirty="0"/>
              <a:t>(__DATE__, __TIME__)); // Establece la fecha y hora (Comentar una vez establecida la hora)</a:t>
            </a:r>
          </a:p>
          <a:p>
            <a:pPr fontAlgn="base">
              <a:buNone/>
            </a:pPr>
            <a:endParaRPr lang="es-MX" dirty="0"/>
          </a:p>
          <a:p>
            <a:pPr fontAlgn="base">
              <a:buNone/>
            </a:pPr>
            <a:r>
              <a:rPr lang="es-MX" dirty="0" err="1"/>
              <a:t>Serial.begin</a:t>
            </a:r>
            <a:r>
              <a:rPr lang="es-MX" dirty="0"/>
              <a:t>(9600); // Establece la velocidad de datos del puerto serie</a:t>
            </a:r>
          </a:p>
          <a:p>
            <a:pPr fontAlgn="base">
              <a:buNone/>
            </a:pPr>
            <a:r>
              <a:rPr lang="es-MX" dirty="0"/>
              <a:t>}</a:t>
            </a:r>
          </a:p>
          <a:p>
            <a:pPr fontAlgn="base">
              <a:buNone/>
            </a:pPr>
            <a:r>
              <a:rPr lang="es-MX" dirty="0" err="1"/>
              <a:t>void</a:t>
            </a:r>
            <a:r>
              <a:rPr lang="es-MX" dirty="0"/>
              <a:t> </a:t>
            </a:r>
            <a:r>
              <a:rPr lang="es-MX" dirty="0" err="1"/>
              <a:t>loop</a:t>
            </a:r>
            <a:r>
              <a:rPr lang="es-MX" dirty="0"/>
              <a:t> () {</a:t>
            </a:r>
          </a:p>
          <a:p>
            <a:pPr fontAlgn="base">
              <a:buNone/>
            </a:pPr>
            <a:r>
              <a:rPr lang="es-MX" dirty="0"/>
              <a:t>}</a:t>
            </a:r>
          </a:p>
          <a:p>
            <a:pPr>
              <a:buNone/>
            </a:pPr>
            <a:endParaRPr lang="es-MX" dirty="0"/>
          </a:p>
        </p:txBody>
      </p:sp>
    </p:spTree>
    <p:extLst>
      <p:ext uri="{BB962C8B-B14F-4D97-AF65-F5344CB8AC3E}">
        <p14:creationId xmlns:p14="http://schemas.microsoft.com/office/powerpoint/2010/main" val="279139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1071546"/>
            <a:ext cx="5600700" cy="375062"/>
          </a:xfrm>
        </p:spPr>
        <p:txBody>
          <a:bodyPr>
            <a:normAutofit/>
          </a:bodyPr>
          <a:lstStyle/>
          <a:p>
            <a:r>
              <a:rPr lang="es-ES" sz="1800" dirty="0"/>
              <a:t>Lectura de la fecha y hora:</a:t>
            </a:r>
            <a:endParaRPr lang="es-MX" sz="1800" dirty="0"/>
          </a:p>
        </p:txBody>
      </p:sp>
      <p:sp>
        <p:nvSpPr>
          <p:cNvPr id="3" name="2 Marcador de contenido"/>
          <p:cNvSpPr>
            <a:spLocks noGrp="1"/>
          </p:cNvSpPr>
          <p:nvPr>
            <p:ph idx="1"/>
          </p:nvPr>
        </p:nvSpPr>
        <p:spPr>
          <a:xfrm>
            <a:off x="1518026" y="1607331"/>
            <a:ext cx="5600700" cy="3655314"/>
          </a:xfrm>
        </p:spPr>
        <p:txBody>
          <a:bodyPr>
            <a:noAutofit/>
          </a:bodyPr>
          <a:lstStyle/>
          <a:p>
            <a:pPr fontAlgn="base">
              <a:buNone/>
            </a:pPr>
            <a:r>
              <a:rPr lang="es-MX" sz="1350" dirty="0"/>
              <a:t>#</a:t>
            </a:r>
            <a:r>
              <a:rPr lang="es-MX" sz="1350" dirty="0" err="1"/>
              <a:t>include</a:t>
            </a:r>
            <a:r>
              <a:rPr lang="es-MX" sz="1350" dirty="0"/>
              <a:t> &lt;</a:t>
            </a:r>
            <a:r>
              <a:rPr lang="es-MX" sz="1350" dirty="0" err="1"/>
              <a:t>Wire.h</a:t>
            </a:r>
            <a:r>
              <a:rPr lang="es-MX" sz="1350" dirty="0"/>
              <a:t>&gt; </a:t>
            </a:r>
          </a:p>
          <a:p>
            <a:pPr fontAlgn="base">
              <a:buNone/>
            </a:pPr>
            <a:r>
              <a:rPr lang="es-MX" sz="1350" dirty="0"/>
              <a:t>#</a:t>
            </a:r>
            <a:r>
              <a:rPr lang="es-MX" sz="1350" dirty="0" err="1"/>
              <a:t>include</a:t>
            </a:r>
            <a:r>
              <a:rPr lang="es-MX" sz="1350" dirty="0"/>
              <a:t> "</a:t>
            </a:r>
            <a:r>
              <a:rPr lang="es-MX" sz="1350" dirty="0" err="1"/>
              <a:t>RTClib.h</a:t>
            </a:r>
            <a:r>
              <a:rPr lang="es-MX" sz="1350" dirty="0"/>
              <a:t>"</a:t>
            </a:r>
          </a:p>
          <a:p>
            <a:pPr fontAlgn="base">
              <a:buNone/>
            </a:pPr>
            <a:r>
              <a:rPr lang="es-MX" sz="1350" dirty="0"/>
              <a:t>RTC_DS1307 RTC;</a:t>
            </a:r>
          </a:p>
          <a:p>
            <a:pPr fontAlgn="base">
              <a:buNone/>
            </a:pPr>
            <a:endParaRPr lang="es-MX" sz="1350" dirty="0"/>
          </a:p>
          <a:p>
            <a:pPr fontAlgn="base">
              <a:buNone/>
            </a:pPr>
            <a:r>
              <a:rPr lang="es-MX" sz="1350" dirty="0" err="1"/>
              <a:t>void</a:t>
            </a:r>
            <a:r>
              <a:rPr lang="es-MX" sz="1350" dirty="0"/>
              <a:t> </a:t>
            </a:r>
            <a:r>
              <a:rPr lang="es-MX" sz="1350" dirty="0" err="1"/>
              <a:t>setup</a:t>
            </a:r>
            <a:r>
              <a:rPr lang="es-MX" sz="1350" dirty="0"/>
              <a:t> () {</a:t>
            </a:r>
          </a:p>
          <a:p>
            <a:pPr fontAlgn="base">
              <a:buNone/>
            </a:pPr>
            <a:r>
              <a:rPr lang="es-MX" sz="1350" dirty="0" err="1"/>
              <a:t>Wire.begin</a:t>
            </a:r>
            <a:r>
              <a:rPr lang="es-MX" sz="1350" dirty="0"/>
              <a:t>(); // Inicia el puerto I2C</a:t>
            </a:r>
          </a:p>
          <a:p>
            <a:pPr fontAlgn="base">
              <a:buNone/>
            </a:pPr>
            <a:r>
              <a:rPr lang="es-MX" sz="1350" dirty="0" err="1"/>
              <a:t>RTC.begin</a:t>
            </a:r>
            <a:r>
              <a:rPr lang="es-MX" sz="1350" dirty="0"/>
              <a:t>(); // Inicia la comunicación con el RTC</a:t>
            </a:r>
          </a:p>
          <a:p>
            <a:pPr fontAlgn="base">
              <a:buNone/>
            </a:pPr>
            <a:endParaRPr lang="es-MX" sz="1350" dirty="0"/>
          </a:p>
          <a:p>
            <a:pPr fontAlgn="base">
              <a:buNone/>
            </a:pPr>
            <a:r>
              <a:rPr lang="es-MX" sz="1350" dirty="0"/>
              <a:t>//</a:t>
            </a:r>
            <a:r>
              <a:rPr lang="es-MX" sz="1350" dirty="0" err="1"/>
              <a:t>RTC.adjust</a:t>
            </a:r>
            <a:r>
              <a:rPr lang="es-MX" sz="1350" dirty="0"/>
              <a:t>(</a:t>
            </a:r>
            <a:r>
              <a:rPr lang="es-MX" sz="1350" dirty="0" err="1"/>
              <a:t>DateTime</a:t>
            </a:r>
            <a:r>
              <a:rPr lang="es-MX" sz="1350" dirty="0"/>
              <a:t>(__DATE__, __TIME__)); // Establece la fecha y hora (Comentar una vez establecida la hora)</a:t>
            </a:r>
          </a:p>
          <a:p>
            <a:pPr fontAlgn="base">
              <a:buNone/>
            </a:pPr>
            <a:r>
              <a:rPr lang="es-MX" sz="1350" dirty="0" err="1"/>
              <a:t>Serial.begin</a:t>
            </a:r>
            <a:r>
              <a:rPr lang="es-MX" sz="1350" dirty="0"/>
              <a:t>(9600); // Establece la velocidad de datos del puerto serie</a:t>
            </a:r>
          </a:p>
          <a:p>
            <a:pPr fontAlgn="base">
              <a:buNone/>
            </a:pPr>
            <a:r>
              <a:rPr lang="es-MX" sz="1350" dirty="0"/>
              <a:t>}</a:t>
            </a:r>
          </a:p>
          <a:p>
            <a:pPr fontAlgn="base">
              <a:buNone/>
            </a:pPr>
            <a:r>
              <a:rPr lang="es-MX" sz="1350" dirty="0" err="1"/>
              <a:t>void</a:t>
            </a:r>
            <a:r>
              <a:rPr lang="es-MX" sz="1350" dirty="0"/>
              <a:t> </a:t>
            </a:r>
            <a:r>
              <a:rPr lang="es-MX" sz="1350" dirty="0" err="1"/>
              <a:t>loop</a:t>
            </a:r>
            <a:r>
              <a:rPr lang="es-MX" sz="1350" dirty="0"/>
              <a:t>(){</a:t>
            </a:r>
          </a:p>
          <a:p>
            <a:pPr fontAlgn="base">
              <a:buNone/>
            </a:pPr>
            <a:r>
              <a:rPr lang="es-MX" sz="1350" dirty="0" err="1"/>
              <a:t>DateTime</a:t>
            </a:r>
            <a:r>
              <a:rPr lang="es-MX" sz="1350" dirty="0"/>
              <a:t> </a:t>
            </a:r>
            <a:r>
              <a:rPr lang="es-MX" sz="1350" dirty="0" err="1"/>
              <a:t>now</a:t>
            </a:r>
            <a:r>
              <a:rPr lang="es-MX" sz="1350" dirty="0"/>
              <a:t> = RTC.now(); // Obtiene la fecha y hora del RTC</a:t>
            </a:r>
          </a:p>
          <a:p>
            <a:pPr fontAlgn="base">
              <a:buNone/>
            </a:pPr>
            <a:r>
              <a:rPr lang="es-MX" sz="1350" dirty="0"/>
              <a:t>   </a:t>
            </a:r>
          </a:p>
          <a:p>
            <a:pPr>
              <a:buNone/>
            </a:pPr>
            <a:br>
              <a:rPr lang="es-MX" sz="1350" dirty="0"/>
            </a:br>
            <a:endParaRPr lang="es-MX" sz="1350" dirty="0"/>
          </a:p>
        </p:txBody>
      </p:sp>
    </p:spTree>
    <p:extLst>
      <p:ext uri="{BB962C8B-B14F-4D97-AF65-F5344CB8AC3E}">
        <p14:creationId xmlns:p14="http://schemas.microsoft.com/office/powerpoint/2010/main" val="2213844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pPr fontAlgn="base">
              <a:buNone/>
            </a:pPr>
            <a:r>
              <a:rPr lang="es-MX" dirty="0" err="1"/>
              <a:t>Serial.print</a:t>
            </a:r>
            <a:r>
              <a:rPr lang="es-MX" dirty="0"/>
              <a:t>(</a:t>
            </a:r>
            <a:r>
              <a:rPr lang="es-MX" dirty="0" err="1"/>
              <a:t>now.year</a:t>
            </a:r>
            <a:r>
              <a:rPr lang="es-MX" dirty="0"/>
              <a:t>(), DEC); // Año</a:t>
            </a:r>
          </a:p>
          <a:p>
            <a:pPr fontAlgn="base">
              <a:buNone/>
            </a:pPr>
            <a:r>
              <a:rPr lang="es-MX" dirty="0" err="1"/>
              <a:t>Serial.print</a:t>
            </a:r>
            <a:r>
              <a:rPr lang="es-MX" dirty="0"/>
              <a:t>('/');</a:t>
            </a:r>
          </a:p>
          <a:p>
            <a:pPr fontAlgn="base">
              <a:buNone/>
            </a:pPr>
            <a:r>
              <a:rPr lang="es-MX" dirty="0" err="1"/>
              <a:t>Serial.print</a:t>
            </a:r>
            <a:r>
              <a:rPr lang="es-MX" dirty="0"/>
              <a:t>(</a:t>
            </a:r>
            <a:r>
              <a:rPr lang="es-MX" dirty="0" err="1"/>
              <a:t>now.month</a:t>
            </a:r>
            <a:r>
              <a:rPr lang="es-MX" dirty="0"/>
              <a:t>(), DEC); // Mes</a:t>
            </a:r>
          </a:p>
          <a:p>
            <a:pPr fontAlgn="base">
              <a:buNone/>
            </a:pPr>
            <a:r>
              <a:rPr lang="es-MX" dirty="0" err="1"/>
              <a:t>Serial.print</a:t>
            </a:r>
            <a:r>
              <a:rPr lang="es-MX" dirty="0"/>
              <a:t>('/');</a:t>
            </a:r>
          </a:p>
          <a:p>
            <a:pPr fontAlgn="base">
              <a:buNone/>
            </a:pPr>
            <a:r>
              <a:rPr lang="es-MX" dirty="0" err="1"/>
              <a:t>Serial.print</a:t>
            </a:r>
            <a:r>
              <a:rPr lang="es-MX" dirty="0"/>
              <a:t>(now.day(), DEC); // </a:t>
            </a:r>
            <a:r>
              <a:rPr lang="es-MX" dirty="0" err="1"/>
              <a:t>Dia</a:t>
            </a:r>
            <a:endParaRPr lang="es-MX" dirty="0"/>
          </a:p>
          <a:p>
            <a:pPr fontAlgn="base">
              <a:buNone/>
            </a:pPr>
            <a:r>
              <a:rPr lang="es-MX" dirty="0" err="1"/>
              <a:t>Serial.print</a:t>
            </a:r>
            <a:r>
              <a:rPr lang="es-MX" dirty="0"/>
              <a:t>(' ');</a:t>
            </a:r>
          </a:p>
          <a:p>
            <a:pPr fontAlgn="base">
              <a:buNone/>
            </a:pPr>
            <a:r>
              <a:rPr lang="es-MX" dirty="0" err="1"/>
              <a:t>Serial.print</a:t>
            </a:r>
            <a:r>
              <a:rPr lang="es-MX" dirty="0"/>
              <a:t>(</a:t>
            </a:r>
            <a:r>
              <a:rPr lang="es-MX" dirty="0" err="1"/>
              <a:t>now.hour</a:t>
            </a:r>
            <a:r>
              <a:rPr lang="es-MX" dirty="0"/>
              <a:t>(), DEC); // Horas</a:t>
            </a:r>
          </a:p>
          <a:p>
            <a:pPr fontAlgn="base">
              <a:buNone/>
            </a:pPr>
            <a:r>
              <a:rPr lang="es-MX" dirty="0" err="1"/>
              <a:t>Serial.print</a:t>
            </a:r>
            <a:r>
              <a:rPr lang="es-MX" dirty="0"/>
              <a:t>(':');</a:t>
            </a:r>
          </a:p>
          <a:p>
            <a:pPr fontAlgn="base">
              <a:buNone/>
            </a:pPr>
            <a:r>
              <a:rPr lang="es-MX" dirty="0" err="1"/>
              <a:t>Serial.print</a:t>
            </a:r>
            <a:r>
              <a:rPr lang="es-MX" dirty="0"/>
              <a:t>(</a:t>
            </a:r>
            <a:r>
              <a:rPr lang="es-MX" dirty="0" err="1"/>
              <a:t>now.minute</a:t>
            </a:r>
            <a:r>
              <a:rPr lang="es-MX" dirty="0"/>
              <a:t>(), DEC); // Minutos</a:t>
            </a:r>
          </a:p>
          <a:p>
            <a:pPr fontAlgn="base">
              <a:buNone/>
            </a:pPr>
            <a:r>
              <a:rPr lang="es-MX" dirty="0" err="1"/>
              <a:t>Serial.print</a:t>
            </a:r>
            <a:r>
              <a:rPr lang="es-MX" dirty="0"/>
              <a:t>(':');</a:t>
            </a:r>
          </a:p>
          <a:p>
            <a:pPr fontAlgn="base">
              <a:buNone/>
            </a:pPr>
            <a:r>
              <a:rPr lang="es-MX" dirty="0" err="1"/>
              <a:t>Serial.print</a:t>
            </a:r>
            <a:r>
              <a:rPr lang="es-MX" dirty="0"/>
              <a:t>(</a:t>
            </a:r>
            <a:r>
              <a:rPr lang="es-MX" dirty="0" err="1"/>
              <a:t>now.second</a:t>
            </a:r>
            <a:r>
              <a:rPr lang="es-MX" dirty="0"/>
              <a:t>(), DEC); // Segundos</a:t>
            </a:r>
          </a:p>
          <a:p>
            <a:pPr fontAlgn="base">
              <a:buNone/>
            </a:pPr>
            <a:r>
              <a:rPr lang="es-MX" dirty="0" err="1"/>
              <a:t>Serial.println</a:t>
            </a:r>
            <a:r>
              <a:rPr lang="es-MX" dirty="0"/>
              <a:t>();</a:t>
            </a:r>
          </a:p>
          <a:p>
            <a:pPr fontAlgn="base">
              <a:buNone/>
            </a:pPr>
            <a:r>
              <a:rPr lang="es-MX" dirty="0" err="1"/>
              <a:t>delay</a:t>
            </a:r>
            <a:r>
              <a:rPr lang="es-MX" dirty="0"/>
              <a:t>(1000); // La información se actualiza cada 1 </a:t>
            </a:r>
            <a:r>
              <a:rPr lang="es-MX" dirty="0" err="1"/>
              <a:t>seg</a:t>
            </a:r>
            <a:r>
              <a:rPr lang="es-MX" dirty="0"/>
              <a:t>.</a:t>
            </a:r>
          </a:p>
          <a:p>
            <a:pPr fontAlgn="base">
              <a:buNone/>
            </a:pPr>
            <a:r>
              <a:rPr lang="es-MX" dirty="0"/>
              <a:t>}</a:t>
            </a:r>
          </a:p>
          <a:p>
            <a:endParaRPr lang="es-MX" dirty="0"/>
          </a:p>
        </p:txBody>
      </p:sp>
    </p:spTree>
    <p:extLst>
      <p:ext uri="{BB962C8B-B14F-4D97-AF65-F5344CB8AC3E}">
        <p14:creationId xmlns:p14="http://schemas.microsoft.com/office/powerpoint/2010/main" val="3883923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Dia</a:t>
            </a:r>
            <a:r>
              <a:rPr lang="es-ES" dirty="0"/>
              <a:t> de semana:</a:t>
            </a:r>
            <a:endParaRPr lang="es-MX" dirty="0"/>
          </a:p>
        </p:txBody>
      </p:sp>
      <p:sp>
        <p:nvSpPr>
          <p:cNvPr id="3" name="2 Marcador de contenido"/>
          <p:cNvSpPr>
            <a:spLocks noGrp="1"/>
          </p:cNvSpPr>
          <p:nvPr>
            <p:ph idx="1"/>
          </p:nvPr>
        </p:nvSpPr>
        <p:spPr/>
        <p:txBody>
          <a:bodyPr>
            <a:normAutofit fontScale="32500" lnSpcReduction="20000"/>
          </a:bodyPr>
          <a:lstStyle/>
          <a:p>
            <a:pPr fontAlgn="base">
              <a:buNone/>
            </a:pPr>
            <a:r>
              <a:rPr lang="es-MX" dirty="0"/>
              <a:t>#</a:t>
            </a:r>
            <a:r>
              <a:rPr lang="es-MX" dirty="0" err="1"/>
              <a:t>include</a:t>
            </a:r>
            <a:r>
              <a:rPr lang="es-MX" dirty="0"/>
              <a:t> &lt;</a:t>
            </a:r>
            <a:r>
              <a:rPr lang="es-MX" dirty="0" err="1"/>
              <a:t>Wire.h</a:t>
            </a:r>
            <a:r>
              <a:rPr lang="es-MX" dirty="0"/>
              <a:t>&gt; </a:t>
            </a:r>
          </a:p>
          <a:p>
            <a:pPr fontAlgn="base">
              <a:buNone/>
            </a:pPr>
            <a:r>
              <a:rPr lang="es-MX" dirty="0"/>
              <a:t>#</a:t>
            </a:r>
            <a:r>
              <a:rPr lang="es-MX" dirty="0" err="1"/>
              <a:t>include</a:t>
            </a:r>
            <a:r>
              <a:rPr lang="es-MX" dirty="0"/>
              <a:t> "</a:t>
            </a:r>
            <a:r>
              <a:rPr lang="es-MX" dirty="0" err="1"/>
              <a:t>RTClib.h</a:t>
            </a:r>
            <a:r>
              <a:rPr lang="es-MX" dirty="0"/>
              <a:t>"</a:t>
            </a:r>
          </a:p>
          <a:p>
            <a:pPr fontAlgn="base">
              <a:buNone/>
            </a:pPr>
            <a:r>
              <a:rPr lang="es-MX" dirty="0"/>
              <a:t>RTC_DS1307 RTC;</a:t>
            </a:r>
          </a:p>
          <a:p>
            <a:pPr fontAlgn="base">
              <a:buNone/>
            </a:pPr>
            <a:endParaRPr lang="es-MX" dirty="0"/>
          </a:p>
          <a:p>
            <a:pPr fontAlgn="base">
              <a:buNone/>
            </a:pPr>
            <a:r>
              <a:rPr lang="es-MX" dirty="0" err="1"/>
              <a:t>void</a:t>
            </a:r>
            <a:r>
              <a:rPr lang="es-MX" dirty="0"/>
              <a:t> </a:t>
            </a:r>
            <a:r>
              <a:rPr lang="es-MX" dirty="0" err="1"/>
              <a:t>setup</a:t>
            </a:r>
            <a:r>
              <a:rPr lang="es-MX" dirty="0"/>
              <a:t> () {</a:t>
            </a:r>
          </a:p>
          <a:p>
            <a:pPr fontAlgn="base">
              <a:buNone/>
            </a:pPr>
            <a:r>
              <a:rPr lang="es-MX" dirty="0" err="1"/>
              <a:t>Wire.begin</a:t>
            </a:r>
            <a:r>
              <a:rPr lang="es-MX" dirty="0"/>
              <a:t>(); // Inicia el puerto I2C</a:t>
            </a:r>
          </a:p>
          <a:p>
            <a:pPr fontAlgn="base">
              <a:buNone/>
            </a:pPr>
            <a:r>
              <a:rPr lang="es-MX" dirty="0" err="1"/>
              <a:t>RTC.begin</a:t>
            </a:r>
            <a:r>
              <a:rPr lang="es-MX" dirty="0"/>
              <a:t>(); // Inicia la comunicación con el RTC</a:t>
            </a:r>
          </a:p>
          <a:p>
            <a:pPr fontAlgn="base">
              <a:buNone/>
            </a:pPr>
            <a:r>
              <a:rPr lang="es-MX" dirty="0"/>
              <a:t>//</a:t>
            </a:r>
            <a:r>
              <a:rPr lang="es-MX" dirty="0" err="1"/>
              <a:t>RTC.adjust</a:t>
            </a:r>
            <a:r>
              <a:rPr lang="es-MX" dirty="0"/>
              <a:t>(</a:t>
            </a:r>
            <a:r>
              <a:rPr lang="es-MX" dirty="0" err="1"/>
              <a:t>DateTime</a:t>
            </a:r>
            <a:r>
              <a:rPr lang="es-MX" dirty="0"/>
              <a:t>(__DATE__, __TIME__)); // Establece la fecha y hora (Comentar una vez establecida la hora)</a:t>
            </a:r>
          </a:p>
          <a:p>
            <a:pPr fontAlgn="base">
              <a:buNone/>
            </a:pPr>
            <a:r>
              <a:rPr lang="es-MX" dirty="0" err="1"/>
              <a:t>Serial.begin</a:t>
            </a:r>
            <a:r>
              <a:rPr lang="es-MX" dirty="0"/>
              <a:t>(9600); // Establece la velocidad de datos del puerto serie</a:t>
            </a:r>
          </a:p>
          <a:p>
            <a:pPr fontAlgn="base">
              <a:buNone/>
            </a:pPr>
            <a:r>
              <a:rPr lang="es-MX" dirty="0"/>
              <a:t>}</a:t>
            </a:r>
          </a:p>
          <a:p>
            <a:pPr fontAlgn="base">
              <a:buNone/>
            </a:pPr>
            <a:r>
              <a:rPr lang="es-MX" dirty="0" err="1"/>
              <a:t>void</a:t>
            </a:r>
            <a:r>
              <a:rPr lang="es-MX" dirty="0"/>
              <a:t> </a:t>
            </a:r>
            <a:r>
              <a:rPr lang="es-MX" dirty="0" err="1"/>
              <a:t>loop</a:t>
            </a:r>
            <a:r>
              <a:rPr lang="es-MX" dirty="0"/>
              <a:t> () {</a:t>
            </a:r>
          </a:p>
          <a:p>
            <a:pPr fontAlgn="base">
              <a:buNone/>
            </a:pPr>
            <a:r>
              <a:rPr lang="es-MX" dirty="0" err="1"/>
              <a:t>DateTime</a:t>
            </a:r>
            <a:r>
              <a:rPr lang="es-MX" dirty="0"/>
              <a:t> </a:t>
            </a:r>
            <a:r>
              <a:rPr lang="es-MX" dirty="0" err="1"/>
              <a:t>now</a:t>
            </a:r>
            <a:r>
              <a:rPr lang="es-MX" dirty="0"/>
              <a:t> = RTC.now();</a:t>
            </a:r>
          </a:p>
          <a:p>
            <a:pPr fontAlgn="base">
              <a:buNone/>
            </a:pPr>
            <a:r>
              <a:rPr lang="es-MX" dirty="0" err="1"/>
              <a:t>Serial.print</a:t>
            </a:r>
            <a:r>
              <a:rPr lang="es-MX" dirty="0"/>
              <a:t>("</a:t>
            </a:r>
            <a:r>
              <a:rPr lang="es-MX" dirty="0" err="1"/>
              <a:t>Dia</a:t>
            </a:r>
            <a:r>
              <a:rPr lang="es-MX" dirty="0"/>
              <a:t> de la semana: ");</a:t>
            </a:r>
          </a:p>
          <a:p>
            <a:pPr fontAlgn="base">
              <a:buNone/>
            </a:pPr>
            <a:r>
              <a:rPr lang="es-MX" dirty="0" err="1"/>
              <a:t>Serial.println</a:t>
            </a:r>
            <a:r>
              <a:rPr lang="es-MX" dirty="0"/>
              <a:t>(</a:t>
            </a:r>
            <a:r>
              <a:rPr lang="es-MX" dirty="0" err="1"/>
              <a:t>now.dayOfWeek</a:t>
            </a:r>
            <a:r>
              <a:rPr lang="es-MX" dirty="0"/>
              <a:t>(), DEC);       // L(1), M(2), X(3), J(4), V(5), S(6), D(7)</a:t>
            </a:r>
          </a:p>
          <a:p>
            <a:pPr fontAlgn="base">
              <a:buNone/>
            </a:pPr>
            <a:r>
              <a:rPr lang="es-MX" dirty="0" err="1"/>
              <a:t>delay</a:t>
            </a:r>
            <a:r>
              <a:rPr lang="es-MX" dirty="0"/>
              <a:t>(1000); // La información se actualiza cada 1 </a:t>
            </a:r>
            <a:r>
              <a:rPr lang="es-MX" dirty="0" err="1"/>
              <a:t>seg</a:t>
            </a:r>
            <a:r>
              <a:rPr lang="es-MX" dirty="0"/>
              <a:t>.</a:t>
            </a:r>
          </a:p>
          <a:p>
            <a:pPr fontAlgn="base">
              <a:buNone/>
            </a:pPr>
            <a:r>
              <a:rPr lang="es-MX" dirty="0"/>
              <a:t>}</a:t>
            </a:r>
          </a:p>
          <a:p>
            <a:pPr>
              <a:buNone/>
            </a:pPr>
            <a:endParaRPr lang="es-MX" dirty="0"/>
          </a:p>
        </p:txBody>
      </p:sp>
    </p:spTree>
    <p:extLst>
      <p:ext uri="{BB962C8B-B14F-4D97-AF65-F5344CB8AC3E}">
        <p14:creationId xmlns:p14="http://schemas.microsoft.com/office/powerpoint/2010/main" val="149776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Solucion</a:t>
            </a:r>
            <a:r>
              <a:rPr lang="es-ES" dirty="0"/>
              <a:t> de errores:</a:t>
            </a:r>
            <a:endParaRPr lang="es-MX" dirty="0"/>
          </a:p>
        </p:txBody>
      </p:sp>
      <p:sp>
        <p:nvSpPr>
          <p:cNvPr id="3" name="2 Marcador de contenido"/>
          <p:cNvSpPr>
            <a:spLocks noGrp="1"/>
          </p:cNvSpPr>
          <p:nvPr>
            <p:ph idx="1"/>
          </p:nvPr>
        </p:nvSpPr>
        <p:spPr/>
        <p:txBody>
          <a:bodyPr>
            <a:normAutofit/>
          </a:bodyPr>
          <a:lstStyle/>
          <a:p>
            <a:pPr algn="just"/>
            <a:r>
              <a:rPr lang="es-MX" b="1" i="1" dirty="0"/>
              <a:t>Se muestra la fecha 2000/1/1 0:0:0</a:t>
            </a:r>
            <a:br>
              <a:rPr lang="es-MX" dirty="0"/>
            </a:br>
            <a:r>
              <a:rPr lang="es-MX" dirty="0"/>
              <a:t>Este resultado se debe a que la batería del reloj está agotada o esta se ha quitado con anterioridad. </a:t>
            </a:r>
          </a:p>
          <a:p>
            <a:pPr algn="just"/>
            <a:endParaRPr lang="es-MX" dirty="0"/>
          </a:p>
          <a:p>
            <a:pPr algn="just"/>
            <a:r>
              <a:rPr lang="es-MX" dirty="0"/>
              <a:t>Sustituya la batería por una nueva o coloque la batería y configure la fecha de nuevo.</a:t>
            </a:r>
          </a:p>
          <a:p>
            <a:pPr algn="just"/>
            <a:endParaRPr lang="es-MX" dirty="0"/>
          </a:p>
          <a:p>
            <a:pPr algn="just"/>
            <a:r>
              <a:rPr lang="es-MX" b="1" i="1" dirty="0"/>
              <a:t>Se muestra la fecha 2165/165/165 165:165:85</a:t>
            </a:r>
            <a:br>
              <a:rPr lang="es-MX" dirty="0"/>
            </a:br>
            <a:r>
              <a:rPr lang="es-MX" dirty="0"/>
              <a:t>Se debe a un fallo de conexión o algún otro fallo interno producido por la manipulación del módulo mientras que esta alimentado.</a:t>
            </a:r>
          </a:p>
          <a:p>
            <a:pPr algn="just"/>
            <a:endParaRPr lang="es-MX" dirty="0"/>
          </a:p>
          <a:p>
            <a:pPr algn="just"/>
            <a:endParaRPr lang="es-MX" dirty="0"/>
          </a:p>
        </p:txBody>
      </p:sp>
    </p:spTree>
    <p:extLst>
      <p:ext uri="{BB962C8B-B14F-4D97-AF65-F5344CB8AC3E}">
        <p14:creationId xmlns:p14="http://schemas.microsoft.com/office/powerpoint/2010/main" val="3838407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r>
              <a:rPr lang="es-MX" sz="1500" dirty="0"/>
              <a:t>http://www.tuelectronica.es/tutoriales/arduino/reloj-alarma-con-arduino.html</a:t>
            </a:r>
          </a:p>
        </p:txBody>
      </p:sp>
      <p:sp>
        <p:nvSpPr>
          <p:cNvPr id="5" name="4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0168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91706"/>
            <a:ext cx="7543800" cy="1450757"/>
          </a:xfrm>
        </p:spPr>
        <p:txBody>
          <a:bodyPr/>
          <a:lstStyle/>
          <a:p>
            <a:pPr algn="ctr"/>
            <a:r>
              <a:rPr lang="es-ES" dirty="0"/>
              <a:t>Aplicación practica: reloj alarma</a:t>
            </a:r>
            <a:endParaRPr lang="es-MX" dirty="0"/>
          </a:p>
        </p:txBody>
      </p:sp>
      <p:sp>
        <p:nvSpPr>
          <p:cNvPr id="3" name="2 Marcador de contenido"/>
          <p:cNvSpPr>
            <a:spLocks noGrp="1"/>
          </p:cNvSpPr>
          <p:nvPr>
            <p:ph idx="1"/>
          </p:nvPr>
        </p:nvSpPr>
        <p:spPr/>
        <p:txBody>
          <a:bodyPr/>
          <a:lstStyle/>
          <a:p>
            <a:pPr algn="just"/>
            <a:r>
              <a:rPr lang="es-MX" dirty="0"/>
              <a:t>Nos permitirá en una fecha y hora establecida encender, apagar, indicar…, cualquier cosa que nuestra imaginación nos permita. </a:t>
            </a:r>
          </a:p>
          <a:p>
            <a:pPr algn="just"/>
            <a:endParaRPr lang="es-MX" dirty="0"/>
          </a:p>
          <a:p>
            <a:pPr algn="just"/>
            <a:r>
              <a:rPr lang="es-MX" dirty="0"/>
              <a:t>Esta alarma se podrá repetir cada día, hora, minuto y segundo por si necesitamos realizar algún proceso de manera periódico.</a:t>
            </a:r>
          </a:p>
        </p:txBody>
      </p:sp>
    </p:spTree>
    <p:extLst>
      <p:ext uri="{BB962C8B-B14F-4D97-AF65-F5344CB8AC3E}">
        <p14:creationId xmlns:p14="http://schemas.microsoft.com/office/powerpoint/2010/main" val="126732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622933"/>
            <a:ext cx="7543800" cy="1450757"/>
          </a:xfrm>
        </p:spPr>
        <p:txBody>
          <a:bodyPr/>
          <a:lstStyle/>
          <a:p>
            <a:r>
              <a:rPr lang="es-MX" b="1" u="sng" dirty="0"/>
              <a:t>Descripción del código:</a:t>
            </a:r>
            <a:br>
              <a:rPr lang="es-MX" dirty="0"/>
            </a:br>
            <a:endParaRPr lang="es-MX" dirty="0"/>
          </a:p>
        </p:txBody>
      </p:sp>
      <p:sp>
        <p:nvSpPr>
          <p:cNvPr id="3" name="2 Marcador de contenido"/>
          <p:cNvSpPr>
            <a:spLocks noGrp="1"/>
          </p:cNvSpPr>
          <p:nvPr>
            <p:ph idx="1"/>
          </p:nvPr>
        </p:nvSpPr>
        <p:spPr>
          <a:xfrm>
            <a:off x="1518026" y="1916826"/>
            <a:ext cx="5600700" cy="3655314"/>
          </a:xfrm>
        </p:spPr>
        <p:txBody>
          <a:bodyPr>
            <a:normAutofit fontScale="70000" lnSpcReduction="20000"/>
          </a:bodyPr>
          <a:lstStyle/>
          <a:p>
            <a:pPr algn="just"/>
            <a:r>
              <a:rPr lang="es-MX" dirty="0"/>
              <a:t>Existen dos grupos de variables que el usuario deberá modificar según sus necesidades. </a:t>
            </a:r>
          </a:p>
          <a:p>
            <a:pPr algn="just"/>
            <a:endParaRPr lang="es-MX" dirty="0"/>
          </a:p>
          <a:p>
            <a:pPr algn="just"/>
            <a:r>
              <a:rPr lang="es-MX" dirty="0"/>
              <a:t>Las variables </a:t>
            </a:r>
            <a:r>
              <a:rPr lang="es-MX" b="1" i="1" dirty="0" err="1"/>
              <a:t>xxx_alarm</a:t>
            </a:r>
            <a:r>
              <a:rPr lang="es-MX" dirty="0"/>
              <a:t> son empleadas para especificar en qué fecha y hora debe activarse la alarma, mientras que las variables booleanas </a:t>
            </a:r>
            <a:r>
              <a:rPr lang="es-MX" b="1" i="1" dirty="0" err="1"/>
              <a:t>all_xxx</a:t>
            </a:r>
            <a:r>
              <a:rPr lang="es-MX" dirty="0"/>
              <a:t> indican si es indiferente alguno de los datos de fecha o tiempo. </a:t>
            </a:r>
          </a:p>
          <a:p>
            <a:pPr algn="just"/>
            <a:endParaRPr lang="es-MX" dirty="0"/>
          </a:p>
          <a:p>
            <a:pPr algn="just"/>
            <a:r>
              <a:rPr lang="es-MX" dirty="0"/>
              <a:t>Es decir, imaginemos que </a:t>
            </a:r>
            <a:r>
              <a:rPr lang="es-MX" dirty="0" err="1"/>
              <a:t>seconds_alarm</a:t>
            </a:r>
            <a:r>
              <a:rPr lang="es-MX" dirty="0"/>
              <a:t>= 0 y </a:t>
            </a:r>
            <a:r>
              <a:rPr lang="es-MX" dirty="0" err="1"/>
              <a:t>all_xxx</a:t>
            </a:r>
            <a:r>
              <a:rPr lang="es-MX" dirty="0"/>
              <a:t> = true excepto </a:t>
            </a:r>
            <a:r>
              <a:rPr lang="es-MX" dirty="0" err="1"/>
              <a:t>all_seconds</a:t>
            </a:r>
            <a:r>
              <a:rPr lang="es-MX" dirty="0"/>
              <a:t>= false. Con esta configuración, la alarma se activará cuando el reloj esté en 0 segundos, para todos los minutos, horas, días de la semana, días, meses y años. </a:t>
            </a:r>
          </a:p>
          <a:p>
            <a:pPr algn="just"/>
            <a:endParaRPr lang="es-ES" dirty="0"/>
          </a:p>
          <a:p>
            <a:pPr algn="just"/>
            <a:r>
              <a:rPr lang="es-MX" dirty="0"/>
              <a:t>Un segundo ejemplo seria, </a:t>
            </a:r>
            <a:r>
              <a:rPr lang="es-MX" dirty="0" err="1"/>
              <a:t>hour_alarm</a:t>
            </a:r>
            <a:r>
              <a:rPr lang="es-MX" dirty="0"/>
              <a:t>=12, </a:t>
            </a:r>
            <a:r>
              <a:rPr lang="es-MX" dirty="0" err="1"/>
              <a:t>weekday_alarm</a:t>
            </a:r>
            <a:r>
              <a:rPr lang="es-MX" dirty="0"/>
              <a:t>=1 y </a:t>
            </a:r>
            <a:r>
              <a:rPr lang="es-MX" dirty="0" err="1"/>
              <a:t>all_xxx</a:t>
            </a:r>
            <a:r>
              <a:rPr lang="es-MX" dirty="0"/>
              <a:t> = true excepto </a:t>
            </a:r>
            <a:r>
              <a:rPr lang="es-MX" dirty="0" err="1"/>
              <a:t>all_weekday</a:t>
            </a:r>
            <a:r>
              <a:rPr lang="es-MX" dirty="0"/>
              <a:t> = false, </a:t>
            </a:r>
            <a:r>
              <a:rPr lang="es-MX" dirty="0" err="1"/>
              <a:t>all_hour</a:t>
            </a:r>
            <a:r>
              <a:rPr lang="es-MX" dirty="0"/>
              <a:t> = false. De esta manera, la alarma se activará todos los lunes a las 12 horas.</a:t>
            </a:r>
          </a:p>
        </p:txBody>
      </p:sp>
    </p:spTree>
    <p:extLst>
      <p:ext uri="{BB962C8B-B14F-4D97-AF65-F5344CB8AC3E}">
        <p14:creationId xmlns:p14="http://schemas.microsoft.com/office/powerpoint/2010/main" val="1446059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gn="just"/>
            <a:r>
              <a:rPr lang="es-MX" dirty="0"/>
              <a:t>La comprobación de la fecha se hace de manera escalonada mediante el anidado de sentencias </a:t>
            </a:r>
            <a:r>
              <a:rPr lang="es-MX" dirty="0" err="1"/>
              <a:t>if</a:t>
            </a:r>
            <a:r>
              <a:rPr lang="es-MX" dirty="0"/>
              <a:t>, desde años hasta segundos, de tal forma que si la fecha /tiempo actual no cumple con un parámetro de la fecha/tiempo configurada para activar la alarma.</a:t>
            </a:r>
          </a:p>
          <a:p>
            <a:pPr algn="just"/>
            <a:endParaRPr lang="es-MX" dirty="0"/>
          </a:p>
          <a:p>
            <a:pPr algn="just"/>
            <a:r>
              <a:rPr lang="es-MX" dirty="0"/>
              <a:t>El programa no seguirá comprobando el siguiente. Por ejemplo, tenemos configurada la alarma para el 2014-07-20 12:00, y la fecha actual es 2014-07-10 16:00, el programa comprueba que año y mes son iguales, pero el día no, este ya no seguirá con la comprobación.</a:t>
            </a:r>
          </a:p>
          <a:p>
            <a:pPr algn="just"/>
            <a:endParaRPr lang="es-MX" dirty="0"/>
          </a:p>
          <a:p>
            <a:pPr algn="just"/>
            <a:endParaRPr lang="es-MX" dirty="0"/>
          </a:p>
        </p:txBody>
      </p:sp>
    </p:spTree>
    <p:extLst>
      <p:ext uri="{BB962C8B-B14F-4D97-AF65-F5344CB8AC3E}">
        <p14:creationId xmlns:p14="http://schemas.microsoft.com/office/powerpoint/2010/main" val="685459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just"/>
            <a:r>
              <a:rPr lang="es-MX" dirty="0"/>
              <a:t>Una variable importante que debemos configurar es </a:t>
            </a:r>
            <a:r>
              <a:rPr lang="es-MX" b="1" i="1" dirty="0" err="1"/>
              <a:t>alarm_duration</a:t>
            </a:r>
            <a:r>
              <a:rPr lang="es-MX" dirty="0"/>
              <a:t> , con esta variable podremos configurar durante cuánto tiempo (en segundos) estará activa la alarma antes de que se </a:t>
            </a:r>
            <a:r>
              <a:rPr lang="es-MX" dirty="0" err="1"/>
              <a:t>resetee</a:t>
            </a:r>
            <a:r>
              <a:rPr lang="es-MX" dirty="0"/>
              <a:t>. </a:t>
            </a:r>
          </a:p>
          <a:p>
            <a:pPr algn="just"/>
            <a:endParaRPr lang="es-MX" dirty="0"/>
          </a:p>
          <a:p>
            <a:pPr algn="just"/>
            <a:r>
              <a:rPr lang="es-MX" dirty="0"/>
              <a:t>Hay que tener cuidado de que su valor no sea superior al tiempo que hay entre una alarma y otra, por lo contrario, la alarma estaría siempre activa.</a:t>
            </a:r>
          </a:p>
          <a:p>
            <a:pPr algn="just">
              <a:buNone/>
            </a:pPr>
            <a:endParaRPr lang="es-MX" dirty="0"/>
          </a:p>
          <a:p>
            <a:r>
              <a:rPr lang="es-MX" b="1" i="1" dirty="0" err="1"/>
              <a:t>now.unixtime</a:t>
            </a:r>
            <a:r>
              <a:rPr lang="es-MX" b="1" i="1" dirty="0"/>
              <a:t>()</a:t>
            </a:r>
            <a:br>
              <a:rPr lang="es-MX" dirty="0"/>
            </a:br>
            <a:r>
              <a:rPr lang="es-MX" dirty="0"/>
              <a:t>Esta función devuelve la fecha actual en segundos.</a:t>
            </a:r>
          </a:p>
          <a:p>
            <a:pPr algn="just"/>
            <a:endParaRPr lang="es-MX" dirty="0"/>
          </a:p>
        </p:txBody>
      </p:sp>
    </p:spTree>
    <p:extLst>
      <p:ext uri="{BB962C8B-B14F-4D97-AF65-F5344CB8AC3E}">
        <p14:creationId xmlns:p14="http://schemas.microsoft.com/office/powerpoint/2010/main" val="81063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MX" sz="4950" dirty="0"/>
              <a:t>Capítulo 8: Estación de Registro de datos</a:t>
            </a:r>
          </a:p>
        </p:txBody>
      </p:sp>
      <p:sp>
        <p:nvSpPr>
          <p:cNvPr id="5" name="Subtítulo 4"/>
          <p:cNvSpPr>
            <a:spLocks noGrp="1"/>
          </p:cNvSpPr>
          <p:nvPr>
            <p:ph type="subTitle" idx="1"/>
          </p:nvPr>
        </p:nvSpPr>
        <p:spPr/>
        <p:txBody>
          <a:bodyPr/>
          <a:lstStyle/>
          <a:p>
            <a:endParaRPr lang="es-MX"/>
          </a:p>
        </p:txBody>
      </p:sp>
    </p:spTree>
    <p:extLst>
      <p:ext uri="{BB962C8B-B14F-4D97-AF65-F5344CB8AC3E}">
        <p14:creationId xmlns:p14="http://schemas.microsoft.com/office/powerpoint/2010/main" val="2653806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ES" dirty="0"/>
              <a:t>Memoria SD</a:t>
            </a:r>
            <a:endParaRPr lang="es-MX" dirty="0"/>
          </a:p>
        </p:txBody>
      </p:sp>
      <p:sp>
        <p:nvSpPr>
          <p:cNvPr id="5" name="4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2876894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Introducción</a:t>
            </a:r>
            <a:endParaRPr lang="es-MX" dirty="0"/>
          </a:p>
        </p:txBody>
      </p:sp>
      <p:sp>
        <p:nvSpPr>
          <p:cNvPr id="3" name="2 Marcador de contenido"/>
          <p:cNvSpPr>
            <a:spLocks noGrp="1"/>
          </p:cNvSpPr>
          <p:nvPr>
            <p:ph idx="1"/>
          </p:nvPr>
        </p:nvSpPr>
        <p:spPr/>
        <p:txBody>
          <a:bodyPr>
            <a:normAutofit fontScale="70000" lnSpcReduction="20000"/>
          </a:bodyPr>
          <a:lstStyle/>
          <a:p>
            <a:pPr algn="just"/>
            <a:r>
              <a:rPr lang="es-MX" dirty="0"/>
              <a:t>La biblioteca SD permite la lectura y escritura en las tarjetas SD, por ejemplo, en el </a:t>
            </a:r>
            <a:r>
              <a:rPr lang="es-MX" dirty="0" err="1"/>
              <a:t>Arduino</a:t>
            </a:r>
            <a:r>
              <a:rPr lang="es-MX" dirty="0"/>
              <a:t> Ethernet </a:t>
            </a:r>
            <a:r>
              <a:rPr lang="es-MX" dirty="0" err="1"/>
              <a:t>Shield</a:t>
            </a:r>
            <a:r>
              <a:rPr lang="es-MX" dirty="0"/>
              <a:t> ya viene incluida una </a:t>
            </a:r>
            <a:r>
              <a:rPr lang="es-MX" dirty="0" err="1"/>
              <a:t>microSD</a:t>
            </a:r>
            <a:r>
              <a:rPr lang="es-MX" dirty="0"/>
              <a:t>.</a:t>
            </a:r>
          </a:p>
          <a:p>
            <a:pPr algn="just"/>
            <a:endParaRPr lang="es-MX" dirty="0"/>
          </a:p>
          <a:p>
            <a:pPr algn="just"/>
            <a:r>
              <a:rPr lang="es-MX" dirty="0"/>
              <a:t>La biblioteca es compatible con FAT16 y FAT32 sistemas de archivos en tarjetas SD estándar y tarjetas SDHC. </a:t>
            </a:r>
          </a:p>
          <a:p>
            <a:pPr algn="just"/>
            <a:endParaRPr lang="es-MX" dirty="0"/>
          </a:p>
          <a:p>
            <a:pPr algn="just"/>
            <a:r>
              <a:rPr lang="es-MX" dirty="0"/>
              <a:t>Utiliza el </a:t>
            </a:r>
            <a:r>
              <a:rPr lang="es-MX" dirty="0" err="1"/>
              <a:t>estandar</a:t>
            </a:r>
            <a:r>
              <a:rPr lang="es-MX" dirty="0"/>
              <a:t> para nombres de ficheros 8.3 (8 caracteres para el nombre y tres caracteres para la extensión). </a:t>
            </a:r>
          </a:p>
          <a:p>
            <a:pPr algn="just"/>
            <a:endParaRPr lang="es-MX" dirty="0"/>
          </a:p>
          <a:p>
            <a:pPr algn="just"/>
            <a:r>
              <a:rPr lang="es-MX" dirty="0"/>
              <a:t>Los nombres de los archivos que se pasan a las funciones de la librería SD pueden incluir caminos separados por barras diagonales hacia adelante-, /, por ejemplo, "directorio / filename.txt". </a:t>
            </a:r>
          </a:p>
          <a:p>
            <a:pPr algn="just"/>
            <a:endParaRPr lang="es-MX" dirty="0"/>
          </a:p>
          <a:p>
            <a:pPr algn="just"/>
            <a:r>
              <a:rPr lang="es-MX" dirty="0"/>
              <a:t>Debido a que el directorio de trabajo es siempre la raíz de la tarjeta SD, un nombre se refiere al mismo archivo si es o no incluye una barra inicial (por ejemplo, "/ archivo.txt" es equivalente a "archivo.txt").</a:t>
            </a:r>
          </a:p>
        </p:txBody>
      </p:sp>
    </p:spTree>
    <p:extLst>
      <p:ext uri="{BB962C8B-B14F-4D97-AF65-F5344CB8AC3E}">
        <p14:creationId xmlns:p14="http://schemas.microsoft.com/office/powerpoint/2010/main" val="2919799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518026" y="1232282"/>
            <a:ext cx="5600700" cy="857250"/>
          </a:xfrm>
        </p:spPr>
        <p:txBody>
          <a:bodyPr>
            <a:noAutofit/>
          </a:bodyPr>
          <a:lstStyle/>
          <a:p>
            <a:pPr algn="ctr"/>
            <a:r>
              <a:rPr lang="es-ES" sz="2400" b="1" dirty="0"/>
              <a:t>Comunicación </a:t>
            </a:r>
            <a:r>
              <a:rPr lang="es-ES" sz="2400" b="1" dirty="0" err="1"/>
              <a:t>spi</a:t>
            </a:r>
            <a:r>
              <a:rPr lang="es-ES" sz="2400" b="1" dirty="0"/>
              <a:t> (</a:t>
            </a:r>
            <a:r>
              <a:rPr lang="es-MX" sz="2400" b="1" dirty="0"/>
              <a:t>Serial </a:t>
            </a:r>
            <a:r>
              <a:rPr lang="es-MX" sz="2400" b="1" dirty="0" err="1"/>
              <a:t>Peripheral</a:t>
            </a:r>
            <a:r>
              <a:rPr lang="es-MX" sz="2400" b="1" dirty="0"/>
              <a:t> Interface)</a:t>
            </a:r>
            <a:br>
              <a:rPr lang="es-MX" sz="2400" b="1" dirty="0"/>
            </a:br>
            <a:endParaRPr lang="es-MX" sz="2400" b="1" dirty="0"/>
          </a:p>
        </p:txBody>
      </p:sp>
      <p:sp>
        <p:nvSpPr>
          <p:cNvPr id="3" name="2 Marcador de contenido"/>
          <p:cNvSpPr>
            <a:spLocks noGrp="1"/>
          </p:cNvSpPr>
          <p:nvPr>
            <p:ph idx="1"/>
          </p:nvPr>
        </p:nvSpPr>
        <p:spPr>
          <a:xfrm>
            <a:off x="1678761" y="2057400"/>
            <a:ext cx="5600700" cy="3655314"/>
          </a:xfrm>
        </p:spPr>
        <p:txBody>
          <a:bodyPr>
            <a:normAutofit fontScale="85000" lnSpcReduction="20000"/>
          </a:bodyPr>
          <a:lstStyle/>
          <a:p>
            <a:pPr algn="just"/>
            <a:r>
              <a:rPr lang="en-US" dirty="0"/>
              <a:t>MISO (Master In Slave Out) - The Slave line for sending data to the master,</a:t>
            </a:r>
          </a:p>
          <a:p>
            <a:pPr algn="just"/>
            <a:endParaRPr lang="en-US" dirty="0"/>
          </a:p>
          <a:p>
            <a:pPr algn="just"/>
            <a:r>
              <a:rPr lang="en-US" dirty="0"/>
              <a:t>MOSI (Master Out Slave In) - The Master line for sending data to the peripherals,</a:t>
            </a:r>
          </a:p>
          <a:p>
            <a:pPr algn="just">
              <a:buNone/>
            </a:pPr>
            <a:endParaRPr lang="en-US" dirty="0"/>
          </a:p>
          <a:p>
            <a:pPr algn="just"/>
            <a:r>
              <a:rPr lang="en-US" dirty="0"/>
              <a:t>SCK (Serial Clock) - The clock pulses which synchronize data transmission generated by the master</a:t>
            </a:r>
          </a:p>
          <a:p>
            <a:pPr algn="just"/>
            <a:endParaRPr lang="en-US" dirty="0"/>
          </a:p>
          <a:p>
            <a:pPr algn="just"/>
            <a:r>
              <a:rPr lang="en-US" dirty="0"/>
              <a:t>and one line specific for every device:</a:t>
            </a:r>
          </a:p>
          <a:p>
            <a:pPr algn="just"/>
            <a:r>
              <a:rPr lang="en-US" dirty="0"/>
              <a:t>SS (Slave Select) - the pin on each device that the master can use to enable and disable specific devices.</a:t>
            </a:r>
          </a:p>
          <a:p>
            <a:pPr algn="just"/>
            <a:endParaRPr lang="es-MX" dirty="0"/>
          </a:p>
        </p:txBody>
      </p:sp>
    </p:spTree>
    <p:extLst>
      <p:ext uri="{BB962C8B-B14F-4D97-AF65-F5344CB8AC3E}">
        <p14:creationId xmlns:p14="http://schemas.microsoft.com/office/powerpoint/2010/main" val="4071936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Comunicación SPI</a:t>
            </a:r>
            <a:endParaRPr lang="es-MX" dirty="0"/>
          </a:p>
        </p:txBody>
      </p:sp>
      <p:sp>
        <p:nvSpPr>
          <p:cNvPr id="3" name="2 Marcador de contenido"/>
          <p:cNvSpPr>
            <a:spLocks noGrp="1"/>
          </p:cNvSpPr>
          <p:nvPr>
            <p:ph idx="1"/>
          </p:nvPr>
        </p:nvSpPr>
        <p:spPr/>
        <p:txBody>
          <a:bodyPr>
            <a:normAutofit/>
          </a:bodyPr>
          <a:lstStyle/>
          <a:p>
            <a:pPr algn="just"/>
            <a:r>
              <a:rPr lang="es-MX" dirty="0"/>
              <a:t>La comunicación entre el </a:t>
            </a:r>
            <a:r>
              <a:rPr lang="es-MX" dirty="0" err="1"/>
              <a:t>microcontrolador</a:t>
            </a:r>
            <a:r>
              <a:rPr lang="es-MX" dirty="0"/>
              <a:t> y la tarjeta SD utiliza comunicación por SPI , que tiene lugar en los pines digitales </a:t>
            </a:r>
            <a:r>
              <a:rPr lang="es-MX" dirty="0">
                <a:solidFill>
                  <a:srgbClr val="FF0000"/>
                </a:solidFill>
              </a:rPr>
              <a:t>11, 12 y 13 </a:t>
            </a:r>
            <a:r>
              <a:rPr lang="es-MX" dirty="0"/>
              <a:t>(para </a:t>
            </a:r>
            <a:r>
              <a:rPr lang="es-MX" dirty="0" err="1"/>
              <a:t>Arduino</a:t>
            </a:r>
            <a:r>
              <a:rPr lang="es-MX" dirty="0"/>
              <a:t> UNO) o </a:t>
            </a:r>
            <a:r>
              <a:rPr lang="es-MX" dirty="0">
                <a:solidFill>
                  <a:srgbClr val="FF0000"/>
                </a:solidFill>
              </a:rPr>
              <a:t>50, 51, y 52 </a:t>
            </a:r>
            <a:r>
              <a:rPr lang="es-MX" dirty="0"/>
              <a:t>(para </a:t>
            </a:r>
            <a:r>
              <a:rPr lang="es-MX" dirty="0" err="1"/>
              <a:t>Arduino</a:t>
            </a:r>
            <a:r>
              <a:rPr lang="es-MX" dirty="0"/>
              <a:t> Mega).</a:t>
            </a:r>
          </a:p>
          <a:p>
            <a:pPr algn="just"/>
            <a:endParaRPr lang="es-MX" dirty="0"/>
          </a:p>
          <a:p>
            <a:pPr algn="just"/>
            <a:r>
              <a:rPr lang="es-MX" dirty="0"/>
              <a:t>Además, otro pin debe ser utilizado para seleccionar la tarjeta SD. </a:t>
            </a:r>
          </a:p>
          <a:p>
            <a:pPr algn="just"/>
            <a:endParaRPr lang="es-MX" dirty="0"/>
          </a:p>
          <a:p>
            <a:pPr algn="just"/>
            <a:r>
              <a:rPr lang="es-MX" dirty="0"/>
              <a:t>Este puede ser el pin hardware SS - pin 10 (en la mayoría de las placas </a:t>
            </a:r>
            <a:r>
              <a:rPr lang="es-MX" dirty="0" err="1"/>
              <a:t>Arduino</a:t>
            </a:r>
            <a:r>
              <a:rPr lang="es-MX" dirty="0"/>
              <a:t>) o pin 53 (en la Mega)</a:t>
            </a:r>
          </a:p>
        </p:txBody>
      </p:sp>
    </p:spTree>
    <p:extLst>
      <p:ext uri="{BB962C8B-B14F-4D97-AF65-F5344CB8AC3E}">
        <p14:creationId xmlns:p14="http://schemas.microsoft.com/office/powerpoint/2010/main" val="46350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919213" y="1037723"/>
            <a:ext cx="7543800" cy="617220"/>
          </a:xfrm>
        </p:spPr>
        <p:txBody>
          <a:bodyPr>
            <a:normAutofit fontScale="90000"/>
          </a:bodyPr>
          <a:lstStyle/>
          <a:p>
            <a:pPr algn="ctr"/>
            <a:r>
              <a:rPr lang="es-ES" dirty="0"/>
              <a:t>Conexiones: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05872757"/>
              </p:ext>
            </p:extLst>
          </p:nvPr>
        </p:nvGraphicFramePr>
        <p:xfrm>
          <a:off x="1824663" y="1831423"/>
          <a:ext cx="5732901" cy="3655220"/>
        </p:xfrm>
        <a:graphic>
          <a:graphicData uri="http://schemas.openxmlformats.org/drawingml/2006/table">
            <a:tbl>
              <a:tblPr>
                <a:tableStyleId>{BDBED569-4797-4DF1-A0F4-6AAB3CD982D8}</a:tableStyleId>
              </a:tblPr>
              <a:tblGrid>
                <a:gridCol w="1178728">
                  <a:extLst>
                    <a:ext uri="{9D8B030D-6E8A-4147-A177-3AD203B41FA5}">
                      <a16:colId xmlns:a16="http://schemas.microsoft.com/office/drawing/2014/main" val="20000"/>
                    </a:ext>
                  </a:extLst>
                </a:gridCol>
                <a:gridCol w="910834">
                  <a:extLst>
                    <a:ext uri="{9D8B030D-6E8A-4147-A177-3AD203B41FA5}">
                      <a16:colId xmlns:a16="http://schemas.microsoft.com/office/drawing/2014/main" val="20001"/>
                    </a:ext>
                  </a:extLst>
                </a:gridCol>
                <a:gridCol w="1017992">
                  <a:extLst>
                    <a:ext uri="{9D8B030D-6E8A-4147-A177-3AD203B41FA5}">
                      <a16:colId xmlns:a16="http://schemas.microsoft.com/office/drawing/2014/main" val="20002"/>
                    </a:ext>
                  </a:extLst>
                </a:gridCol>
                <a:gridCol w="1125149">
                  <a:extLst>
                    <a:ext uri="{9D8B030D-6E8A-4147-A177-3AD203B41FA5}">
                      <a16:colId xmlns:a16="http://schemas.microsoft.com/office/drawing/2014/main" val="20003"/>
                    </a:ext>
                  </a:extLst>
                </a:gridCol>
                <a:gridCol w="713711">
                  <a:extLst>
                    <a:ext uri="{9D8B030D-6E8A-4147-A177-3AD203B41FA5}">
                      <a16:colId xmlns:a16="http://schemas.microsoft.com/office/drawing/2014/main" val="20004"/>
                    </a:ext>
                  </a:extLst>
                </a:gridCol>
                <a:gridCol w="786487">
                  <a:extLst>
                    <a:ext uri="{9D8B030D-6E8A-4147-A177-3AD203B41FA5}">
                      <a16:colId xmlns:a16="http://schemas.microsoft.com/office/drawing/2014/main" val="20005"/>
                    </a:ext>
                  </a:extLst>
                </a:gridCol>
              </a:tblGrid>
              <a:tr h="731044">
                <a:tc>
                  <a:txBody>
                    <a:bodyPr/>
                    <a:lstStyle/>
                    <a:p>
                      <a:pPr algn="ctr" rtl="0"/>
                      <a:r>
                        <a:rPr lang="es-MX" sz="1100" dirty="0" err="1"/>
                        <a:t>Arduino</a:t>
                      </a:r>
                      <a:r>
                        <a:rPr lang="es-MX" sz="1100" dirty="0"/>
                        <a:t> </a:t>
                      </a:r>
                      <a:r>
                        <a:rPr lang="es-MX" sz="1100" dirty="0" err="1"/>
                        <a:t>Board</a:t>
                      </a:r>
                      <a:endParaRPr lang="es-MX" sz="1100" dirty="0"/>
                    </a:p>
                  </a:txBody>
                  <a:tcPr marL="56234" marR="117155" marT="28117" marB="28117" anchor="ctr"/>
                </a:tc>
                <a:tc>
                  <a:txBody>
                    <a:bodyPr/>
                    <a:lstStyle/>
                    <a:p>
                      <a:pPr algn="ctr" rtl="0"/>
                      <a:r>
                        <a:rPr lang="es-MX" sz="1100"/>
                        <a:t>MOSI</a:t>
                      </a:r>
                    </a:p>
                  </a:txBody>
                  <a:tcPr marL="117155" marR="117155" marT="28117" marB="28117" anchor="ctr"/>
                </a:tc>
                <a:tc>
                  <a:txBody>
                    <a:bodyPr/>
                    <a:lstStyle/>
                    <a:p>
                      <a:pPr algn="ctr" rtl="0"/>
                      <a:r>
                        <a:rPr lang="es-MX" sz="1100" dirty="0"/>
                        <a:t>MISO</a:t>
                      </a:r>
                    </a:p>
                  </a:txBody>
                  <a:tcPr marL="117155" marR="117155" marT="28117" marB="28117" anchor="ctr"/>
                </a:tc>
                <a:tc>
                  <a:txBody>
                    <a:bodyPr/>
                    <a:lstStyle/>
                    <a:p>
                      <a:pPr algn="ctr" rtl="0"/>
                      <a:r>
                        <a:rPr lang="es-MX" sz="1100" dirty="0"/>
                        <a:t>SCK</a:t>
                      </a:r>
                    </a:p>
                  </a:txBody>
                  <a:tcPr marL="117155" marR="117155" marT="28117" marB="28117" anchor="ctr"/>
                </a:tc>
                <a:tc>
                  <a:txBody>
                    <a:bodyPr/>
                    <a:lstStyle/>
                    <a:p>
                      <a:pPr algn="ctr" rtl="0"/>
                      <a:r>
                        <a:rPr lang="es-MX" sz="1100"/>
                        <a:t>SS (slave)</a:t>
                      </a:r>
                    </a:p>
                  </a:txBody>
                  <a:tcPr marL="117155" marR="117155" marT="28117" marB="28117" anchor="ctr"/>
                </a:tc>
                <a:tc>
                  <a:txBody>
                    <a:bodyPr/>
                    <a:lstStyle/>
                    <a:p>
                      <a:pPr algn="ctr" rtl="0"/>
                      <a:r>
                        <a:rPr lang="es-MX" sz="1100"/>
                        <a:t>SS (master)</a:t>
                      </a:r>
                    </a:p>
                  </a:txBody>
                  <a:tcPr marL="117155" marR="56234" marT="28117" marB="28117" anchor="ctr"/>
                </a:tc>
                <a:extLst>
                  <a:ext uri="{0D108BD9-81ED-4DB2-BD59-A6C34878D82A}">
                    <a16:rowId xmlns:a16="http://schemas.microsoft.com/office/drawing/2014/main" val="10000"/>
                  </a:ext>
                </a:extLst>
              </a:tr>
              <a:tr h="899747">
                <a:tc>
                  <a:txBody>
                    <a:bodyPr/>
                    <a:lstStyle/>
                    <a:p>
                      <a:pPr algn="l" rtl="0"/>
                      <a:r>
                        <a:rPr lang="es-MX" sz="1100"/>
                        <a:t>Uno or Duemilanove</a:t>
                      </a:r>
                    </a:p>
                  </a:txBody>
                  <a:tcPr marL="56234" marR="117155" marT="28117" marB="28117" anchor="ctr"/>
                </a:tc>
                <a:tc>
                  <a:txBody>
                    <a:bodyPr/>
                    <a:lstStyle/>
                    <a:p>
                      <a:pPr algn="ctr" rtl="0"/>
                      <a:r>
                        <a:rPr lang="es-MX" sz="1100"/>
                        <a:t>11 or ICSP-4</a:t>
                      </a:r>
                    </a:p>
                  </a:txBody>
                  <a:tcPr marL="117155" marR="117155" marT="28117" marB="28117" anchor="ctr"/>
                </a:tc>
                <a:tc>
                  <a:txBody>
                    <a:bodyPr/>
                    <a:lstStyle/>
                    <a:p>
                      <a:pPr algn="ctr" rtl="0"/>
                      <a:r>
                        <a:rPr lang="es-MX" sz="1100" dirty="0"/>
                        <a:t>12 </a:t>
                      </a:r>
                      <a:r>
                        <a:rPr lang="es-MX" sz="1100" dirty="0" err="1"/>
                        <a:t>or</a:t>
                      </a:r>
                      <a:r>
                        <a:rPr lang="es-MX" sz="1100" dirty="0"/>
                        <a:t> ICSP-1</a:t>
                      </a:r>
                    </a:p>
                  </a:txBody>
                  <a:tcPr marL="117155" marR="117155" marT="28117" marB="28117" anchor="ctr"/>
                </a:tc>
                <a:tc>
                  <a:txBody>
                    <a:bodyPr/>
                    <a:lstStyle/>
                    <a:p>
                      <a:pPr algn="ctr" rtl="0"/>
                      <a:r>
                        <a:rPr lang="es-MX" sz="1100"/>
                        <a:t>13 or ICSP-3</a:t>
                      </a:r>
                    </a:p>
                  </a:txBody>
                  <a:tcPr marL="117155" marR="117155" marT="28117" marB="28117" anchor="ctr"/>
                </a:tc>
                <a:tc>
                  <a:txBody>
                    <a:bodyPr/>
                    <a:lstStyle/>
                    <a:p>
                      <a:pPr algn="ctr" rtl="0"/>
                      <a:r>
                        <a:rPr lang="es-MX" sz="1100"/>
                        <a:t>10</a:t>
                      </a:r>
                    </a:p>
                  </a:txBody>
                  <a:tcPr marL="117155" marR="117155" marT="28117" marB="28117" anchor="ctr"/>
                </a:tc>
                <a:tc>
                  <a:txBody>
                    <a:bodyPr/>
                    <a:lstStyle/>
                    <a:p>
                      <a:pPr algn="ctr" rtl="0"/>
                      <a:r>
                        <a:rPr lang="es-MX" sz="1100"/>
                        <a:t>-</a:t>
                      </a:r>
                    </a:p>
                  </a:txBody>
                  <a:tcPr marL="117155" marR="56234" marT="28117" marB="28117" anchor="ctr"/>
                </a:tc>
                <a:extLst>
                  <a:ext uri="{0D108BD9-81ED-4DB2-BD59-A6C34878D82A}">
                    <a16:rowId xmlns:a16="http://schemas.microsoft.com/office/drawing/2014/main" val="10001"/>
                  </a:ext>
                </a:extLst>
              </a:tr>
              <a:tr h="1068449">
                <a:tc>
                  <a:txBody>
                    <a:bodyPr/>
                    <a:lstStyle/>
                    <a:p>
                      <a:pPr algn="l" rtl="0"/>
                      <a:r>
                        <a:rPr lang="es-MX" sz="1100"/>
                        <a:t>Mega1280 or Mega2560</a:t>
                      </a:r>
                    </a:p>
                  </a:txBody>
                  <a:tcPr marL="56234" marR="117155" marT="28117" marB="28117" anchor="ctr"/>
                </a:tc>
                <a:tc>
                  <a:txBody>
                    <a:bodyPr/>
                    <a:lstStyle/>
                    <a:p>
                      <a:pPr algn="ctr" rtl="0"/>
                      <a:r>
                        <a:rPr lang="es-MX" sz="1100"/>
                        <a:t>51 or ICSP-4</a:t>
                      </a:r>
                    </a:p>
                  </a:txBody>
                  <a:tcPr marL="117155" marR="117155" marT="28117" marB="28117" anchor="ctr"/>
                </a:tc>
                <a:tc>
                  <a:txBody>
                    <a:bodyPr/>
                    <a:lstStyle/>
                    <a:p>
                      <a:pPr algn="ctr" rtl="0"/>
                      <a:r>
                        <a:rPr lang="es-MX" sz="1100"/>
                        <a:t>50 or ICSP-1</a:t>
                      </a:r>
                    </a:p>
                  </a:txBody>
                  <a:tcPr marL="117155" marR="117155" marT="28117" marB="28117" anchor="ctr"/>
                </a:tc>
                <a:tc>
                  <a:txBody>
                    <a:bodyPr/>
                    <a:lstStyle/>
                    <a:p>
                      <a:pPr algn="ctr" rtl="0"/>
                      <a:r>
                        <a:rPr lang="es-MX" sz="1100"/>
                        <a:t>52 or ICSP-3</a:t>
                      </a:r>
                    </a:p>
                  </a:txBody>
                  <a:tcPr marL="117155" marR="117155" marT="28117" marB="28117" anchor="ctr"/>
                </a:tc>
                <a:tc>
                  <a:txBody>
                    <a:bodyPr/>
                    <a:lstStyle/>
                    <a:p>
                      <a:pPr algn="ctr" rtl="0"/>
                      <a:r>
                        <a:rPr lang="es-MX" sz="1100"/>
                        <a:t>53</a:t>
                      </a:r>
                    </a:p>
                  </a:txBody>
                  <a:tcPr marL="117155" marR="117155" marT="28117" marB="28117" anchor="ctr"/>
                </a:tc>
                <a:tc>
                  <a:txBody>
                    <a:bodyPr/>
                    <a:lstStyle/>
                    <a:p>
                      <a:pPr algn="ctr" rtl="0"/>
                      <a:r>
                        <a:rPr lang="es-MX" sz="1100"/>
                        <a:t>-</a:t>
                      </a:r>
                    </a:p>
                  </a:txBody>
                  <a:tcPr marL="117155" marR="56234" marT="28117" marB="28117" anchor="ctr"/>
                </a:tc>
                <a:extLst>
                  <a:ext uri="{0D108BD9-81ED-4DB2-BD59-A6C34878D82A}">
                    <a16:rowId xmlns:a16="http://schemas.microsoft.com/office/drawing/2014/main" val="10002"/>
                  </a:ext>
                </a:extLst>
              </a:tr>
              <a:tr h="393639">
                <a:tc>
                  <a:txBody>
                    <a:bodyPr/>
                    <a:lstStyle/>
                    <a:p>
                      <a:pPr algn="l" rtl="0"/>
                      <a:r>
                        <a:rPr lang="es-MX" sz="1100"/>
                        <a:t>Leonardo</a:t>
                      </a:r>
                    </a:p>
                  </a:txBody>
                  <a:tcPr marL="56234" marR="117155" marT="28117" marB="28117" anchor="ctr"/>
                </a:tc>
                <a:tc>
                  <a:txBody>
                    <a:bodyPr/>
                    <a:lstStyle/>
                    <a:p>
                      <a:pPr algn="ctr" rtl="0"/>
                      <a:r>
                        <a:rPr lang="es-MX" sz="1100"/>
                        <a:t>ICSP-4</a:t>
                      </a:r>
                    </a:p>
                  </a:txBody>
                  <a:tcPr marL="117155" marR="117155" marT="28117" marB="28117" anchor="ctr"/>
                </a:tc>
                <a:tc>
                  <a:txBody>
                    <a:bodyPr/>
                    <a:lstStyle/>
                    <a:p>
                      <a:pPr algn="ctr" rtl="0"/>
                      <a:r>
                        <a:rPr lang="es-MX" sz="1100"/>
                        <a:t>ICSP-1</a:t>
                      </a:r>
                    </a:p>
                  </a:txBody>
                  <a:tcPr marL="117155" marR="117155" marT="28117" marB="28117" anchor="ctr"/>
                </a:tc>
                <a:tc>
                  <a:txBody>
                    <a:bodyPr/>
                    <a:lstStyle/>
                    <a:p>
                      <a:pPr algn="ctr" rtl="0"/>
                      <a:r>
                        <a:rPr lang="es-MX" sz="1100"/>
                        <a:t>ICSP-3</a:t>
                      </a:r>
                    </a:p>
                  </a:txBody>
                  <a:tcPr marL="117155" marR="117155" marT="28117" marB="28117" anchor="ctr"/>
                </a:tc>
                <a:tc>
                  <a:txBody>
                    <a:bodyPr/>
                    <a:lstStyle/>
                    <a:p>
                      <a:pPr algn="ctr" rtl="0"/>
                      <a:r>
                        <a:rPr lang="es-MX" sz="1100"/>
                        <a:t>-</a:t>
                      </a:r>
                    </a:p>
                  </a:txBody>
                  <a:tcPr marL="117155" marR="117155" marT="28117" marB="28117" anchor="ctr"/>
                </a:tc>
                <a:tc>
                  <a:txBody>
                    <a:bodyPr/>
                    <a:lstStyle/>
                    <a:p>
                      <a:pPr algn="ctr" rtl="0"/>
                      <a:r>
                        <a:rPr lang="es-MX" sz="1100"/>
                        <a:t>-</a:t>
                      </a:r>
                    </a:p>
                  </a:txBody>
                  <a:tcPr marL="117155" marR="56234" marT="28117" marB="28117" anchor="ctr"/>
                </a:tc>
                <a:extLst>
                  <a:ext uri="{0D108BD9-81ED-4DB2-BD59-A6C34878D82A}">
                    <a16:rowId xmlns:a16="http://schemas.microsoft.com/office/drawing/2014/main" val="10003"/>
                  </a:ext>
                </a:extLst>
              </a:tr>
              <a:tr h="562341">
                <a:tc>
                  <a:txBody>
                    <a:bodyPr/>
                    <a:lstStyle/>
                    <a:p>
                      <a:pPr algn="l" rtl="0"/>
                      <a:r>
                        <a:rPr lang="es-MX" sz="1100"/>
                        <a:t>Due</a:t>
                      </a:r>
                    </a:p>
                  </a:txBody>
                  <a:tcPr marL="56234" marR="117155" marT="28117" marB="28117" anchor="ctr"/>
                </a:tc>
                <a:tc>
                  <a:txBody>
                    <a:bodyPr/>
                    <a:lstStyle/>
                    <a:p>
                      <a:pPr algn="ctr" rtl="0"/>
                      <a:r>
                        <a:rPr lang="es-MX" sz="1100"/>
                        <a:t>ICSP-4</a:t>
                      </a:r>
                    </a:p>
                  </a:txBody>
                  <a:tcPr marL="117155" marR="117155" marT="28117" marB="28117" anchor="ctr"/>
                </a:tc>
                <a:tc>
                  <a:txBody>
                    <a:bodyPr/>
                    <a:lstStyle/>
                    <a:p>
                      <a:pPr algn="ctr" rtl="0"/>
                      <a:r>
                        <a:rPr lang="es-MX" sz="1100"/>
                        <a:t>ICSP-1</a:t>
                      </a:r>
                    </a:p>
                  </a:txBody>
                  <a:tcPr marL="117155" marR="117155" marT="28117" marB="28117" anchor="ctr"/>
                </a:tc>
                <a:tc>
                  <a:txBody>
                    <a:bodyPr/>
                    <a:lstStyle/>
                    <a:p>
                      <a:pPr algn="l" rtl="0"/>
                      <a:r>
                        <a:rPr lang="es-MX" sz="1100"/>
                        <a:t>ICSP-3</a:t>
                      </a:r>
                    </a:p>
                  </a:txBody>
                  <a:tcPr marL="117155" marR="117155" marT="28117" marB="28117" anchor="ctr"/>
                </a:tc>
                <a:tc>
                  <a:txBody>
                    <a:bodyPr/>
                    <a:lstStyle/>
                    <a:p>
                      <a:pPr algn="ctr" rtl="0"/>
                      <a:r>
                        <a:rPr lang="es-MX" sz="1100"/>
                        <a:t>-</a:t>
                      </a:r>
                    </a:p>
                  </a:txBody>
                  <a:tcPr marL="117155" marR="117155" marT="28117" marB="28117" anchor="ctr"/>
                </a:tc>
                <a:tc>
                  <a:txBody>
                    <a:bodyPr/>
                    <a:lstStyle/>
                    <a:p>
                      <a:pPr algn="ctr" rtl="0"/>
                      <a:r>
                        <a:rPr lang="es-MX" sz="1100" dirty="0"/>
                        <a:t>4, 10, 52</a:t>
                      </a:r>
                    </a:p>
                  </a:txBody>
                  <a:tcPr marL="117155" marR="56234" marT="28117" marB="28117"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83058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678761" y="1017968"/>
            <a:ext cx="4982801" cy="535797"/>
          </a:xfrm>
        </p:spPr>
        <p:txBody>
          <a:bodyPr>
            <a:normAutofit fontScale="90000"/>
          </a:bodyPr>
          <a:lstStyle/>
          <a:p>
            <a:pPr algn="ctr"/>
            <a:r>
              <a:rPr lang="es-ES" dirty="0"/>
              <a:t>Pines del módulo</a:t>
            </a:r>
            <a:endParaRPr lang="es-MX" dirty="0"/>
          </a:p>
        </p:txBody>
      </p:sp>
      <p:grpSp>
        <p:nvGrpSpPr>
          <p:cNvPr id="48149" name="Group 21"/>
          <p:cNvGrpSpPr>
            <a:grpSpLocks/>
          </p:cNvGrpSpPr>
          <p:nvPr/>
        </p:nvGrpSpPr>
        <p:grpSpPr bwMode="auto">
          <a:xfrm>
            <a:off x="1571604" y="1768067"/>
            <a:ext cx="6000792" cy="3643338"/>
            <a:chOff x="2608" y="939"/>
            <a:chExt cx="7009" cy="4285"/>
          </a:xfrm>
        </p:grpSpPr>
        <p:pic>
          <p:nvPicPr>
            <p:cNvPr id="48150" name="Picture 22"/>
            <p:cNvPicPr>
              <a:picLocks noChangeAspect="1" noChangeArrowheads="1"/>
            </p:cNvPicPr>
            <p:nvPr/>
          </p:nvPicPr>
          <p:blipFill>
            <a:blip r:embed="rId2"/>
            <a:srcRect/>
            <a:stretch>
              <a:fillRect/>
            </a:stretch>
          </p:blipFill>
          <p:spPr bwMode="auto">
            <a:xfrm>
              <a:off x="2608" y="939"/>
              <a:ext cx="7009" cy="4285"/>
            </a:xfrm>
            <a:prstGeom prst="rect">
              <a:avLst/>
            </a:prstGeom>
            <a:noFill/>
          </p:spPr>
        </p:pic>
        <p:grpSp>
          <p:nvGrpSpPr>
            <p:cNvPr id="48152" name="Group 24"/>
            <p:cNvGrpSpPr>
              <a:grpSpLocks/>
            </p:cNvGrpSpPr>
            <p:nvPr/>
          </p:nvGrpSpPr>
          <p:grpSpPr bwMode="auto">
            <a:xfrm>
              <a:off x="3444" y="1030"/>
              <a:ext cx="1865" cy="282"/>
              <a:chOff x="3444" y="1030"/>
              <a:chExt cx="1865" cy="282"/>
            </a:xfrm>
          </p:grpSpPr>
          <p:sp>
            <p:nvSpPr>
              <p:cNvPr id="48153" name="Freeform 25"/>
              <p:cNvSpPr>
                <a:spLocks/>
              </p:cNvSpPr>
              <p:nvPr/>
            </p:nvSpPr>
            <p:spPr bwMode="auto">
              <a:xfrm>
                <a:off x="3444" y="1030"/>
                <a:ext cx="1865" cy="282"/>
              </a:xfrm>
              <a:custGeom>
                <a:avLst/>
                <a:gdLst/>
                <a:ahLst/>
                <a:cxnLst>
                  <a:cxn ang="0">
                    <a:pos x="0" y="283"/>
                  </a:cxn>
                  <a:cxn ang="0">
                    <a:pos x="1865" y="283"/>
                  </a:cxn>
                  <a:cxn ang="0">
                    <a:pos x="1865" y="0"/>
                  </a:cxn>
                  <a:cxn ang="0">
                    <a:pos x="0" y="0"/>
                  </a:cxn>
                  <a:cxn ang="0">
                    <a:pos x="0" y="283"/>
                  </a:cxn>
                </a:cxnLst>
                <a:rect l="0" t="0" r="r" b="b"/>
                <a:pathLst>
                  <a:path w="1865" h="282">
                    <a:moveTo>
                      <a:pt x="0" y="283"/>
                    </a:moveTo>
                    <a:lnTo>
                      <a:pt x="1865" y="283"/>
                    </a:lnTo>
                    <a:lnTo>
                      <a:pt x="1865" y="0"/>
                    </a:lnTo>
                    <a:lnTo>
                      <a:pt x="0" y="0"/>
                    </a:lnTo>
                    <a:lnTo>
                      <a:pt x="0" y="283"/>
                    </a:lnTo>
                  </a:path>
                </a:pathLst>
              </a:custGeom>
              <a:solidFill>
                <a:srgbClr val="7394BE"/>
              </a:solidFill>
              <a:ln w="9525">
                <a:noFill/>
                <a:round/>
                <a:headEnd/>
                <a:tailEnd/>
              </a:ln>
            </p:spPr>
            <p:txBody>
              <a:bodyPr vert="horz" wrap="square" lIns="68580" tIns="34290" rIns="68580" bIns="34290" numCol="1" anchor="t" anchorCtr="0" compatLnSpc="1">
                <a:prstTxWarp prst="textNoShape">
                  <a:avLst/>
                </a:prstTxWarp>
              </a:bodyPr>
              <a:lstStyle/>
              <a:p>
                <a:endParaRPr lang="es-MX" sz="1350"/>
              </a:p>
            </p:txBody>
          </p:sp>
        </p:grpSp>
      </p:grpSp>
      <p:grpSp>
        <p:nvGrpSpPr>
          <p:cNvPr id="48154" name="Group 26"/>
          <p:cNvGrpSpPr>
            <a:grpSpLocks/>
          </p:cNvGrpSpPr>
          <p:nvPr/>
        </p:nvGrpSpPr>
        <p:grpSpPr bwMode="auto">
          <a:xfrm>
            <a:off x="1678761" y="1821645"/>
            <a:ext cx="2089562" cy="3107553"/>
            <a:chOff x="2699" y="1030"/>
            <a:chExt cx="2610" cy="3511"/>
          </a:xfrm>
        </p:grpSpPr>
        <p:pic>
          <p:nvPicPr>
            <p:cNvPr id="48156" name="Picture 28"/>
            <p:cNvPicPr>
              <a:picLocks noChangeAspect="1" noChangeArrowheads="1"/>
            </p:cNvPicPr>
            <p:nvPr/>
          </p:nvPicPr>
          <p:blipFill>
            <a:blip r:embed="rId3"/>
            <a:srcRect/>
            <a:stretch>
              <a:fillRect/>
            </a:stretch>
          </p:blipFill>
          <p:spPr bwMode="auto">
            <a:xfrm>
              <a:off x="2699" y="1777"/>
              <a:ext cx="1222" cy="2764"/>
            </a:xfrm>
            <a:prstGeom prst="rect">
              <a:avLst/>
            </a:prstGeom>
            <a:noFill/>
          </p:spPr>
        </p:pic>
        <p:grpSp>
          <p:nvGrpSpPr>
            <p:cNvPr id="48157" name="Group 29"/>
            <p:cNvGrpSpPr>
              <a:grpSpLocks/>
            </p:cNvGrpSpPr>
            <p:nvPr/>
          </p:nvGrpSpPr>
          <p:grpSpPr bwMode="auto">
            <a:xfrm>
              <a:off x="3444" y="1030"/>
              <a:ext cx="1865" cy="282"/>
              <a:chOff x="3444" y="1030"/>
              <a:chExt cx="1865" cy="282"/>
            </a:xfrm>
          </p:grpSpPr>
          <p:sp>
            <p:nvSpPr>
              <p:cNvPr id="48158" name="Freeform 30"/>
              <p:cNvSpPr>
                <a:spLocks/>
              </p:cNvSpPr>
              <p:nvPr/>
            </p:nvSpPr>
            <p:spPr bwMode="auto">
              <a:xfrm>
                <a:off x="3444" y="1030"/>
                <a:ext cx="1865" cy="282"/>
              </a:xfrm>
              <a:custGeom>
                <a:avLst/>
                <a:gdLst/>
                <a:ahLst/>
                <a:cxnLst>
                  <a:cxn ang="0">
                    <a:pos x="0" y="283"/>
                  </a:cxn>
                  <a:cxn ang="0">
                    <a:pos x="1865" y="283"/>
                  </a:cxn>
                  <a:cxn ang="0">
                    <a:pos x="1865" y="0"/>
                  </a:cxn>
                  <a:cxn ang="0">
                    <a:pos x="0" y="0"/>
                  </a:cxn>
                  <a:cxn ang="0">
                    <a:pos x="0" y="283"/>
                  </a:cxn>
                </a:cxnLst>
                <a:rect l="0" t="0" r="r" b="b"/>
                <a:pathLst>
                  <a:path w="1865" h="282">
                    <a:moveTo>
                      <a:pt x="0" y="283"/>
                    </a:moveTo>
                    <a:lnTo>
                      <a:pt x="1865" y="283"/>
                    </a:lnTo>
                    <a:lnTo>
                      <a:pt x="1865" y="0"/>
                    </a:lnTo>
                    <a:lnTo>
                      <a:pt x="0" y="0"/>
                    </a:lnTo>
                    <a:lnTo>
                      <a:pt x="0" y="283"/>
                    </a:lnTo>
                  </a:path>
                </a:pathLst>
              </a:custGeom>
              <a:solidFill>
                <a:srgbClr val="7394BE"/>
              </a:solidFill>
              <a:ln w="9525">
                <a:noFill/>
                <a:round/>
                <a:headEnd/>
                <a:tailEnd/>
              </a:ln>
            </p:spPr>
            <p:txBody>
              <a:bodyPr vert="horz" wrap="square" lIns="68580" tIns="34290" rIns="68580" bIns="34290" numCol="1" anchor="t" anchorCtr="0" compatLnSpc="1">
                <a:prstTxWarp prst="textNoShape">
                  <a:avLst/>
                </a:prstTxWarp>
              </a:bodyPr>
              <a:lstStyle/>
              <a:p>
                <a:endParaRPr lang="es-MX" sz="1350"/>
              </a:p>
            </p:txBody>
          </p:sp>
        </p:grpSp>
      </p:grpSp>
      <p:sp>
        <p:nvSpPr>
          <p:cNvPr id="33" name="32 CuadroTexto"/>
          <p:cNvSpPr txBox="1"/>
          <p:nvPr/>
        </p:nvSpPr>
        <p:spPr>
          <a:xfrm>
            <a:off x="2214546" y="2625323"/>
            <a:ext cx="696521" cy="2308324"/>
          </a:xfrm>
          <a:prstGeom prst="rect">
            <a:avLst/>
          </a:prstGeom>
          <a:noFill/>
        </p:spPr>
        <p:txBody>
          <a:bodyPr wrap="square" rtlCol="0">
            <a:spAutoFit/>
          </a:bodyPr>
          <a:lstStyle/>
          <a:p>
            <a:r>
              <a:rPr lang="es-ES" sz="900" b="1" dirty="0"/>
              <a:t>GND</a:t>
            </a:r>
          </a:p>
          <a:p>
            <a:endParaRPr lang="es-ES" sz="900" b="1" dirty="0"/>
          </a:p>
          <a:p>
            <a:r>
              <a:rPr lang="es-ES" sz="900" b="1" dirty="0"/>
              <a:t> +5V</a:t>
            </a:r>
          </a:p>
          <a:p>
            <a:endParaRPr lang="es-ES" sz="900" b="1" dirty="0"/>
          </a:p>
          <a:p>
            <a:endParaRPr lang="es-ES" sz="900" b="1" dirty="0"/>
          </a:p>
          <a:p>
            <a:r>
              <a:rPr lang="es-ES" sz="900" b="1" dirty="0"/>
              <a:t> +3.3v</a:t>
            </a:r>
          </a:p>
          <a:p>
            <a:endParaRPr lang="es-ES" sz="900" b="1" dirty="0"/>
          </a:p>
          <a:p>
            <a:r>
              <a:rPr lang="es-ES" sz="900" b="1" dirty="0"/>
              <a:t>  CS</a:t>
            </a:r>
          </a:p>
          <a:p>
            <a:r>
              <a:rPr lang="es-ES" sz="900" b="1" dirty="0"/>
              <a:t>         MOSI</a:t>
            </a:r>
          </a:p>
          <a:p>
            <a:endParaRPr lang="es-ES" sz="900" b="1" dirty="0"/>
          </a:p>
          <a:p>
            <a:endParaRPr lang="es-ES" sz="900" b="1" dirty="0"/>
          </a:p>
          <a:p>
            <a:r>
              <a:rPr lang="es-ES" sz="900" b="1" dirty="0"/>
              <a:t> CLK</a:t>
            </a:r>
          </a:p>
          <a:p>
            <a:endParaRPr lang="es-ES" sz="900" b="1" dirty="0"/>
          </a:p>
          <a:p>
            <a:r>
              <a:rPr lang="es-ES" sz="900" b="1" dirty="0"/>
              <a:t> MISO</a:t>
            </a:r>
          </a:p>
          <a:p>
            <a:endParaRPr lang="es-ES" sz="900" b="1" dirty="0"/>
          </a:p>
          <a:p>
            <a:endParaRPr lang="es-MX" sz="900" b="1" dirty="0"/>
          </a:p>
        </p:txBody>
      </p:sp>
    </p:spTree>
    <p:extLst>
      <p:ext uri="{BB962C8B-B14F-4D97-AF65-F5344CB8AC3E}">
        <p14:creationId xmlns:p14="http://schemas.microsoft.com/office/powerpoint/2010/main" val="4026508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9154" name="Group 2"/>
          <p:cNvGrpSpPr>
            <a:grpSpLocks/>
          </p:cNvGrpSpPr>
          <p:nvPr/>
        </p:nvGrpSpPr>
        <p:grpSpPr bwMode="auto">
          <a:xfrm>
            <a:off x="1303711" y="1285860"/>
            <a:ext cx="6482999" cy="4393437"/>
            <a:chOff x="2608" y="-4629"/>
            <a:chExt cx="7009" cy="4284"/>
          </a:xfrm>
        </p:grpSpPr>
        <p:pic>
          <p:nvPicPr>
            <p:cNvPr id="49155" name="Picture 3"/>
            <p:cNvPicPr>
              <a:picLocks noChangeAspect="1" noChangeArrowheads="1"/>
            </p:cNvPicPr>
            <p:nvPr/>
          </p:nvPicPr>
          <p:blipFill>
            <a:blip r:embed="rId2"/>
            <a:srcRect/>
            <a:stretch>
              <a:fillRect/>
            </a:stretch>
          </p:blipFill>
          <p:spPr bwMode="auto">
            <a:xfrm>
              <a:off x="2608" y="-4629"/>
              <a:ext cx="7009" cy="4284"/>
            </a:xfrm>
            <a:prstGeom prst="rect">
              <a:avLst/>
            </a:prstGeom>
            <a:noFill/>
          </p:spPr>
        </p:pic>
        <p:grpSp>
          <p:nvGrpSpPr>
            <p:cNvPr id="49156" name="Group 4"/>
            <p:cNvGrpSpPr>
              <a:grpSpLocks/>
            </p:cNvGrpSpPr>
            <p:nvPr/>
          </p:nvGrpSpPr>
          <p:grpSpPr bwMode="auto">
            <a:xfrm>
              <a:off x="3444" y="-4528"/>
              <a:ext cx="1978" cy="311"/>
              <a:chOff x="3444" y="-4528"/>
              <a:chExt cx="1978" cy="311"/>
            </a:xfrm>
          </p:grpSpPr>
          <p:sp>
            <p:nvSpPr>
              <p:cNvPr id="49157" name="Freeform 5"/>
              <p:cNvSpPr>
                <a:spLocks/>
              </p:cNvSpPr>
              <p:nvPr/>
            </p:nvSpPr>
            <p:spPr bwMode="auto">
              <a:xfrm>
                <a:off x="3444" y="-4528"/>
                <a:ext cx="1978" cy="311"/>
              </a:xfrm>
              <a:custGeom>
                <a:avLst/>
                <a:gdLst/>
                <a:ahLst/>
                <a:cxnLst>
                  <a:cxn ang="0">
                    <a:pos x="0" y="311"/>
                  </a:cxn>
                  <a:cxn ang="0">
                    <a:pos x="1978" y="311"/>
                  </a:cxn>
                  <a:cxn ang="0">
                    <a:pos x="1978" y="0"/>
                  </a:cxn>
                  <a:cxn ang="0">
                    <a:pos x="0" y="0"/>
                  </a:cxn>
                  <a:cxn ang="0">
                    <a:pos x="0" y="311"/>
                  </a:cxn>
                </a:cxnLst>
                <a:rect l="0" t="0" r="r" b="b"/>
                <a:pathLst>
                  <a:path w="1978" h="311">
                    <a:moveTo>
                      <a:pt x="0" y="311"/>
                    </a:moveTo>
                    <a:lnTo>
                      <a:pt x="1978" y="311"/>
                    </a:lnTo>
                    <a:lnTo>
                      <a:pt x="1978" y="0"/>
                    </a:lnTo>
                    <a:lnTo>
                      <a:pt x="0" y="0"/>
                    </a:lnTo>
                    <a:lnTo>
                      <a:pt x="0" y="311"/>
                    </a:lnTo>
                  </a:path>
                </a:pathLst>
              </a:custGeom>
              <a:solidFill>
                <a:srgbClr val="7394BE"/>
              </a:solidFill>
              <a:ln w="9525">
                <a:noFill/>
                <a:round/>
                <a:headEnd/>
                <a:tailEnd/>
              </a:ln>
            </p:spPr>
            <p:txBody>
              <a:bodyPr vert="horz" wrap="square" lIns="68580" tIns="34290" rIns="68580" bIns="34290" numCol="1" anchor="t" anchorCtr="0" compatLnSpc="1">
                <a:prstTxWarp prst="textNoShape">
                  <a:avLst/>
                </a:prstTxWarp>
              </a:bodyPr>
              <a:lstStyle/>
              <a:p>
                <a:endParaRPr lang="es-MX" sz="1350"/>
              </a:p>
            </p:txBody>
          </p:sp>
        </p:grpSp>
      </p:grpSp>
    </p:spTree>
    <p:extLst>
      <p:ext uri="{BB962C8B-B14F-4D97-AF65-F5344CB8AC3E}">
        <p14:creationId xmlns:p14="http://schemas.microsoft.com/office/powerpoint/2010/main" val="3132225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785918" y="1438372"/>
            <a:ext cx="5036379" cy="375062"/>
          </a:xfrm>
        </p:spPr>
        <p:txBody>
          <a:bodyPr>
            <a:normAutofit fontScale="90000"/>
          </a:bodyPr>
          <a:lstStyle/>
          <a:p>
            <a:pPr algn="ctr"/>
            <a:r>
              <a:rPr lang="es-ES" dirty="0"/>
              <a:t>Conexión con </a:t>
            </a:r>
            <a:r>
              <a:rPr lang="es-ES" dirty="0" err="1"/>
              <a:t>arduino</a:t>
            </a:r>
            <a:r>
              <a:rPr lang="es-ES" dirty="0"/>
              <a:t> uno:</a:t>
            </a:r>
            <a:endParaRPr lang="es-MX" dirty="0"/>
          </a:p>
        </p:txBody>
      </p:sp>
      <p:pic>
        <p:nvPicPr>
          <p:cNvPr id="4" name="3 Marcador de contenido" descr="Diagrama SD.png"/>
          <p:cNvPicPr>
            <a:picLocks noGrp="1" noChangeAspect="1"/>
          </p:cNvPicPr>
          <p:nvPr>
            <p:ph idx="1"/>
          </p:nvPr>
        </p:nvPicPr>
        <p:blipFill>
          <a:blip r:embed="rId2"/>
          <a:stretch>
            <a:fillRect/>
          </a:stretch>
        </p:blipFill>
        <p:spPr>
          <a:xfrm>
            <a:off x="1357290" y="1963658"/>
            <a:ext cx="6322263" cy="4174837"/>
          </a:xfrm>
        </p:spPr>
      </p:pic>
    </p:spTree>
    <p:extLst>
      <p:ext uri="{BB962C8B-B14F-4D97-AF65-F5344CB8AC3E}">
        <p14:creationId xmlns:p14="http://schemas.microsoft.com/office/powerpoint/2010/main" val="256954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518026" y="1017968"/>
            <a:ext cx="5600700" cy="428640"/>
          </a:xfrm>
        </p:spPr>
        <p:txBody>
          <a:bodyPr>
            <a:normAutofit/>
          </a:bodyPr>
          <a:lstStyle/>
          <a:p>
            <a:r>
              <a:rPr lang="es-ES" sz="1800" dirty="0" err="1"/>
              <a:t>Datalogger</a:t>
            </a:r>
            <a:endParaRPr lang="es-MX" sz="1800" dirty="0"/>
          </a:p>
        </p:txBody>
      </p:sp>
      <p:pic>
        <p:nvPicPr>
          <p:cNvPr id="50178" name="Picture 2" descr="http://arduino.cc/en/uploads/Tutorial/SDLoggerEthernet_bb.png"/>
          <p:cNvPicPr>
            <a:picLocks noChangeAspect="1" noChangeArrowheads="1"/>
          </p:cNvPicPr>
          <p:nvPr/>
        </p:nvPicPr>
        <p:blipFill>
          <a:blip r:embed="rId2"/>
          <a:srcRect/>
          <a:stretch>
            <a:fillRect/>
          </a:stretch>
        </p:blipFill>
        <p:spPr bwMode="auto">
          <a:xfrm>
            <a:off x="2684721" y="1903520"/>
            <a:ext cx="3750495" cy="3782357"/>
          </a:xfrm>
          <a:prstGeom prst="rect">
            <a:avLst/>
          </a:prstGeom>
          <a:noFill/>
        </p:spPr>
      </p:pic>
      <p:pic>
        <p:nvPicPr>
          <p:cNvPr id="50180" name="Picture 4" descr="https://encrypted-tbn0.gstatic.com/images?q=tbn:ANd9GcQ2HpQVeZdomjRb_SEincKmMC5Njjs0b4K0CqKTbg1i0rPQAVqZrg"/>
          <p:cNvPicPr>
            <a:picLocks noChangeAspect="1" noChangeArrowheads="1"/>
          </p:cNvPicPr>
          <p:nvPr/>
        </p:nvPicPr>
        <p:blipFill>
          <a:blip r:embed="rId3"/>
          <a:srcRect/>
          <a:stretch>
            <a:fillRect/>
          </a:stretch>
        </p:blipFill>
        <p:spPr bwMode="auto">
          <a:xfrm>
            <a:off x="5965042" y="2678902"/>
            <a:ext cx="1607344" cy="1607344"/>
          </a:xfrm>
          <a:prstGeom prst="rect">
            <a:avLst/>
          </a:prstGeom>
          <a:noFill/>
        </p:spPr>
      </p:pic>
      <p:sp>
        <p:nvSpPr>
          <p:cNvPr id="6" name="5 CuadroTexto"/>
          <p:cNvSpPr txBox="1"/>
          <p:nvPr/>
        </p:nvSpPr>
        <p:spPr>
          <a:xfrm>
            <a:off x="5750727" y="1768067"/>
            <a:ext cx="1821669" cy="715581"/>
          </a:xfrm>
          <a:prstGeom prst="rect">
            <a:avLst/>
          </a:prstGeom>
          <a:noFill/>
        </p:spPr>
        <p:txBody>
          <a:bodyPr wrap="square" rtlCol="0">
            <a:spAutoFit/>
          </a:bodyPr>
          <a:lstStyle/>
          <a:p>
            <a:pPr algn="ctr"/>
            <a:r>
              <a:rPr lang="es-ES" sz="1350" b="1" i="1" dirty="0"/>
              <a:t>GUARDAR LOS DATOS DE LECTURAS LEIDAS POR EL ARDUINO</a:t>
            </a:r>
            <a:endParaRPr lang="es-MX" sz="1350" b="1" i="1" dirty="0"/>
          </a:p>
        </p:txBody>
      </p:sp>
    </p:spTree>
    <p:extLst>
      <p:ext uri="{BB962C8B-B14F-4D97-AF65-F5344CB8AC3E}">
        <p14:creationId xmlns:p14="http://schemas.microsoft.com/office/powerpoint/2010/main" val="2693803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350170" y="2050913"/>
            <a:ext cx="6441281" cy="1775101"/>
          </a:xfrm>
          <a:prstGeom prst="rect">
            <a:avLst/>
          </a:prstGeom>
          <a:noFill/>
          <a:ln w="9525" algn="ctr">
            <a:noFill/>
            <a:miter lim="800000"/>
            <a:headEnd/>
            <a:tailEnd/>
          </a:ln>
          <a:effectLst>
            <a:outerShdw dist="17961" dir="2700000" algn="ctr" rotWithShape="0">
              <a:schemeClr val="bg2">
                <a:alpha val="74001"/>
              </a:schemeClr>
            </a:outerShdw>
          </a:effectLst>
        </p:spPr>
        <p:txBody>
          <a:bodyPr anchor="ctr">
            <a:spAutoFit/>
          </a:bodyPr>
          <a:lstStyle/>
          <a:p>
            <a:pPr algn="ctr">
              <a:lnSpc>
                <a:spcPct val="90000"/>
              </a:lnSpc>
              <a:defRPr/>
            </a:pPr>
            <a:r>
              <a:rPr lang="es-AR" sz="4050" b="1" dirty="0">
                <a:solidFill>
                  <a:schemeClr val="tx2"/>
                </a:solidFill>
                <a:effectLst>
                  <a:outerShdw blurRad="38100" dist="38100" dir="2700000" algn="tl">
                    <a:srgbClr val="000000"/>
                  </a:outerShdw>
                </a:effectLst>
                <a:latin typeface="Franklin Gothic Medium" pitchFamily="34" charset="0"/>
              </a:rPr>
              <a:t>Introducción a </a:t>
            </a:r>
          </a:p>
          <a:p>
            <a:pPr algn="ctr">
              <a:lnSpc>
                <a:spcPct val="90000"/>
              </a:lnSpc>
              <a:defRPr/>
            </a:pPr>
            <a:r>
              <a:rPr lang="es-AR" sz="4050" b="1" dirty="0">
                <a:solidFill>
                  <a:schemeClr val="tx2"/>
                </a:solidFill>
                <a:effectLst>
                  <a:outerShdw blurRad="38100" dist="38100" dir="2700000" algn="tl">
                    <a:srgbClr val="000000"/>
                  </a:outerShdw>
                </a:effectLst>
                <a:latin typeface="Franklin Gothic Medium" pitchFamily="34" charset="0"/>
              </a:rPr>
              <a:t>Visual Basic .NET </a:t>
            </a:r>
          </a:p>
          <a:p>
            <a:pPr algn="ctr">
              <a:lnSpc>
                <a:spcPct val="90000"/>
              </a:lnSpc>
              <a:defRPr/>
            </a:pPr>
            <a:r>
              <a:rPr lang="es-AR" sz="4050" b="1" dirty="0">
                <a:solidFill>
                  <a:schemeClr val="tx2"/>
                </a:solidFill>
                <a:effectLst>
                  <a:outerShdw blurRad="38100" dist="38100" dir="2700000" algn="tl">
                    <a:srgbClr val="000000"/>
                  </a:outerShdw>
                </a:effectLst>
                <a:latin typeface="Franklin Gothic Medium" pitchFamily="34" charset="0"/>
              </a:rPr>
              <a:t>Acceso a Bases de Datos</a:t>
            </a:r>
          </a:p>
        </p:txBody>
      </p:sp>
    </p:spTree>
    <p:extLst>
      <p:ext uri="{BB962C8B-B14F-4D97-AF65-F5344CB8AC3E}">
        <p14:creationId xmlns:p14="http://schemas.microsoft.com/office/powerpoint/2010/main" val="252044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64645" y="2678901"/>
            <a:ext cx="4629150" cy="1420772"/>
          </a:xfrm>
        </p:spPr>
        <p:txBody>
          <a:bodyPr>
            <a:noAutofit/>
          </a:bodyPr>
          <a:lstStyle/>
          <a:p>
            <a:pPr algn="ctr"/>
            <a:r>
              <a:rPr lang="es-ES" sz="3300" dirty="0"/>
              <a:t>Módulos  de comunicación con Arduino:</a:t>
            </a:r>
            <a:br>
              <a:rPr lang="es-ES" sz="3300" dirty="0"/>
            </a:br>
            <a:br>
              <a:rPr lang="es-ES" sz="3300" dirty="0"/>
            </a:br>
            <a:r>
              <a:rPr lang="es-ES" sz="3300" dirty="0"/>
              <a:t>RTC (Reloj de Tiempo Real)</a:t>
            </a:r>
            <a:br>
              <a:rPr lang="es-ES" sz="3300" dirty="0"/>
            </a:br>
            <a:r>
              <a:rPr lang="es-ES" sz="3300" dirty="0"/>
              <a:t> y Memoria SD</a:t>
            </a:r>
            <a:endParaRPr lang="es-MX" sz="3300" dirty="0"/>
          </a:p>
        </p:txBody>
      </p:sp>
      <p:sp>
        <p:nvSpPr>
          <p:cNvPr id="3" name="2 Subtítulo"/>
          <p:cNvSpPr>
            <a:spLocks noGrp="1"/>
          </p:cNvSpPr>
          <p:nvPr>
            <p:ph type="subTitle" idx="1"/>
          </p:nvPr>
        </p:nvSpPr>
        <p:spPr>
          <a:xfrm>
            <a:off x="2857488" y="4221969"/>
            <a:ext cx="4629150" cy="639143"/>
          </a:xfrm>
        </p:spPr>
        <p:txBody>
          <a:bodyPr>
            <a:normAutofit/>
          </a:bodyPr>
          <a:lstStyle/>
          <a:p>
            <a:pPr algn="ctr"/>
            <a:r>
              <a:rPr lang="es-ES" sz="2400" dirty="0"/>
              <a:t>Aplicaciones</a:t>
            </a:r>
          </a:p>
          <a:p>
            <a:pPr algn="ctr"/>
            <a:endParaRPr lang="es-ES" sz="2400" dirty="0"/>
          </a:p>
          <a:p>
            <a:pPr algn="ctr"/>
            <a:endParaRPr lang="es-MX" sz="1650" dirty="0"/>
          </a:p>
        </p:txBody>
      </p:sp>
      <p:sp>
        <p:nvSpPr>
          <p:cNvPr id="23554" name="AutoShape 2"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sp>
        <p:nvSpPr>
          <p:cNvPr id="23556" name="AutoShape 4"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sp>
        <p:nvSpPr>
          <p:cNvPr id="23558" name="AutoShape 6"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sp>
        <p:nvSpPr>
          <p:cNvPr id="23560" name="AutoShape 8"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sp>
        <p:nvSpPr>
          <p:cNvPr id="23562" name="AutoShape 10"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sp>
        <p:nvSpPr>
          <p:cNvPr id="23564" name="AutoShape 12" descr="data:image/jpeg;base64,/9j/4AAQSkZJRgABAQAAAQABAAD/2wCEAAkGBhQRERIUEBQVFRIVFhQYEhYWGBcVExUUFxYXFRccFxIYHCgeFxkjGRQVHy8gIygpLCwsFR8xNTAqNScrLCkBCQoKDgwOGg8PGjUkHiQpKSksLC0yKiwpLSksKSw0LCwsLzUsLCkuLCwsLCwsLCk0LDAqLCwqLCwsLCkpLCwsLP/AABEIAOEA4QMBIgACEQEDEQH/xAAcAAEAAgIDAQAAAAAAAAAAAAAABQYEBwECAwj/xABCEAACAQIEAwUECAMHAwUAAAABAgADEQQSITEFBkETIlFhcQcjMoEUQlJicpGhsYLB0RUkM5LC4fBjs/EWU3OEov/EABoBAQADAQEBAAAAAAAAAAAAAAABAgMEBQb/xAAiEQEBAAICAgIDAQEAAAAAAAAAAQIRAyESMQRBIjJRE3H/2gAMAwEAAhEDEQA/AN4xEQEREBERAREQEREBERAREQEREBERAREQEREBERAREQEREBERAREQEREBERAREQEREBERAREQEREBERAREQEREBERAREQEREBERAREQEREBERAREQEREBERAREQEREBERAREQEREBERAREQEREBERAREQEREBERAREQEREBERARE4gcxOLzmAiIgIiICIiAiIgIiICIiAiIgIiICIiAiIgIiV7mPnahg+6xz1ulJNW/iOyj118jIt0e1gvIvivNOGw3+NWRW+zfM/+QazXPEuZ8Xiv8Sp9Hon6lM2cj7z7/t6SCatSp37FC7dTub9budLyvl/F/H+r5xH2r01HuKDv96oRSX9if0laq+2DEPrT7FVBOmVmOhsdSRcabgSocSqVG6qt+nxH/zIFeHVUBAdlzM2gUXOviRpe5/KR2npduLe0rFu7E1mTwSlZVAsNjqfPeQvE+dsUOzIr1mV0zDNVqA3zMrCwboV/WQg4BVexLVDf18fK1tOsy8NynmRc7MjAuD9YkZjlOt7aWNpGk7iY5W9oGLpYqgBUJWpWopVVmZwyvUVDox0azaET6HNUXtcZtwL629J8y0+WghU9ocwZWDbWym4tY73sb9LSa+mVs61O1Y1BqX1JX+Mi+3SXxmlMu30EDOZpfB+0vH0wCzU6i/9RACfmpX85ZeGe15CcuKoPTPVk76+uXe35ydqthxMDhXHKOKXNh6iuOtj3h6qdR85nyQiIgIiICIiAiIgIiICIiAiIgIiRXNOMelhK70jZ1Q5Tvlvpmt1sDf5QKnzxz+UZ8Ngz70aPVFiEPVVHVrbnpfqdtbpUAvUqNlAN2NzmLeJJ1JJ+ZvIrmMFKZQG7PbKQTcnNf4t/q3PpOtPMchq6sqIFuTYFR2ZY3+vZd+gOnWYd5dtpqJTEcUB+Il+oU91QOmYbkzgcQzDvMVH2FGXTya/9J4FgF+q3y3JsTrqNNt5jH5fsJrIpdpD6cBsPTYfPxv85z/aUjbGBJRqpI8U8p5txIzF7IHrl/Ft8j/z1hlA6G/idPyEg09WxJM65p42nMk09e11B/fX95w9W/U/z/OdRT2vpfYnbSdxRBHdIuL3B7p+XjBp2wXEHouHpMyONmU2P6b+k29yJz8MXajiLCvbutstS2+nRutus01aZWAxLU3V0NmUgqRuCNRITY+kolU4b7Q8O9Xsa7CjV7uUsfdPnsVAqHQMbjumx10vLUGl9WM5duYiJCSIiAiIgIiICIiAidKtUKCWIAG5JsB8zKTzB7XsFhu7TY4ip4UrZAfOoSB+V5bHG5elblJ7XmQHOHGsNRw1ZMTWSmalN1UE98llIFkGp1mnOYPa7jcRcUmGGpnpT1c+tUi9/S0pVesWJZiWc7sxZmPqzEkzacF+2V5v4s2MwnajtTf3Qy26XqXI/Ls2/wA0xKam530BOhAt8zJLlnFpUZ6NQgLiFChui1Fu1Mny1YfxCY+P4e9Go1OotmXx2IOxHiDOXWnVK8q/1QTsWvrm10/laeJmT2gIsbAW+enpoPlMYiEuLzlWtOLTkIToBeBwxvvORUNrdJzksbN/zTTaeinLfYg22OvjodxaB1VdL3Hp13tPRCuuYdOv+w0nQ1dQRofHYn1tAFzqfmYHbtbaKSV8Dr+k6FevjOz0ha4Pr/zwnthqLtYAXGwuNPl1PpItk9pk2xrz1pWF2bRFBZj0Cjc/88ZIVMIlFc9Y2GZVLFTkVmOgYgEJv9a2k8OP4nDUqRQ1kq1wysKVAZ6AIvbt8QbBgN8qg2YDcTKc0t9L/wCd09eGYnOVfE3u65nUi9zlCqrC3RQN/ASZ5b5zxtF/7tTZ8Kl81KsQLAb9m262uugBHl1lE4NxxqrMtU94kkWUk232Fyfy+cnsFiaob3edGX4RcX9bKSE6bm81w5PHe5tlnx+WtXTdnAuc6GJYU79lXtrRqWDfwsDlcaj4T1FwJYLz51fBUzWBxtd8zAspzBcrAjXPa5sSNrGWXhvtRbBstLM2NojTQ5qyqBulQi9TX7euvxTeYeX6sLl4/s3LEieA80YfGLmoPc27yMMtRfxIdR67SWmdmva8uyIiEkREBNa88+06vhXanQw4FjYVqhzKT91F/mflNlShc4cuteo5TtKDasALlPHMvUX6jaXwsl7m2fJMrPxrWy4utxC9TG1nqrmsKZNqYO/wDT9JjVcNSIIoor2Nj2a5rEeOW/5TninAalC74VmKHdRYkD/UP19Zh1ec8cy5TiqoXay5UsPDuKDN8uK8l3jl0wxzmPWU7R3FMOqqCBlfMQRtdbfZ6EH95HMPD+k9alybsSSepNySfMzowsSCCCNwdCPl0m+OHjNWqXLd3Ex/ZxUCrTfPTBS1VNg+VSVdd0a5IsfI9Zsfl7G08dh1p4xM+W4WoNHU+T+g2P6zUmB4jUw7l6LZSRZhbMjr9l0Ojr5Hx0tLNwTmFS4NArRrG2agx/u9bp7qofga31W8bAnacnJx2enThnKs3E/ZtWW7YVlxCa93RKw8BkJs3qD8pVMZg3otlrI1Nj0qKUJ9AwF5fsFzdSdsjZqdUbo90YEeB2aTg4ySMpcFfBgGH5EW/Sc7fbT1p1tNn4zh+Gc60KBJ3Ip5SfU02SQHF+HYakubskJJAVRUrp66l3/aNp2qQrHofK/W3hedLTPqYuje3YKP/ssR/wBucUcRTbVaKG2/vap/QASNxZi0qJJ0mccKdTUcKDvrpf56QeIlQwoqlJiMuanmNS1wSA1QstjbXSdcJzjWw6oBh6VOufixDjMWB+ErclaV1sSFtrc6Tn5c8p+rXjwl9rXguQSFz1cqKNSzkKg8872H+VSPOcY7j+Awa+6V8W50HZ5lwxYdGxJHe81W/pKXQ5Y4lxKoWAquhY+9xDstEde7n1YeGRTNicD9mCUqapi8RVrqDmNFSaWGLaWLIDmcgADUgeWsxyyxneV2vr6jWnGeK43i7ijTp5lQ+7w2HS1ClvYt0BtfvOR5Wln5f9ibsA2PqhB1pUNW6aNWOg66KD6zamGw6UkFOki00GyoAqj5CdmqgXudOvQeMyz+Tb1iTBp7nbLw/EJh8Eq0KOVTUCAZ6pyuR2tU3eoARoCbb6TKwtgi2AFwCbaC5F5D+1XjdCtWV6NqhYU8lQEgBQWVrC3eFww8NfSSdCp7tPwr+wnVwy3GWqZ9XUQvN3xUfSp+6TC4NxlsMxZNzbrY6eY6an85lc0PfsvLP+uT+khQZ7XDJlxyV5XNbOS2J3iPNNSs6Oo7J0sUamWDKfJr3F9fzl35W9srplp49c67dsg742+OmNG66rY+Rmrttenj0/P5yX4Py1iMSR2dMhNL1H7qAHbT4m/hB9ZrePj8dX0y88/LcfR/C+L0cTTFTD1FqIeqm9j4HwPkZmTVPKHJn0J+27Wo1XrlJSkRsL011cb/ABkjym1KbXAPiBPPzkl/Gu3C2zuO0REouTgicxAqPMfJAe74WyVN2pnSm/jb7Demn7zVXGeXg7MCppVx8SkW18x1/EP1n0HInj3LVHFqBUFnHwVF0dPQ9R5HSXwzuN6Z58cyaEo0KVIWcdjUUG5N3djtdWLCy/gtvqJgY+mcSc1KkzHbtdKYJBse6WOYbDrby2l85n5XejZMUoemTZKyiyk9L9Ufyvr0JlVxtOrhlsqU6lPLYMVuyjUa+G51FvOa4/ldz2zt8Zq+lWxuBekctRSpuRra1xqdQbX2mC6ePWXJuDvWorUrVHIC5kSjTApqh0Nj9dtBoBf95C8b4OaDBbtqqtZgA6htg6gmx6zbHOZXx+1Ljqb+nhhePnKKeJBq0xopuO2p/hdvjX7rfIiSlLF1UTNh67NSJ3BLAHwem3wHy08pXqmHv6zrhcRUotmpmx2PVWHgy7MJnnw/caYcv9TNfnDEppUAI6MNj/T0nHD+YjWcqwN7E3NuhAP7z0wlelie7ZaVY6ZGPuqh+4x0BP2D8iZ4HhAo1M1ijLcMjA9f26aGcmW51W81e45x1XvGduG1yCbHW8w+I1NR5gfznHDK/eMqvvtY1bMPA+HQ/wBJIYBWpi4WmHvcOy9o6W2CI3cQi57wGbXfSQ4fW4k+JlcZWkyWXkfE1PpLh6tR89Ni2dy2qlbEA6LoTtL0ZqfD8W+jEv2nZXAQ1LA5A7Kt+8QOu5NhudpduX+a6LMMK1bNiUeone1aqFZ8rB1GViUW5t5zyvmzLDvCOjjvSU4jUZFLAXtvKTzTzGRha+c5Vam672Zri2Vdbkm9tPGbDvea/wCfPZvSrtUxpq1R2alqlNQjA01XUUc1hTbS9zcanScvxOfHLOY8t0tyWzHeLS/FsQapzKpCIuUaDQdo7LmttfOPn12lz/tILTTMQO6th1Og2G5mHTxLqezwOGFJ37uaxxGLINrntmGWmGDbKq211k7wL2cVGscQezGzKlmqaCwBc91f/wBaT6vHgxk7uo8u81t6naq47GdplFiNe6N2JPS38pOcI5AxNazOoo0yfrm9Ui260h/qImxuDcoUcNYqi3YBSTbM3XRm1PoPGWfD8FqMdlRfFhdiPwDbTxPymn+sxmsWfhcrvJS+D+z/AA9EBihd1+JqhDm52IU2SnYa6a+st2B4W7WKqAPtG+Ur03AJ+Qt5yewvCUQ3Peb7Takeg2X5TNmOWdy9tJhIj8PwdR8ZLnz0X/IND87yQiJVciIgIiICIiB516CupV1DKwsykAgjzBlB5g5Deld8IC9P61A6sB/02O437p18L7TYUWky6RZt89cT4DmUnDuyfap5mVS3W6/VM8cE+HooR7tKwUZ1qUWeqz9b1GRlKm9+6egHlN18w8o08Td093X+2Nm8nUfF67ia04/y6Q+TEJkqalWGqt5o/wBYeI/MTaZzKeOTC4XG7xU/G8Feu+bC0iyAIGdUWhTaqR3iqMQFF9AAekhsbgHpMUrIUcbg6H/f1EueKrPSXKyKdAoYXvlBuLdVPjbeR2H4T9KqFqpFLD0aWaqyDSnQTQLTBJu7EhRfqfK0348sp79MspL/ANVehw1qzZKSNUY27qqWNjpcgbDzNpP1auKo4cfS6K16IzIlUVFc0KgNsj16RbUH6j+Isek9G40hz0wrUMP3eypUwGU2PeOIJINZ20uxJ8AAIpcwVRU/uqgkqVKdmvZVEYi61aQ0qLpYZtrmxEjk3bq49LYWSdVVuINmsRfbb/fwnjgXs2pt+3zPSX3E8m06rUXp0+wdnHaYM1LpWym9RMNiCfduVDAU3t906TF4qMDZlqU6yOpqLToIiUauHN7e8GoNwoOao9Qm9womHhhldYt/PKe0WtSWOhXuinxVf2lMohlHj5f08JKU8cQii2w66Dfxlc/j5y9RbHnw13UvxDDHEK1FLFqmgBKqNCGJLMQAAFJ1PSYHC+TqCgn6S7VR8JwndpUnBvc4lx7wggaUwPxT1wXAMRi7921Pc3FlI20Xd/2l74FyctFQtRibtfXS+gBAUa9JGXH4462ickyu49OW+ZMYnu8QaeIUA5KhDJVbwVsoKE/e7u0lcRisTXy95aSaEhNe9fQF2326DppMnCYYaJRU1CPAd1WN9xsu/WTWF5fY61mCg/Up32/+Q6j+ECcmHxOHDLzmM20ueWXSu4bh6U75AWqPuACXJGgNj3m16t5SdwXAah1Y9kDYaHM5A8vhU6nXUyew2DSmLIoH7n1O5+c9p07V0xcJw1KeqjvdWJzOf4j+0yoiQkiIgIiICIiAiIgIiICIiAmLxDhtOuhSsoZT0PQ9CDuD5iZUQNZcx8n1MPdkvVoa62vUQfeA+IfeHzHWVrAYNQMTTLZUxNJUD3OVHRg6liPqMRlY+FpvG0qXMXIi1b1MNanVOpXam5/0N5jTxE0xzs6Y58e+2iuJ4JqVQ06qtTfezbMNO8jDR1N9GGk8sFi2olsoUhgAwYXBAuR1uNzt4zYWIWol6FVFOXejXprUQHxUHoT1UiV3EYRQ4U8NVyb27GtiUB8wuZgo9bTux5JnNWOO4+F3Kha9Wpic98oVQGYAW2IC6bmxO/QSxkpVFDD41zjCcwpVqKt9Lw1MKTdmF+2S4UZHF9RqZL8I5NUnNVwlKjoCFNavXYjcgnOEXbzlswnCKVMXRaahrEZFCjTb4d/HrOXky1dYdR1cc3Py7a4pezet2pXtaZpdKqhiW0/9ndW6EE6eJls4RyVRw4BZc9QfEzWY6/duAlh85bafCXqaKuVTa7PoD6KO8fnaZ/8A6VpsPes7te4IYoB6BenreRlz55TW048OMu0AlgVWkpdtAg2v6k62HUyewvLS71Tm+4uiDx1+JvmflJHA8Kp0f8NbE7kksxH4jraZcwbajpSohQAoAA2AFh+U7xEJIiICIiAiIgIiICIiAiIgIiICIiAiIgIiIEdxjgVLEraquo+Fxo6nyb+W0q+F5eq4esVK9ojAhXUb7GzL9Vv085eZxaTtW4yoDCcCcgZyF36Atr+g/WS2F4clP4Rr1Y6t+f8ASZUSEyaIiISREQEREBERAREQEREBERAREQEREBERAREQEREBERAREQEREBERAREQEREBERAREQEREBERAREQEREBERAREQEREBERAREQEREBERAREQEREBERAREQEREBERAREQEREBERAREQEREBERAREQEREBERAREQEREBERAREQEREBERAREQP//Z"/>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s-MX" sz="1350"/>
          </a:p>
        </p:txBody>
      </p:sp>
      <p:pic>
        <p:nvPicPr>
          <p:cNvPr id="23566" name="Picture 14" descr="https://encrypted-tbn1.gstatic.com/images?q=tbn:ANd9GcTh4g9w-3MvDv726i1g-OVdHINUQCNLayfXXuVdu6OI0Dak4SNI"/>
          <p:cNvPicPr>
            <a:picLocks noChangeAspect="1" noChangeArrowheads="1"/>
          </p:cNvPicPr>
          <p:nvPr/>
        </p:nvPicPr>
        <p:blipFill>
          <a:blip r:embed="rId2"/>
          <a:srcRect/>
          <a:stretch>
            <a:fillRect/>
          </a:stretch>
        </p:blipFill>
        <p:spPr bwMode="auto">
          <a:xfrm>
            <a:off x="1164399" y="1071546"/>
            <a:ext cx="1178716" cy="1178716"/>
          </a:xfrm>
          <a:prstGeom prst="rect">
            <a:avLst/>
          </a:prstGeom>
          <a:noFill/>
        </p:spPr>
      </p:pic>
      <p:pic>
        <p:nvPicPr>
          <p:cNvPr id="23568" name="Picture 16" descr="https://encrypted-tbn2.gstatic.com/images?q=tbn:ANd9GcRZSf6GYw1-FIXbY0G-rx-ZyRhkxpMQM1cVjCGcyTvVrDCIVVz5"/>
          <p:cNvPicPr>
            <a:picLocks noChangeAspect="1" noChangeArrowheads="1"/>
          </p:cNvPicPr>
          <p:nvPr/>
        </p:nvPicPr>
        <p:blipFill>
          <a:blip r:embed="rId3"/>
          <a:srcRect/>
          <a:stretch>
            <a:fillRect/>
          </a:stretch>
        </p:blipFill>
        <p:spPr bwMode="auto">
          <a:xfrm>
            <a:off x="7593795" y="1071546"/>
            <a:ext cx="1178745" cy="1178745"/>
          </a:xfrm>
          <a:prstGeom prst="rect">
            <a:avLst/>
          </a:prstGeom>
          <a:noFill/>
        </p:spPr>
      </p:pic>
      <p:pic>
        <p:nvPicPr>
          <p:cNvPr id="23570" name="Picture 18" descr="https://encrypted-tbn2.gstatic.com/images?q=tbn:ANd9GcSDx3lSEeYMsvA9PZQxgk_DJq5gtFVgmoOMs2elW9r5BCMMLnoQfw"/>
          <p:cNvPicPr>
            <a:picLocks noChangeAspect="1" noChangeArrowheads="1"/>
          </p:cNvPicPr>
          <p:nvPr/>
        </p:nvPicPr>
        <p:blipFill>
          <a:blip r:embed="rId4"/>
          <a:srcRect/>
          <a:stretch>
            <a:fillRect/>
          </a:stretch>
        </p:blipFill>
        <p:spPr bwMode="auto">
          <a:xfrm>
            <a:off x="1164398" y="4139068"/>
            <a:ext cx="1178727" cy="1178727"/>
          </a:xfrm>
          <a:prstGeom prst="rect">
            <a:avLst/>
          </a:prstGeom>
          <a:noFill/>
        </p:spPr>
      </p:pic>
      <p:pic>
        <p:nvPicPr>
          <p:cNvPr id="23572" name="Picture 20" descr="https://encrypted-tbn2.gstatic.com/images?q=tbn:ANd9GcQ1CyhbrJDlFXgR5GlndYaqAeefpJI3uZ0EHshSOMj8S6V4ojtlYg"/>
          <p:cNvPicPr>
            <a:picLocks noChangeAspect="1" noChangeArrowheads="1"/>
          </p:cNvPicPr>
          <p:nvPr/>
        </p:nvPicPr>
        <p:blipFill>
          <a:blip r:embed="rId5"/>
          <a:srcRect/>
          <a:stretch>
            <a:fillRect/>
          </a:stretch>
        </p:blipFill>
        <p:spPr bwMode="auto">
          <a:xfrm>
            <a:off x="7593795" y="4221969"/>
            <a:ext cx="1502107" cy="1125131"/>
          </a:xfrm>
          <a:prstGeom prst="rect">
            <a:avLst/>
          </a:prstGeom>
          <a:noFill/>
        </p:spPr>
      </p:pic>
    </p:spTree>
    <p:extLst>
      <p:ext uri="{BB962C8B-B14F-4D97-AF65-F5344CB8AC3E}">
        <p14:creationId xmlns:p14="http://schemas.microsoft.com/office/powerpoint/2010/main" val="1880236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a:xfrm>
            <a:off x="1306116" y="1028701"/>
            <a:ext cx="6580584" cy="892969"/>
          </a:xfrm>
        </p:spPr>
        <p:txBody>
          <a:bodyPr/>
          <a:lstStyle/>
          <a:p>
            <a:pPr eaLnBrk="1" hangingPunct="1">
              <a:defRPr/>
            </a:pPr>
            <a:r>
              <a:rPr lang="en-GB" sz="3000"/>
              <a:t>Acceso a Bases de Datos Relacionales Escenario Conectado</a:t>
            </a:r>
          </a:p>
        </p:txBody>
      </p:sp>
      <p:sp>
        <p:nvSpPr>
          <p:cNvPr id="161797" name="Rectangle 5"/>
          <p:cNvSpPr>
            <a:spLocks noGrp="1" noChangeArrowheads="1"/>
          </p:cNvSpPr>
          <p:nvPr>
            <p:ph idx="1"/>
          </p:nvPr>
        </p:nvSpPr>
        <p:spPr>
          <a:xfrm>
            <a:off x="1306116" y="2497723"/>
            <a:ext cx="6291263" cy="2363390"/>
          </a:xfrm>
        </p:spPr>
        <p:txBody>
          <a:bodyPr>
            <a:normAutofit fontScale="85000" lnSpcReduction="10000"/>
          </a:bodyPr>
          <a:lstStyle/>
          <a:p>
            <a:pPr eaLnBrk="1" hangingPunct="1">
              <a:lnSpc>
                <a:spcPct val="80000"/>
              </a:lnSpc>
              <a:defRPr/>
            </a:pPr>
            <a:r>
              <a:rPr lang="en-GB" dirty="0"/>
              <a:t> Un </a:t>
            </a:r>
            <a:r>
              <a:rPr lang="en-GB" dirty="0" err="1"/>
              <a:t>entorno</a:t>
            </a:r>
            <a:r>
              <a:rPr lang="en-GB" dirty="0"/>
              <a:t> </a:t>
            </a:r>
            <a:r>
              <a:rPr lang="en-GB" dirty="0" err="1"/>
              <a:t>conectado</a:t>
            </a:r>
            <a:r>
              <a:rPr lang="en-GB" dirty="0"/>
              <a:t> </a:t>
            </a:r>
            <a:r>
              <a:rPr lang="en-GB" dirty="0" err="1"/>
              <a:t>es</a:t>
            </a:r>
            <a:r>
              <a:rPr lang="en-GB" dirty="0"/>
              <a:t> </a:t>
            </a:r>
            <a:r>
              <a:rPr lang="en-GB" dirty="0" err="1"/>
              <a:t>uno</a:t>
            </a:r>
            <a:r>
              <a:rPr lang="en-GB" dirty="0"/>
              <a:t> en el </a:t>
            </a:r>
            <a:r>
              <a:rPr lang="en-GB" dirty="0" err="1"/>
              <a:t>cual</a:t>
            </a:r>
            <a:r>
              <a:rPr lang="en-GB" dirty="0"/>
              <a:t> los </a:t>
            </a:r>
            <a:r>
              <a:rPr lang="en-GB" dirty="0" err="1"/>
              <a:t>usuarios</a:t>
            </a:r>
            <a:r>
              <a:rPr lang="en-GB" dirty="0"/>
              <a:t> </a:t>
            </a:r>
            <a:r>
              <a:rPr lang="en-GB" dirty="0" err="1"/>
              <a:t>están</a:t>
            </a:r>
            <a:r>
              <a:rPr lang="en-GB" dirty="0"/>
              <a:t> </a:t>
            </a:r>
            <a:r>
              <a:rPr lang="en-GB" dirty="0" err="1"/>
              <a:t>constantemente</a:t>
            </a:r>
            <a:r>
              <a:rPr lang="en-GB" dirty="0"/>
              <a:t> </a:t>
            </a:r>
            <a:r>
              <a:rPr lang="en-GB" dirty="0" err="1"/>
              <a:t>conectados</a:t>
            </a:r>
            <a:r>
              <a:rPr lang="en-GB" dirty="0"/>
              <a:t> a la </a:t>
            </a:r>
            <a:r>
              <a:rPr lang="en-GB" dirty="0" err="1"/>
              <a:t>fuente</a:t>
            </a:r>
            <a:r>
              <a:rPr lang="en-GB" dirty="0"/>
              <a:t> de </a:t>
            </a:r>
            <a:r>
              <a:rPr lang="en-GB" dirty="0" err="1"/>
              <a:t>datos</a:t>
            </a:r>
            <a:endParaRPr lang="en-GB" dirty="0"/>
          </a:p>
          <a:p>
            <a:pPr eaLnBrk="1" hangingPunct="1">
              <a:lnSpc>
                <a:spcPct val="80000"/>
              </a:lnSpc>
              <a:defRPr/>
            </a:pPr>
            <a:r>
              <a:rPr lang="en-GB" dirty="0"/>
              <a:t> </a:t>
            </a:r>
            <a:r>
              <a:rPr lang="en-GB" dirty="0" err="1"/>
              <a:t>Ventajas</a:t>
            </a:r>
            <a:r>
              <a:rPr lang="en-GB" dirty="0"/>
              <a:t>:</a:t>
            </a:r>
          </a:p>
          <a:p>
            <a:pPr lvl="1" eaLnBrk="1" hangingPunct="1">
              <a:lnSpc>
                <a:spcPct val="80000"/>
              </a:lnSpc>
              <a:defRPr/>
            </a:pPr>
            <a:r>
              <a:rPr lang="en-GB" dirty="0"/>
              <a:t>Mayor </a:t>
            </a:r>
            <a:r>
              <a:rPr lang="en-GB" dirty="0" err="1"/>
              <a:t>seguridad</a:t>
            </a:r>
            <a:endParaRPr lang="en-GB" dirty="0"/>
          </a:p>
          <a:p>
            <a:pPr lvl="1" eaLnBrk="1" hangingPunct="1">
              <a:lnSpc>
                <a:spcPct val="80000"/>
              </a:lnSpc>
              <a:defRPr/>
            </a:pPr>
            <a:r>
              <a:rPr lang="en-GB" dirty="0" err="1"/>
              <a:t>Mejor</a:t>
            </a:r>
            <a:r>
              <a:rPr lang="en-GB" dirty="0"/>
              <a:t> control de </a:t>
            </a:r>
            <a:r>
              <a:rPr lang="en-GB" dirty="0" err="1"/>
              <a:t>concurrencia</a:t>
            </a:r>
            <a:endParaRPr lang="en-GB" dirty="0"/>
          </a:p>
          <a:p>
            <a:pPr lvl="1" eaLnBrk="1" hangingPunct="1">
              <a:lnSpc>
                <a:spcPct val="80000"/>
              </a:lnSpc>
              <a:defRPr/>
            </a:pPr>
            <a:r>
              <a:rPr lang="en-GB" dirty="0"/>
              <a:t>Los </a:t>
            </a:r>
            <a:r>
              <a:rPr lang="en-GB" dirty="0" err="1"/>
              <a:t>datos</a:t>
            </a:r>
            <a:r>
              <a:rPr lang="en-GB" dirty="0"/>
              <a:t> se </a:t>
            </a:r>
            <a:r>
              <a:rPr lang="en-GB" dirty="0" err="1"/>
              <a:t>mantienen</a:t>
            </a:r>
            <a:r>
              <a:rPr lang="en-GB" dirty="0"/>
              <a:t> </a:t>
            </a:r>
            <a:r>
              <a:rPr lang="en-GB" dirty="0" err="1"/>
              <a:t>actualizados</a:t>
            </a:r>
            <a:endParaRPr lang="en-GB" dirty="0"/>
          </a:p>
          <a:p>
            <a:pPr eaLnBrk="1" hangingPunct="1">
              <a:lnSpc>
                <a:spcPct val="80000"/>
              </a:lnSpc>
              <a:defRPr/>
            </a:pPr>
            <a:r>
              <a:rPr lang="en-GB" dirty="0"/>
              <a:t> </a:t>
            </a:r>
            <a:r>
              <a:rPr lang="en-GB" dirty="0" err="1"/>
              <a:t>Desventajas</a:t>
            </a:r>
            <a:r>
              <a:rPr lang="en-GB" dirty="0"/>
              <a:t>:</a:t>
            </a:r>
          </a:p>
          <a:p>
            <a:pPr lvl="1" eaLnBrk="1" hangingPunct="1">
              <a:lnSpc>
                <a:spcPct val="80000"/>
              </a:lnSpc>
              <a:defRPr/>
            </a:pPr>
            <a:r>
              <a:rPr lang="en-GB" dirty="0"/>
              <a:t>Se </a:t>
            </a:r>
            <a:r>
              <a:rPr lang="en-GB" dirty="0" err="1"/>
              <a:t>requiere</a:t>
            </a:r>
            <a:r>
              <a:rPr lang="en-GB" dirty="0"/>
              <a:t> </a:t>
            </a:r>
            <a:r>
              <a:rPr lang="en-GB" dirty="0" err="1"/>
              <a:t>una</a:t>
            </a:r>
            <a:r>
              <a:rPr lang="en-GB" dirty="0"/>
              <a:t> </a:t>
            </a:r>
            <a:r>
              <a:rPr lang="en-GB" dirty="0" err="1"/>
              <a:t>conexión</a:t>
            </a:r>
            <a:r>
              <a:rPr lang="en-GB" dirty="0"/>
              <a:t> </a:t>
            </a:r>
            <a:r>
              <a:rPr lang="en-GB" dirty="0" err="1"/>
              <a:t>constante</a:t>
            </a:r>
            <a:r>
              <a:rPr lang="en-GB" dirty="0"/>
              <a:t> (consume </a:t>
            </a:r>
            <a:r>
              <a:rPr lang="en-GB" dirty="0" err="1"/>
              <a:t>recursos</a:t>
            </a:r>
            <a:r>
              <a:rPr lang="en-GB" dirty="0"/>
              <a:t> del </a:t>
            </a:r>
            <a:r>
              <a:rPr lang="en-GB" dirty="0" err="1"/>
              <a:t>servidor</a:t>
            </a:r>
            <a:r>
              <a:rPr lang="en-GB" dirty="0"/>
              <a:t>)</a:t>
            </a:r>
          </a:p>
          <a:p>
            <a:pPr lvl="1" eaLnBrk="1" hangingPunct="1">
              <a:lnSpc>
                <a:spcPct val="80000"/>
              </a:lnSpc>
              <a:defRPr/>
            </a:pPr>
            <a:r>
              <a:rPr lang="en-GB" dirty="0" err="1"/>
              <a:t>Escalabilidad</a:t>
            </a:r>
            <a:endParaRPr lang="en-GB" dirty="0"/>
          </a:p>
        </p:txBody>
      </p:sp>
    </p:spTree>
    <p:extLst>
      <p:ext uri="{BB962C8B-B14F-4D97-AF65-F5344CB8AC3E}">
        <p14:creationId xmlns:p14="http://schemas.microsoft.com/office/powerpoint/2010/main" val="3187296396"/>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7" name="Rectangle 7"/>
          <p:cNvSpPr>
            <a:spLocks noGrp="1" noChangeArrowheads="1"/>
          </p:cNvSpPr>
          <p:nvPr>
            <p:ph type="title"/>
          </p:nvPr>
        </p:nvSpPr>
        <p:spPr>
          <a:xfrm>
            <a:off x="1428750" y="1028701"/>
            <a:ext cx="6572250" cy="892969"/>
          </a:xfrm>
        </p:spPr>
        <p:txBody>
          <a:bodyPr/>
          <a:lstStyle/>
          <a:p>
            <a:pPr eaLnBrk="1" hangingPunct="1">
              <a:defRPr/>
            </a:pPr>
            <a:r>
              <a:rPr lang="en-GB" sz="3000"/>
              <a:t>Acceso a Bases de Datos Relacionales Escenario Desconectado</a:t>
            </a:r>
          </a:p>
        </p:txBody>
      </p:sp>
      <p:sp>
        <p:nvSpPr>
          <p:cNvPr id="163845" name="Rectangle 5"/>
          <p:cNvSpPr>
            <a:spLocks noGrp="1" noChangeArrowheads="1"/>
          </p:cNvSpPr>
          <p:nvPr>
            <p:ph idx="1"/>
          </p:nvPr>
        </p:nvSpPr>
        <p:spPr>
          <a:xfrm>
            <a:off x="1333219" y="2469778"/>
            <a:ext cx="6291263" cy="2482103"/>
          </a:xfrm>
        </p:spPr>
        <p:txBody>
          <a:bodyPr>
            <a:normAutofit fontScale="92500" lnSpcReduction="20000"/>
          </a:bodyPr>
          <a:lstStyle/>
          <a:p>
            <a:pPr eaLnBrk="1" hangingPunct="1">
              <a:defRPr/>
            </a:pPr>
            <a:r>
              <a:rPr lang="en-GB" dirty="0"/>
              <a:t> En un </a:t>
            </a:r>
            <a:r>
              <a:rPr lang="en-GB" dirty="0" err="1"/>
              <a:t>entorno</a:t>
            </a:r>
            <a:r>
              <a:rPr lang="en-GB" dirty="0"/>
              <a:t> </a:t>
            </a:r>
            <a:r>
              <a:rPr lang="en-GB" dirty="0" err="1"/>
              <a:t>desconectado</a:t>
            </a:r>
            <a:r>
              <a:rPr lang="en-GB" dirty="0"/>
              <a:t>, </a:t>
            </a:r>
            <a:r>
              <a:rPr lang="en-GB" dirty="0" err="1"/>
              <a:t>una</a:t>
            </a:r>
            <a:r>
              <a:rPr lang="en-GB" dirty="0"/>
              <a:t> parte de los </a:t>
            </a:r>
            <a:r>
              <a:rPr lang="en-GB" dirty="0" err="1"/>
              <a:t>datos</a:t>
            </a:r>
            <a:r>
              <a:rPr lang="en-GB" dirty="0"/>
              <a:t> del </a:t>
            </a:r>
            <a:r>
              <a:rPr lang="en-GB" dirty="0" err="1"/>
              <a:t>repositorio</a:t>
            </a:r>
            <a:r>
              <a:rPr lang="en-GB" dirty="0"/>
              <a:t> central se </a:t>
            </a:r>
            <a:r>
              <a:rPr lang="en-GB" dirty="0" err="1"/>
              <a:t>copia</a:t>
            </a:r>
            <a:r>
              <a:rPr lang="en-GB" dirty="0"/>
              <a:t> y </a:t>
            </a:r>
            <a:r>
              <a:rPr lang="en-GB" dirty="0" err="1"/>
              <a:t>modifica</a:t>
            </a:r>
            <a:r>
              <a:rPr lang="en-GB" dirty="0"/>
              <a:t> en forma local, para </a:t>
            </a:r>
            <a:r>
              <a:rPr lang="en-GB" dirty="0" err="1"/>
              <a:t>luego</a:t>
            </a:r>
            <a:r>
              <a:rPr lang="en-GB" dirty="0"/>
              <a:t> </a:t>
            </a:r>
            <a:r>
              <a:rPr lang="en-GB" dirty="0" err="1"/>
              <a:t>sincronizarse</a:t>
            </a:r>
            <a:r>
              <a:rPr lang="en-GB" dirty="0"/>
              <a:t> con </a:t>
            </a:r>
            <a:r>
              <a:rPr lang="en-GB" dirty="0" err="1"/>
              <a:t>éste</a:t>
            </a:r>
            <a:r>
              <a:rPr lang="en-GB" dirty="0"/>
              <a:t>. </a:t>
            </a:r>
          </a:p>
          <a:p>
            <a:pPr eaLnBrk="1" hangingPunct="1">
              <a:defRPr/>
            </a:pPr>
            <a:r>
              <a:rPr lang="en-GB" dirty="0"/>
              <a:t> </a:t>
            </a:r>
            <a:r>
              <a:rPr lang="en-GB" dirty="0" err="1"/>
              <a:t>Ventajas</a:t>
            </a:r>
            <a:endParaRPr lang="en-GB" dirty="0"/>
          </a:p>
          <a:p>
            <a:pPr lvl="1" eaLnBrk="1" hangingPunct="1">
              <a:defRPr/>
            </a:pPr>
            <a:r>
              <a:rPr lang="en-GB" dirty="0"/>
              <a:t>Se </a:t>
            </a:r>
            <a:r>
              <a:rPr lang="en-GB" dirty="0" err="1"/>
              <a:t>puede</a:t>
            </a:r>
            <a:r>
              <a:rPr lang="en-GB" dirty="0"/>
              <a:t> </a:t>
            </a:r>
            <a:r>
              <a:rPr lang="en-GB" dirty="0" err="1"/>
              <a:t>trabajar</a:t>
            </a:r>
            <a:r>
              <a:rPr lang="en-GB" dirty="0"/>
              <a:t> en forma </a:t>
            </a:r>
            <a:r>
              <a:rPr lang="en-GB" dirty="0" err="1"/>
              <a:t>independiente</a:t>
            </a:r>
            <a:endParaRPr lang="en-GB" dirty="0"/>
          </a:p>
          <a:p>
            <a:pPr lvl="1" eaLnBrk="1" hangingPunct="1">
              <a:defRPr/>
            </a:pPr>
            <a:r>
              <a:rPr lang="en-GB" dirty="0"/>
              <a:t>Mayor </a:t>
            </a:r>
            <a:r>
              <a:rPr lang="en-GB" dirty="0" err="1"/>
              <a:t>escalabilidad</a:t>
            </a:r>
            <a:r>
              <a:rPr lang="en-GB" dirty="0"/>
              <a:t> y performance</a:t>
            </a:r>
          </a:p>
          <a:p>
            <a:pPr eaLnBrk="1" hangingPunct="1">
              <a:defRPr/>
            </a:pPr>
            <a:r>
              <a:rPr lang="en-GB" dirty="0"/>
              <a:t> </a:t>
            </a:r>
            <a:r>
              <a:rPr lang="en-GB" dirty="0" err="1"/>
              <a:t>Desventajas</a:t>
            </a:r>
            <a:endParaRPr lang="en-GB" dirty="0"/>
          </a:p>
          <a:p>
            <a:pPr lvl="1" eaLnBrk="1" hangingPunct="1">
              <a:defRPr/>
            </a:pPr>
            <a:r>
              <a:rPr lang="en-GB" dirty="0"/>
              <a:t>Los </a:t>
            </a:r>
            <a:r>
              <a:rPr lang="en-GB" dirty="0" err="1"/>
              <a:t>datos</a:t>
            </a:r>
            <a:r>
              <a:rPr lang="en-GB" dirty="0"/>
              <a:t> no </a:t>
            </a:r>
            <a:r>
              <a:rPr lang="en-GB" dirty="0" err="1"/>
              <a:t>están</a:t>
            </a:r>
            <a:r>
              <a:rPr lang="en-GB" dirty="0"/>
              <a:t> </a:t>
            </a:r>
            <a:r>
              <a:rPr lang="en-GB" dirty="0" err="1"/>
              <a:t>sinconizados</a:t>
            </a:r>
            <a:endParaRPr lang="en-GB" dirty="0"/>
          </a:p>
          <a:p>
            <a:pPr lvl="1" eaLnBrk="1" hangingPunct="1">
              <a:defRPr/>
            </a:pPr>
            <a:r>
              <a:rPr lang="en-GB" dirty="0" err="1"/>
              <a:t>Resolución</a:t>
            </a:r>
            <a:r>
              <a:rPr lang="en-GB" dirty="0"/>
              <a:t> manual de </a:t>
            </a:r>
            <a:r>
              <a:rPr lang="en-GB" dirty="0" err="1"/>
              <a:t>conflictos</a:t>
            </a:r>
            <a:endParaRPr lang="en-GB" dirty="0"/>
          </a:p>
        </p:txBody>
      </p:sp>
    </p:spTree>
    <p:extLst>
      <p:ext uri="{BB962C8B-B14F-4D97-AF65-F5344CB8AC3E}">
        <p14:creationId xmlns:p14="http://schemas.microsoft.com/office/powerpoint/2010/main" val="2795216122"/>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314450" y="964828"/>
            <a:ext cx="6057900" cy="584597"/>
          </a:xfrm>
        </p:spPr>
        <p:txBody>
          <a:bodyPr vert="horz" lIns="61290" tIns="31860" rIns="61290" bIns="31860" rtlCol="0" anchor="ctr">
            <a:normAutofit fontScale="90000"/>
          </a:bodyPr>
          <a:lstStyle/>
          <a:p>
            <a:pPr defTabSz="342900">
              <a:lnSpc>
                <a:spcPct val="93000"/>
              </a:lnSpc>
              <a:buClr>
                <a:srgbClr val="000000"/>
              </a:buClr>
              <a:buSzPct val="45000"/>
              <a:tabLst>
                <a:tab pos="542925" algn="l"/>
                <a:tab pos="1085850" algn="l"/>
                <a:tab pos="1628775" algn="l"/>
                <a:tab pos="2171700" algn="l"/>
                <a:tab pos="2714625" algn="l"/>
                <a:tab pos="3257550" algn="l"/>
                <a:tab pos="3800475" algn="l"/>
                <a:tab pos="4343400" algn="l"/>
                <a:tab pos="4886325" algn="l"/>
                <a:tab pos="5429250" algn="l"/>
                <a:tab pos="5972175" algn="l"/>
              </a:tabLst>
              <a:defRPr/>
            </a:pPr>
            <a:r>
              <a:rPr lang="en-GB" sz="3675" dirty="0"/>
              <a:t>ADO.NET - </a:t>
            </a:r>
            <a:r>
              <a:rPr lang="en-GB" sz="3675" dirty="0" err="1"/>
              <a:t>Arquitectura</a:t>
            </a:r>
            <a:endParaRPr lang="en-GB" sz="3675"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5539" y="1754841"/>
            <a:ext cx="5775722" cy="3668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766410171"/>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28751" y="1028700"/>
            <a:ext cx="6294835" cy="995363"/>
          </a:xfrm>
        </p:spPr>
        <p:txBody>
          <a:bodyPr/>
          <a:lstStyle/>
          <a:p>
            <a:pPr eaLnBrk="1" hangingPunct="1">
              <a:defRPr/>
            </a:pPr>
            <a:r>
              <a:rPr lang="en-GB" sz="3375"/>
              <a:t>ADO.NET- Proveedores de Acceso a Datos</a:t>
            </a:r>
            <a:endParaRPr lang="en-US" sz="3375"/>
          </a:p>
        </p:txBody>
      </p:sp>
      <p:sp>
        <p:nvSpPr>
          <p:cNvPr id="304131" name="Rectangle 3"/>
          <p:cNvSpPr>
            <a:spLocks noGrp="1" noChangeArrowheads="1"/>
          </p:cNvSpPr>
          <p:nvPr>
            <p:ph idx="1"/>
          </p:nvPr>
        </p:nvSpPr>
        <p:spPr>
          <a:xfrm>
            <a:off x="1428750" y="2315767"/>
            <a:ext cx="6291263" cy="2407444"/>
          </a:xfrm>
        </p:spPr>
        <p:txBody>
          <a:bodyPr>
            <a:normAutofit lnSpcReduction="10000"/>
          </a:bodyPr>
          <a:lstStyle/>
          <a:p>
            <a:pPr eaLnBrk="1" hangingPunct="1">
              <a:defRPr/>
            </a:pPr>
            <a:r>
              <a:rPr lang="en-GB" dirty="0"/>
              <a:t>SQL Server/Access (</a:t>
            </a:r>
            <a:r>
              <a:rPr lang="en-GB" dirty="0" err="1"/>
              <a:t>System.Data.SqlClient</a:t>
            </a:r>
            <a:r>
              <a:rPr lang="en-GB" dirty="0"/>
              <a:t>)</a:t>
            </a:r>
          </a:p>
          <a:p>
            <a:pPr eaLnBrk="1" hangingPunct="1">
              <a:defRPr/>
            </a:pPr>
            <a:r>
              <a:rPr lang="en-GB" dirty="0"/>
              <a:t>OLE DB (</a:t>
            </a:r>
            <a:r>
              <a:rPr lang="en-GB" dirty="0" err="1"/>
              <a:t>System.Data.OleDb</a:t>
            </a:r>
            <a:r>
              <a:rPr lang="en-GB" dirty="0"/>
              <a:t>)</a:t>
            </a:r>
          </a:p>
          <a:p>
            <a:pPr eaLnBrk="1" hangingPunct="1">
              <a:defRPr/>
            </a:pPr>
            <a:r>
              <a:rPr lang="en-GB" dirty="0"/>
              <a:t>ODBC (</a:t>
            </a:r>
            <a:r>
              <a:rPr lang="en-GB" dirty="0" err="1"/>
              <a:t>System.Data.Odbc</a:t>
            </a:r>
            <a:r>
              <a:rPr lang="en-GB" dirty="0"/>
              <a:t>)</a:t>
            </a:r>
          </a:p>
          <a:p>
            <a:pPr eaLnBrk="1" hangingPunct="1">
              <a:defRPr/>
            </a:pPr>
            <a:r>
              <a:rPr lang="en-GB" dirty="0"/>
              <a:t>Oracle (</a:t>
            </a:r>
            <a:r>
              <a:rPr lang="en-GB" dirty="0" err="1"/>
              <a:t>System.Data.OracleClient</a:t>
            </a:r>
            <a:r>
              <a:rPr lang="en-GB" dirty="0"/>
              <a:t>)</a:t>
            </a:r>
          </a:p>
          <a:p>
            <a:pPr eaLnBrk="1" hangingPunct="1">
              <a:defRPr/>
            </a:pPr>
            <a:r>
              <a:rPr lang="en-GB" dirty="0" err="1"/>
              <a:t>Otros</a:t>
            </a:r>
            <a:r>
              <a:rPr lang="en-GB" dirty="0"/>
              <a:t> </a:t>
            </a:r>
            <a:r>
              <a:rPr lang="en-GB" dirty="0" err="1"/>
              <a:t>provistos</a:t>
            </a:r>
            <a:r>
              <a:rPr lang="en-GB" dirty="0"/>
              <a:t> </a:t>
            </a:r>
            <a:r>
              <a:rPr lang="en-GB" dirty="0" err="1"/>
              <a:t>por</a:t>
            </a:r>
            <a:r>
              <a:rPr lang="en-GB" dirty="0"/>
              <a:t> </a:t>
            </a:r>
            <a:r>
              <a:rPr lang="en-GB" dirty="0" err="1"/>
              <a:t>terceros</a:t>
            </a:r>
            <a:r>
              <a:rPr lang="en-GB" dirty="0"/>
              <a:t> (MySQL, </a:t>
            </a:r>
            <a:r>
              <a:rPr lang="en-GB" dirty="0" err="1"/>
              <a:t>PostgreSQL</a:t>
            </a:r>
            <a:r>
              <a:rPr lang="en-GB" dirty="0"/>
              <a:t>, DB2, etc..)</a:t>
            </a:r>
            <a:endParaRPr lang="en-US" dirty="0"/>
          </a:p>
        </p:txBody>
      </p:sp>
    </p:spTree>
    <p:extLst>
      <p:ext uri="{BB962C8B-B14F-4D97-AF65-F5344CB8AC3E}">
        <p14:creationId xmlns:p14="http://schemas.microsoft.com/office/powerpoint/2010/main" val="259772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Freeform 2"/>
          <p:cNvSpPr>
            <a:spLocks noChangeArrowheads="1"/>
          </p:cNvSpPr>
          <p:nvPr/>
        </p:nvSpPr>
        <p:spPr bwMode="auto">
          <a:xfrm>
            <a:off x="3881437" y="4812507"/>
            <a:ext cx="996554" cy="711994"/>
          </a:xfrm>
          <a:custGeom>
            <a:avLst/>
            <a:gdLst>
              <a:gd name="T0" fmla="*/ 1362554808 w 1248"/>
              <a:gd name="T1" fmla="*/ 0 h 973"/>
              <a:gd name="T2" fmla="*/ 0 w 1248"/>
              <a:gd name="T3" fmla="*/ 926226059 h 973"/>
              <a:gd name="T4" fmla="*/ 1414699257 w 1248"/>
              <a:gd name="T5" fmla="*/ 338886585 h 973"/>
              <a:gd name="T6" fmla="*/ 0 60000 65536"/>
              <a:gd name="T7" fmla="*/ 0 60000 65536"/>
              <a:gd name="T8" fmla="*/ 0 60000 65536"/>
              <a:gd name="T9" fmla="*/ 0 w 1248"/>
              <a:gd name="T10" fmla="*/ 0 h 973"/>
              <a:gd name="T11" fmla="*/ 1248 w 1248"/>
              <a:gd name="T12" fmla="*/ 973 h 973"/>
            </a:gdLst>
            <a:ahLst/>
            <a:cxnLst>
              <a:cxn ang="T6">
                <a:pos x="T0" y="T1"/>
              </a:cxn>
              <a:cxn ang="T7">
                <a:pos x="T2" y="T3"/>
              </a:cxn>
              <a:cxn ang="T8">
                <a:pos x="T4" y="T5"/>
              </a:cxn>
            </a:cxnLst>
            <a:rect l="T9" t="T10" r="T11" b="T12"/>
            <a:pathLst>
              <a:path w="1248" h="973">
                <a:moveTo>
                  <a:pt x="1202" y="0"/>
                </a:moveTo>
                <a:lnTo>
                  <a:pt x="0" y="973"/>
                </a:lnTo>
                <a:lnTo>
                  <a:pt x="1248" y="356"/>
                </a:lnTo>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1350"/>
          </a:p>
        </p:txBody>
      </p:sp>
      <p:sp>
        <p:nvSpPr>
          <p:cNvPr id="8195" name="Freeform 3"/>
          <p:cNvSpPr>
            <a:spLocks noChangeArrowheads="1"/>
          </p:cNvSpPr>
          <p:nvPr/>
        </p:nvSpPr>
        <p:spPr bwMode="auto">
          <a:xfrm>
            <a:off x="3081337" y="4110039"/>
            <a:ext cx="1747838" cy="1289447"/>
          </a:xfrm>
          <a:custGeom>
            <a:avLst/>
            <a:gdLst>
              <a:gd name="T0" fmla="*/ 2147483647 w 1248"/>
              <a:gd name="T1" fmla="*/ 0 h 973"/>
              <a:gd name="T2" fmla="*/ 0 w 1248"/>
              <a:gd name="T3" fmla="*/ 2147483647 h 973"/>
              <a:gd name="T4" fmla="*/ 2147483647 w 1248"/>
              <a:gd name="T5" fmla="*/ 1111499112 h 973"/>
              <a:gd name="T6" fmla="*/ 0 60000 65536"/>
              <a:gd name="T7" fmla="*/ 0 60000 65536"/>
              <a:gd name="T8" fmla="*/ 0 60000 65536"/>
              <a:gd name="T9" fmla="*/ 0 w 1248"/>
              <a:gd name="T10" fmla="*/ 0 h 973"/>
              <a:gd name="T11" fmla="*/ 1248 w 1248"/>
              <a:gd name="T12" fmla="*/ 973 h 973"/>
            </a:gdLst>
            <a:ahLst/>
            <a:cxnLst>
              <a:cxn ang="T6">
                <a:pos x="T0" y="T1"/>
              </a:cxn>
              <a:cxn ang="T7">
                <a:pos x="T2" y="T3"/>
              </a:cxn>
              <a:cxn ang="T8">
                <a:pos x="T4" y="T5"/>
              </a:cxn>
            </a:cxnLst>
            <a:rect l="T9" t="T10" r="T11" b="T12"/>
            <a:pathLst>
              <a:path w="1248" h="973">
                <a:moveTo>
                  <a:pt x="1202" y="0"/>
                </a:moveTo>
                <a:lnTo>
                  <a:pt x="0" y="973"/>
                </a:lnTo>
                <a:lnTo>
                  <a:pt x="1248" y="356"/>
                </a:lnTo>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1350"/>
          </a:p>
        </p:txBody>
      </p:sp>
      <p:sp>
        <p:nvSpPr>
          <p:cNvPr id="8196" name="Freeform 4"/>
          <p:cNvSpPr>
            <a:spLocks noChangeArrowheads="1"/>
          </p:cNvSpPr>
          <p:nvPr/>
        </p:nvSpPr>
        <p:spPr bwMode="auto">
          <a:xfrm>
            <a:off x="3046810" y="3463528"/>
            <a:ext cx="1776413" cy="1357313"/>
          </a:xfrm>
          <a:custGeom>
            <a:avLst/>
            <a:gdLst>
              <a:gd name="T0" fmla="*/ 2147483647 w 1107"/>
              <a:gd name="T1" fmla="*/ 0 h 1068"/>
              <a:gd name="T2" fmla="*/ 0 w 1107"/>
              <a:gd name="T3" fmla="*/ 2147483647 h 1068"/>
              <a:gd name="T4" fmla="*/ 2147483647 w 1107"/>
              <a:gd name="T5" fmla="*/ 1022220681 h 1068"/>
              <a:gd name="T6" fmla="*/ 0 60000 65536"/>
              <a:gd name="T7" fmla="*/ 0 60000 65536"/>
              <a:gd name="T8" fmla="*/ 0 60000 65536"/>
              <a:gd name="T9" fmla="*/ 0 w 1107"/>
              <a:gd name="T10" fmla="*/ 0 h 1068"/>
              <a:gd name="T11" fmla="*/ 1107 w 1107"/>
              <a:gd name="T12" fmla="*/ 1068 h 1068"/>
            </a:gdLst>
            <a:ahLst/>
            <a:cxnLst>
              <a:cxn ang="T6">
                <a:pos x="T0" y="T1"/>
              </a:cxn>
              <a:cxn ang="T7">
                <a:pos x="T2" y="T3"/>
              </a:cxn>
              <a:cxn ang="T8">
                <a:pos x="T4" y="T5"/>
              </a:cxn>
            </a:cxnLst>
            <a:rect l="T9" t="T10" r="T11" b="T12"/>
            <a:pathLst>
              <a:path w="1107" h="1068">
                <a:moveTo>
                  <a:pt x="1061" y="0"/>
                </a:moveTo>
                <a:lnTo>
                  <a:pt x="0" y="1068"/>
                </a:lnTo>
                <a:lnTo>
                  <a:pt x="1107" y="356"/>
                </a:lnTo>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1350"/>
          </a:p>
        </p:txBody>
      </p:sp>
      <p:sp>
        <p:nvSpPr>
          <p:cNvPr id="8197" name="Freeform 5"/>
          <p:cNvSpPr>
            <a:spLocks noChangeArrowheads="1"/>
          </p:cNvSpPr>
          <p:nvPr/>
        </p:nvSpPr>
        <p:spPr bwMode="auto">
          <a:xfrm>
            <a:off x="3494486" y="2893220"/>
            <a:ext cx="1334690" cy="1264444"/>
          </a:xfrm>
          <a:custGeom>
            <a:avLst/>
            <a:gdLst>
              <a:gd name="T0" fmla="*/ 2147483647 w 1121"/>
              <a:gd name="T1" fmla="*/ 0 h 1062"/>
              <a:gd name="T2" fmla="*/ 0 w 1121"/>
              <a:gd name="T3" fmla="*/ 2147483647 h 1062"/>
              <a:gd name="T4" fmla="*/ 2147483647 w 1121"/>
              <a:gd name="T5" fmla="*/ 897175625 h 1062"/>
              <a:gd name="T6" fmla="*/ 0 60000 65536"/>
              <a:gd name="T7" fmla="*/ 0 60000 65536"/>
              <a:gd name="T8" fmla="*/ 0 60000 65536"/>
              <a:gd name="T9" fmla="*/ 0 w 1121"/>
              <a:gd name="T10" fmla="*/ 0 h 1062"/>
              <a:gd name="T11" fmla="*/ 1121 w 1121"/>
              <a:gd name="T12" fmla="*/ 1062 h 1062"/>
            </a:gdLst>
            <a:ahLst/>
            <a:cxnLst>
              <a:cxn ang="T6">
                <a:pos x="T0" y="T1"/>
              </a:cxn>
              <a:cxn ang="T7">
                <a:pos x="T2" y="T3"/>
              </a:cxn>
              <a:cxn ang="T8">
                <a:pos x="T4" y="T5"/>
              </a:cxn>
            </a:cxnLst>
            <a:rect l="T9" t="T10" r="T11" b="T12"/>
            <a:pathLst>
              <a:path w="1121" h="1062">
                <a:moveTo>
                  <a:pt x="1075" y="0"/>
                </a:moveTo>
                <a:lnTo>
                  <a:pt x="0" y="1062"/>
                </a:lnTo>
                <a:lnTo>
                  <a:pt x="1121" y="356"/>
                </a:lnTo>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1350"/>
          </a:p>
        </p:txBody>
      </p:sp>
      <p:sp>
        <p:nvSpPr>
          <p:cNvPr id="8198" name="Freeform 6"/>
          <p:cNvSpPr>
            <a:spLocks noChangeArrowheads="1"/>
          </p:cNvSpPr>
          <p:nvPr/>
        </p:nvSpPr>
        <p:spPr bwMode="auto">
          <a:xfrm>
            <a:off x="3537348" y="2235994"/>
            <a:ext cx="1264444" cy="1410891"/>
          </a:xfrm>
          <a:custGeom>
            <a:avLst/>
            <a:gdLst>
              <a:gd name="T0" fmla="*/ 2147483647 w 1062"/>
              <a:gd name="T1" fmla="*/ 0 h 1185"/>
              <a:gd name="T2" fmla="*/ 0 w 1062"/>
              <a:gd name="T3" fmla="*/ 2147483647 h 1185"/>
              <a:gd name="T4" fmla="*/ 2147483647 w 1062"/>
              <a:gd name="T5" fmla="*/ 897175863 h 1185"/>
              <a:gd name="T6" fmla="*/ 0 60000 65536"/>
              <a:gd name="T7" fmla="*/ 0 60000 65536"/>
              <a:gd name="T8" fmla="*/ 0 60000 65536"/>
              <a:gd name="T9" fmla="*/ 0 w 1062"/>
              <a:gd name="T10" fmla="*/ 0 h 1185"/>
              <a:gd name="T11" fmla="*/ 1062 w 1062"/>
              <a:gd name="T12" fmla="*/ 1185 h 1185"/>
            </a:gdLst>
            <a:ahLst/>
            <a:cxnLst>
              <a:cxn ang="T6">
                <a:pos x="T0" y="T1"/>
              </a:cxn>
              <a:cxn ang="T7">
                <a:pos x="T2" y="T3"/>
              </a:cxn>
              <a:cxn ang="T8">
                <a:pos x="T4" y="T5"/>
              </a:cxn>
            </a:cxnLst>
            <a:rect l="T9" t="T10" r="T11" b="T12"/>
            <a:pathLst>
              <a:path w="1062" h="1185">
                <a:moveTo>
                  <a:pt x="1016" y="0"/>
                </a:moveTo>
                <a:lnTo>
                  <a:pt x="0" y="1185"/>
                </a:lnTo>
                <a:lnTo>
                  <a:pt x="1062" y="356"/>
                </a:lnTo>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1350"/>
          </a:p>
        </p:txBody>
      </p:sp>
      <p:sp>
        <p:nvSpPr>
          <p:cNvPr id="8199" name="AutoShape 7"/>
          <p:cNvSpPr>
            <a:spLocks noChangeArrowheads="1"/>
          </p:cNvSpPr>
          <p:nvPr/>
        </p:nvSpPr>
        <p:spPr bwMode="auto">
          <a:xfrm>
            <a:off x="2060972" y="2078831"/>
            <a:ext cx="1781175" cy="896541"/>
          </a:xfrm>
          <a:prstGeom prst="can">
            <a:avLst>
              <a:gd name="adj" fmla="val 21491"/>
            </a:avLst>
          </a:prstGeom>
          <a:gradFill rotWithShape="0">
            <a:gsLst>
              <a:gs pos="0">
                <a:srgbClr val="425FA7"/>
              </a:gs>
              <a:gs pos="50000">
                <a:srgbClr val="6590FD"/>
              </a:gs>
              <a:gs pos="100000">
                <a:srgbClr val="425FA7"/>
              </a:gs>
            </a:gsLst>
            <a:lin ang="10800000" scaled="1"/>
          </a:gradFill>
          <a:ln w="12600">
            <a:solidFill>
              <a:srgbClr val="000000"/>
            </a:solidFill>
            <a:miter lim="800000"/>
            <a:headEnd/>
            <a:tailEnd/>
          </a:ln>
          <a:effectLst>
            <a:outerShdw dist="63504" dir="3183908" algn="ctr" rotWithShape="0">
              <a:srgbClr val="B2B2B2"/>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8200" name="Rectangle 8"/>
          <p:cNvSpPr>
            <a:spLocks noChangeArrowheads="1"/>
          </p:cNvSpPr>
          <p:nvPr/>
        </p:nvSpPr>
        <p:spPr bwMode="auto">
          <a:xfrm>
            <a:off x="2304654" y="2475311"/>
            <a:ext cx="1224758" cy="27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67500" tIns="35100" rIns="67500" bIns="35100">
            <a:spAutoFit/>
          </a:bodyP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lnSpc>
                <a:spcPct val="90000"/>
              </a:lnSpc>
              <a:buClr>
                <a:srgbClr val="2B6A95"/>
              </a:buClr>
              <a:buSzPct val="100000"/>
              <a:buFont typeface="Arial Narrow" panose="020B0606020202030204" pitchFamily="34" charset="0"/>
              <a:buNone/>
            </a:pPr>
            <a:r>
              <a:rPr lang="en-GB" altLang="es-MX" sz="1500" b="1">
                <a:solidFill>
                  <a:srgbClr val="FFFF99"/>
                </a:solidFill>
                <a:latin typeface="Arial Narrow" panose="020B0606020202030204" pitchFamily="34" charset="0"/>
                <a:ea typeface="Lucida Sans Unicode" panose="020B0602030504020204" pitchFamily="34" charset="0"/>
                <a:cs typeface="Lucida Sans Unicode" panose="020B0602030504020204" pitchFamily="34" charset="0"/>
              </a:rPr>
              <a:t>Base de Datos</a:t>
            </a:r>
          </a:p>
        </p:txBody>
      </p:sp>
      <p:sp>
        <p:nvSpPr>
          <p:cNvPr id="8201" name="AutoShape 10"/>
          <p:cNvSpPr>
            <a:spLocks noChangeArrowheads="1"/>
          </p:cNvSpPr>
          <p:nvPr/>
        </p:nvSpPr>
        <p:spPr bwMode="auto">
          <a:xfrm>
            <a:off x="2057400" y="3268266"/>
            <a:ext cx="1771650" cy="400050"/>
          </a:xfrm>
          <a:prstGeom prst="roundRect">
            <a:avLst>
              <a:gd name="adj" fmla="val 16667"/>
            </a:avLst>
          </a:prstGeom>
          <a:gradFill rotWithShape="0">
            <a:gsLst>
              <a:gs pos="0">
                <a:srgbClr val="F9FBFE"/>
              </a:gs>
              <a:gs pos="100000">
                <a:srgbClr val="99CCFF"/>
              </a:gs>
            </a:gsLst>
            <a:lin ang="5400000" scaled="1"/>
          </a:gradFill>
          <a:ln w="9360">
            <a:solidFill>
              <a:srgbClr val="0033CC"/>
            </a:solidFill>
            <a:miter lim="800000"/>
            <a:headEnd/>
            <a:tailEnd/>
          </a:ln>
          <a:effectLst>
            <a:outerShdw dist="53966" dir="2700000" algn="ctr" rotWithShape="0">
              <a:srgbClr val="969696"/>
            </a:outerShdw>
          </a:effectLst>
        </p:spPr>
        <p:txBody>
          <a:bodyPr wrap="none" lIns="67500" tIns="20520" rIns="67500" bIns="2052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3333CC"/>
              </a:buClr>
              <a:buSzPct val="100000"/>
              <a:buFont typeface="Arial Narrow" panose="020B0606020202030204" pitchFamily="34" charset="0"/>
              <a:buNone/>
            </a:pPr>
            <a:r>
              <a:rPr lang="en-GB" altLang="es-MX" sz="1500" b="1">
                <a:solidFill>
                  <a:srgbClr val="3333CC"/>
                </a:solidFill>
                <a:latin typeface="Arial Narrow" panose="020B0606020202030204" pitchFamily="34" charset="0"/>
                <a:ea typeface="Lucida Sans Unicode" panose="020B0602030504020204" pitchFamily="34" charset="0"/>
                <a:cs typeface="Lucida Sans Unicode" panose="020B0602030504020204" pitchFamily="34" charset="0"/>
              </a:rPr>
              <a:t>XxxConnection</a:t>
            </a:r>
          </a:p>
        </p:txBody>
      </p:sp>
      <p:sp>
        <p:nvSpPr>
          <p:cNvPr id="8202" name="AutoShape 11"/>
          <p:cNvSpPr>
            <a:spLocks noChangeArrowheads="1"/>
          </p:cNvSpPr>
          <p:nvPr/>
        </p:nvSpPr>
        <p:spPr bwMode="auto">
          <a:xfrm>
            <a:off x="2057400" y="3804047"/>
            <a:ext cx="1771650" cy="400050"/>
          </a:xfrm>
          <a:prstGeom prst="roundRect">
            <a:avLst>
              <a:gd name="adj" fmla="val 16667"/>
            </a:avLst>
          </a:prstGeom>
          <a:gradFill rotWithShape="0">
            <a:gsLst>
              <a:gs pos="0">
                <a:srgbClr val="F9FBFE"/>
              </a:gs>
              <a:gs pos="100000">
                <a:srgbClr val="99CCFF"/>
              </a:gs>
            </a:gsLst>
            <a:lin ang="5400000" scaled="1"/>
          </a:gradFill>
          <a:ln w="9360">
            <a:solidFill>
              <a:srgbClr val="0033CC"/>
            </a:solidFill>
            <a:miter lim="800000"/>
            <a:headEnd/>
            <a:tailEnd/>
          </a:ln>
          <a:effectLst>
            <a:outerShdw dist="53966" dir="2700000" algn="ctr" rotWithShape="0">
              <a:srgbClr val="969696"/>
            </a:outerShdw>
          </a:effectLst>
        </p:spPr>
        <p:txBody>
          <a:bodyPr wrap="none" lIns="67500" tIns="20520" rIns="67500" bIns="2052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3333CC"/>
              </a:buClr>
              <a:buSzPct val="100000"/>
              <a:buFont typeface="Arial Narrow" panose="020B0606020202030204" pitchFamily="34" charset="0"/>
              <a:buNone/>
            </a:pPr>
            <a:r>
              <a:rPr lang="en-GB" altLang="es-MX" sz="1500" b="1">
                <a:solidFill>
                  <a:srgbClr val="3333CC"/>
                </a:solidFill>
                <a:latin typeface="Arial Narrow" panose="020B0606020202030204" pitchFamily="34" charset="0"/>
                <a:ea typeface="Lucida Sans Unicode" panose="020B0602030504020204" pitchFamily="34" charset="0"/>
                <a:cs typeface="Lucida Sans Unicode" panose="020B0602030504020204" pitchFamily="34" charset="0"/>
              </a:rPr>
              <a:t>XxxCommand</a:t>
            </a:r>
          </a:p>
        </p:txBody>
      </p:sp>
      <p:sp>
        <p:nvSpPr>
          <p:cNvPr id="8203" name="AutoShape 12"/>
          <p:cNvSpPr>
            <a:spLocks noChangeArrowheads="1"/>
          </p:cNvSpPr>
          <p:nvPr/>
        </p:nvSpPr>
        <p:spPr bwMode="auto">
          <a:xfrm>
            <a:off x="1731170" y="5275660"/>
            <a:ext cx="1565672" cy="400050"/>
          </a:xfrm>
          <a:prstGeom prst="roundRect">
            <a:avLst>
              <a:gd name="adj" fmla="val 16667"/>
            </a:avLst>
          </a:prstGeom>
          <a:gradFill rotWithShape="0">
            <a:gsLst>
              <a:gs pos="0">
                <a:srgbClr val="F9FBFE"/>
              </a:gs>
              <a:gs pos="100000">
                <a:srgbClr val="99CCFF"/>
              </a:gs>
            </a:gsLst>
            <a:lin ang="5400000" scaled="1"/>
          </a:gradFill>
          <a:ln w="9360">
            <a:solidFill>
              <a:srgbClr val="0033CC"/>
            </a:solidFill>
            <a:miter lim="800000"/>
            <a:headEnd/>
            <a:tailEnd/>
          </a:ln>
          <a:effectLst>
            <a:outerShdw dist="53966" dir="2700000" algn="ctr" rotWithShape="0">
              <a:srgbClr val="969696"/>
            </a:outerShdw>
          </a:effectLst>
        </p:spPr>
        <p:txBody>
          <a:bodyPr wrap="none" lIns="67500" tIns="20520" rIns="67500" bIns="2052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3333CC"/>
              </a:buClr>
              <a:buSzPct val="100000"/>
              <a:buFont typeface="Arial Narrow" panose="020B0606020202030204" pitchFamily="34" charset="0"/>
              <a:buNone/>
            </a:pPr>
            <a:r>
              <a:rPr lang="en-GB" altLang="es-MX" sz="1500" b="1">
                <a:solidFill>
                  <a:srgbClr val="3333CC"/>
                </a:solidFill>
                <a:latin typeface="Arial Narrow" panose="020B0606020202030204" pitchFamily="34" charset="0"/>
                <a:ea typeface="Lucida Sans Unicode" panose="020B0602030504020204" pitchFamily="34" charset="0"/>
                <a:cs typeface="Lucida Sans Unicode" panose="020B0602030504020204" pitchFamily="34" charset="0"/>
              </a:rPr>
              <a:t>DataSet</a:t>
            </a:r>
          </a:p>
        </p:txBody>
      </p:sp>
      <p:sp>
        <p:nvSpPr>
          <p:cNvPr id="8204" name="AutoShape 13"/>
          <p:cNvSpPr>
            <a:spLocks noChangeArrowheads="1"/>
          </p:cNvSpPr>
          <p:nvPr/>
        </p:nvSpPr>
        <p:spPr bwMode="auto">
          <a:xfrm>
            <a:off x="3539729" y="5289947"/>
            <a:ext cx="1456134" cy="400050"/>
          </a:xfrm>
          <a:prstGeom prst="roundRect">
            <a:avLst>
              <a:gd name="adj" fmla="val 16667"/>
            </a:avLst>
          </a:prstGeom>
          <a:gradFill rotWithShape="0">
            <a:gsLst>
              <a:gs pos="0">
                <a:srgbClr val="F9FBFE"/>
              </a:gs>
              <a:gs pos="100000">
                <a:srgbClr val="99CCFF"/>
              </a:gs>
            </a:gsLst>
            <a:lin ang="5400000" scaled="1"/>
          </a:gradFill>
          <a:ln w="9360">
            <a:solidFill>
              <a:srgbClr val="0033CC"/>
            </a:solidFill>
            <a:miter lim="800000"/>
            <a:headEnd/>
            <a:tailEnd/>
          </a:ln>
          <a:effectLst>
            <a:outerShdw dist="53966" dir="2700000" algn="ctr" rotWithShape="0">
              <a:srgbClr val="969696"/>
            </a:outerShdw>
          </a:effectLst>
        </p:spPr>
        <p:txBody>
          <a:bodyPr wrap="none" lIns="67500" tIns="20520" rIns="67500" bIns="2052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3333CC"/>
              </a:buClr>
              <a:buSzPct val="100000"/>
              <a:buFont typeface="Arial Narrow" panose="020B0606020202030204" pitchFamily="34" charset="0"/>
              <a:buNone/>
            </a:pPr>
            <a:r>
              <a:rPr lang="en-GB" altLang="es-MX" sz="1500" b="1">
                <a:solidFill>
                  <a:srgbClr val="3333CC"/>
                </a:solidFill>
                <a:latin typeface="Arial Narrow" panose="020B0606020202030204" pitchFamily="34" charset="0"/>
                <a:ea typeface="Lucida Sans Unicode" panose="020B0602030504020204" pitchFamily="34" charset="0"/>
                <a:cs typeface="Lucida Sans Unicode" panose="020B0602030504020204" pitchFamily="34" charset="0"/>
              </a:rPr>
              <a:t>XxxDataReader</a:t>
            </a:r>
          </a:p>
        </p:txBody>
      </p:sp>
      <p:sp>
        <p:nvSpPr>
          <p:cNvPr id="8205" name="AutoShape 14"/>
          <p:cNvSpPr>
            <a:spLocks noChangeArrowheads="1"/>
          </p:cNvSpPr>
          <p:nvPr/>
        </p:nvSpPr>
        <p:spPr bwMode="auto">
          <a:xfrm>
            <a:off x="1763316" y="4682729"/>
            <a:ext cx="1498997" cy="400050"/>
          </a:xfrm>
          <a:prstGeom prst="roundRect">
            <a:avLst>
              <a:gd name="adj" fmla="val 16667"/>
            </a:avLst>
          </a:prstGeom>
          <a:gradFill rotWithShape="0">
            <a:gsLst>
              <a:gs pos="0">
                <a:srgbClr val="F9FBFE"/>
              </a:gs>
              <a:gs pos="100000">
                <a:srgbClr val="99CCFF"/>
              </a:gs>
            </a:gsLst>
            <a:lin ang="5400000" scaled="1"/>
          </a:gradFill>
          <a:ln w="9360">
            <a:solidFill>
              <a:srgbClr val="0033CC"/>
            </a:solidFill>
            <a:miter lim="800000"/>
            <a:headEnd/>
            <a:tailEnd/>
          </a:ln>
          <a:effectLst>
            <a:outerShdw dist="53966" dir="2700000" algn="ctr" rotWithShape="0">
              <a:srgbClr val="969696"/>
            </a:outerShdw>
          </a:effectLst>
        </p:spPr>
        <p:txBody>
          <a:bodyPr wrap="none" lIns="67500" tIns="20520" rIns="67500" bIns="2052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3333CC"/>
              </a:buClr>
              <a:buSzPct val="100000"/>
              <a:buFont typeface="Arial Narrow" panose="020B0606020202030204" pitchFamily="34" charset="0"/>
              <a:buNone/>
            </a:pPr>
            <a:r>
              <a:rPr lang="en-GB" altLang="es-MX" sz="1500" b="1">
                <a:solidFill>
                  <a:srgbClr val="3333CC"/>
                </a:solidFill>
                <a:latin typeface="Arial Narrow" panose="020B0606020202030204" pitchFamily="34" charset="0"/>
                <a:ea typeface="Lucida Sans Unicode" panose="020B0602030504020204" pitchFamily="34" charset="0"/>
                <a:cs typeface="Lucida Sans Unicode" panose="020B0602030504020204" pitchFamily="34" charset="0"/>
              </a:rPr>
              <a:t>XxxDataAdapter</a:t>
            </a:r>
          </a:p>
        </p:txBody>
      </p:sp>
      <p:sp>
        <p:nvSpPr>
          <p:cNvPr id="8206" name="AutoShape 15"/>
          <p:cNvSpPr>
            <a:spLocks noChangeArrowheads="1"/>
          </p:cNvSpPr>
          <p:nvPr/>
        </p:nvSpPr>
        <p:spPr bwMode="auto">
          <a:xfrm rot="16200000" flipH="1">
            <a:off x="1838922" y="5165528"/>
            <a:ext cx="397669" cy="244078"/>
          </a:xfrm>
          <a:prstGeom prst="rightArrow">
            <a:avLst>
              <a:gd name="adj1" fmla="val 49741"/>
              <a:gd name="adj2" fmla="val 92235"/>
            </a:avLst>
          </a:prstGeom>
          <a:solidFill>
            <a:srgbClr val="DF95DA"/>
          </a:solidFill>
          <a:ln w="6480">
            <a:solidFill>
              <a:srgbClr val="800080"/>
            </a:solidFill>
            <a:miter lim="800000"/>
            <a:headEnd/>
            <a:tailEnd/>
          </a:ln>
          <a:effectLst>
            <a:outerShdw dist="40186" dir="4303642" algn="ctr" rotWithShape="0">
              <a:srgbClr val="919191"/>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8207" name="AutoShape 16"/>
          <p:cNvSpPr>
            <a:spLocks noChangeArrowheads="1"/>
          </p:cNvSpPr>
          <p:nvPr/>
        </p:nvSpPr>
        <p:spPr bwMode="auto">
          <a:xfrm rot="16200000" flipH="1">
            <a:off x="2759870" y="3012282"/>
            <a:ext cx="321469" cy="285750"/>
          </a:xfrm>
          <a:prstGeom prst="rightArrow">
            <a:avLst>
              <a:gd name="adj1" fmla="val 49741"/>
              <a:gd name="adj2" fmla="val 63688"/>
            </a:avLst>
          </a:prstGeom>
          <a:solidFill>
            <a:srgbClr val="DF95DA"/>
          </a:solidFill>
          <a:ln w="6480">
            <a:solidFill>
              <a:srgbClr val="800080"/>
            </a:solidFill>
            <a:miter lim="800000"/>
            <a:headEnd/>
            <a:tailEnd/>
          </a:ln>
          <a:effectLst>
            <a:outerShdw dist="40186" dir="4303642" algn="ctr" rotWithShape="0">
              <a:srgbClr val="919191"/>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8208" name="AutoShape 17"/>
          <p:cNvSpPr>
            <a:spLocks noChangeArrowheads="1"/>
          </p:cNvSpPr>
          <p:nvPr/>
        </p:nvSpPr>
        <p:spPr bwMode="auto">
          <a:xfrm rot="16200000" flipH="1">
            <a:off x="2788445" y="3625453"/>
            <a:ext cx="310753" cy="244079"/>
          </a:xfrm>
          <a:prstGeom prst="rightArrow">
            <a:avLst>
              <a:gd name="adj1" fmla="val 49741"/>
              <a:gd name="adj2" fmla="val 72075"/>
            </a:avLst>
          </a:prstGeom>
          <a:solidFill>
            <a:srgbClr val="DF95DA"/>
          </a:solidFill>
          <a:ln w="6480">
            <a:solidFill>
              <a:srgbClr val="800080"/>
            </a:solidFill>
            <a:miter lim="800000"/>
            <a:headEnd/>
            <a:tailEnd/>
          </a:ln>
          <a:effectLst>
            <a:outerShdw dist="40186" dir="4303642" algn="ctr" rotWithShape="0">
              <a:srgbClr val="919191"/>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8209" name="AutoShape 18"/>
          <p:cNvSpPr>
            <a:spLocks noChangeArrowheads="1"/>
          </p:cNvSpPr>
          <p:nvPr/>
        </p:nvSpPr>
        <p:spPr bwMode="auto">
          <a:xfrm rot="16200000" flipH="1">
            <a:off x="2123481" y="4372570"/>
            <a:ext cx="550069" cy="244079"/>
          </a:xfrm>
          <a:prstGeom prst="rightArrow">
            <a:avLst>
              <a:gd name="adj1" fmla="val 49741"/>
              <a:gd name="adj2" fmla="val 127582"/>
            </a:avLst>
          </a:prstGeom>
          <a:solidFill>
            <a:srgbClr val="DF95DA"/>
          </a:solidFill>
          <a:ln w="6480">
            <a:solidFill>
              <a:srgbClr val="800080"/>
            </a:solidFill>
            <a:miter lim="800000"/>
            <a:headEnd/>
            <a:tailEnd/>
          </a:ln>
          <a:effectLst>
            <a:outerShdw dist="40186" dir="4303642" algn="ctr" rotWithShape="0">
              <a:srgbClr val="919191"/>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8210" name="Rectangle 19"/>
          <p:cNvSpPr>
            <a:spLocks noChangeArrowheads="1"/>
          </p:cNvSpPr>
          <p:nvPr/>
        </p:nvSpPr>
        <p:spPr bwMode="auto">
          <a:xfrm>
            <a:off x="4686300" y="2239566"/>
            <a:ext cx="2914650" cy="457200"/>
          </a:xfrm>
          <a:prstGeom prst="rect">
            <a:avLst/>
          </a:prstGeom>
          <a:solidFill>
            <a:schemeClr val="accent1"/>
          </a:solidFill>
          <a:ln w="9398">
            <a:solidFill>
              <a:srgbClr val="FFFFFF"/>
            </a:solidFill>
            <a:miter lim="800000"/>
            <a:headEnd/>
            <a:tailEnd/>
          </a:ln>
          <a:effectLst>
            <a:outerShdw dist="53966" dir="18900000" algn="ctr" rotWithShape="0">
              <a:srgbClr val="FFFFFF">
                <a:alpha val="50026"/>
              </a:srgbClr>
            </a:outerShdw>
          </a:effectLst>
        </p:spPr>
        <p:txBody>
          <a:bodyPr wrap="none" lIns="67500" tIns="35100" rIns="67500" bIns="3510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FF6633"/>
              </a:buClr>
              <a:buSzPct val="100000"/>
              <a:buFont typeface="Arial Narrow" panose="020B0606020202030204" pitchFamily="34" charset="0"/>
              <a:buNone/>
            </a:pP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Maneja</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la </a:t>
            </a: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conección</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a </a:t>
            </a: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una</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base de </a:t>
            </a:r>
          </a:p>
          <a:p>
            <a:pPr algn="ctr">
              <a:buClr>
                <a:srgbClr val="FF6633"/>
              </a:buClr>
              <a:buSzPct val="100000"/>
              <a:buFont typeface="Arial Narrow" panose="020B0606020202030204" pitchFamily="34" charset="0"/>
              <a:buNone/>
            </a:pP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datos</a:t>
            </a:r>
            <a:endPar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endParaRPr>
          </a:p>
        </p:txBody>
      </p:sp>
      <p:sp>
        <p:nvSpPr>
          <p:cNvPr id="8211" name="Rectangle 20"/>
          <p:cNvSpPr>
            <a:spLocks noChangeArrowheads="1"/>
          </p:cNvSpPr>
          <p:nvPr/>
        </p:nvSpPr>
        <p:spPr bwMode="auto">
          <a:xfrm>
            <a:off x="4743450" y="2857500"/>
            <a:ext cx="2881313" cy="457200"/>
          </a:xfrm>
          <a:prstGeom prst="rect">
            <a:avLst/>
          </a:prstGeom>
          <a:solidFill>
            <a:schemeClr val="accent1"/>
          </a:solidFill>
          <a:ln w="9398" algn="ctr">
            <a:solidFill>
              <a:srgbClr val="FFFFFF"/>
            </a:solidFill>
            <a:miter lim="800000"/>
            <a:headEnd/>
            <a:tailEnd/>
          </a:ln>
          <a:effectLst>
            <a:outerShdw dist="53966" dir="18900000" algn="ctr" rotWithShape="0">
              <a:srgbClr val="FFFFFF">
                <a:alpha val="50026"/>
              </a:srgbClr>
            </a:outerShdw>
          </a:effectLst>
        </p:spPr>
        <p:txBody>
          <a:bodyPr wrap="none" lIns="67500" tIns="35100" rIns="67500" bIns="3510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FF6633"/>
              </a:buClr>
              <a:buSzPct val="100000"/>
              <a:buFont typeface="Arial Narrow" panose="020B0606020202030204" pitchFamily="34" charset="0"/>
              <a:buNone/>
            </a:pP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Ejecuta</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a:t>
            </a: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comandos</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contra </a:t>
            </a: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una</a:t>
            </a: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 base</a:t>
            </a:r>
          </a:p>
          <a:p>
            <a:pPr algn="ctr">
              <a:buClr>
                <a:srgbClr val="FF6633"/>
              </a:buClr>
              <a:buSzPct val="100000"/>
              <a:buFont typeface="Arial Narrow" panose="020B0606020202030204" pitchFamily="34" charset="0"/>
              <a:buNone/>
            </a:pPr>
            <a:r>
              <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rPr>
              <a:t>de </a:t>
            </a:r>
            <a:r>
              <a:rPr lang="en-GB" altLang="es-MX" sz="1500" b="1" dirty="0" err="1">
                <a:latin typeface="Arial Narrow" panose="020B0606020202030204" pitchFamily="34" charset="0"/>
                <a:ea typeface="Lucida Sans Unicode" panose="020B0602030504020204" pitchFamily="34" charset="0"/>
                <a:cs typeface="Lucida Sans Unicode" panose="020B0602030504020204" pitchFamily="34" charset="0"/>
              </a:rPr>
              <a:t>datos</a:t>
            </a:r>
            <a:endParaRPr lang="en-GB" altLang="es-MX" sz="1500" b="1" dirty="0">
              <a:latin typeface="Arial Narrow" panose="020B0606020202030204" pitchFamily="34" charset="0"/>
              <a:ea typeface="Lucida Sans Unicode" panose="020B0602030504020204" pitchFamily="34" charset="0"/>
              <a:cs typeface="Lucida Sans Unicode" panose="020B0602030504020204" pitchFamily="34" charset="0"/>
            </a:endParaRPr>
          </a:p>
        </p:txBody>
      </p:sp>
      <p:sp>
        <p:nvSpPr>
          <p:cNvPr id="8212" name="Rectangle 21"/>
          <p:cNvSpPr>
            <a:spLocks noChangeArrowheads="1"/>
          </p:cNvSpPr>
          <p:nvPr/>
        </p:nvSpPr>
        <p:spPr bwMode="auto">
          <a:xfrm>
            <a:off x="4743451" y="4073128"/>
            <a:ext cx="2861072" cy="500063"/>
          </a:xfrm>
          <a:prstGeom prst="rect">
            <a:avLst/>
          </a:prstGeom>
          <a:solidFill>
            <a:schemeClr val="accent1"/>
          </a:solidFill>
          <a:ln w="9398" algn="ctr">
            <a:solidFill>
              <a:srgbClr val="FFFFFF"/>
            </a:solidFill>
            <a:miter lim="800000"/>
            <a:headEnd/>
            <a:tailEnd/>
          </a:ln>
          <a:effectLst>
            <a:outerShdw dist="53966" dir="18900000" algn="ctr" rotWithShape="0">
              <a:srgbClr val="FFFFFF">
                <a:alpha val="50026"/>
              </a:srgbClr>
            </a:outerShdw>
          </a:effectLst>
        </p:spPr>
        <p:txBody>
          <a:bodyPr wrap="none" lIns="67500" tIns="35100" rIns="67500" bIns="3510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FF6633"/>
              </a:buClr>
              <a:buSzPct val="100000"/>
              <a:buFont typeface="Arial Narrow" panose="020B0606020202030204" pitchFamily="34" charset="0"/>
              <a:buNone/>
            </a:pPr>
            <a:r>
              <a:rPr lang="en-GB" altLang="es-MX" sz="1500" b="1">
                <a:latin typeface="Arial Narrow" panose="020B0606020202030204" pitchFamily="34" charset="0"/>
                <a:ea typeface="Lucida Sans Unicode" panose="020B0602030504020204" pitchFamily="34" charset="0"/>
                <a:cs typeface="Lucida Sans Unicode" panose="020B0602030504020204" pitchFamily="34" charset="0"/>
              </a:rPr>
              <a:t>Copia local de datos relacionales</a:t>
            </a:r>
          </a:p>
        </p:txBody>
      </p:sp>
      <p:sp>
        <p:nvSpPr>
          <p:cNvPr id="8213" name="Rectangle 22"/>
          <p:cNvSpPr>
            <a:spLocks noChangeArrowheads="1"/>
          </p:cNvSpPr>
          <p:nvPr/>
        </p:nvSpPr>
        <p:spPr bwMode="auto">
          <a:xfrm>
            <a:off x="4743451" y="4713685"/>
            <a:ext cx="2870597" cy="457200"/>
          </a:xfrm>
          <a:prstGeom prst="rect">
            <a:avLst/>
          </a:prstGeom>
          <a:solidFill>
            <a:schemeClr val="accent1"/>
          </a:solidFill>
          <a:ln w="9398" algn="ctr">
            <a:solidFill>
              <a:srgbClr val="FFFFFF"/>
            </a:solidFill>
            <a:miter lim="800000"/>
            <a:headEnd/>
            <a:tailEnd/>
          </a:ln>
          <a:effectLst>
            <a:outerShdw dist="53966" dir="18900000" algn="ctr" rotWithShape="0">
              <a:srgbClr val="FFFFFF">
                <a:alpha val="50026"/>
              </a:srgbClr>
            </a:outerShdw>
          </a:effectLst>
        </p:spPr>
        <p:txBody>
          <a:bodyPr wrap="none" lIns="67500" tIns="35100" rIns="67500" bIns="3510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FF6633"/>
              </a:buClr>
              <a:buSzPct val="100000"/>
              <a:buFont typeface="Arial Narrow" panose="020B0606020202030204" pitchFamily="34" charset="0"/>
              <a:buNone/>
            </a:pPr>
            <a:r>
              <a:rPr lang="en-GB" altLang="es-MX" sz="1500" b="1">
                <a:latin typeface="Arial Narrow" panose="020B0606020202030204" pitchFamily="34" charset="0"/>
                <a:ea typeface="Lucida Sans Unicode" panose="020B0602030504020204" pitchFamily="34" charset="0"/>
                <a:cs typeface="Lucida Sans Unicode" panose="020B0602030504020204" pitchFamily="34" charset="0"/>
              </a:rPr>
              <a:t>Provee acceso a datos </a:t>
            </a:r>
          </a:p>
          <a:p>
            <a:pPr algn="ctr">
              <a:buClr>
                <a:srgbClr val="FF6633"/>
              </a:buClr>
              <a:buSzPct val="100000"/>
              <a:buFont typeface="Arial Narrow" panose="020B0606020202030204" pitchFamily="34" charset="0"/>
              <a:buNone/>
            </a:pPr>
            <a:r>
              <a:rPr lang="en-GB" altLang="es-MX" sz="1500" b="1">
                <a:latin typeface="Arial Narrow" panose="020B0606020202030204" pitchFamily="34" charset="0"/>
                <a:ea typeface="Lucida Sans Unicode" panose="020B0602030504020204" pitchFamily="34" charset="0"/>
                <a:cs typeface="Lucida Sans Unicode" panose="020B0602030504020204" pitchFamily="34" charset="0"/>
              </a:rPr>
              <a:t>read-only, Forward-only</a:t>
            </a:r>
          </a:p>
        </p:txBody>
      </p:sp>
      <p:sp>
        <p:nvSpPr>
          <p:cNvPr id="8214" name="Rectangle 23"/>
          <p:cNvSpPr>
            <a:spLocks noChangeArrowheads="1"/>
          </p:cNvSpPr>
          <p:nvPr/>
        </p:nvSpPr>
        <p:spPr bwMode="auto">
          <a:xfrm>
            <a:off x="4743450" y="3458766"/>
            <a:ext cx="2862263" cy="457200"/>
          </a:xfrm>
          <a:prstGeom prst="rect">
            <a:avLst/>
          </a:prstGeom>
          <a:solidFill>
            <a:schemeClr val="accent1"/>
          </a:solidFill>
          <a:ln w="9398" algn="ctr">
            <a:solidFill>
              <a:srgbClr val="FFFFFF"/>
            </a:solidFill>
            <a:miter lim="800000"/>
            <a:headEnd/>
            <a:tailEnd/>
          </a:ln>
          <a:effectLst>
            <a:outerShdw dist="53966" dir="18900000" algn="ctr" rotWithShape="0">
              <a:srgbClr val="FFFFFF">
                <a:alpha val="50026"/>
              </a:srgbClr>
            </a:outerShdw>
          </a:effectLst>
        </p:spPr>
        <p:txBody>
          <a:bodyPr wrap="none" lIns="67500" tIns="35100" rIns="67500" bIns="35100"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algn="ctr">
              <a:buClr>
                <a:srgbClr val="FF6633"/>
              </a:buClr>
              <a:buSzPct val="100000"/>
              <a:buFont typeface="Arial Narrow" panose="020B0606020202030204" pitchFamily="34" charset="0"/>
              <a:buNone/>
            </a:pPr>
            <a:r>
              <a:rPr lang="en-GB" altLang="es-MX" sz="1500" b="1">
                <a:latin typeface="Arial Narrow" panose="020B0606020202030204" pitchFamily="34" charset="0"/>
                <a:ea typeface="Lucida Sans Unicode" panose="020B0602030504020204" pitchFamily="34" charset="0"/>
                <a:cs typeface="Lucida Sans Unicode" panose="020B0602030504020204" pitchFamily="34" charset="0"/>
              </a:rPr>
              <a:t>Intercambia datos entre un dataset</a:t>
            </a:r>
          </a:p>
          <a:p>
            <a:pPr algn="ctr">
              <a:buClr>
                <a:srgbClr val="FF6633"/>
              </a:buClr>
              <a:buSzPct val="100000"/>
              <a:buFont typeface="Arial Narrow" panose="020B0606020202030204" pitchFamily="34" charset="0"/>
              <a:buNone/>
            </a:pPr>
            <a:r>
              <a:rPr lang="en-GB" altLang="es-MX" sz="1500" b="1">
                <a:latin typeface="Arial Narrow" panose="020B0606020202030204" pitchFamily="34" charset="0"/>
                <a:ea typeface="Lucida Sans Unicode" panose="020B0602030504020204" pitchFamily="34" charset="0"/>
                <a:cs typeface="Lucida Sans Unicode" panose="020B0602030504020204" pitchFamily="34" charset="0"/>
              </a:rPr>
              <a:t> y una base de datos</a:t>
            </a:r>
          </a:p>
        </p:txBody>
      </p:sp>
      <p:sp>
        <p:nvSpPr>
          <p:cNvPr id="8215" name="AutoShape 24"/>
          <p:cNvSpPr>
            <a:spLocks noChangeArrowheads="1"/>
          </p:cNvSpPr>
          <p:nvPr/>
        </p:nvSpPr>
        <p:spPr bwMode="auto">
          <a:xfrm rot="16200000" flipH="1">
            <a:off x="3108722" y="4701779"/>
            <a:ext cx="1148954" cy="232172"/>
          </a:xfrm>
          <a:prstGeom prst="rightArrow">
            <a:avLst>
              <a:gd name="adj1" fmla="val 49741"/>
              <a:gd name="adj2" fmla="val 280152"/>
            </a:avLst>
          </a:prstGeom>
          <a:solidFill>
            <a:srgbClr val="DF95DA"/>
          </a:solidFill>
          <a:ln w="6480">
            <a:solidFill>
              <a:srgbClr val="800080"/>
            </a:solidFill>
            <a:miter lim="800000"/>
            <a:headEnd/>
            <a:tailEnd/>
          </a:ln>
          <a:effectLst>
            <a:outerShdw dist="40186" dir="4303642" algn="ctr" rotWithShape="0">
              <a:srgbClr val="919191"/>
            </a:outer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67961" name="Rectangle 25"/>
          <p:cNvSpPr>
            <a:spLocks noGrp="1" noChangeArrowheads="1"/>
          </p:cNvSpPr>
          <p:nvPr>
            <p:ph type="title"/>
          </p:nvPr>
        </p:nvSpPr>
        <p:spPr>
          <a:xfrm>
            <a:off x="1428750" y="1238905"/>
            <a:ext cx="6572250" cy="563166"/>
          </a:xfrm>
        </p:spPr>
        <p:txBody>
          <a:bodyPr>
            <a:normAutofit fontScale="90000"/>
          </a:bodyPr>
          <a:lstStyle/>
          <a:p>
            <a:pPr eaLnBrk="1" hangingPunct="1">
              <a:defRPr/>
            </a:pPr>
            <a:r>
              <a:rPr lang="en-GB" dirty="0" err="1"/>
              <a:t>ADO.NET</a:t>
            </a:r>
            <a:r>
              <a:rPr lang="en-GB" dirty="0"/>
              <a:t>- </a:t>
            </a:r>
            <a:r>
              <a:rPr lang="en-GB" dirty="0" err="1"/>
              <a:t>Clases</a:t>
            </a:r>
            <a:r>
              <a:rPr lang="en-GB" dirty="0"/>
              <a:t> </a:t>
            </a:r>
            <a:r>
              <a:rPr lang="en-GB" dirty="0" err="1"/>
              <a:t>más</a:t>
            </a:r>
            <a:r>
              <a:rPr lang="en-GB" dirty="0"/>
              <a:t> </a:t>
            </a:r>
            <a:r>
              <a:rPr lang="en-GB" dirty="0" err="1"/>
              <a:t>comunes</a:t>
            </a:r>
            <a:endParaRPr lang="en-US" dirty="0"/>
          </a:p>
        </p:txBody>
      </p:sp>
    </p:spTree>
    <p:extLst>
      <p:ext uri="{BB962C8B-B14F-4D97-AF65-F5344CB8AC3E}">
        <p14:creationId xmlns:p14="http://schemas.microsoft.com/office/powerpoint/2010/main" val="407615586"/>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7" name="AutoShape 3"/>
          <p:cNvSpPr>
            <a:spLocks noChangeArrowheads="1"/>
          </p:cNvSpPr>
          <p:nvPr/>
        </p:nvSpPr>
        <p:spPr bwMode="auto">
          <a:xfrm>
            <a:off x="1496616" y="2084786"/>
            <a:ext cx="2114550" cy="3169444"/>
          </a:xfrm>
          <a:prstGeom prst="roundRect">
            <a:avLst>
              <a:gd name="adj" fmla="val 16667"/>
            </a:avLst>
          </a:prstGeom>
          <a:solidFill>
            <a:schemeClr val="tx2"/>
          </a:solidFill>
          <a:ln w="9398">
            <a:solidFill>
              <a:srgbClr val="FFFFFF"/>
            </a:solidFill>
            <a:miter lim="800000"/>
            <a:headEnd/>
            <a:tailEnd/>
          </a:ln>
          <a:effectLst/>
        </p:spPr>
        <p:txBody>
          <a:bodyPr wrap="none" lIns="67500" tIns="35100" rIns="67500" bIns="35100"/>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chemeClr val="bg2"/>
                </a:solidFill>
                <a:effectLst>
                  <a:outerShdw blurRad="38100" dist="38100" dir="2700000" algn="tl">
                    <a:srgbClr val="FFFFFF"/>
                  </a:outerShdw>
                </a:effectLst>
                <a:latin typeface="Arial" charset="0"/>
                <a:cs typeface="Lucida Sans Unicode" pitchFamily="34" charset="0"/>
              </a:rPr>
              <a:t>DataSet</a:t>
            </a:r>
          </a:p>
        </p:txBody>
      </p:sp>
      <p:grpSp>
        <p:nvGrpSpPr>
          <p:cNvPr id="9219" name="Group 4"/>
          <p:cNvGrpSpPr>
            <a:grpSpLocks/>
          </p:cNvGrpSpPr>
          <p:nvPr/>
        </p:nvGrpSpPr>
        <p:grpSpPr bwMode="auto">
          <a:xfrm>
            <a:off x="1790700" y="2705101"/>
            <a:ext cx="1466850" cy="1445419"/>
            <a:chOff x="544" y="1552"/>
            <a:chExt cx="1232" cy="1214"/>
          </a:xfrm>
        </p:grpSpPr>
        <p:sp>
          <p:nvSpPr>
            <p:cNvPr id="9234" name="AutoShape 5"/>
            <p:cNvSpPr>
              <a:spLocks noChangeArrowheads="1"/>
            </p:cNvSpPr>
            <p:nvPr/>
          </p:nvSpPr>
          <p:spPr bwMode="auto">
            <a:xfrm>
              <a:off x="544" y="1552"/>
              <a:ext cx="1036" cy="984"/>
            </a:xfrm>
            <a:prstGeom prst="roundRect">
              <a:avLst>
                <a:gd name="adj" fmla="val 16667"/>
              </a:avLst>
            </a:prstGeom>
            <a:gradFill rotWithShape="0">
              <a:gsLst>
                <a:gs pos="0">
                  <a:srgbClr val="752F17"/>
                </a:gs>
                <a:gs pos="100000">
                  <a:srgbClr val="FF6633"/>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9235" name="AutoShape 6"/>
            <p:cNvSpPr>
              <a:spLocks noChangeArrowheads="1"/>
            </p:cNvSpPr>
            <p:nvPr/>
          </p:nvSpPr>
          <p:spPr bwMode="auto">
            <a:xfrm>
              <a:off x="642" y="1668"/>
              <a:ext cx="1036" cy="984"/>
            </a:xfrm>
            <a:prstGeom prst="roundRect">
              <a:avLst>
                <a:gd name="adj" fmla="val 16667"/>
              </a:avLst>
            </a:prstGeom>
            <a:gradFill rotWithShape="0">
              <a:gsLst>
                <a:gs pos="0">
                  <a:srgbClr val="752F17"/>
                </a:gs>
                <a:gs pos="100000">
                  <a:srgbClr val="FF6633"/>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69991" name="AutoShape 7"/>
            <p:cNvSpPr>
              <a:spLocks noChangeArrowheads="1"/>
            </p:cNvSpPr>
            <p:nvPr/>
          </p:nvSpPr>
          <p:spPr bwMode="auto">
            <a:xfrm>
              <a:off x="741" y="1783"/>
              <a:ext cx="1036" cy="984"/>
            </a:xfrm>
            <a:prstGeom prst="roundRect">
              <a:avLst>
                <a:gd name="adj" fmla="val 16667"/>
              </a:avLst>
            </a:prstGeom>
            <a:gradFill rotWithShape="0">
              <a:gsLst>
                <a:gs pos="0">
                  <a:srgbClr val="752F17"/>
                </a:gs>
                <a:gs pos="100000">
                  <a:srgbClr val="FF6633"/>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DataTable</a:t>
              </a:r>
            </a:p>
          </p:txBody>
        </p:sp>
      </p:grpSp>
      <p:sp>
        <p:nvSpPr>
          <p:cNvPr id="169992" name="AutoShape 8"/>
          <p:cNvSpPr>
            <a:spLocks noChangeArrowheads="1"/>
          </p:cNvSpPr>
          <p:nvPr/>
        </p:nvSpPr>
        <p:spPr bwMode="auto">
          <a:xfrm>
            <a:off x="5429250" y="2015728"/>
            <a:ext cx="2114550" cy="3376613"/>
          </a:xfrm>
          <a:prstGeom prst="roundRect">
            <a:avLst>
              <a:gd name="adj" fmla="val 16667"/>
            </a:avLst>
          </a:prstGeom>
          <a:solidFill>
            <a:schemeClr val="hlink"/>
          </a:solidFill>
          <a:ln w="9398">
            <a:solidFill>
              <a:srgbClr val="FFFFFF"/>
            </a:solidFill>
            <a:miter lim="800000"/>
            <a:headEnd/>
            <a:tailEnd/>
          </a:ln>
          <a:effectLst/>
        </p:spPr>
        <p:txBody>
          <a:bodyPr wrap="none" lIns="67500" tIns="35100" rIns="67500" bIns="35100"/>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chemeClr val="bg2"/>
                </a:solidFill>
                <a:effectLst>
                  <a:outerShdw blurRad="38100" dist="38100" dir="2700000" algn="tl">
                    <a:srgbClr val="FFFFFF"/>
                  </a:outerShdw>
                </a:effectLst>
                <a:latin typeface="Arial" charset="0"/>
                <a:cs typeface="Lucida Sans Unicode" pitchFamily="34" charset="0"/>
              </a:rPr>
              <a:t>DataTable</a:t>
            </a:r>
          </a:p>
        </p:txBody>
      </p:sp>
      <p:grpSp>
        <p:nvGrpSpPr>
          <p:cNvPr id="9221" name="Group 9"/>
          <p:cNvGrpSpPr>
            <a:grpSpLocks/>
          </p:cNvGrpSpPr>
          <p:nvPr/>
        </p:nvGrpSpPr>
        <p:grpSpPr bwMode="auto">
          <a:xfrm>
            <a:off x="5670949" y="3462337"/>
            <a:ext cx="1525190" cy="482204"/>
            <a:chOff x="3947" y="2188"/>
            <a:chExt cx="1281" cy="405"/>
          </a:xfrm>
        </p:grpSpPr>
        <p:sp>
          <p:nvSpPr>
            <p:cNvPr id="9231" name="AutoShape 10"/>
            <p:cNvSpPr>
              <a:spLocks noChangeArrowheads="1"/>
            </p:cNvSpPr>
            <p:nvPr/>
          </p:nvSpPr>
          <p:spPr bwMode="auto">
            <a:xfrm>
              <a:off x="3947" y="2188"/>
              <a:ext cx="1184" cy="290"/>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9232" name="AutoShape 11"/>
            <p:cNvSpPr>
              <a:spLocks noChangeArrowheads="1"/>
            </p:cNvSpPr>
            <p:nvPr/>
          </p:nvSpPr>
          <p:spPr bwMode="auto">
            <a:xfrm>
              <a:off x="3996" y="2246"/>
              <a:ext cx="1184" cy="290"/>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69996" name="AutoShape 12"/>
            <p:cNvSpPr>
              <a:spLocks noChangeArrowheads="1"/>
            </p:cNvSpPr>
            <p:nvPr/>
          </p:nvSpPr>
          <p:spPr bwMode="auto">
            <a:xfrm>
              <a:off x="4045" y="2304"/>
              <a:ext cx="1184" cy="290"/>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DataRow</a:t>
              </a:r>
            </a:p>
          </p:txBody>
        </p:sp>
      </p:grpSp>
      <p:grpSp>
        <p:nvGrpSpPr>
          <p:cNvPr id="9222" name="Group 13"/>
          <p:cNvGrpSpPr>
            <a:grpSpLocks/>
          </p:cNvGrpSpPr>
          <p:nvPr/>
        </p:nvGrpSpPr>
        <p:grpSpPr bwMode="auto">
          <a:xfrm>
            <a:off x="5670949" y="2705100"/>
            <a:ext cx="1525190" cy="481013"/>
            <a:chOff x="3947" y="1552"/>
            <a:chExt cx="1281" cy="404"/>
          </a:xfrm>
        </p:grpSpPr>
        <p:sp>
          <p:nvSpPr>
            <p:cNvPr id="9228" name="AutoShape 14"/>
            <p:cNvSpPr>
              <a:spLocks noChangeArrowheads="1"/>
            </p:cNvSpPr>
            <p:nvPr/>
          </p:nvSpPr>
          <p:spPr bwMode="auto">
            <a:xfrm>
              <a:off x="3947" y="1552"/>
              <a:ext cx="1184" cy="289"/>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9229" name="AutoShape 15"/>
            <p:cNvSpPr>
              <a:spLocks noChangeArrowheads="1"/>
            </p:cNvSpPr>
            <p:nvPr/>
          </p:nvSpPr>
          <p:spPr bwMode="auto">
            <a:xfrm>
              <a:off x="3996" y="1610"/>
              <a:ext cx="1184" cy="289"/>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70000" name="AutoShape 16"/>
            <p:cNvSpPr>
              <a:spLocks noChangeArrowheads="1"/>
            </p:cNvSpPr>
            <p:nvPr/>
          </p:nvSpPr>
          <p:spPr bwMode="auto">
            <a:xfrm>
              <a:off x="4045" y="1667"/>
              <a:ext cx="1184" cy="290"/>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DataColumn</a:t>
              </a:r>
            </a:p>
          </p:txBody>
        </p:sp>
      </p:grpSp>
      <p:sp>
        <p:nvSpPr>
          <p:cNvPr id="170001" name="AutoShape 17"/>
          <p:cNvSpPr>
            <a:spLocks noChangeArrowheads="1"/>
          </p:cNvSpPr>
          <p:nvPr/>
        </p:nvSpPr>
        <p:spPr bwMode="auto">
          <a:xfrm>
            <a:off x="1714500" y="4343400"/>
            <a:ext cx="1429941" cy="290513"/>
          </a:xfrm>
          <a:prstGeom prst="roundRect">
            <a:avLst>
              <a:gd name="adj" fmla="val 16667"/>
            </a:avLst>
          </a:prstGeom>
          <a:gradFill rotWithShape="0">
            <a:gsLst>
              <a:gs pos="0">
                <a:srgbClr val="752F17"/>
              </a:gs>
              <a:gs pos="100000">
                <a:srgbClr val="FF6633"/>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Relaciones</a:t>
            </a:r>
          </a:p>
        </p:txBody>
      </p:sp>
      <p:sp>
        <p:nvSpPr>
          <p:cNvPr id="170002" name="AutoShape 18"/>
          <p:cNvSpPr>
            <a:spLocks noChangeArrowheads="1"/>
          </p:cNvSpPr>
          <p:nvPr/>
        </p:nvSpPr>
        <p:spPr bwMode="auto">
          <a:xfrm>
            <a:off x="5670947" y="4772025"/>
            <a:ext cx="1657350" cy="290513"/>
          </a:xfrm>
          <a:prstGeom prst="roundRect">
            <a:avLst>
              <a:gd name="adj" fmla="val 16667"/>
            </a:avLst>
          </a:prstGeom>
          <a:gradFill rotWithShape="0">
            <a:gsLst>
              <a:gs pos="0">
                <a:srgbClr val="750000"/>
              </a:gs>
              <a:gs pos="100000">
                <a:srgbClr val="FF0000"/>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Restricciones</a:t>
            </a:r>
          </a:p>
        </p:txBody>
      </p:sp>
      <p:sp>
        <p:nvSpPr>
          <p:cNvPr id="170005" name="AutoShape 21"/>
          <p:cNvSpPr>
            <a:spLocks noChangeArrowheads="1"/>
          </p:cNvSpPr>
          <p:nvPr/>
        </p:nvSpPr>
        <p:spPr bwMode="auto">
          <a:xfrm>
            <a:off x="1657350" y="4800600"/>
            <a:ext cx="1733550" cy="286941"/>
          </a:xfrm>
          <a:prstGeom prst="roundRect">
            <a:avLst>
              <a:gd name="adj" fmla="val 16667"/>
            </a:avLst>
          </a:prstGeom>
          <a:gradFill rotWithShape="0">
            <a:gsLst>
              <a:gs pos="0">
                <a:srgbClr val="752F17"/>
              </a:gs>
              <a:gs pos="100000">
                <a:srgbClr val="FF6633"/>
              </a:gs>
            </a:gsLst>
            <a:lin ang="13500000" scaled="1"/>
          </a:gradFill>
          <a:ln w="9360">
            <a:solidFill>
              <a:srgbClr val="FFFFFF"/>
            </a:solidFill>
            <a:miter lim="800000"/>
            <a:headEnd/>
            <a:tailEnd/>
          </a:ln>
          <a:effectLst/>
        </p:spPr>
        <p:txBody>
          <a:bodyPr wrap="none" lIns="67500" tIns="35100" rIns="67500" bIns="35100" anchor="ctr"/>
          <a:lstStyle/>
          <a:p>
            <a:pPr algn="ctr" defTabSz="342900">
              <a:lnSpc>
                <a:spcPct val="93000"/>
              </a:lnSpc>
              <a:buClr>
                <a:srgbClr val="FFFFFF"/>
              </a:buClr>
              <a:buSzPct val="1000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GB" b="1">
                <a:solidFill>
                  <a:srgbClr val="FFFFFF"/>
                </a:solidFill>
                <a:effectLst>
                  <a:outerShdw blurRad="38100" dist="38100" dir="2700000" algn="tl">
                    <a:srgbClr val="000000"/>
                  </a:outerShdw>
                </a:effectLst>
                <a:latin typeface="Arial" charset="0"/>
                <a:cs typeface="Lucida Sans Unicode" pitchFamily="34" charset="0"/>
              </a:rPr>
              <a:t>Esquema XML </a:t>
            </a:r>
          </a:p>
        </p:txBody>
      </p:sp>
      <p:sp>
        <p:nvSpPr>
          <p:cNvPr id="170007" name="Rectangle 23"/>
          <p:cNvSpPr>
            <a:spLocks noGrp="1" noChangeArrowheads="1"/>
          </p:cNvSpPr>
          <p:nvPr>
            <p:ph type="title"/>
          </p:nvPr>
        </p:nvSpPr>
        <p:spPr>
          <a:xfrm>
            <a:off x="1371600" y="1028700"/>
            <a:ext cx="6286500" cy="563166"/>
          </a:xfrm>
        </p:spPr>
        <p:txBody>
          <a:bodyPr>
            <a:normAutofit fontScale="90000"/>
          </a:bodyPr>
          <a:lstStyle/>
          <a:p>
            <a:pPr eaLnBrk="1" hangingPunct="1">
              <a:defRPr/>
            </a:pPr>
            <a:r>
              <a:rPr lang="en-GB"/>
              <a:t>ADO.NET- DataSet</a:t>
            </a:r>
            <a:endParaRPr lang="en-US"/>
          </a:p>
        </p:txBody>
      </p:sp>
      <p:sp>
        <p:nvSpPr>
          <p:cNvPr id="9227" name="AutoShape 24"/>
          <p:cNvSpPr>
            <a:spLocks/>
          </p:cNvSpPr>
          <p:nvPr/>
        </p:nvSpPr>
        <p:spPr bwMode="auto">
          <a:xfrm>
            <a:off x="3371850" y="3551650"/>
            <a:ext cx="1771650" cy="326201"/>
          </a:xfrm>
          <a:prstGeom prst="leftBrace">
            <a:avLst>
              <a:gd name="adj1" fmla="val 15054"/>
              <a:gd name="adj2" fmla="val 50000"/>
            </a:avLst>
          </a:prstGeom>
          <a:noFill/>
          <a:ln w="38100">
            <a:solidFill>
              <a:schemeClr val="bg2"/>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Tree>
    <p:extLst>
      <p:ext uri="{BB962C8B-B14F-4D97-AF65-F5344CB8AC3E}">
        <p14:creationId xmlns:p14="http://schemas.microsoft.com/office/powerpoint/2010/main" val="1876045301"/>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485901" y="973933"/>
            <a:ext cx="6174581" cy="584597"/>
          </a:xfrm>
        </p:spPr>
        <p:txBody>
          <a:bodyPr vert="horz" lIns="61290" tIns="31860" rIns="61290" bIns="31860" rtlCol="0" anchor="ctr">
            <a:normAutofit fontScale="90000"/>
          </a:bodyPr>
          <a:lstStyle/>
          <a:p>
            <a:pPr defTabSz="342900">
              <a:lnSpc>
                <a:spcPct val="93000"/>
              </a:lnSpc>
              <a:buClr>
                <a:srgbClr val="000000"/>
              </a:buClr>
              <a:buSzPct val="45000"/>
              <a:tabLst>
                <a:tab pos="542925" algn="l"/>
                <a:tab pos="1085850" algn="l"/>
                <a:tab pos="1628775" algn="l"/>
                <a:tab pos="2171700" algn="l"/>
                <a:tab pos="2714625" algn="l"/>
                <a:tab pos="3257550" algn="l"/>
                <a:tab pos="3800475" algn="l"/>
                <a:tab pos="4343400" algn="l"/>
                <a:tab pos="4886325" algn="l"/>
                <a:tab pos="5429250" algn="l"/>
                <a:tab pos="5972175" algn="l"/>
              </a:tabLst>
              <a:defRPr/>
            </a:pPr>
            <a:r>
              <a:rPr lang="en-GB" sz="3675"/>
              <a:t>ADO.NET vs. ADO</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553" y="2166939"/>
            <a:ext cx="5566172" cy="317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404849100"/>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82" name="Rectangle 6"/>
          <p:cNvSpPr>
            <a:spLocks noGrp="1" noChangeArrowheads="1"/>
          </p:cNvSpPr>
          <p:nvPr>
            <p:ph type="title"/>
          </p:nvPr>
        </p:nvSpPr>
        <p:spPr>
          <a:xfrm>
            <a:off x="1428751" y="1028701"/>
            <a:ext cx="6294835" cy="892969"/>
          </a:xfrm>
        </p:spPr>
        <p:txBody>
          <a:bodyPr/>
          <a:lstStyle/>
          <a:p>
            <a:pPr eaLnBrk="1" hangingPunct="1">
              <a:defRPr/>
            </a:pPr>
            <a:r>
              <a:rPr lang="en-GB" sz="3000"/>
              <a:t>ADO.NET – Accediendo a datos Conectado</a:t>
            </a:r>
          </a:p>
        </p:txBody>
      </p:sp>
      <p:sp>
        <p:nvSpPr>
          <p:cNvPr id="178183" name="Rectangle 7"/>
          <p:cNvSpPr>
            <a:spLocks noGrp="1" noChangeArrowheads="1"/>
          </p:cNvSpPr>
          <p:nvPr>
            <p:ph idx="1"/>
          </p:nvPr>
        </p:nvSpPr>
        <p:spPr>
          <a:xfrm>
            <a:off x="1428751" y="2533862"/>
            <a:ext cx="4114800" cy="2357507"/>
          </a:xfrm>
        </p:spPr>
        <p:txBody>
          <a:bodyPr>
            <a:normAutofit fontScale="85000" lnSpcReduction="20000"/>
          </a:bodyPr>
          <a:lstStyle/>
          <a:p>
            <a:pPr eaLnBrk="1" hangingPunct="1">
              <a:lnSpc>
                <a:spcPct val="80000"/>
              </a:lnSpc>
              <a:defRPr/>
            </a:pPr>
            <a:r>
              <a:rPr lang="en-GB" dirty="0"/>
              <a:t>En un </a:t>
            </a:r>
            <a:r>
              <a:rPr lang="en-GB" dirty="0" err="1"/>
              <a:t>escenario</a:t>
            </a:r>
            <a:r>
              <a:rPr lang="en-GB" dirty="0"/>
              <a:t> </a:t>
            </a:r>
            <a:r>
              <a:rPr lang="en-GB" dirty="0" err="1"/>
              <a:t>conectado</a:t>
            </a:r>
            <a:r>
              <a:rPr lang="en-GB" dirty="0"/>
              <a:t>, los </a:t>
            </a:r>
            <a:r>
              <a:rPr lang="en-GB" dirty="0" err="1"/>
              <a:t>recursos</a:t>
            </a:r>
            <a:r>
              <a:rPr lang="en-GB" dirty="0"/>
              <a:t> se </a:t>
            </a:r>
            <a:r>
              <a:rPr lang="en-GB" dirty="0" err="1"/>
              <a:t>mantienen</a:t>
            </a:r>
            <a:r>
              <a:rPr lang="en-GB" dirty="0"/>
              <a:t> en el </a:t>
            </a:r>
            <a:r>
              <a:rPr lang="en-GB" dirty="0" err="1"/>
              <a:t>servidor</a:t>
            </a:r>
            <a:r>
              <a:rPr lang="en-GB" dirty="0"/>
              <a:t> hasta </a:t>
            </a:r>
            <a:r>
              <a:rPr lang="en-GB" dirty="0" err="1"/>
              <a:t>que</a:t>
            </a:r>
            <a:r>
              <a:rPr lang="en-GB" dirty="0"/>
              <a:t> la </a:t>
            </a:r>
            <a:r>
              <a:rPr lang="en-GB" dirty="0" err="1"/>
              <a:t>conexión</a:t>
            </a:r>
            <a:r>
              <a:rPr lang="en-GB" dirty="0"/>
              <a:t> se </a:t>
            </a:r>
            <a:r>
              <a:rPr lang="en-GB" dirty="0" err="1"/>
              <a:t>cierra</a:t>
            </a:r>
            <a:endParaRPr lang="en-GB" dirty="0"/>
          </a:p>
          <a:p>
            <a:pPr eaLnBrk="1" hangingPunct="1">
              <a:lnSpc>
                <a:spcPct val="80000"/>
              </a:lnSpc>
              <a:defRPr/>
            </a:pPr>
            <a:r>
              <a:rPr lang="en-GB" dirty="0"/>
              <a:t>1) </a:t>
            </a:r>
            <a:r>
              <a:rPr lang="en-GB" dirty="0" err="1"/>
              <a:t>Abrir</a:t>
            </a:r>
            <a:r>
              <a:rPr lang="en-GB" dirty="0"/>
              <a:t> </a:t>
            </a:r>
            <a:r>
              <a:rPr lang="en-GB" dirty="0" err="1"/>
              <a:t>Conexión</a:t>
            </a:r>
            <a:endParaRPr lang="en-GB" dirty="0"/>
          </a:p>
          <a:p>
            <a:pPr eaLnBrk="1" hangingPunct="1">
              <a:lnSpc>
                <a:spcPct val="80000"/>
              </a:lnSpc>
              <a:defRPr/>
            </a:pPr>
            <a:r>
              <a:rPr lang="en-GB" dirty="0"/>
              <a:t>2) </a:t>
            </a:r>
            <a:r>
              <a:rPr lang="en-GB" dirty="0" err="1"/>
              <a:t>Ejecutar</a:t>
            </a:r>
            <a:r>
              <a:rPr lang="en-GB" dirty="0"/>
              <a:t> </a:t>
            </a:r>
            <a:r>
              <a:rPr lang="en-GB" dirty="0" err="1"/>
              <a:t>Comando</a:t>
            </a:r>
            <a:endParaRPr lang="en-GB" dirty="0"/>
          </a:p>
          <a:p>
            <a:pPr eaLnBrk="1" hangingPunct="1">
              <a:lnSpc>
                <a:spcPct val="80000"/>
              </a:lnSpc>
              <a:defRPr/>
            </a:pPr>
            <a:r>
              <a:rPr lang="en-GB" dirty="0"/>
              <a:t>3) </a:t>
            </a:r>
            <a:r>
              <a:rPr lang="en-GB" dirty="0" err="1"/>
              <a:t>Procesar</a:t>
            </a:r>
            <a:r>
              <a:rPr lang="en-GB" dirty="0"/>
              <a:t> </a:t>
            </a:r>
            <a:r>
              <a:rPr lang="en-GB" dirty="0" err="1"/>
              <a:t>Filas</a:t>
            </a:r>
            <a:r>
              <a:rPr lang="en-GB" dirty="0"/>
              <a:t> en </a:t>
            </a:r>
            <a:r>
              <a:rPr lang="en-GB" dirty="0" err="1"/>
              <a:t>DataReader</a:t>
            </a:r>
            <a:endParaRPr lang="en-GB" dirty="0"/>
          </a:p>
          <a:p>
            <a:pPr eaLnBrk="1" hangingPunct="1">
              <a:lnSpc>
                <a:spcPct val="80000"/>
              </a:lnSpc>
              <a:defRPr/>
            </a:pPr>
            <a:r>
              <a:rPr lang="en-GB" dirty="0"/>
              <a:t>4) </a:t>
            </a:r>
            <a:r>
              <a:rPr lang="en-GB" dirty="0" err="1"/>
              <a:t>Cerrar</a:t>
            </a:r>
            <a:r>
              <a:rPr lang="en-GB" dirty="0"/>
              <a:t> Reader</a:t>
            </a:r>
          </a:p>
          <a:p>
            <a:pPr eaLnBrk="1" hangingPunct="1">
              <a:lnSpc>
                <a:spcPct val="80000"/>
              </a:lnSpc>
              <a:defRPr/>
            </a:pPr>
            <a:r>
              <a:rPr lang="en-GB" dirty="0"/>
              <a:t>5) </a:t>
            </a:r>
            <a:r>
              <a:rPr lang="en-GB" dirty="0" err="1"/>
              <a:t>Cerrar</a:t>
            </a:r>
            <a:r>
              <a:rPr lang="en-GB" dirty="0"/>
              <a:t> </a:t>
            </a:r>
            <a:r>
              <a:rPr lang="en-GB" dirty="0" err="1"/>
              <a:t>Conexión</a:t>
            </a:r>
            <a:endParaRPr lang="en-GB" dirty="0"/>
          </a:p>
        </p:txBody>
      </p:sp>
      <p:sp>
        <p:nvSpPr>
          <p:cNvPr id="11268" name="Rectangle 3"/>
          <p:cNvSpPr>
            <a:spLocks noChangeArrowheads="1"/>
          </p:cNvSpPr>
          <p:nvPr/>
        </p:nvSpPr>
        <p:spPr bwMode="auto">
          <a:xfrm>
            <a:off x="4456510" y="2188370"/>
            <a:ext cx="3143250" cy="341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839" y="1733060"/>
            <a:ext cx="2062163" cy="363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731421134"/>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33" name="Rectangle 9"/>
          <p:cNvSpPr>
            <a:spLocks noGrp="1" noChangeArrowheads="1"/>
          </p:cNvSpPr>
          <p:nvPr>
            <p:ph type="title"/>
          </p:nvPr>
        </p:nvSpPr>
        <p:spPr>
          <a:xfrm>
            <a:off x="1428751" y="1028701"/>
            <a:ext cx="6294835" cy="973931"/>
          </a:xfrm>
        </p:spPr>
        <p:txBody>
          <a:bodyPr/>
          <a:lstStyle/>
          <a:p>
            <a:pPr eaLnBrk="1" hangingPunct="1">
              <a:defRPr/>
            </a:pPr>
            <a:r>
              <a:rPr lang="en-GB" sz="3300"/>
              <a:t>ADO.NET – Accediendo a datos Desconectado</a:t>
            </a:r>
          </a:p>
        </p:txBody>
      </p:sp>
      <p:sp>
        <p:nvSpPr>
          <p:cNvPr id="180231" name="Rectangle 7"/>
          <p:cNvSpPr>
            <a:spLocks noGrp="1" noChangeArrowheads="1"/>
          </p:cNvSpPr>
          <p:nvPr>
            <p:ph idx="1"/>
          </p:nvPr>
        </p:nvSpPr>
        <p:spPr>
          <a:xfrm>
            <a:off x="1390650" y="2315206"/>
            <a:ext cx="4114800" cy="3171755"/>
          </a:xfrm>
        </p:spPr>
        <p:txBody>
          <a:bodyPr>
            <a:normAutofit fontScale="70000" lnSpcReduction="20000"/>
          </a:bodyPr>
          <a:lstStyle/>
          <a:p>
            <a:pPr eaLnBrk="1" hangingPunct="1">
              <a:defRPr/>
            </a:pPr>
            <a:r>
              <a:rPr lang="en-GB" dirty="0"/>
              <a:t>En un </a:t>
            </a:r>
            <a:r>
              <a:rPr lang="en-GB" dirty="0" err="1"/>
              <a:t>escenario</a:t>
            </a:r>
            <a:r>
              <a:rPr lang="en-GB" dirty="0"/>
              <a:t> </a:t>
            </a:r>
            <a:r>
              <a:rPr lang="en-GB" dirty="0" err="1"/>
              <a:t>desconectado</a:t>
            </a:r>
            <a:r>
              <a:rPr lang="en-GB" dirty="0"/>
              <a:t>, los </a:t>
            </a:r>
            <a:r>
              <a:rPr lang="en-GB" dirty="0" err="1"/>
              <a:t>recursos</a:t>
            </a:r>
            <a:r>
              <a:rPr lang="en-GB" dirty="0"/>
              <a:t> no se </a:t>
            </a:r>
            <a:r>
              <a:rPr lang="en-GB" dirty="0" err="1"/>
              <a:t>mantienen</a:t>
            </a:r>
            <a:r>
              <a:rPr lang="en-GB" dirty="0"/>
              <a:t> en el </a:t>
            </a:r>
            <a:r>
              <a:rPr lang="en-GB" dirty="0" err="1"/>
              <a:t>servidor</a:t>
            </a:r>
            <a:r>
              <a:rPr lang="en-GB" dirty="0"/>
              <a:t> </a:t>
            </a:r>
            <a:r>
              <a:rPr lang="en-GB" dirty="0" err="1"/>
              <a:t>mientras</a:t>
            </a:r>
            <a:r>
              <a:rPr lang="en-GB" dirty="0"/>
              <a:t> los </a:t>
            </a:r>
            <a:r>
              <a:rPr lang="en-GB" dirty="0" err="1"/>
              <a:t>datos</a:t>
            </a:r>
            <a:r>
              <a:rPr lang="en-GB" dirty="0"/>
              <a:t> se </a:t>
            </a:r>
            <a:r>
              <a:rPr lang="en-GB" dirty="0" err="1"/>
              <a:t>procesan</a:t>
            </a:r>
            <a:endParaRPr lang="en-GB" dirty="0"/>
          </a:p>
          <a:p>
            <a:pPr eaLnBrk="1" hangingPunct="1">
              <a:defRPr/>
            </a:pPr>
            <a:r>
              <a:rPr lang="en-GB" dirty="0"/>
              <a:t>1) </a:t>
            </a:r>
            <a:r>
              <a:rPr lang="en-GB" dirty="0" err="1"/>
              <a:t>Abrir</a:t>
            </a:r>
            <a:r>
              <a:rPr lang="en-GB" dirty="0"/>
              <a:t> </a:t>
            </a:r>
            <a:r>
              <a:rPr lang="en-GB" dirty="0" err="1"/>
              <a:t>Conexión</a:t>
            </a:r>
            <a:endParaRPr lang="en-GB" dirty="0"/>
          </a:p>
          <a:p>
            <a:pPr eaLnBrk="1" hangingPunct="1">
              <a:defRPr/>
            </a:pPr>
            <a:r>
              <a:rPr lang="en-GB" dirty="0"/>
              <a:t>2) </a:t>
            </a:r>
            <a:r>
              <a:rPr lang="en-GB" dirty="0" err="1"/>
              <a:t>Llenar</a:t>
            </a:r>
            <a:r>
              <a:rPr lang="en-GB" dirty="0"/>
              <a:t> </a:t>
            </a:r>
            <a:r>
              <a:rPr lang="en-GB" dirty="0" err="1"/>
              <a:t>DataSet</a:t>
            </a:r>
            <a:r>
              <a:rPr lang="en-GB" dirty="0"/>
              <a:t> </a:t>
            </a:r>
            <a:r>
              <a:rPr lang="en-GB" dirty="0" err="1"/>
              <a:t>mediante</a:t>
            </a:r>
            <a:r>
              <a:rPr lang="en-GB" dirty="0"/>
              <a:t> </a:t>
            </a:r>
            <a:r>
              <a:rPr lang="en-GB" dirty="0" err="1"/>
              <a:t>DataAdapter</a:t>
            </a:r>
            <a:endParaRPr lang="en-GB" dirty="0"/>
          </a:p>
          <a:p>
            <a:pPr eaLnBrk="1" hangingPunct="1">
              <a:defRPr/>
            </a:pPr>
            <a:r>
              <a:rPr lang="en-GB" dirty="0"/>
              <a:t>3) </a:t>
            </a:r>
            <a:r>
              <a:rPr lang="en-GB" dirty="0" err="1"/>
              <a:t>Cerrar</a:t>
            </a:r>
            <a:r>
              <a:rPr lang="en-GB" dirty="0"/>
              <a:t> </a:t>
            </a:r>
            <a:r>
              <a:rPr lang="en-GB" dirty="0" err="1"/>
              <a:t>Conexión</a:t>
            </a:r>
            <a:endParaRPr lang="en-GB" dirty="0"/>
          </a:p>
          <a:p>
            <a:pPr eaLnBrk="1" hangingPunct="1">
              <a:defRPr/>
            </a:pPr>
            <a:r>
              <a:rPr lang="en-GB" dirty="0"/>
              <a:t>4) </a:t>
            </a:r>
            <a:r>
              <a:rPr lang="en-GB" dirty="0" err="1"/>
              <a:t>Procesar</a:t>
            </a:r>
            <a:r>
              <a:rPr lang="en-GB" dirty="0"/>
              <a:t> </a:t>
            </a:r>
            <a:r>
              <a:rPr lang="en-GB" dirty="0" err="1"/>
              <a:t>DataSet</a:t>
            </a:r>
            <a:endParaRPr lang="en-GB" dirty="0"/>
          </a:p>
          <a:p>
            <a:pPr eaLnBrk="1" hangingPunct="1">
              <a:defRPr/>
            </a:pPr>
            <a:r>
              <a:rPr lang="en-GB" dirty="0"/>
              <a:t>5) </a:t>
            </a:r>
            <a:r>
              <a:rPr lang="en-GB" dirty="0" err="1"/>
              <a:t>Abrir</a:t>
            </a:r>
            <a:r>
              <a:rPr lang="en-GB" dirty="0"/>
              <a:t> </a:t>
            </a:r>
            <a:r>
              <a:rPr lang="en-GB" dirty="0" err="1"/>
              <a:t>Conexión</a:t>
            </a:r>
            <a:endParaRPr lang="en-GB" dirty="0"/>
          </a:p>
          <a:p>
            <a:pPr eaLnBrk="1" hangingPunct="1">
              <a:defRPr/>
            </a:pPr>
            <a:r>
              <a:rPr lang="en-GB" dirty="0"/>
              <a:t>6) </a:t>
            </a:r>
            <a:r>
              <a:rPr lang="en-GB" dirty="0" err="1"/>
              <a:t>Actualizar</a:t>
            </a:r>
            <a:r>
              <a:rPr lang="en-GB" dirty="0"/>
              <a:t> </a:t>
            </a:r>
            <a:r>
              <a:rPr lang="en-GB" dirty="0" err="1"/>
              <a:t>fuente</a:t>
            </a:r>
            <a:r>
              <a:rPr lang="en-GB" dirty="0"/>
              <a:t> de </a:t>
            </a:r>
            <a:r>
              <a:rPr lang="en-GB" dirty="0" err="1"/>
              <a:t>datos</a:t>
            </a:r>
            <a:r>
              <a:rPr lang="en-GB" dirty="0"/>
              <a:t> </a:t>
            </a:r>
            <a:r>
              <a:rPr lang="en-GB" dirty="0" err="1"/>
              <a:t>mediante</a:t>
            </a:r>
            <a:r>
              <a:rPr lang="en-GB" dirty="0"/>
              <a:t> </a:t>
            </a:r>
            <a:r>
              <a:rPr lang="en-GB" dirty="0" err="1"/>
              <a:t>DataAdapter</a:t>
            </a:r>
            <a:endParaRPr lang="en-GB" dirty="0"/>
          </a:p>
          <a:p>
            <a:pPr eaLnBrk="1" hangingPunct="1">
              <a:defRPr/>
            </a:pPr>
            <a:r>
              <a:rPr lang="en-GB" dirty="0"/>
              <a:t>7) </a:t>
            </a:r>
            <a:r>
              <a:rPr lang="en-GB" dirty="0" err="1"/>
              <a:t>Cerrar</a:t>
            </a:r>
            <a:r>
              <a:rPr lang="en-GB" dirty="0"/>
              <a:t> </a:t>
            </a:r>
            <a:r>
              <a:rPr lang="en-GB" dirty="0" err="1"/>
              <a:t>Conexión</a:t>
            </a:r>
            <a:endParaRPr lang="en-GB" dirty="0"/>
          </a:p>
        </p:txBody>
      </p:sp>
      <p:sp>
        <p:nvSpPr>
          <p:cNvPr id="12291" name="Rectangle 3"/>
          <p:cNvSpPr>
            <a:spLocks noChangeArrowheads="1"/>
          </p:cNvSpPr>
          <p:nvPr/>
        </p:nvSpPr>
        <p:spPr bwMode="auto">
          <a:xfrm>
            <a:off x="4251722" y="2113361"/>
            <a:ext cx="3290888" cy="341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2151" y="2228850"/>
            <a:ext cx="2037160" cy="3344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355946003"/>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9" name="Text Box 3"/>
          <p:cNvSpPr txBox="1">
            <a:spLocks noChangeArrowheads="1"/>
          </p:cNvSpPr>
          <p:nvPr/>
        </p:nvSpPr>
        <p:spPr bwMode="auto">
          <a:xfrm>
            <a:off x="1511343" y="2800350"/>
            <a:ext cx="1727910"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XmlTextWriter</a:t>
            </a:r>
          </a:p>
        </p:txBody>
      </p:sp>
      <p:sp>
        <p:nvSpPr>
          <p:cNvPr id="208900" name="Text Box 4"/>
          <p:cNvSpPr txBox="1">
            <a:spLocks noChangeArrowheads="1"/>
          </p:cNvSpPr>
          <p:nvPr/>
        </p:nvSpPr>
        <p:spPr bwMode="auto">
          <a:xfrm>
            <a:off x="1235453" y="5486400"/>
            <a:ext cx="1847493"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XmlTextReader</a:t>
            </a:r>
          </a:p>
        </p:txBody>
      </p:sp>
      <p:sp>
        <p:nvSpPr>
          <p:cNvPr id="208901" name="Document"/>
          <p:cNvSpPr>
            <a:spLocks noEditPoints="1" noChangeArrowheads="1"/>
          </p:cNvSpPr>
          <p:nvPr/>
        </p:nvSpPr>
        <p:spPr bwMode="auto">
          <a:xfrm>
            <a:off x="4057650" y="2114550"/>
            <a:ext cx="514350" cy="5715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tx1"/>
          </a:solidFill>
          <a:ln w="9525">
            <a:solidFill>
              <a:srgbClr val="000000"/>
            </a:solidFill>
            <a:miter lim="800000"/>
            <a:headEnd/>
            <a:tailEnd/>
          </a:ln>
          <a:effectLst/>
        </p:spPr>
        <p:txBody>
          <a:bodyPr anchor="ctr" anchorCtr="1"/>
          <a:lstStyle/>
          <a:p>
            <a:pPr algn="ctr" eaLnBrk="0" hangingPunct="0">
              <a:defRPr/>
            </a:pPr>
            <a:r>
              <a:rPr lang="en-GB" sz="750" b="1">
                <a:solidFill>
                  <a:schemeClr val="bg2"/>
                </a:solidFill>
                <a:effectLst>
                  <a:outerShdw blurRad="38100" dist="38100" dir="2700000" algn="tl">
                    <a:srgbClr val="C0C0C0"/>
                  </a:outerShdw>
                </a:effectLst>
                <a:latin typeface="Arial" charset="0"/>
              </a:rPr>
              <a:t>&lt;XML&gt;</a:t>
            </a:r>
          </a:p>
        </p:txBody>
      </p:sp>
      <p:grpSp>
        <p:nvGrpSpPr>
          <p:cNvPr id="13317" name="Group 6"/>
          <p:cNvGrpSpPr>
            <a:grpSpLocks/>
          </p:cNvGrpSpPr>
          <p:nvPr/>
        </p:nvGrpSpPr>
        <p:grpSpPr bwMode="auto">
          <a:xfrm>
            <a:off x="6217444" y="3028950"/>
            <a:ext cx="571500" cy="514350"/>
            <a:chOff x="3936" y="1200"/>
            <a:chExt cx="1056" cy="816"/>
          </a:xfrm>
        </p:grpSpPr>
        <p:grpSp>
          <p:nvGrpSpPr>
            <p:cNvPr id="13361" name="Group 7"/>
            <p:cNvGrpSpPr>
              <a:grpSpLocks/>
            </p:cNvGrpSpPr>
            <p:nvPr/>
          </p:nvGrpSpPr>
          <p:grpSpPr bwMode="auto">
            <a:xfrm>
              <a:off x="4080" y="1296"/>
              <a:ext cx="816" cy="576"/>
              <a:chOff x="2160" y="2400"/>
              <a:chExt cx="816" cy="576"/>
            </a:xfrm>
          </p:grpSpPr>
          <p:sp>
            <p:nvSpPr>
              <p:cNvPr id="13363" name="Rectangle 8"/>
              <p:cNvSpPr>
                <a:spLocks noChangeArrowheads="1"/>
              </p:cNvSpPr>
              <p:nvPr/>
            </p:nvSpPr>
            <p:spPr bwMode="auto">
              <a:xfrm>
                <a:off x="2448" y="2400"/>
                <a:ext cx="192" cy="144"/>
              </a:xfrm>
              <a:prstGeom prst="rect">
                <a:avLst/>
              </a:prstGeom>
              <a:gradFill rotWithShape="0">
                <a:gsLst>
                  <a:gs pos="0">
                    <a:srgbClr val="CCFFCC"/>
                  </a:gs>
                  <a:gs pos="100000">
                    <a:srgbClr val="5E765E"/>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3364" name="Line 9"/>
              <p:cNvSpPr>
                <a:spLocks noChangeShapeType="1"/>
              </p:cNvSpPr>
              <p:nvPr/>
            </p:nvSpPr>
            <p:spPr bwMode="auto">
              <a:xfrm>
                <a:off x="2544" y="2544"/>
                <a:ext cx="0" cy="144"/>
              </a:xfrm>
              <a:prstGeom prst="line">
                <a:avLst/>
              </a:prstGeom>
              <a:noFill/>
              <a:ln w="12700">
                <a:solidFill>
                  <a:srgbClr val="CCFFCC"/>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65" name="Line 10"/>
              <p:cNvSpPr>
                <a:spLocks noChangeShapeType="1"/>
              </p:cNvSpPr>
              <p:nvPr/>
            </p:nvSpPr>
            <p:spPr bwMode="auto">
              <a:xfrm flipH="1">
                <a:off x="2256" y="2688"/>
                <a:ext cx="624" cy="0"/>
              </a:xfrm>
              <a:prstGeom prst="line">
                <a:avLst/>
              </a:prstGeom>
              <a:noFill/>
              <a:ln w="12700">
                <a:solidFill>
                  <a:srgbClr val="CCFFCC"/>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66" name="Line 11"/>
              <p:cNvSpPr>
                <a:spLocks noChangeShapeType="1"/>
              </p:cNvSpPr>
              <p:nvPr/>
            </p:nvSpPr>
            <p:spPr bwMode="auto">
              <a:xfrm>
                <a:off x="2256" y="2688"/>
                <a:ext cx="0" cy="144"/>
              </a:xfrm>
              <a:prstGeom prst="line">
                <a:avLst/>
              </a:prstGeom>
              <a:noFill/>
              <a:ln w="12700">
                <a:solidFill>
                  <a:srgbClr val="CCFFCC"/>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67" name="Line 12"/>
              <p:cNvSpPr>
                <a:spLocks noChangeShapeType="1"/>
              </p:cNvSpPr>
              <p:nvPr/>
            </p:nvSpPr>
            <p:spPr bwMode="auto">
              <a:xfrm>
                <a:off x="2880" y="2688"/>
                <a:ext cx="0" cy="144"/>
              </a:xfrm>
              <a:prstGeom prst="line">
                <a:avLst/>
              </a:prstGeom>
              <a:noFill/>
              <a:ln w="12700">
                <a:solidFill>
                  <a:srgbClr val="CCFFCC"/>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68" name="Line 13"/>
              <p:cNvSpPr>
                <a:spLocks noChangeShapeType="1"/>
              </p:cNvSpPr>
              <p:nvPr/>
            </p:nvSpPr>
            <p:spPr bwMode="auto">
              <a:xfrm>
                <a:off x="2544" y="2688"/>
                <a:ext cx="0" cy="144"/>
              </a:xfrm>
              <a:prstGeom prst="line">
                <a:avLst/>
              </a:prstGeom>
              <a:noFill/>
              <a:ln w="12700">
                <a:solidFill>
                  <a:srgbClr val="CCFFCC"/>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69" name="Rectangle 14"/>
              <p:cNvSpPr>
                <a:spLocks noChangeArrowheads="1"/>
              </p:cNvSpPr>
              <p:nvPr/>
            </p:nvSpPr>
            <p:spPr bwMode="auto">
              <a:xfrm>
                <a:off x="2160" y="2832"/>
                <a:ext cx="192" cy="144"/>
              </a:xfrm>
              <a:prstGeom prst="rect">
                <a:avLst/>
              </a:prstGeom>
              <a:gradFill rotWithShape="0">
                <a:gsLst>
                  <a:gs pos="0">
                    <a:srgbClr val="CCFFCC"/>
                  </a:gs>
                  <a:gs pos="100000">
                    <a:srgbClr val="5E765E"/>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3370" name="Rectangle 15"/>
              <p:cNvSpPr>
                <a:spLocks noChangeArrowheads="1"/>
              </p:cNvSpPr>
              <p:nvPr/>
            </p:nvSpPr>
            <p:spPr bwMode="auto">
              <a:xfrm>
                <a:off x="2448" y="2832"/>
                <a:ext cx="192" cy="144"/>
              </a:xfrm>
              <a:prstGeom prst="rect">
                <a:avLst/>
              </a:prstGeom>
              <a:gradFill rotWithShape="0">
                <a:gsLst>
                  <a:gs pos="0">
                    <a:srgbClr val="CCFFCC"/>
                  </a:gs>
                  <a:gs pos="100000">
                    <a:srgbClr val="5E765E"/>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13371" name="Rectangle 16"/>
              <p:cNvSpPr>
                <a:spLocks noChangeArrowheads="1"/>
              </p:cNvSpPr>
              <p:nvPr/>
            </p:nvSpPr>
            <p:spPr bwMode="auto">
              <a:xfrm>
                <a:off x="2784" y="2832"/>
                <a:ext cx="192" cy="144"/>
              </a:xfrm>
              <a:prstGeom prst="rect">
                <a:avLst/>
              </a:prstGeom>
              <a:gradFill rotWithShape="0">
                <a:gsLst>
                  <a:gs pos="0">
                    <a:srgbClr val="CCFFCC"/>
                  </a:gs>
                  <a:gs pos="100000">
                    <a:srgbClr val="5E765E"/>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grpSp>
        <p:sp>
          <p:nvSpPr>
            <p:cNvPr id="13362" name="Rectangle 17"/>
            <p:cNvSpPr>
              <a:spLocks noChangeArrowheads="1"/>
            </p:cNvSpPr>
            <p:nvPr/>
          </p:nvSpPr>
          <p:spPr bwMode="auto">
            <a:xfrm>
              <a:off x="3936" y="1200"/>
              <a:ext cx="1056" cy="81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grpSp>
      <p:sp>
        <p:nvSpPr>
          <p:cNvPr id="208914" name="Text Box 18"/>
          <p:cNvSpPr txBox="1">
            <a:spLocks noChangeArrowheads="1"/>
          </p:cNvSpPr>
          <p:nvPr/>
        </p:nvSpPr>
        <p:spPr bwMode="auto">
          <a:xfrm>
            <a:off x="5684419" y="3600450"/>
            <a:ext cx="1736374"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XmlDocument</a:t>
            </a:r>
          </a:p>
        </p:txBody>
      </p:sp>
      <p:sp>
        <p:nvSpPr>
          <p:cNvPr id="208915" name="Text Box 19"/>
          <p:cNvSpPr txBox="1">
            <a:spLocks noChangeArrowheads="1"/>
          </p:cNvSpPr>
          <p:nvPr/>
        </p:nvSpPr>
        <p:spPr bwMode="auto">
          <a:xfrm>
            <a:off x="5656713" y="2114550"/>
            <a:ext cx="2377574"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DocumentNavigator</a:t>
            </a:r>
          </a:p>
        </p:txBody>
      </p:sp>
      <p:grpSp>
        <p:nvGrpSpPr>
          <p:cNvPr id="13320" name="Group 20"/>
          <p:cNvGrpSpPr>
            <a:grpSpLocks/>
          </p:cNvGrpSpPr>
          <p:nvPr/>
        </p:nvGrpSpPr>
        <p:grpSpPr bwMode="auto">
          <a:xfrm>
            <a:off x="2057400" y="2286000"/>
            <a:ext cx="571500" cy="514350"/>
            <a:chOff x="3936" y="1200"/>
            <a:chExt cx="1056" cy="816"/>
          </a:xfrm>
        </p:grpSpPr>
        <p:grpSp>
          <p:nvGrpSpPr>
            <p:cNvPr id="13350" name="Group 21"/>
            <p:cNvGrpSpPr>
              <a:grpSpLocks/>
            </p:cNvGrpSpPr>
            <p:nvPr/>
          </p:nvGrpSpPr>
          <p:grpSpPr bwMode="auto">
            <a:xfrm>
              <a:off x="4080" y="1296"/>
              <a:ext cx="816" cy="576"/>
              <a:chOff x="2160" y="2400"/>
              <a:chExt cx="816" cy="576"/>
            </a:xfrm>
          </p:grpSpPr>
          <p:sp>
            <p:nvSpPr>
              <p:cNvPr id="208918" name="Rectangle 22"/>
              <p:cNvSpPr>
                <a:spLocks noChangeArrowheads="1"/>
              </p:cNvSpPr>
              <p:nvPr/>
            </p:nvSpPr>
            <p:spPr bwMode="auto">
              <a:xfrm>
                <a:off x="2445" y="2400"/>
                <a:ext cx="189" cy="144"/>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19" name="Line 23"/>
              <p:cNvSpPr>
                <a:spLocks noChangeShapeType="1"/>
              </p:cNvSpPr>
              <p:nvPr/>
            </p:nvSpPr>
            <p:spPr bwMode="auto">
              <a:xfrm>
                <a:off x="2544" y="2544"/>
                <a:ext cx="0" cy="145"/>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0" name="Line 24"/>
              <p:cNvSpPr>
                <a:spLocks noChangeShapeType="1"/>
              </p:cNvSpPr>
              <p:nvPr/>
            </p:nvSpPr>
            <p:spPr bwMode="auto">
              <a:xfrm flipH="1">
                <a:off x="2256" y="2689"/>
                <a:ext cx="623" cy="0"/>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1" name="Line 25"/>
              <p:cNvSpPr>
                <a:spLocks noChangeShapeType="1"/>
              </p:cNvSpPr>
              <p:nvPr/>
            </p:nvSpPr>
            <p:spPr bwMode="auto">
              <a:xfrm>
                <a:off x="2256"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2" name="Line 26"/>
              <p:cNvSpPr>
                <a:spLocks noChangeShapeType="1"/>
              </p:cNvSpPr>
              <p:nvPr/>
            </p:nvSpPr>
            <p:spPr bwMode="auto">
              <a:xfrm>
                <a:off x="2876"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3" name="Line 27"/>
              <p:cNvSpPr>
                <a:spLocks noChangeShapeType="1"/>
              </p:cNvSpPr>
              <p:nvPr/>
            </p:nvSpPr>
            <p:spPr bwMode="auto">
              <a:xfrm>
                <a:off x="2544"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4" name="Rectangle 28"/>
              <p:cNvSpPr>
                <a:spLocks noChangeArrowheads="1"/>
              </p:cNvSpPr>
              <p:nvPr/>
            </p:nvSpPr>
            <p:spPr bwMode="auto">
              <a:xfrm>
                <a:off x="2159" y="2833"/>
                <a:ext cx="187"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5" name="Rectangle 29"/>
              <p:cNvSpPr>
                <a:spLocks noChangeArrowheads="1"/>
              </p:cNvSpPr>
              <p:nvPr/>
            </p:nvSpPr>
            <p:spPr bwMode="auto">
              <a:xfrm>
                <a:off x="2445" y="2833"/>
                <a:ext cx="189"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26" name="Rectangle 30"/>
              <p:cNvSpPr>
                <a:spLocks noChangeArrowheads="1"/>
              </p:cNvSpPr>
              <p:nvPr/>
            </p:nvSpPr>
            <p:spPr bwMode="auto">
              <a:xfrm>
                <a:off x="2784" y="2833"/>
                <a:ext cx="191"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grpSp>
        <p:sp>
          <p:nvSpPr>
            <p:cNvPr id="208927" name="Rectangle 31"/>
            <p:cNvSpPr>
              <a:spLocks noChangeArrowheads="1"/>
            </p:cNvSpPr>
            <p:nvPr/>
          </p:nvSpPr>
          <p:spPr bwMode="auto">
            <a:xfrm>
              <a:off x="3936" y="1200"/>
              <a:ext cx="1056" cy="816"/>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grpSp>
      <p:sp>
        <p:nvSpPr>
          <p:cNvPr id="208928" name="Rectangle 32"/>
          <p:cNvSpPr>
            <a:spLocks noChangeArrowheads="1"/>
          </p:cNvSpPr>
          <p:nvPr/>
        </p:nvSpPr>
        <p:spPr bwMode="auto">
          <a:xfrm>
            <a:off x="1828800" y="4914900"/>
            <a:ext cx="571500" cy="514350"/>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13322" name="Line 33"/>
          <p:cNvSpPr>
            <a:spLocks noChangeShapeType="1"/>
          </p:cNvSpPr>
          <p:nvPr/>
        </p:nvSpPr>
        <p:spPr bwMode="auto">
          <a:xfrm flipV="1">
            <a:off x="2800350" y="2457450"/>
            <a:ext cx="1143000" cy="1714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13323" name="Line 34"/>
          <p:cNvSpPr>
            <a:spLocks noChangeShapeType="1"/>
          </p:cNvSpPr>
          <p:nvPr/>
        </p:nvSpPr>
        <p:spPr bwMode="auto">
          <a:xfrm flipH="1">
            <a:off x="2114550" y="4400550"/>
            <a:ext cx="0" cy="400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grpSp>
        <p:nvGrpSpPr>
          <p:cNvPr id="13324" name="Group 35"/>
          <p:cNvGrpSpPr>
            <a:grpSpLocks/>
          </p:cNvGrpSpPr>
          <p:nvPr/>
        </p:nvGrpSpPr>
        <p:grpSpPr bwMode="auto">
          <a:xfrm>
            <a:off x="6565106" y="1657350"/>
            <a:ext cx="571500" cy="514350"/>
            <a:chOff x="3936" y="1200"/>
            <a:chExt cx="1056" cy="816"/>
          </a:xfrm>
        </p:grpSpPr>
        <p:grpSp>
          <p:nvGrpSpPr>
            <p:cNvPr id="13339" name="Group 36"/>
            <p:cNvGrpSpPr>
              <a:grpSpLocks/>
            </p:cNvGrpSpPr>
            <p:nvPr/>
          </p:nvGrpSpPr>
          <p:grpSpPr bwMode="auto">
            <a:xfrm>
              <a:off x="4080" y="1296"/>
              <a:ext cx="816" cy="576"/>
              <a:chOff x="2160" y="2400"/>
              <a:chExt cx="816" cy="576"/>
            </a:xfrm>
          </p:grpSpPr>
          <p:sp>
            <p:nvSpPr>
              <p:cNvPr id="208933" name="Rectangle 37"/>
              <p:cNvSpPr>
                <a:spLocks noChangeArrowheads="1"/>
              </p:cNvSpPr>
              <p:nvPr/>
            </p:nvSpPr>
            <p:spPr bwMode="auto">
              <a:xfrm>
                <a:off x="2445" y="2400"/>
                <a:ext cx="189" cy="144"/>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4" name="Line 38"/>
              <p:cNvSpPr>
                <a:spLocks noChangeShapeType="1"/>
              </p:cNvSpPr>
              <p:nvPr/>
            </p:nvSpPr>
            <p:spPr bwMode="auto">
              <a:xfrm>
                <a:off x="2544" y="2544"/>
                <a:ext cx="0" cy="145"/>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5" name="Line 39"/>
              <p:cNvSpPr>
                <a:spLocks noChangeShapeType="1"/>
              </p:cNvSpPr>
              <p:nvPr/>
            </p:nvSpPr>
            <p:spPr bwMode="auto">
              <a:xfrm flipH="1">
                <a:off x="2256" y="2689"/>
                <a:ext cx="623" cy="0"/>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6" name="Line 40"/>
              <p:cNvSpPr>
                <a:spLocks noChangeShapeType="1"/>
              </p:cNvSpPr>
              <p:nvPr/>
            </p:nvSpPr>
            <p:spPr bwMode="auto">
              <a:xfrm>
                <a:off x="2256"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7" name="Line 41"/>
              <p:cNvSpPr>
                <a:spLocks noChangeShapeType="1"/>
              </p:cNvSpPr>
              <p:nvPr/>
            </p:nvSpPr>
            <p:spPr bwMode="auto">
              <a:xfrm>
                <a:off x="2876"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8" name="Line 42"/>
              <p:cNvSpPr>
                <a:spLocks noChangeShapeType="1"/>
              </p:cNvSpPr>
              <p:nvPr/>
            </p:nvSpPr>
            <p:spPr bwMode="auto">
              <a:xfrm>
                <a:off x="2544" y="2689"/>
                <a:ext cx="0" cy="144"/>
              </a:xfrm>
              <a:prstGeom prst="line">
                <a:avLst/>
              </a:prstGeom>
              <a:noFill/>
              <a:ln w="9525">
                <a:noFill/>
                <a:round/>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39" name="Rectangle 43"/>
              <p:cNvSpPr>
                <a:spLocks noChangeArrowheads="1"/>
              </p:cNvSpPr>
              <p:nvPr/>
            </p:nvSpPr>
            <p:spPr bwMode="auto">
              <a:xfrm>
                <a:off x="2159" y="2833"/>
                <a:ext cx="187"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40" name="Rectangle 44"/>
              <p:cNvSpPr>
                <a:spLocks noChangeArrowheads="1"/>
              </p:cNvSpPr>
              <p:nvPr/>
            </p:nvSpPr>
            <p:spPr bwMode="auto">
              <a:xfrm>
                <a:off x="2445" y="2833"/>
                <a:ext cx="189"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41" name="Rectangle 45"/>
              <p:cNvSpPr>
                <a:spLocks noChangeArrowheads="1"/>
              </p:cNvSpPr>
              <p:nvPr/>
            </p:nvSpPr>
            <p:spPr bwMode="auto">
              <a:xfrm>
                <a:off x="2784" y="2833"/>
                <a:ext cx="191" cy="145"/>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grpSp>
        <p:sp>
          <p:nvSpPr>
            <p:cNvPr id="208942" name="Rectangle 46"/>
            <p:cNvSpPr>
              <a:spLocks noChangeArrowheads="1"/>
            </p:cNvSpPr>
            <p:nvPr/>
          </p:nvSpPr>
          <p:spPr bwMode="auto">
            <a:xfrm>
              <a:off x="3936" y="1200"/>
              <a:ext cx="1056" cy="816"/>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grpSp>
      <p:sp>
        <p:nvSpPr>
          <p:cNvPr id="13325" name="Line 47"/>
          <p:cNvSpPr>
            <a:spLocks noChangeShapeType="1"/>
          </p:cNvSpPr>
          <p:nvPr/>
        </p:nvSpPr>
        <p:spPr bwMode="auto">
          <a:xfrm>
            <a:off x="4686300" y="2457450"/>
            <a:ext cx="142875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13326" name="Line 48"/>
          <p:cNvSpPr>
            <a:spLocks noChangeShapeType="1"/>
          </p:cNvSpPr>
          <p:nvPr/>
        </p:nvSpPr>
        <p:spPr bwMode="auto">
          <a:xfrm flipH="1">
            <a:off x="6400800" y="2400300"/>
            <a:ext cx="114300" cy="62865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13327" name="Line 49"/>
          <p:cNvSpPr>
            <a:spLocks noChangeShapeType="1"/>
          </p:cNvSpPr>
          <p:nvPr/>
        </p:nvSpPr>
        <p:spPr bwMode="auto">
          <a:xfrm flipH="1">
            <a:off x="4400550" y="280035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208946" name="Text Box 50"/>
          <p:cNvSpPr txBox="1">
            <a:spLocks noChangeArrowheads="1"/>
          </p:cNvSpPr>
          <p:nvPr/>
        </p:nvSpPr>
        <p:spPr bwMode="auto">
          <a:xfrm>
            <a:off x="3865031" y="3771900"/>
            <a:ext cx="1390125"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XmlReader</a:t>
            </a:r>
          </a:p>
        </p:txBody>
      </p:sp>
      <p:sp>
        <p:nvSpPr>
          <p:cNvPr id="208947" name="Rectangle 51"/>
          <p:cNvSpPr>
            <a:spLocks noChangeArrowheads="1"/>
          </p:cNvSpPr>
          <p:nvPr/>
        </p:nvSpPr>
        <p:spPr bwMode="auto">
          <a:xfrm>
            <a:off x="4171950" y="3257550"/>
            <a:ext cx="571500" cy="514350"/>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48" name="Text Box 52"/>
          <p:cNvSpPr txBox="1">
            <a:spLocks noChangeArrowheads="1"/>
          </p:cNvSpPr>
          <p:nvPr/>
        </p:nvSpPr>
        <p:spPr bwMode="auto">
          <a:xfrm>
            <a:off x="3268782" y="5486400"/>
            <a:ext cx="2480231"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XmlValidatingReader</a:t>
            </a:r>
          </a:p>
        </p:txBody>
      </p:sp>
      <p:sp>
        <p:nvSpPr>
          <p:cNvPr id="208949" name="Rectangle 53"/>
          <p:cNvSpPr>
            <a:spLocks noChangeArrowheads="1"/>
          </p:cNvSpPr>
          <p:nvPr/>
        </p:nvSpPr>
        <p:spPr bwMode="auto">
          <a:xfrm>
            <a:off x="4171950" y="4914900"/>
            <a:ext cx="571500" cy="514350"/>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208950" name="Text Box 54"/>
          <p:cNvSpPr txBox="1">
            <a:spLocks noChangeArrowheads="1"/>
          </p:cNvSpPr>
          <p:nvPr/>
        </p:nvSpPr>
        <p:spPr bwMode="auto">
          <a:xfrm>
            <a:off x="5924403" y="5486400"/>
            <a:ext cx="1967206" cy="369332"/>
          </a:xfrm>
          <a:prstGeom prst="rect">
            <a:avLst/>
          </a:prstGeom>
          <a:noFill/>
          <a:ln w="19050">
            <a:noFill/>
            <a:prstDash val="lgDash"/>
            <a:miter lim="800000"/>
            <a:headEnd/>
            <a:tailEnd/>
          </a:ln>
          <a:effectLst/>
        </p:spPr>
        <p:txBody>
          <a:bodyPr wrap="none">
            <a:spAutoFit/>
          </a:bodyPr>
          <a:lstStyle/>
          <a:p>
            <a:pPr algn="ctr" eaLnBrk="0" hangingPunct="0">
              <a:defRPr/>
            </a:pPr>
            <a:r>
              <a:rPr lang="en-GB" b="1">
                <a:effectLst>
                  <a:outerShdw blurRad="38100" dist="38100" dir="2700000" algn="tl">
                    <a:srgbClr val="000000"/>
                  </a:outerShdw>
                </a:effectLst>
                <a:latin typeface="Arial" charset="0"/>
              </a:rPr>
              <a:t>XmlNodeReader</a:t>
            </a:r>
          </a:p>
        </p:txBody>
      </p:sp>
      <p:sp>
        <p:nvSpPr>
          <p:cNvPr id="208951" name="Rectangle 55"/>
          <p:cNvSpPr>
            <a:spLocks noChangeArrowheads="1"/>
          </p:cNvSpPr>
          <p:nvPr/>
        </p:nvSpPr>
        <p:spPr bwMode="auto">
          <a:xfrm>
            <a:off x="6572250" y="4914900"/>
            <a:ext cx="571500" cy="514350"/>
          </a:xfrm>
          <a:prstGeom prst="rect">
            <a:avLst/>
          </a:prstGeom>
          <a:gradFill rotWithShape="0">
            <a:gsLst>
              <a:gs pos="0">
                <a:schemeClr val="accent1"/>
              </a:gs>
              <a:gs pos="100000">
                <a:schemeClr val="accent1">
                  <a:gamma/>
                  <a:shade val="46275"/>
                  <a:invGamma/>
                </a:schemeClr>
              </a:gs>
            </a:gsLst>
            <a:lin ang="2700000" scaled="1"/>
          </a:gra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s-ES" sz="1350">
              <a:latin typeface="Arial" charset="0"/>
            </a:endParaRPr>
          </a:p>
        </p:txBody>
      </p:sp>
      <p:sp>
        <p:nvSpPr>
          <p:cNvPr id="13334" name="Line 56"/>
          <p:cNvSpPr>
            <a:spLocks noChangeShapeType="1"/>
          </p:cNvSpPr>
          <p:nvPr/>
        </p:nvSpPr>
        <p:spPr bwMode="auto">
          <a:xfrm flipH="1">
            <a:off x="4457700" y="4400550"/>
            <a:ext cx="0" cy="400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13335" name="Line 57"/>
          <p:cNvSpPr>
            <a:spLocks noChangeShapeType="1"/>
          </p:cNvSpPr>
          <p:nvPr/>
        </p:nvSpPr>
        <p:spPr bwMode="auto">
          <a:xfrm flipH="1">
            <a:off x="6800850" y="4400550"/>
            <a:ext cx="0" cy="400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sz="1350"/>
          </a:p>
        </p:txBody>
      </p:sp>
      <p:sp>
        <p:nvSpPr>
          <p:cNvPr id="13336" name="Line 58"/>
          <p:cNvSpPr>
            <a:spLocks noChangeShapeType="1"/>
          </p:cNvSpPr>
          <p:nvPr/>
        </p:nvSpPr>
        <p:spPr bwMode="auto">
          <a:xfrm>
            <a:off x="2114550" y="4400550"/>
            <a:ext cx="46863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13337" name="Line 59"/>
          <p:cNvSpPr>
            <a:spLocks noChangeShapeType="1"/>
          </p:cNvSpPr>
          <p:nvPr/>
        </p:nvSpPr>
        <p:spPr bwMode="auto">
          <a:xfrm flipH="1">
            <a:off x="4457700" y="4114800"/>
            <a:ext cx="0" cy="285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sz="1350"/>
          </a:p>
        </p:txBody>
      </p:sp>
      <p:sp>
        <p:nvSpPr>
          <p:cNvPr id="208957" name="Rectangle 61"/>
          <p:cNvSpPr>
            <a:spLocks noGrp="1" noChangeArrowheads="1"/>
          </p:cNvSpPr>
          <p:nvPr>
            <p:ph type="title"/>
          </p:nvPr>
        </p:nvSpPr>
        <p:spPr>
          <a:xfrm>
            <a:off x="1428751" y="1028700"/>
            <a:ext cx="6399610" cy="563166"/>
          </a:xfrm>
        </p:spPr>
        <p:txBody>
          <a:bodyPr>
            <a:normAutofit fontScale="90000"/>
          </a:bodyPr>
          <a:lstStyle/>
          <a:p>
            <a:pPr eaLnBrk="1" hangingPunct="1">
              <a:defRPr/>
            </a:pPr>
            <a:r>
              <a:rPr lang="en-US"/>
              <a:t>ADO.NET - Soporte a XML</a:t>
            </a:r>
          </a:p>
        </p:txBody>
      </p:sp>
    </p:spTree>
    <p:extLst>
      <p:ext uri="{BB962C8B-B14F-4D97-AF65-F5344CB8AC3E}">
        <p14:creationId xmlns:p14="http://schemas.microsoft.com/office/powerpoint/2010/main" val="379177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RELOJ DE TIEMPO REAL</a:t>
            </a:r>
            <a:endParaRPr lang="es-MX" dirty="0"/>
          </a:p>
        </p:txBody>
      </p:sp>
      <p:sp>
        <p:nvSpPr>
          <p:cNvPr id="3" name="2 Marcador de contenido"/>
          <p:cNvSpPr>
            <a:spLocks noGrp="1"/>
          </p:cNvSpPr>
          <p:nvPr>
            <p:ph idx="1"/>
          </p:nvPr>
        </p:nvSpPr>
        <p:spPr/>
        <p:txBody>
          <a:bodyPr/>
          <a:lstStyle/>
          <a:p>
            <a:endParaRPr lang="es-ES" dirty="0"/>
          </a:p>
          <a:p>
            <a:endParaRPr lang="es-ES" dirty="0"/>
          </a:p>
          <a:p>
            <a:r>
              <a:rPr lang="es-ES" dirty="0"/>
              <a:t>C. I. DS1307</a:t>
            </a:r>
          </a:p>
          <a:p>
            <a:endParaRPr lang="es-ES" dirty="0"/>
          </a:p>
          <a:p>
            <a:r>
              <a:rPr lang="es-ES" dirty="0"/>
              <a:t>CONTIENE  UNA MEMORIA EEPROM PARA GUARDAR DATOS</a:t>
            </a:r>
          </a:p>
          <a:p>
            <a:endParaRPr lang="es-ES" dirty="0"/>
          </a:p>
          <a:p>
            <a:r>
              <a:rPr lang="es-ES" dirty="0"/>
              <a:t>ES COMPATIBLE CON LA LIBRERÍA </a:t>
            </a:r>
            <a:r>
              <a:rPr lang="es-ES" dirty="0" err="1"/>
              <a:t>RTClib.H</a:t>
            </a:r>
            <a:endParaRPr lang="es-ES" dirty="0"/>
          </a:p>
          <a:p>
            <a:endParaRPr lang="es-ES" dirty="0"/>
          </a:p>
          <a:p>
            <a:endParaRPr lang="es-MX" dirty="0"/>
          </a:p>
        </p:txBody>
      </p:sp>
    </p:spTree>
    <p:extLst>
      <p:ext uri="{BB962C8B-B14F-4D97-AF65-F5344CB8AC3E}">
        <p14:creationId xmlns:p14="http://schemas.microsoft.com/office/powerpoint/2010/main" val="167363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612419"/>
            <a:ext cx="7543800" cy="1450757"/>
          </a:xfrm>
        </p:spPr>
        <p:txBody>
          <a:bodyPr/>
          <a:lstStyle/>
          <a:p>
            <a:r>
              <a:rPr lang="es-ES" dirty="0"/>
              <a:t>COMUNICACIÓN I2C con </a:t>
            </a:r>
            <a:r>
              <a:rPr lang="es-ES" dirty="0" err="1"/>
              <a:t>arduino</a:t>
            </a:r>
            <a:r>
              <a:rPr lang="es-ES" dirty="0"/>
              <a:t>:</a:t>
            </a:r>
            <a:endParaRPr lang="es-MX" dirty="0"/>
          </a:p>
        </p:txBody>
      </p:sp>
      <p:sp>
        <p:nvSpPr>
          <p:cNvPr id="3" name="2 Marcador de contenido"/>
          <p:cNvSpPr>
            <a:spLocks noGrp="1"/>
          </p:cNvSpPr>
          <p:nvPr>
            <p:ph idx="1"/>
          </p:nvPr>
        </p:nvSpPr>
        <p:spPr/>
        <p:txBody>
          <a:bodyPr/>
          <a:lstStyle/>
          <a:p>
            <a:endParaRPr lang="es-ES" dirty="0"/>
          </a:p>
          <a:p>
            <a:r>
              <a:rPr lang="es-ES" dirty="0"/>
              <a:t>Utiliza la librería </a:t>
            </a:r>
            <a:r>
              <a:rPr lang="es-ES" dirty="0" err="1"/>
              <a:t>Wire.h</a:t>
            </a:r>
            <a:endParaRPr lang="es-ES" dirty="0"/>
          </a:p>
          <a:p>
            <a:endParaRPr lang="es-ES" dirty="0"/>
          </a:p>
          <a:p>
            <a:r>
              <a:rPr lang="es-ES" dirty="0"/>
              <a:t>Utiliza los pines SDA (data line) y SCL (</a:t>
            </a:r>
            <a:r>
              <a:rPr lang="es-ES" dirty="0" err="1"/>
              <a:t>clock</a:t>
            </a:r>
            <a:r>
              <a:rPr lang="es-ES" dirty="0"/>
              <a:t> line) del </a:t>
            </a:r>
            <a:r>
              <a:rPr lang="es-ES" dirty="0" err="1"/>
              <a:t>arduino</a:t>
            </a:r>
            <a:r>
              <a:rPr lang="es-ES" dirty="0"/>
              <a:t> para establecer la comunicación</a:t>
            </a:r>
          </a:p>
          <a:p>
            <a:endParaRPr lang="es-ES" dirty="0"/>
          </a:p>
          <a:p>
            <a:endParaRPr lang="es-ES" dirty="0"/>
          </a:p>
          <a:p>
            <a:endParaRPr lang="es-ES" dirty="0"/>
          </a:p>
          <a:p>
            <a:endParaRPr lang="es-MX" dirty="0"/>
          </a:p>
        </p:txBody>
      </p:sp>
    </p:spTree>
    <p:extLst>
      <p:ext uri="{BB962C8B-B14F-4D97-AF65-F5344CB8AC3E}">
        <p14:creationId xmlns:p14="http://schemas.microsoft.com/office/powerpoint/2010/main" val="323935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Ubicación de los pines</a:t>
            </a:r>
            <a:endParaRPr lang="es-MX" dirty="0"/>
          </a:p>
        </p:txBody>
      </p:sp>
      <p:sp>
        <p:nvSpPr>
          <p:cNvPr id="3" name="2 Marcador de contenido"/>
          <p:cNvSpPr>
            <a:spLocks noGrp="1"/>
          </p:cNvSpPr>
          <p:nvPr>
            <p:ph idx="1"/>
          </p:nvPr>
        </p:nvSpPr>
        <p:spPr/>
        <p:txBody>
          <a:bodyPr/>
          <a:lstStyle/>
          <a:p>
            <a:pPr>
              <a:buNone/>
            </a:pPr>
            <a:endParaRPr lang="es-MX" dirty="0"/>
          </a:p>
          <a:p>
            <a:pPr>
              <a:buNone/>
            </a:pPr>
            <a:endParaRPr lang="es-MX" dirty="0"/>
          </a:p>
          <a:p>
            <a:pPr>
              <a:buNone/>
            </a:pPr>
            <a:r>
              <a:rPr lang="es-MX" dirty="0">
                <a:solidFill>
                  <a:srgbClr val="FF0000"/>
                </a:solidFill>
              </a:rPr>
              <a:t>        </a:t>
            </a:r>
            <a:r>
              <a:rPr lang="es-MX" dirty="0" err="1">
                <a:solidFill>
                  <a:srgbClr val="FF0000"/>
                </a:solidFill>
              </a:rPr>
              <a:t>Board</a:t>
            </a:r>
            <a:r>
              <a:rPr lang="es-MX" dirty="0">
                <a:solidFill>
                  <a:srgbClr val="FF0000"/>
                </a:solidFill>
              </a:rPr>
              <a:t>	                       I2C / TWI </a:t>
            </a:r>
            <a:r>
              <a:rPr lang="es-MX" dirty="0" err="1">
                <a:solidFill>
                  <a:srgbClr val="FF0000"/>
                </a:solidFill>
              </a:rPr>
              <a:t>pins</a:t>
            </a:r>
            <a:endParaRPr lang="es-MX" dirty="0">
              <a:solidFill>
                <a:srgbClr val="FF0000"/>
              </a:solidFill>
            </a:endParaRPr>
          </a:p>
          <a:p>
            <a:pPr>
              <a:buNone/>
            </a:pPr>
            <a:r>
              <a:rPr lang="es-MX" dirty="0"/>
              <a:t>Uno, Ethernet	     A4 (SDA), A5 (SCL)</a:t>
            </a:r>
          </a:p>
          <a:p>
            <a:pPr>
              <a:buNone/>
            </a:pPr>
            <a:r>
              <a:rPr lang="es-MX" dirty="0"/>
              <a:t>Mega2560	                 20 (SDA), 21 (SCL)</a:t>
            </a:r>
          </a:p>
          <a:p>
            <a:pPr>
              <a:buNone/>
            </a:pPr>
            <a:r>
              <a:rPr lang="es-MX" dirty="0"/>
              <a:t>Leonardo	                   2 (SDA), 3 (SCL)</a:t>
            </a:r>
          </a:p>
          <a:p>
            <a:pPr>
              <a:buNone/>
            </a:pPr>
            <a:r>
              <a:rPr lang="es-MX" dirty="0" err="1"/>
              <a:t>Due</a:t>
            </a:r>
            <a:r>
              <a:rPr lang="es-MX" dirty="0"/>
              <a:t>	                    20 (SDA), 21 (SCL), SDA1, SCL1</a:t>
            </a:r>
          </a:p>
        </p:txBody>
      </p:sp>
    </p:spTree>
    <p:extLst>
      <p:ext uri="{BB962C8B-B14F-4D97-AF65-F5344CB8AC3E}">
        <p14:creationId xmlns:p14="http://schemas.microsoft.com/office/powerpoint/2010/main" val="285696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601912"/>
            <a:ext cx="7543800" cy="1450757"/>
          </a:xfrm>
        </p:spPr>
        <p:txBody>
          <a:bodyPr/>
          <a:lstStyle/>
          <a:p>
            <a:pPr algn="ctr"/>
            <a:r>
              <a:rPr lang="es-ES" dirty="0"/>
              <a:t>CONEXIONES DEL MODULO AL ARDUINO:</a:t>
            </a:r>
            <a:endParaRPr lang="es-MX" dirty="0"/>
          </a:p>
        </p:txBody>
      </p:sp>
      <p:sp>
        <p:nvSpPr>
          <p:cNvPr id="3" name="2 Marcador de contenido"/>
          <p:cNvSpPr>
            <a:spLocks noGrp="1"/>
          </p:cNvSpPr>
          <p:nvPr>
            <p:ph idx="1"/>
          </p:nvPr>
        </p:nvSpPr>
        <p:spPr/>
        <p:txBody>
          <a:bodyPr/>
          <a:lstStyle/>
          <a:p>
            <a:pPr fontAlgn="base">
              <a:buNone/>
            </a:pPr>
            <a:endParaRPr lang="es-ES" dirty="0"/>
          </a:p>
          <a:p>
            <a:pPr fontAlgn="base">
              <a:buNone/>
            </a:pPr>
            <a:endParaRPr lang="es-MX" dirty="0"/>
          </a:p>
          <a:p>
            <a:pPr fontAlgn="base">
              <a:buNone/>
            </a:pPr>
            <a:r>
              <a:rPr lang="es-MX" dirty="0"/>
              <a:t>SCL –&gt; Pin analógico A5</a:t>
            </a:r>
          </a:p>
          <a:p>
            <a:pPr fontAlgn="base">
              <a:buNone/>
            </a:pPr>
            <a:r>
              <a:rPr lang="es-MX" dirty="0"/>
              <a:t>SDA –&gt; Pin analógico A4</a:t>
            </a:r>
          </a:p>
          <a:p>
            <a:pPr fontAlgn="base">
              <a:buNone/>
            </a:pPr>
            <a:r>
              <a:rPr lang="es-MX" dirty="0"/>
              <a:t>VCC –&gt; 5V</a:t>
            </a:r>
          </a:p>
          <a:p>
            <a:pPr fontAlgn="base">
              <a:buNone/>
            </a:pPr>
            <a:r>
              <a:rPr lang="es-MX" dirty="0"/>
              <a:t>GND –&gt; GND</a:t>
            </a:r>
          </a:p>
          <a:p>
            <a:pPr>
              <a:buNone/>
            </a:pPr>
            <a:endParaRPr lang="es-MX" dirty="0"/>
          </a:p>
        </p:txBody>
      </p:sp>
    </p:spTree>
    <p:extLst>
      <p:ext uri="{BB962C8B-B14F-4D97-AF65-F5344CB8AC3E}">
        <p14:creationId xmlns:p14="http://schemas.microsoft.com/office/powerpoint/2010/main" val="111094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549360"/>
            <a:ext cx="7543800" cy="1450757"/>
          </a:xfrm>
        </p:spPr>
        <p:txBody>
          <a:bodyPr/>
          <a:lstStyle/>
          <a:p>
            <a:r>
              <a:rPr lang="es-ES" dirty="0"/>
              <a:t>CONEXIÓN PARA ARDUINO MEGA</a:t>
            </a:r>
            <a:endParaRPr lang="es-MX" dirty="0"/>
          </a:p>
        </p:txBody>
      </p:sp>
      <p:pic>
        <p:nvPicPr>
          <p:cNvPr id="26626" name="Picture 2" descr="RTC DS1307 08"/>
          <p:cNvPicPr>
            <a:picLocks noChangeAspect="1" noChangeArrowheads="1"/>
          </p:cNvPicPr>
          <p:nvPr/>
        </p:nvPicPr>
        <p:blipFill>
          <a:blip r:embed="rId2"/>
          <a:srcRect/>
          <a:stretch>
            <a:fillRect/>
          </a:stretch>
        </p:blipFill>
        <p:spPr bwMode="auto">
          <a:xfrm>
            <a:off x="2397090" y="2343329"/>
            <a:ext cx="3571875" cy="3086101"/>
          </a:xfrm>
          <a:prstGeom prst="rect">
            <a:avLst/>
          </a:prstGeom>
          <a:noFill/>
        </p:spPr>
      </p:pic>
    </p:spTree>
    <p:extLst>
      <p:ext uri="{BB962C8B-B14F-4D97-AF65-F5344CB8AC3E}">
        <p14:creationId xmlns:p14="http://schemas.microsoft.com/office/powerpoint/2010/main" val="78055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CODIGO:</a:t>
            </a:r>
            <a:endParaRPr lang="es-MX" dirty="0"/>
          </a:p>
        </p:txBody>
      </p:sp>
      <p:sp>
        <p:nvSpPr>
          <p:cNvPr id="3" name="2 Marcador de contenido"/>
          <p:cNvSpPr>
            <a:spLocks noGrp="1"/>
          </p:cNvSpPr>
          <p:nvPr>
            <p:ph idx="1"/>
          </p:nvPr>
        </p:nvSpPr>
        <p:spPr/>
        <p:txBody>
          <a:bodyPr/>
          <a:lstStyle/>
          <a:p>
            <a:r>
              <a:rPr lang="es-MX" i="1" dirty="0" err="1"/>
              <a:t>RTC.adjust</a:t>
            </a:r>
            <a:r>
              <a:rPr lang="es-MX" i="1" dirty="0"/>
              <a:t>(</a:t>
            </a:r>
            <a:r>
              <a:rPr lang="es-MX" i="1" dirty="0" err="1"/>
              <a:t>DateTime</a:t>
            </a:r>
            <a:r>
              <a:rPr lang="es-MX" i="1" dirty="0"/>
              <a:t>(__DATE__, __TIME__));</a:t>
            </a:r>
            <a:r>
              <a:rPr lang="es-MX" dirty="0"/>
              <a:t> </a:t>
            </a:r>
          </a:p>
          <a:p>
            <a:endParaRPr lang="es-MX" dirty="0"/>
          </a:p>
          <a:p>
            <a:pPr algn="just"/>
            <a:r>
              <a:rPr lang="es-MX" dirty="0"/>
              <a:t>Esta función establecerá la fecha y hora en nuestro reloj DS1307. </a:t>
            </a:r>
          </a:p>
          <a:p>
            <a:pPr algn="just"/>
            <a:endParaRPr lang="es-MX" dirty="0"/>
          </a:p>
        </p:txBody>
      </p:sp>
    </p:spTree>
    <p:extLst>
      <p:ext uri="{BB962C8B-B14F-4D97-AF65-F5344CB8AC3E}">
        <p14:creationId xmlns:p14="http://schemas.microsoft.com/office/powerpoint/2010/main" val="276900429"/>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59</TotalTime>
  <Words>3690</Words>
  <Application>Microsoft Office PowerPoint</Application>
  <PresentationFormat>Presentación en pantalla (4:3)</PresentationFormat>
  <Paragraphs>369</Paragraphs>
  <Slides>39</Slides>
  <Notes>11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39</vt:i4>
      </vt:variant>
    </vt:vector>
  </HeadingPairs>
  <TitlesOfParts>
    <vt:vector size="47" baseType="lpstr">
      <vt:lpstr>Arial</vt:lpstr>
      <vt:lpstr>Arial Narrow</vt:lpstr>
      <vt:lpstr>Calibri</vt:lpstr>
      <vt:lpstr>Calibri Light</vt:lpstr>
      <vt:lpstr>Franklin Gothic Medium</vt:lpstr>
      <vt:lpstr>Lucida Sans Unicode</vt:lpstr>
      <vt:lpstr>StarSymbol</vt:lpstr>
      <vt:lpstr>Retrospección</vt:lpstr>
      <vt:lpstr>Control, adquisición y monitoreo con Arduino y Visual Basic .net</vt:lpstr>
      <vt:lpstr>Capítulo 8: Estación de Registro de datos</vt:lpstr>
      <vt:lpstr>Módulos  de comunicación con Arduino:  RTC (Reloj de Tiempo Real)  y Memoria SD</vt:lpstr>
      <vt:lpstr>RELOJ DE TIEMPO REAL</vt:lpstr>
      <vt:lpstr>COMUNICACIÓN I2C con arduino:</vt:lpstr>
      <vt:lpstr>Ubicación de los pines</vt:lpstr>
      <vt:lpstr>CONEXIONES DEL MODULO AL ARDUINO:</vt:lpstr>
      <vt:lpstr>CONEXIÓN PARA ARDUINO MEGA</vt:lpstr>
      <vt:lpstr>CODIGO:</vt:lpstr>
      <vt:lpstr>Carga de la hora actual lo toma de la pc:</vt:lpstr>
      <vt:lpstr>Lectura de la fecha y hora:</vt:lpstr>
      <vt:lpstr>Presentación de PowerPoint</vt:lpstr>
      <vt:lpstr>Dia de semana:</vt:lpstr>
      <vt:lpstr>Solucion de errores:</vt:lpstr>
      <vt:lpstr>http://www.tuelectronica.es/tutoriales/arduino/reloj-alarma-con-arduino.html</vt:lpstr>
      <vt:lpstr>Aplicación practica: reloj alarma</vt:lpstr>
      <vt:lpstr>Descripción del código: </vt:lpstr>
      <vt:lpstr>Presentación de PowerPoint</vt:lpstr>
      <vt:lpstr>Presentación de PowerPoint</vt:lpstr>
      <vt:lpstr>Memoria SD</vt:lpstr>
      <vt:lpstr>Introducción</vt:lpstr>
      <vt:lpstr>Comunicación spi (Serial Peripheral Interface) </vt:lpstr>
      <vt:lpstr>Comunicación SPI</vt:lpstr>
      <vt:lpstr>Conexiones:</vt:lpstr>
      <vt:lpstr>Pines del módulo</vt:lpstr>
      <vt:lpstr>Presentación de PowerPoint</vt:lpstr>
      <vt:lpstr>Conexión con arduino uno:</vt:lpstr>
      <vt:lpstr>Datalogger</vt:lpstr>
      <vt:lpstr>Presentación de PowerPoint</vt:lpstr>
      <vt:lpstr>Acceso a Bases de Datos Relacionales Escenario Conectado</vt:lpstr>
      <vt:lpstr>Acceso a Bases de Datos Relacionales Escenario Desconectado</vt:lpstr>
      <vt:lpstr>ADO.NET - Arquitectura</vt:lpstr>
      <vt:lpstr>ADO.NET- Proveedores de Acceso a Datos</vt:lpstr>
      <vt:lpstr>ADO.NET- Clases más comunes</vt:lpstr>
      <vt:lpstr>ADO.NET- DataSet</vt:lpstr>
      <vt:lpstr>ADO.NET vs. ADO</vt:lpstr>
      <vt:lpstr>ADO.NET – Accediendo a datos Conectado</vt:lpstr>
      <vt:lpstr>ADO.NET – Accediendo a datos Desconectado</vt:lpstr>
      <vt:lpstr>ADO.NET - Soporte a XML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adquisición, monitoreo con Arduino y visual basic .net</dc:title>
  <dc:creator>PC</dc:creator>
  <cp:lastModifiedBy>hvela</cp:lastModifiedBy>
  <cp:revision>30</cp:revision>
  <dcterms:created xsi:type="dcterms:W3CDTF">2016-09-27T22:28:37Z</dcterms:created>
  <dcterms:modified xsi:type="dcterms:W3CDTF">2017-03-14T17:54:35Z</dcterms:modified>
</cp:coreProperties>
</file>