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91" d="100"/>
          <a:sy n="91" d="100"/>
        </p:scale>
        <p:origin x="52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CD3AC4C7-E598-4BE2-B2E8-7985AF0BF360}" type="datetimeFigureOut">
              <a:rPr lang="es-MX" smtClean="0"/>
              <a:t>28/03/2017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8ECF1CF-3C05-4571-8541-7B62D531760E}" type="slidenum">
              <a:rPr lang="es-MX" smtClean="0"/>
              <a:t>‹Nº›</a:t>
            </a:fld>
            <a:endParaRPr lang="es-MX"/>
          </a:p>
        </p:txBody>
      </p:sp>
    </p:spTree>
    <p:extLst>
      <p:ext uri="{BB962C8B-B14F-4D97-AF65-F5344CB8AC3E}">
        <p14:creationId xmlns:p14="http://schemas.microsoft.com/office/powerpoint/2010/main" val="4052417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D3AC4C7-E598-4BE2-B2E8-7985AF0BF360}" type="datetimeFigureOut">
              <a:rPr lang="es-MX" smtClean="0"/>
              <a:t>28/03/2017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8ECF1CF-3C05-4571-8541-7B62D531760E}" type="slidenum">
              <a:rPr lang="es-MX" smtClean="0"/>
              <a:t>‹Nº›</a:t>
            </a:fld>
            <a:endParaRPr lang="es-MX"/>
          </a:p>
        </p:txBody>
      </p:sp>
    </p:spTree>
    <p:extLst>
      <p:ext uri="{BB962C8B-B14F-4D97-AF65-F5344CB8AC3E}">
        <p14:creationId xmlns:p14="http://schemas.microsoft.com/office/powerpoint/2010/main" val="971219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D3AC4C7-E598-4BE2-B2E8-7985AF0BF360}" type="datetimeFigureOut">
              <a:rPr lang="es-MX" smtClean="0"/>
              <a:t>28/03/2017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8ECF1CF-3C05-4571-8541-7B62D531760E}" type="slidenum">
              <a:rPr lang="es-MX" smtClean="0"/>
              <a:t>‹Nº›</a:t>
            </a:fld>
            <a:endParaRPr lang="es-MX"/>
          </a:p>
        </p:txBody>
      </p:sp>
    </p:spTree>
    <p:extLst>
      <p:ext uri="{BB962C8B-B14F-4D97-AF65-F5344CB8AC3E}">
        <p14:creationId xmlns:p14="http://schemas.microsoft.com/office/powerpoint/2010/main" val="2619706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D3AC4C7-E598-4BE2-B2E8-7985AF0BF360}" type="datetimeFigureOut">
              <a:rPr lang="es-MX" smtClean="0"/>
              <a:t>28/03/2017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8ECF1CF-3C05-4571-8541-7B62D531760E}" type="slidenum">
              <a:rPr lang="es-MX" smtClean="0"/>
              <a:t>‹Nº›</a:t>
            </a:fld>
            <a:endParaRPr lang="es-MX"/>
          </a:p>
        </p:txBody>
      </p:sp>
    </p:spTree>
    <p:extLst>
      <p:ext uri="{BB962C8B-B14F-4D97-AF65-F5344CB8AC3E}">
        <p14:creationId xmlns:p14="http://schemas.microsoft.com/office/powerpoint/2010/main" val="132717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D3AC4C7-E598-4BE2-B2E8-7985AF0BF360}" type="datetimeFigureOut">
              <a:rPr lang="es-MX" smtClean="0"/>
              <a:t>28/03/2017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8ECF1CF-3C05-4571-8541-7B62D531760E}" type="slidenum">
              <a:rPr lang="es-MX" smtClean="0"/>
              <a:t>‹Nº›</a:t>
            </a:fld>
            <a:endParaRPr lang="es-MX"/>
          </a:p>
        </p:txBody>
      </p:sp>
    </p:spTree>
    <p:extLst>
      <p:ext uri="{BB962C8B-B14F-4D97-AF65-F5344CB8AC3E}">
        <p14:creationId xmlns:p14="http://schemas.microsoft.com/office/powerpoint/2010/main" val="1895316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D3AC4C7-E598-4BE2-B2E8-7985AF0BF360}" type="datetimeFigureOut">
              <a:rPr lang="es-MX" smtClean="0"/>
              <a:t>28/03/2017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8ECF1CF-3C05-4571-8541-7B62D531760E}" type="slidenum">
              <a:rPr lang="es-MX" smtClean="0"/>
              <a:t>‹Nº›</a:t>
            </a:fld>
            <a:endParaRPr lang="es-MX"/>
          </a:p>
        </p:txBody>
      </p:sp>
    </p:spTree>
    <p:extLst>
      <p:ext uri="{BB962C8B-B14F-4D97-AF65-F5344CB8AC3E}">
        <p14:creationId xmlns:p14="http://schemas.microsoft.com/office/powerpoint/2010/main" val="2283964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D3AC4C7-E598-4BE2-B2E8-7985AF0BF360}" type="datetimeFigureOut">
              <a:rPr lang="es-MX" smtClean="0"/>
              <a:t>28/03/2017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8ECF1CF-3C05-4571-8541-7B62D531760E}" type="slidenum">
              <a:rPr lang="es-MX" smtClean="0"/>
              <a:t>‹Nº›</a:t>
            </a:fld>
            <a:endParaRPr lang="es-MX"/>
          </a:p>
        </p:txBody>
      </p:sp>
    </p:spTree>
    <p:extLst>
      <p:ext uri="{BB962C8B-B14F-4D97-AF65-F5344CB8AC3E}">
        <p14:creationId xmlns:p14="http://schemas.microsoft.com/office/powerpoint/2010/main" val="361580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D3AC4C7-E598-4BE2-B2E8-7985AF0BF360}" type="datetimeFigureOut">
              <a:rPr lang="es-MX" smtClean="0"/>
              <a:t>28/03/2017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8ECF1CF-3C05-4571-8541-7B62D531760E}" type="slidenum">
              <a:rPr lang="es-MX" smtClean="0"/>
              <a:t>‹Nº›</a:t>
            </a:fld>
            <a:endParaRPr lang="es-MX"/>
          </a:p>
        </p:txBody>
      </p:sp>
    </p:spTree>
    <p:extLst>
      <p:ext uri="{BB962C8B-B14F-4D97-AF65-F5344CB8AC3E}">
        <p14:creationId xmlns:p14="http://schemas.microsoft.com/office/powerpoint/2010/main" val="3073352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AC4C7-E598-4BE2-B2E8-7985AF0BF360}" type="datetimeFigureOut">
              <a:rPr lang="es-MX" smtClean="0"/>
              <a:t>28/03/2017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8ECF1CF-3C05-4571-8541-7B62D531760E}" type="slidenum">
              <a:rPr lang="es-MX" smtClean="0"/>
              <a:t>‹Nº›</a:t>
            </a:fld>
            <a:endParaRPr lang="es-MX"/>
          </a:p>
        </p:txBody>
      </p:sp>
    </p:spTree>
    <p:extLst>
      <p:ext uri="{BB962C8B-B14F-4D97-AF65-F5344CB8AC3E}">
        <p14:creationId xmlns:p14="http://schemas.microsoft.com/office/powerpoint/2010/main" val="315727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CD3AC4C7-E598-4BE2-B2E8-7985AF0BF360}" type="datetimeFigureOut">
              <a:rPr lang="es-MX" smtClean="0"/>
              <a:t>28/03/2017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8ECF1CF-3C05-4571-8541-7B62D531760E}" type="slidenum">
              <a:rPr lang="es-MX" smtClean="0"/>
              <a:t>‹Nº›</a:t>
            </a:fld>
            <a:endParaRPr lang="es-MX"/>
          </a:p>
        </p:txBody>
      </p:sp>
    </p:spTree>
    <p:extLst>
      <p:ext uri="{BB962C8B-B14F-4D97-AF65-F5344CB8AC3E}">
        <p14:creationId xmlns:p14="http://schemas.microsoft.com/office/powerpoint/2010/main" val="309802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CD3AC4C7-E598-4BE2-B2E8-7985AF0BF360}" type="datetimeFigureOut">
              <a:rPr lang="es-MX" smtClean="0"/>
              <a:t>28/03/2017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8ECF1CF-3C05-4571-8541-7B62D531760E}" type="slidenum">
              <a:rPr lang="es-MX" smtClean="0"/>
              <a:t>‹Nº›</a:t>
            </a:fld>
            <a:endParaRPr lang="es-MX"/>
          </a:p>
        </p:txBody>
      </p:sp>
    </p:spTree>
    <p:extLst>
      <p:ext uri="{BB962C8B-B14F-4D97-AF65-F5344CB8AC3E}">
        <p14:creationId xmlns:p14="http://schemas.microsoft.com/office/powerpoint/2010/main" val="4105476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AC4C7-E598-4BE2-B2E8-7985AF0BF360}" type="datetimeFigureOut">
              <a:rPr lang="es-MX" smtClean="0"/>
              <a:t>28/03/2017</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ECF1CF-3C05-4571-8541-7B62D531760E}" type="slidenum">
              <a:rPr lang="es-MX" smtClean="0"/>
              <a:t>‹Nº›</a:t>
            </a:fld>
            <a:endParaRPr lang="es-MX"/>
          </a:p>
        </p:txBody>
      </p:sp>
    </p:spTree>
    <p:extLst>
      <p:ext uri="{BB962C8B-B14F-4D97-AF65-F5344CB8AC3E}">
        <p14:creationId xmlns:p14="http://schemas.microsoft.com/office/powerpoint/2010/main" val="986717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82715"/>
            <a:ext cx="6858000" cy="674176"/>
          </a:xfrm>
        </p:spPr>
        <p:txBody>
          <a:bodyPr>
            <a:normAutofit/>
          </a:bodyPr>
          <a:lstStyle/>
          <a:p>
            <a:r>
              <a:rPr lang="es-MX" sz="4050" b="1" dirty="0">
                <a:effectLst>
                  <a:outerShdw blurRad="38100" dist="38100" dir="2700000" algn="tl">
                    <a:srgbClr val="000000">
                      <a:alpha val="43137"/>
                    </a:srgbClr>
                  </a:outerShdw>
                </a:effectLst>
              </a:rPr>
              <a:t>Bioingeniería</a:t>
            </a:r>
          </a:p>
        </p:txBody>
      </p:sp>
      <p:sp>
        <p:nvSpPr>
          <p:cNvPr id="3" name="Subtítulo 2"/>
          <p:cNvSpPr>
            <a:spLocks noGrp="1"/>
          </p:cNvSpPr>
          <p:nvPr>
            <p:ph type="subTitle" idx="1"/>
          </p:nvPr>
        </p:nvSpPr>
        <p:spPr>
          <a:xfrm>
            <a:off x="1143000" y="1984753"/>
            <a:ext cx="6858000" cy="3417375"/>
          </a:xfrm>
        </p:spPr>
        <p:txBody>
          <a:bodyPr>
            <a:normAutofit/>
          </a:bodyPr>
          <a:lstStyle/>
          <a:p>
            <a:r>
              <a:rPr lang="es-MX" sz="3600" dirty="0"/>
              <a:t>Autor: Terán Pérez</a:t>
            </a:r>
          </a:p>
          <a:p>
            <a:r>
              <a:rPr lang="es-MX" sz="3600" dirty="0"/>
              <a:t>Capítulo 1  </a:t>
            </a:r>
          </a:p>
          <a:p>
            <a:r>
              <a:rPr lang="es-MX" sz="3600" dirty="0"/>
              <a:t>Introducción a la bioingeniería</a:t>
            </a:r>
          </a:p>
        </p:txBody>
      </p:sp>
    </p:spTree>
    <p:extLst>
      <p:ext uri="{BB962C8B-B14F-4D97-AF65-F5344CB8AC3E}">
        <p14:creationId xmlns:p14="http://schemas.microsoft.com/office/powerpoint/2010/main" val="1527373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50" b="1" dirty="0">
                <a:effectLst>
                  <a:outerShdw blurRad="38100" dist="38100" dir="2700000" algn="tl">
                    <a:srgbClr val="000000">
                      <a:alpha val="43137"/>
                    </a:srgbClr>
                  </a:outerShdw>
                </a:effectLst>
              </a:rPr>
              <a:t>1.4 Concepto de bioingeniería</a:t>
            </a:r>
            <a:endParaRPr lang="es-MX" sz="4050" dirty="0"/>
          </a:p>
        </p:txBody>
      </p:sp>
      <p:sp>
        <p:nvSpPr>
          <p:cNvPr id="3" name="Marcador de contenido 2"/>
          <p:cNvSpPr>
            <a:spLocks noGrp="1"/>
          </p:cNvSpPr>
          <p:nvPr>
            <p:ph idx="1"/>
          </p:nvPr>
        </p:nvSpPr>
        <p:spPr/>
        <p:txBody>
          <a:bodyPr>
            <a:normAutofit fontScale="85000" lnSpcReduction="20000"/>
          </a:bodyPr>
          <a:lstStyle/>
          <a:p>
            <a:pPr marL="0" indent="0" algn="just">
              <a:buNone/>
            </a:pPr>
            <a:r>
              <a:rPr lang="es-MX" dirty="0"/>
              <a:t>El Comité de Educación de The Group of Engineering in Medicine and Biology of The Electrical and Electronics Engineers (GEMB/IEEE, 1977) dividió la bioingeniería en tres grandes áreas:</a:t>
            </a:r>
          </a:p>
          <a:p>
            <a:pPr marL="0" indent="0" algn="just">
              <a:buNone/>
            </a:pPr>
            <a:r>
              <a:rPr lang="es-MX" b="1" dirty="0"/>
              <a:t>Bioingeniería o ingeniería biológica</a:t>
            </a:r>
            <a:r>
              <a:rPr lang="es-MX" dirty="0"/>
              <a:t> (la más general y básica), se refiere a la biología como un todo; trata de descubrir nuevos fenómenos en los procesos biológicos e intenta clarificar otros ya totalmente conocidos.</a:t>
            </a:r>
          </a:p>
          <a:p>
            <a:pPr marL="0" indent="0" algn="just">
              <a:buNone/>
            </a:pPr>
            <a:r>
              <a:rPr lang="es-MX" b="1" dirty="0"/>
              <a:t>Ingeniería biomédica o ingeniería médica</a:t>
            </a:r>
            <a:r>
              <a:rPr lang="es-MX" dirty="0"/>
              <a:t>, contenida en la anterior, pero orientada hacia el hombre; es más pragmática e intenta controlar las enfermedades.</a:t>
            </a:r>
          </a:p>
          <a:p>
            <a:pPr marL="0" indent="0" algn="just">
              <a:buNone/>
            </a:pPr>
            <a:r>
              <a:rPr lang="es-MX" b="1" dirty="0"/>
              <a:t>Ingeniería clínica y hospitalaria</a:t>
            </a:r>
            <a:r>
              <a:rPr lang="es-MX" dirty="0"/>
              <a:t>, es la más joven de estas tres divisiones; está contenida en la anterior y se enfoca en los problemas asistenciales de salud, de los hospitales y de los servicios de emergencia.</a:t>
            </a:r>
          </a:p>
          <a:p>
            <a:pPr marL="0" indent="0">
              <a:buNone/>
            </a:pPr>
            <a:endParaRPr lang="es-MX" dirty="0"/>
          </a:p>
        </p:txBody>
      </p:sp>
    </p:spTree>
    <p:extLst>
      <p:ext uri="{BB962C8B-B14F-4D97-AF65-F5344CB8AC3E}">
        <p14:creationId xmlns:p14="http://schemas.microsoft.com/office/powerpoint/2010/main" val="1164321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50" b="1" dirty="0">
                <a:effectLst>
                  <a:outerShdw blurRad="38100" dist="38100" dir="2700000" algn="tl">
                    <a:srgbClr val="000000">
                      <a:alpha val="43137"/>
                    </a:srgbClr>
                  </a:outerShdw>
                </a:effectLst>
              </a:rPr>
              <a:t>1.5 La bioingeniería en el mundo</a:t>
            </a:r>
          </a:p>
        </p:txBody>
      </p:sp>
      <p:sp>
        <p:nvSpPr>
          <p:cNvPr id="3" name="Marcador de contenido 2"/>
          <p:cNvSpPr>
            <a:spLocks noGrp="1"/>
          </p:cNvSpPr>
          <p:nvPr>
            <p:ph idx="1"/>
          </p:nvPr>
        </p:nvSpPr>
        <p:spPr/>
        <p:txBody>
          <a:bodyPr/>
          <a:lstStyle/>
          <a:p>
            <a:pPr marL="0" indent="0" algn="just">
              <a:buNone/>
            </a:pPr>
            <a:r>
              <a:rPr lang="es-MX" sz="2700" dirty="0"/>
              <a:t>Junto al desarrollo explosivo de la bioingeniería en los países desarrollados, se advierte una tendencia marcada a monopolizar este nuevo conocimiento.</a:t>
            </a:r>
          </a:p>
          <a:p>
            <a:pPr marL="0" indent="0" algn="just">
              <a:buNone/>
            </a:pPr>
            <a:r>
              <a:rPr lang="es-MX" sz="2700" dirty="0"/>
              <a:t>El Tercer Mundo, mientras tanto, observa impasible cómo se teje una red que, dentro de pocos años, lo privará no sólo del goce de los productos de estas nuevas tecnologías, sino, incluso, de las posibilidades reales de generar una ciencia alternativa (Cuello, 2005).</a:t>
            </a:r>
          </a:p>
        </p:txBody>
      </p:sp>
    </p:spTree>
    <p:extLst>
      <p:ext uri="{BB962C8B-B14F-4D97-AF65-F5344CB8AC3E}">
        <p14:creationId xmlns:p14="http://schemas.microsoft.com/office/powerpoint/2010/main" val="3576851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2700" b="1" dirty="0">
                <a:effectLst>
                  <a:outerShdw blurRad="38100" dist="38100" dir="2700000" algn="tl">
                    <a:srgbClr val="000000">
                      <a:alpha val="43137"/>
                    </a:srgbClr>
                  </a:outerShdw>
                </a:effectLst>
              </a:rPr>
              <a:t>1.6 La estructura del conocimiento en la bioingeniería</a:t>
            </a:r>
          </a:p>
        </p:txBody>
      </p:sp>
      <p:sp>
        <p:nvSpPr>
          <p:cNvPr id="3" name="Marcador de contenido 2"/>
          <p:cNvSpPr>
            <a:spLocks noGrp="1"/>
          </p:cNvSpPr>
          <p:nvPr>
            <p:ph idx="1"/>
          </p:nvPr>
        </p:nvSpPr>
        <p:spPr/>
        <p:txBody>
          <a:bodyPr>
            <a:normAutofit/>
          </a:bodyPr>
          <a:lstStyle/>
          <a:p>
            <a:pPr marL="0" indent="0" algn="just">
              <a:buNone/>
            </a:pPr>
            <a:r>
              <a:rPr lang="es-MX" sz="2700" dirty="0"/>
              <a:t>Las disciplinas que estructuran a la bioingeniería y que constituyen su plataforma de conocimiento son (Mompín y colaboradores, 1988), las siguientes: </a:t>
            </a:r>
          </a:p>
          <a:p>
            <a:pPr marL="0" indent="0">
              <a:buNone/>
            </a:pPr>
            <a:r>
              <a:rPr lang="es-MX" sz="2700" dirty="0"/>
              <a:t>• Las ciencias básicas generales</a:t>
            </a:r>
          </a:p>
          <a:p>
            <a:pPr marL="0" indent="0">
              <a:buNone/>
            </a:pPr>
            <a:r>
              <a:rPr lang="es-MX" sz="2700" dirty="0"/>
              <a:t>• Las ciencias básicas interdisciplinarias</a:t>
            </a:r>
          </a:p>
          <a:p>
            <a:pPr marL="0" indent="0">
              <a:buNone/>
            </a:pPr>
            <a:r>
              <a:rPr lang="es-MX" sz="2700" dirty="0"/>
              <a:t>• Las disciplinas componentes</a:t>
            </a:r>
          </a:p>
          <a:p>
            <a:pPr marL="0" indent="0">
              <a:buNone/>
            </a:pPr>
            <a:r>
              <a:rPr lang="es-MX" sz="2700" dirty="0"/>
              <a:t>• Los campos de aplicación </a:t>
            </a:r>
          </a:p>
        </p:txBody>
      </p:sp>
    </p:spTree>
    <p:extLst>
      <p:ext uri="{BB962C8B-B14F-4D97-AF65-F5344CB8AC3E}">
        <p14:creationId xmlns:p14="http://schemas.microsoft.com/office/powerpoint/2010/main" val="1075290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50" b="1" dirty="0">
                <a:effectLst>
                  <a:outerShdw blurRad="38100" dist="38100" dir="2700000" algn="tl">
                    <a:srgbClr val="000000">
                      <a:alpha val="43137"/>
                    </a:srgbClr>
                  </a:outerShdw>
                </a:effectLst>
              </a:rPr>
              <a:t>1.7 La educación en bioingeniería</a:t>
            </a:r>
          </a:p>
        </p:txBody>
      </p:sp>
      <p:sp>
        <p:nvSpPr>
          <p:cNvPr id="3" name="Marcador de contenido 2"/>
          <p:cNvSpPr>
            <a:spLocks noGrp="1"/>
          </p:cNvSpPr>
          <p:nvPr>
            <p:ph idx="1"/>
          </p:nvPr>
        </p:nvSpPr>
        <p:spPr/>
        <p:txBody>
          <a:bodyPr>
            <a:noAutofit/>
          </a:bodyPr>
          <a:lstStyle/>
          <a:p>
            <a:pPr marL="0" indent="0" algn="just">
              <a:buNone/>
            </a:pPr>
            <a:r>
              <a:rPr lang="es-MX" dirty="0"/>
              <a:t>Un programa de bioingeniería debe estar orientado a la formación de profesionales capaces de operar sistemas biológicos que utilicen las propiedades de los seres vivos para generar y/o transformar productos de la industria de los alimentos, la farmacéutica, la cosmetológica, de servicios ambientales o de insumos intermedios mejorados, destinados a la industria agrícola, pecuaria, acuícola y de salud humana y animal. </a:t>
            </a:r>
          </a:p>
          <a:p>
            <a:pPr marL="0" indent="0" algn="just">
              <a:buNone/>
            </a:pPr>
            <a:r>
              <a:rPr lang="es-MX" dirty="0"/>
              <a:t>La bioingeniería es una aplicación biotecnológica basada principalmente en la biología molecular, la microbiología, la ingeniería genética y la ingeniería de procesos industriales (Herráez, s/a).</a:t>
            </a:r>
          </a:p>
        </p:txBody>
      </p:sp>
    </p:spTree>
    <p:extLst>
      <p:ext uri="{BB962C8B-B14F-4D97-AF65-F5344CB8AC3E}">
        <p14:creationId xmlns:p14="http://schemas.microsoft.com/office/powerpoint/2010/main" val="302821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MX" sz="3600" b="1" dirty="0">
                <a:effectLst>
                  <a:outerShdw blurRad="38100" dist="38100" dir="2700000" algn="tl">
                    <a:srgbClr val="000000">
                      <a:alpha val="43137"/>
                    </a:srgbClr>
                  </a:outerShdw>
                </a:effectLst>
              </a:rPr>
              <a:t>1.8 La inserción laboral del bioingeniero</a:t>
            </a:r>
          </a:p>
        </p:txBody>
      </p:sp>
      <p:sp>
        <p:nvSpPr>
          <p:cNvPr id="3" name="Marcador de contenido 2"/>
          <p:cNvSpPr>
            <a:spLocks noGrp="1"/>
          </p:cNvSpPr>
          <p:nvPr>
            <p:ph idx="1"/>
          </p:nvPr>
        </p:nvSpPr>
        <p:spPr>
          <a:xfrm>
            <a:off x="957675" y="2192760"/>
            <a:ext cx="7228651" cy="3263504"/>
          </a:xfrm>
        </p:spPr>
        <p:txBody>
          <a:bodyPr>
            <a:noAutofit/>
          </a:bodyPr>
          <a:lstStyle/>
          <a:p>
            <a:pPr marL="0" indent="0" algn="just">
              <a:buNone/>
            </a:pPr>
            <a:r>
              <a:rPr lang="es-MX" sz="2700" dirty="0"/>
              <a:t>1. Área empresarial</a:t>
            </a:r>
          </a:p>
          <a:p>
            <a:pPr marL="0" indent="0" algn="just">
              <a:buNone/>
            </a:pPr>
            <a:r>
              <a:rPr lang="es-MX" sz="2700" dirty="0"/>
              <a:t>2. Área hospitalaria</a:t>
            </a:r>
          </a:p>
          <a:p>
            <a:pPr marL="0" indent="0" algn="just">
              <a:buNone/>
            </a:pPr>
            <a:r>
              <a:rPr lang="es-MX" sz="2700" dirty="0"/>
              <a:t>3. Centros de investigación</a:t>
            </a:r>
          </a:p>
          <a:p>
            <a:pPr marL="0" indent="0" algn="just">
              <a:buNone/>
            </a:pPr>
            <a:r>
              <a:rPr lang="es-MX" sz="2700" dirty="0"/>
              <a:t>4. Organismos públicos</a:t>
            </a:r>
          </a:p>
          <a:p>
            <a:pPr marL="0" indent="0" algn="just">
              <a:buNone/>
            </a:pPr>
            <a:r>
              <a:rPr lang="es-MX" sz="2700" dirty="0"/>
              <a:t>5. Universidades e instituciones de educación superior</a:t>
            </a:r>
          </a:p>
        </p:txBody>
      </p:sp>
    </p:spTree>
    <p:extLst>
      <p:ext uri="{BB962C8B-B14F-4D97-AF65-F5344CB8AC3E}">
        <p14:creationId xmlns:p14="http://schemas.microsoft.com/office/powerpoint/2010/main" val="1276809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600" b="1" dirty="0">
                <a:effectLst>
                  <a:outerShdw blurRad="38100" dist="38100" dir="2700000" algn="tl">
                    <a:srgbClr val="000000">
                      <a:alpha val="43137"/>
                    </a:srgbClr>
                  </a:outerShdw>
                </a:effectLst>
              </a:rPr>
              <a:t>1.9 Instrumentación médica generalizada </a:t>
            </a:r>
          </a:p>
        </p:txBody>
      </p:sp>
      <p:sp>
        <p:nvSpPr>
          <p:cNvPr id="3" name="Marcador de contenido 2"/>
          <p:cNvSpPr>
            <a:spLocks noGrp="1"/>
          </p:cNvSpPr>
          <p:nvPr>
            <p:ph idx="1"/>
          </p:nvPr>
        </p:nvSpPr>
        <p:spPr/>
        <p:txBody>
          <a:bodyPr>
            <a:normAutofit/>
          </a:bodyPr>
          <a:lstStyle/>
          <a:p>
            <a:pPr marL="0" indent="0" algn="just">
              <a:buNone/>
            </a:pPr>
            <a:r>
              <a:rPr lang="es-MX" sz="2400" dirty="0"/>
              <a:t>La instrumentación biomédica trata sobre los instrumentos empleados para obtener información al aplicar energía a los seres vivos y también a los destinados a ofrecer una ayuda funcional o a la sustitución de funciones fisiológicas (Xu, 2005).</a:t>
            </a:r>
          </a:p>
          <a:p>
            <a:pPr marL="0" indent="0" algn="just">
              <a:buNone/>
            </a:pPr>
            <a:r>
              <a:rPr lang="es-MX" sz="2400" dirty="0"/>
              <a:t>Un “instrumento” es cualquier dispositivo empleado para medir, registrar y/o controlar el valor de una magnitud que se desea observar.</a:t>
            </a:r>
          </a:p>
          <a:p>
            <a:pPr marL="0" indent="0" algn="just">
              <a:buNone/>
            </a:pPr>
            <a:r>
              <a:rPr lang="es-MX" sz="2400" dirty="0"/>
              <a:t>La instrumentación puede considerarse como la ciencia y tecnología del diseño y utilización de los instrumentos. </a:t>
            </a:r>
          </a:p>
        </p:txBody>
      </p:sp>
    </p:spTree>
    <p:extLst>
      <p:ext uri="{BB962C8B-B14F-4D97-AF65-F5344CB8AC3E}">
        <p14:creationId xmlns:p14="http://schemas.microsoft.com/office/powerpoint/2010/main" val="772019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1109" y="1217585"/>
            <a:ext cx="8729420" cy="4154984"/>
          </a:xfrm>
          <a:prstGeom prst="rect">
            <a:avLst/>
          </a:prstGeom>
        </p:spPr>
        <p:txBody>
          <a:bodyPr wrap="square">
            <a:spAutoFit/>
          </a:bodyPr>
          <a:lstStyle/>
          <a:p>
            <a:pPr algn="ctr"/>
            <a:r>
              <a:rPr lang="es-MX" sz="2400" dirty="0"/>
              <a:t>Después de estudiar este capítulo, el lector será capaz de: </a:t>
            </a:r>
          </a:p>
          <a:p>
            <a:endParaRPr lang="es-MX" sz="2400" dirty="0"/>
          </a:p>
          <a:p>
            <a:r>
              <a:rPr lang="es-MX" sz="2400" dirty="0"/>
              <a:t>1. Conocer qué es la biotecnología </a:t>
            </a:r>
          </a:p>
          <a:p>
            <a:r>
              <a:rPr lang="es-MX" sz="2400" dirty="0"/>
              <a:t>2. Conocer qué es la bioingeniería </a:t>
            </a:r>
          </a:p>
          <a:p>
            <a:r>
              <a:rPr lang="es-MX" sz="2400" dirty="0"/>
              <a:t>3. Establecer las diferentes áreas que conforman la bioingeniería </a:t>
            </a:r>
          </a:p>
          <a:p>
            <a:pPr algn="just"/>
            <a:r>
              <a:rPr lang="es-MX" sz="2400" dirty="0"/>
              <a:t>4. Establecer las especialidades que conforman la bioingeniería </a:t>
            </a:r>
          </a:p>
          <a:p>
            <a:r>
              <a:rPr lang="es-MX" sz="2400" dirty="0"/>
              <a:t>5. Determinar la relación entre medicina e ingeniería </a:t>
            </a:r>
          </a:p>
          <a:p>
            <a:r>
              <a:rPr lang="es-MX" sz="2400" dirty="0"/>
              <a:t>6. Determinar la relación entre medicina y bioingeniería </a:t>
            </a:r>
          </a:p>
          <a:p>
            <a:r>
              <a:rPr lang="es-MX" sz="2400" dirty="0"/>
              <a:t>7. Conocer las aplicaciones de la bioingeniería</a:t>
            </a:r>
          </a:p>
          <a:p>
            <a:endParaRPr lang="es-MX" sz="2400" dirty="0"/>
          </a:p>
          <a:p>
            <a:r>
              <a:rPr lang="es-MX" sz="2400" dirty="0"/>
              <a:t>Palabras clave: Biotecnología, Bioingeniería, Medicina, Ingeniería</a:t>
            </a:r>
          </a:p>
        </p:txBody>
      </p:sp>
    </p:spTree>
    <p:extLst>
      <p:ext uri="{BB962C8B-B14F-4D97-AF65-F5344CB8AC3E}">
        <p14:creationId xmlns:p14="http://schemas.microsoft.com/office/powerpoint/2010/main" val="125228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50" b="1" dirty="0">
                <a:effectLst>
                  <a:outerShdw blurRad="38100" dist="38100" dir="2700000" algn="tl">
                    <a:srgbClr val="000000">
                      <a:alpha val="43137"/>
                    </a:srgbClr>
                  </a:outerShdw>
                </a:effectLst>
              </a:rPr>
              <a:t>1.1 Resumen preliminar</a:t>
            </a:r>
          </a:p>
        </p:txBody>
      </p:sp>
      <p:sp>
        <p:nvSpPr>
          <p:cNvPr id="3" name="Marcador de contenido 2"/>
          <p:cNvSpPr>
            <a:spLocks noGrp="1"/>
          </p:cNvSpPr>
          <p:nvPr>
            <p:ph idx="1"/>
          </p:nvPr>
        </p:nvSpPr>
        <p:spPr/>
        <p:txBody>
          <a:bodyPr>
            <a:normAutofit/>
          </a:bodyPr>
          <a:lstStyle/>
          <a:p>
            <a:pPr marL="0" indent="0">
              <a:buNone/>
            </a:pPr>
            <a:r>
              <a:rPr lang="es-MX" sz="3000" dirty="0"/>
              <a:t>La ingeniería biotecnológica, también llamada ingeniería biológica o bioingeniería (incluyendo a la ingeniería de sistemas biológicos), es una disciplina que aplica conceptos y métodos físico-matemáticos para resolver problemas de las ciencias de la vida, utilizando las metodologías analíticas y sintéticas de la ingeniería</a:t>
            </a:r>
          </a:p>
        </p:txBody>
      </p:sp>
    </p:spTree>
    <p:extLst>
      <p:ext uri="{BB962C8B-B14F-4D97-AF65-F5344CB8AC3E}">
        <p14:creationId xmlns:p14="http://schemas.microsoft.com/office/powerpoint/2010/main" val="349388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1131094"/>
            <a:ext cx="7886700" cy="667679"/>
          </a:xfrm>
        </p:spPr>
        <p:txBody>
          <a:bodyPr>
            <a:normAutofit/>
          </a:bodyPr>
          <a:lstStyle/>
          <a:p>
            <a:pPr algn="ctr"/>
            <a:r>
              <a:rPr lang="es-MX" sz="4050" b="1" dirty="0">
                <a:effectLst>
                  <a:outerShdw blurRad="38100" dist="38100" dir="2700000" algn="tl">
                    <a:srgbClr val="000000">
                      <a:alpha val="43137"/>
                    </a:srgbClr>
                  </a:outerShdw>
                </a:effectLst>
              </a:rPr>
              <a:t>1.2 Introducción</a:t>
            </a:r>
          </a:p>
        </p:txBody>
      </p:sp>
      <p:sp>
        <p:nvSpPr>
          <p:cNvPr id="3" name="Marcador de contenido 2"/>
          <p:cNvSpPr>
            <a:spLocks noGrp="1"/>
          </p:cNvSpPr>
          <p:nvPr>
            <p:ph idx="1"/>
          </p:nvPr>
        </p:nvSpPr>
        <p:spPr>
          <a:xfrm>
            <a:off x="628650" y="1903385"/>
            <a:ext cx="7886700" cy="3586587"/>
          </a:xfrm>
        </p:spPr>
        <p:txBody>
          <a:bodyPr>
            <a:normAutofit lnSpcReduction="10000"/>
          </a:bodyPr>
          <a:lstStyle/>
          <a:p>
            <a:pPr marL="0" indent="0">
              <a:buNone/>
            </a:pPr>
            <a:r>
              <a:rPr lang="es-MX" sz="2400" dirty="0"/>
              <a:t>La palabra “bioingeniería” fue acuñada por el científico y locutor inglés Heinz Wolff en 1954</a:t>
            </a:r>
          </a:p>
          <a:p>
            <a:pPr marL="0" indent="0">
              <a:buNone/>
            </a:pPr>
            <a:r>
              <a:rPr lang="es-MX" sz="2400" dirty="0"/>
              <a:t>El término “bioingeniería” también se usa para describir el uso de la vegetación en la ingeniería civil (construcción)</a:t>
            </a:r>
          </a:p>
          <a:p>
            <a:pPr marL="0" indent="0">
              <a:buNone/>
            </a:pPr>
            <a:r>
              <a:rPr lang="es-MX" sz="2400" dirty="0"/>
              <a:t>La bioingeniería también se aplica a obras de ingeniería ambiental tales como el acondicionamiento del suelo, la estabilización de laderas, el saneamiento de cursos de agua, la protección de costas, la implementación de rompe vientos y barreras de vegetación (incluyendo barreras acústicas y pantallas visuales) y la mejora ecológica de un área</a:t>
            </a:r>
          </a:p>
        </p:txBody>
      </p:sp>
    </p:spTree>
    <p:extLst>
      <p:ext uri="{BB962C8B-B14F-4D97-AF65-F5344CB8AC3E}">
        <p14:creationId xmlns:p14="http://schemas.microsoft.com/office/powerpoint/2010/main" val="3165386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50" b="1" dirty="0">
                <a:effectLst>
                  <a:outerShdw blurRad="38100" dist="38100" dir="2700000" algn="tl">
                    <a:srgbClr val="000000">
                      <a:alpha val="43137"/>
                    </a:srgbClr>
                  </a:outerShdw>
                </a:effectLst>
              </a:rPr>
              <a:t>1.2 Introducción</a:t>
            </a:r>
            <a:endParaRPr lang="es-MX" sz="4050" dirty="0"/>
          </a:p>
        </p:txBody>
      </p:sp>
      <p:sp>
        <p:nvSpPr>
          <p:cNvPr id="3" name="Marcador de contenido 2"/>
          <p:cNvSpPr>
            <a:spLocks noGrp="1"/>
          </p:cNvSpPr>
          <p:nvPr>
            <p:ph idx="1"/>
          </p:nvPr>
        </p:nvSpPr>
        <p:spPr>
          <a:xfrm>
            <a:off x="628650" y="1984753"/>
            <a:ext cx="7886700" cy="3505220"/>
          </a:xfrm>
        </p:spPr>
        <p:txBody>
          <a:bodyPr>
            <a:noAutofit/>
          </a:bodyPr>
          <a:lstStyle/>
          <a:p>
            <a:pPr marL="0" indent="0" algn="just">
              <a:buNone/>
            </a:pPr>
            <a:r>
              <a:rPr lang="es-MX" sz="2400" dirty="0"/>
              <a:t>Los ingenieros biológicos o bioingenieros usan los principios de la biología y las herramientas de la ingeniería para crear productos útiles, tangibles y económicamente viables.</a:t>
            </a:r>
          </a:p>
          <a:p>
            <a:pPr marL="0" indent="0" algn="just">
              <a:buNone/>
            </a:pPr>
            <a:r>
              <a:rPr lang="es-MX" sz="2400" dirty="0"/>
              <a:t>El primer programa para ser ingeniero biológico fue creado en la Universidad de Mississippi en 1967, convirtiéndose en el primer plan de estudios de Ingeniería Biológica en Estados Unidos.</a:t>
            </a:r>
          </a:p>
          <a:p>
            <a:pPr marL="0" indent="0" algn="just">
              <a:buNone/>
            </a:pPr>
            <a:r>
              <a:rPr lang="es-MX" sz="2400" dirty="0"/>
              <a:t>Otros programas han sido lanzados recientemente en el Instituto Tecnológico de Massachusetts (MIT) y la Universidad de Utah. </a:t>
            </a:r>
          </a:p>
        </p:txBody>
      </p:sp>
    </p:spTree>
    <p:extLst>
      <p:ext uri="{BB962C8B-B14F-4D97-AF65-F5344CB8AC3E}">
        <p14:creationId xmlns:p14="http://schemas.microsoft.com/office/powerpoint/2010/main" val="389865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50" b="1" dirty="0">
                <a:effectLst>
                  <a:outerShdw blurRad="38100" dist="38100" dir="2700000" algn="tl">
                    <a:srgbClr val="000000">
                      <a:alpha val="43137"/>
                    </a:srgbClr>
                  </a:outerShdw>
                </a:effectLst>
              </a:rPr>
              <a:t>1.3 Concepto de biotecnología</a:t>
            </a:r>
          </a:p>
        </p:txBody>
      </p:sp>
      <p:sp>
        <p:nvSpPr>
          <p:cNvPr id="3" name="Marcador de contenido 2"/>
          <p:cNvSpPr>
            <a:spLocks noGrp="1"/>
          </p:cNvSpPr>
          <p:nvPr>
            <p:ph idx="1"/>
          </p:nvPr>
        </p:nvSpPr>
        <p:spPr/>
        <p:txBody>
          <a:bodyPr/>
          <a:lstStyle/>
          <a:p>
            <a:pPr marL="0" indent="0" algn="just">
              <a:buNone/>
            </a:pPr>
            <a:r>
              <a:rPr lang="es-MX" sz="3600" dirty="0"/>
              <a:t>La biotecnología es la tecnología que estudia y aprovecha los mecanismos y las interacciones biológicas de los seres vivos (en especial los unicelulares) mediante un amplio campo multidisciplinario para producir bienes y servicios.</a:t>
            </a:r>
          </a:p>
          <a:p>
            <a:pPr marL="0" indent="0">
              <a:buNone/>
            </a:pPr>
            <a:endParaRPr lang="es-MX" dirty="0"/>
          </a:p>
        </p:txBody>
      </p:sp>
    </p:spTree>
    <p:extLst>
      <p:ext uri="{BB962C8B-B14F-4D97-AF65-F5344CB8AC3E}">
        <p14:creationId xmlns:p14="http://schemas.microsoft.com/office/powerpoint/2010/main" val="2273263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50" b="1" dirty="0">
                <a:effectLst>
                  <a:outerShdw blurRad="38100" dist="38100" dir="2700000" algn="tl">
                    <a:srgbClr val="000000">
                      <a:alpha val="43137"/>
                    </a:srgbClr>
                  </a:outerShdw>
                </a:effectLst>
              </a:rPr>
              <a:t>1.3 Concepto de biotecnología</a:t>
            </a:r>
            <a:endParaRPr lang="es-MX" sz="4050" dirty="0"/>
          </a:p>
        </p:txBody>
      </p:sp>
      <p:sp>
        <p:nvSpPr>
          <p:cNvPr id="3" name="Marcador de contenido 2"/>
          <p:cNvSpPr>
            <a:spLocks noGrp="1"/>
          </p:cNvSpPr>
          <p:nvPr>
            <p:ph idx="1"/>
          </p:nvPr>
        </p:nvSpPr>
        <p:spPr/>
        <p:txBody>
          <a:bodyPr>
            <a:normAutofit/>
          </a:bodyPr>
          <a:lstStyle/>
          <a:p>
            <a:pPr marL="0" indent="0" algn="just">
              <a:buNone/>
            </a:pPr>
            <a:r>
              <a:rPr lang="es-MX" sz="3300" dirty="0"/>
              <a:t>La Organización para la Cooperación y Desarrollo Económico (OCDE, 2010) define la biotecnología como:</a:t>
            </a:r>
          </a:p>
          <a:p>
            <a:pPr marL="0" indent="0" algn="just">
              <a:buNone/>
            </a:pPr>
            <a:r>
              <a:rPr lang="es-MX" sz="3300" dirty="0"/>
              <a:t>“La aplicación de principios de la ciencia y la ingeniería para tratamientos de materiales orgánicos e inorgánicos por sistemas biológicos, para producir bienes y servicios”</a:t>
            </a:r>
          </a:p>
        </p:txBody>
      </p:sp>
    </p:spTree>
    <p:extLst>
      <p:ext uri="{BB962C8B-B14F-4D97-AF65-F5344CB8AC3E}">
        <p14:creationId xmlns:p14="http://schemas.microsoft.com/office/powerpoint/2010/main" val="1057634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50" b="1" dirty="0">
                <a:effectLst>
                  <a:outerShdw blurRad="38100" dist="38100" dir="2700000" algn="tl">
                    <a:srgbClr val="000000">
                      <a:alpha val="43137"/>
                    </a:srgbClr>
                  </a:outerShdw>
                </a:effectLst>
              </a:rPr>
              <a:t>Aplicaciones de la biotecnología</a:t>
            </a:r>
          </a:p>
        </p:txBody>
      </p:sp>
      <p:sp>
        <p:nvSpPr>
          <p:cNvPr id="3" name="Marcador de contenido 2"/>
          <p:cNvSpPr>
            <a:spLocks noGrp="1"/>
          </p:cNvSpPr>
          <p:nvPr>
            <p:ph idx="1"/>
          </p:nvPr>
        </p:nvSpPr>
        <p:spPr>
          <a:xfrm>
            <a:off x="255723" y="2226469"/>
            <a:ext cx="8659678" cy="3263504"/>
          </a:xfrm>
        </p:spPr>
        <p:txBody>
          <a:bodyPr>
            <a:noAutofit/>
          </a:bodyPr>
          <a:lstStyle/>
          <a:p>
            <a:pPr marL="0" indent="0" algn="just">
              <a:buNone/>
            </a:pPr>
            <a:r>
              <a:rPr lang="es-MX" sz="2700" b="1" dirty="0"/>
              <a:t>Biotecnología roja</a:t>
            </a:r>
            <a:r>
              <a:rPr lang="es-MX" sz="2700" dirty="0"/>
              <a:t>: se aplica a los procesos médicos.</a:t>
            </a:r>
          </a:p>
          <a:p>
            <a:pPr marL="0" indent="0" algn="just">
              <a:buNone/>
            </a:pPr>
            <a:r>
              <a:rPr lang="es-MX" sz="2700" b="1" dirty="0"/>
              <a:t>Biotecnología blanca</a:t>
            </a:r>
            <a:r>
              <a:rPr lang="es-MX" sz="2700" dirty="0"/>
              <a:t>: también conocida como biotecnología industrial, es aquella aplicada a procesos industriales.</a:t>
            </a:r>
          </a:p>
          <a:p>
            <a:pPr marL="0" indent="0" algn="just">
              <a:buNone/>
            </a:pPr>
            <a:r>
              <a:rPr lang="es-MX" sz="2700" b="1" dirty="0"/>
              <a:t>Biotecnología verde</a:t>
            </a:r>
            <a:r>
              <a:rPr lang="es-MX" sz="2700" dirty="0"/>
              <a:t>: es la biotecnología aplicada a procesos agrícolas.</a:t>
            </a:r>
          </a:p>
          <a:p>
            <a:pPr marL="0" indent="0" algn="just">
              <a:buNone/>
            </a:pPr>
            <a:r>
              <a:rPr lang="es-MX" sz="2700" b="1" dirty="0"/>
              <a:t>Biotecnología azul</a:t>
            </a:r>
            <a:r>
              <a:rPr lang="es-MX" sz="2700" dirty="0"/>
              <a:t>: también llamada biotecnología marina, es aquella aplicada en ambientes marinos y acuáticos.</a:t>
            </a:r>
          </a:p>
        </p:txBody>
      </p:sp>
    </p:spTree>
    <p:extLst>
      <p:ext uri="{BB962C8B-B14F-4D97-AF65-F5344CB8AC3E}">
        <p14:creationId xmlns:p14="http://schemas.microsoft.com/office/powerpoint/2010/main" val="1400840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1131094"/>
            <a:ext cx="7886700" cy="656054"/>
          </a:xfrm>
        </p:spPr>
        <p:txBody>
          <a:bodyPr>
            <a:normAutofit/>
          </a:bodyPr>
          <a:lstStyle/>
          <a:p>
            <a:pPr algn="ctr"/>
            <a:r>
              <a:rPr lang="es-MX" sz="4050" b="1" dirty="0">
                <a:effectLst>
                  <a:outerShdw blurRad="38100" dist="38100" dir="2700000" algn="tl">
                    <a:srgbClr val="000000">
                      <a:alpha val="43137"/>
                    </a:srgbClr>
                  </a:outerShdw>
                </a:effectLst>
              </a:rPr>
              <a:t>1.4 Concepto de bioingeniería</a:t>
            </a:r>
          </a:p>
        </p:txBody>
      </p:sp>
      <p:sp>
        <p:nvSpPr>
          <p:cNvPr id="3" name="Marcador de contenido 2"/>
          <p:cNvSpPr>
            <a:spLocks noGrp="1"/>
          </p:cNvSpPr>
          <p:nvPr>
            <p:ph idx="1"/>
          </p:nvPr>
        </p:nvSpPr>
        <p:spPr>
          <a:xfrm>
            <a:off x="628650" y="1840122"/>
            <a:ext cx="7886700" cy="3551716"/>
          </a:xfrm>
        </p:spPr>
        <p:txBody>
          <a:bodyPr>
            <a:noAutofit/>
          </a:bodyPr>
          <a:lstStyle/>
          <a:p>
            <a:pPr marL="0" indent="0" algn="just">
              <a:buNone/>
            </a:pPr>
            <a:r>
              <a:rPr lang="es-MX" sz="2700" dirty="0"/>
              <a:t>Los ingenieros biológicos intentan imitar a los sistemas biológicos para crear productos o modificar y controlar a los mismos de manera que sustituyan, aumenten o sostengan a los procesos químicos y mecánicos.</a:t>
            </a:r>
          </a:p>
          <a:p>
            <a:pPr marL="0" indent="0" algn="just">
              <a:buNone/>
            </a:pPr>
            <a:r>
              <a:rPr lang="es-MX" sz="2700" dirty="0"/>
              <a:t>Los bioingenieros pueden aplicar sus experiencias para otras aplicaciones de ingeniería y tecnología, incluyendo la modificación genética de plantas y microorganismos, la ingeniería de bioprocesos y la </a:t>
            </a:r>
            <a:r>
              <a:rPr lang="es-MX" sz="2700" dirty="0" err="1"/>
              <a:t>biocatálisis</a:t>
            </a:r>
            <a:r>
              <a:rPr lang="es-MX" sz="2700" dirty="0"/>
              <a:t>.</a:t>
            </a:r>
          </a:p>
        </p:txBody>
      </p:sp>
    </p:spTree>
    <p:extLst>
      <p:ext uri="{BB962C8B-B14F-4D97-AF65-F5344CB8AC3E}">
        <p14:creationId xmlns:p14="http://schemas.microsoft.com/office/powerpoint/2010/main" val="29417302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55e783df543f69da6e74a6597921629c61317"/>
</p:tagLst>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TotalTime>
  <Words>1038</Words>
  <Application>Microsoft Office PowerPoint</Application>
  <PresentationFormat>Presentación en pantalla (4:3)</PresentationFormat>
  <Paragraphs>65</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Calibri</vt:lpstr>
      <vt:lpstr>Calibri Light</vt:lpstr>
      <vt:lpstr>Tema de Office</vt:lpstr>
      <vt:lpstr>Bioingeniería</vt:lpstr>
      <vt:lpstr>Presentación de PowerPoint</vt:lpstr>
      <vt:lpstr>1.1 Resumen preliminar</vt:lpstr>
      <vt:lpstr>1.2 Introducción</vt:lpstr>
      <vt:lpstr>1.2 Introducción</vt:lpstr>
      <vt:lpstr>1.3 Concepto de biotecnología</vt:lpstr>
      <vt:lpstr>1.3 Concepto de biotecnología</vt:lpstr>
      <vt:lpstr>Aplicaciones de la biotecnología</vt:lpstr>
      <vt:lpstr>1.4 Concepto de bioingeniería</vt:lpstr>
      <vt:lpstr>1.4 Concepto de bioingeniería</vt:lpstr>
      <vt:lpstr>1.5 La bioingeniería en el mundo</vt:lpstr>
      <vt:lpstr>1.6 La estructura del conocimiento en la bioingeniería</vt:lpstr>
      <vt:lpstr>1.7 La educación en bioingeniería</vt:lpstr>
      <vt:lpstr>1.8 La inserción laboral del bioingeniero</vt:lpstr>
      <vt:lpstr>1.9 Instrumentación médica generalizada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Bioingeniería</dc:title>
  <dc:creator>usuario</dc:creator>
  <cp:lastModifiedBy>hvela</cp:lastModifiedBy>
  <cp:revision>22</cp:revision>
  <dcterms:created xsi:type="dcterms:W3CDTF">2017-01-13T01:41:36Z</dcterms:created>
  <dcterms:modified xsi:type="dcterms:W3CDTF">2017-03-28T17:55:30Z</dcterms:modified>
</cp:coreProperties>
</file>