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91" d="100"/>
          <a:sy n="91" d="100"/>
        </p:scale>
        <p:origin x="5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E1314A3-3454-4B84-972F-4AD254E60DD1}"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19057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1314A3-3454-4B84-972F-4AD254E60DD1}"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388862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1314A3-3454-4B84-972F-4AD254E60DD1}"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103918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1314A3-3454-4B84-972F-4AD254E60DD1}"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251715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E1314A3-3454-4B84-972F-4AD254E60DD1}" type="datetimeFigureOut">
              <a:rPr lang="es-MX" smtClean="0"/>
              <a:t>28/03/2017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30972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1314A3-3454-4B84-972F-4AD254E60DD1}"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291767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1314A3-3454-4B84-972F-4AD254E60DD1}" type="datetimeFigureOut">
              <a:rPr lang="es-MX" smtClean="0"/>
              <a:t>28/03/2017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360359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1314A3-3454-4B84-972F-4AD254E60DD1}" type="datetimeFigureOut">
              <a:rPr lang="es-MX" smtClean="0"/>
              <a:t>28/03/2017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293261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314A3-3454-4B84-972F-4AD254E60DD1}" type="datetimeFigureOut">
              <a:rPr lang="es-MX" smtClean="0"/>
              <a:t>28/03/2017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2946313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E1314A3-3454-4B84-972F-4AD254E60DD1}"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14582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E1314A3-3454-4B84-972F-4AD254E60DD1}" type="datetimeFigureOut">
              <a:rPr lang="es-MX" smtClean="0"/>
              <a:t>28/03/2017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E934A4-6026-4F12-9F1F-4EEBA6D609C6}" type="slidenum">
              <a:rPr lang="es-MX" smtClean="0"/>
              <a:t>‹Nº›</a:t>
            </a:fld>
            <a:endParaRPr lang="es-MX"/>
          </a:p>
        </p:txBody>
      </p:sp>
    </p:spTree>
    <p:extLst>
      <p:ext uri="{BB962C8B-B14F-4D97-AF65-F5344CB8AC3E}">
        <p14:creationId xmlns:p14="http://schemas.microsoft.com/office/powerpoint/2010/main" val="2546692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314A3-3454-4B84-972F-4AD254E60DD1}" type="datetimeFigureOut">
              <a:rPr lang="es-MX" smtClean="0"/>
              <a:t>28/03/2017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934A4-6026-4F12-9F1F-4EEBA6D609C6}" type="slidenum">
              <a:rPr lang="es-MX" smtClean="0"/>
              <a:t>‹Nº›</a:t>
            </a:fld>
            <a:endParaRPr lang="es-MX"/>
          </a:p>
        </p:txBody>
      </p:sp>
    </p:spTree>
    <p:extLst>
      <p:ext uri="{BB962C8B-B14F-4D97-AF65-F5344CB8AC3E}">
        <p14:creationId xmlns:p14="http://schemas.microsoft.com/office/powerpoint/2010/main" val="2158130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699022"/>
            <a:ext cx="6858000" cy="634442"/>
          </a:xfrm>
        </p:spPr>
        <p:txBody>
          <a:bodyPr>
            <a:normAutofit fontScale="90000"/>
          </a:bodyPr>
          <a:lstStyle/>
          <a:p>
            <a:r>
              <a:rPr lang="es-MX" sz="4050" b="1" dirty="0">
                <a:effectLst>
                  <a:outerShdw blurRad="38100" dist="38100" dir="2700000" algn="tl">
                    <a:srgbClr val="000000">
                      <a:alpha val="43137"/>
                    </a:srgbClr>
                  </a:outerShdw>
                </a:effectLst>
              </a:rPr>
              <a:t>Bioingeniería</a:t>
            </a:r>
            <a:endParaRPr lang="es-MX" sz="4050" dirty="0"/>
          </a:p>
        </p:txBody>
      </p:sp>
      <p:sp>
        <p:nvSpPr>
          <p:cNvPr id="3" name="Subtítulo 2"/>
          <p:cNvSpPr>
            <a:spLocks noGrp="1"/>
          </p:cNvSpPr>
          <p:nvPr>
            <p:ph type="subTitle" idx="1"/>
          </p:nvPr>
        </p:nvSpPr>
        <p:spPr>
          <a:xfrm>
            <a:off x="1143000" y="2438077"/>
            <a:ext cx="6858000" cy="2362523"/>
          </a:xfrm>
        </p:spPr>
        <p:txBody>
          <a:bodyPr>
            <a:normAutofit fontScale="92500"/>
          </a:bodyPr>
          <a:lstStyle/>
          <a:p>
            <a:r>
              <a:rPr lang="es-MX" sz="4650" dirty="0"/>
              <a:t>Autor: Terán Pérez</a:t>
            </a:r>
          </a:p>
          <a:p>
            <a:r>
              <a:rPr lang="es-MX" sz="4650" dirty="0"/>
              <a:t>Capítulo 5  </a:t>
            </a:r>
          </a:p>
          <a:p>
            <a:r>
              <a:rPr lang="es-MX" sz="4650" dirty="0"/>
              <a:t>Los biopotenciales eléctricos</a:t>
            </a:r>
          </a:p>
          <a:p>
            <a:endParaRPr lang="es-MX" dirty="0"/>
          </a:p>
        </p:txBody>
      </p:sp>
    </p:spTree>
    <p:extLst>
      <p:ext uri="{BB962C8B-B14F-4D97-AF65-F5344CB8AC3E}">
        <p14:creationId xmlns:p14="http://schemas.microsoft.com/office/powerpoint/2010/main" val="396534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5080" y="543797"/>
            <a:ext cx="7886700" cy="1325563"/>
          </a:xfrm>
        </p:spPr>
        <p:txBody>
          <a:bodyPr>
            <a:normAutofit/>
          </a:bodyPr>
          <a:lstStyle/>
          <a:p>
            <a:pPr algn="ctr"/>
            <a:r>
              <a:rPr lang="es-MX" b="1" dirty="0">
                <a:effectLst>
                  <a:outerShdw blurRad="38100" dist="38100" dir="2700000" algn="tl">
                    <a:srgbClr val="000000">
                      <a:alpha val="43137"/>
                    </a:srgbClr>
                  </a:outerShdw>
                </a:effectLst>
              </a:rPr>
              <a:t>5.5 Los potenciales en la superficie del cuerpo </a:t>
            </a:r>
          </a:p>
        </p:txBody>
      </p:sp>
      <p:sp>
        <p:nvSpPr>
          <p:cNvPr id="3" name="Marcador de contenido 2"/>
          <p:cNvSpPr>
            <a:spLocks noGrp="1"/>
          </p:cNvSpPr>
          <p:nvPr>
            <p:ph idx="1"/>
          </p:nvPr>
        </p:nvSpPr>
        <p:spPr>
          <a:xfrm>
            <a:off x="628650" y="2004299"/>
            <a:ext cx="7886700" cy="4351338"/>
          </a:xfrm>
        </p:spPr>
        <p:txBody>
          <a:bodyPr>
            <a:normAutofit/>
          </a:bodyPr>
          <a:lstStyle/>
          <a:p>
            <a:pPr marL="0" indent="0" algn="just">
              <a:buNone/>
            </a:pPr>
            <a:r>
              <a:rPr lang="es-MX" sz="2000" dirty="0"/>
              <a:t>El músculo cardíaco tiene algunas similitudes con el músculo esquelético.</a:t>
            </a:r>
          </a:p>
          <a:p>
            <a:pPr marL="0" indent="0" algn="just">
              <a:buNone/>
            </a:pPr>
            <a:r>
              <a:rPr lang="es-MX" sz="2000" dirty="0"/>
              <a:t> Como los miocitos esqueléticos, un miocito cardíaco dado tiene un potencial de membrana (PA) negativo cuando está en reposo.</a:t>
            </a:r>
          </a:p>
          <a:p>
            <a:pPr marL="0" indent="0" algn="just">
              <a:buNone/>
            </a:pPr>
            <a:r>
              <a:rPr lang="es-MX" sz="2000" dirty="0"/>
              <a:t> Una diferencia importante es la duración de los potenciales de membrana (PA): </a:t>
            </a:r>
          </a:p>
          <a:p>
            <a:pPr marL="0" indent="0" algn="just">
              <a:buNone/>
            </a:pPr>
            <a:r>
              <a:rPr lang="es-MX" sz="2000" dirty="0"/>
              <a:t>En un nervio típico, la duración de un PA es de 1 milisegundo (1 ms). </a:t>
            </a:r>
          </a:p>
          <a:p>
            <a:pPr marL="0" indent="0" algn="just">
              <a:buNone/>
            </a:pPr>
            <a:r>
              <a:rPr lang="es-MX" sz="2000" dirty="0"/>
              <a:t>En células musculares esqueléticas, la duración es de 2 a 5 ms.</a:t>
            </a:r>
          </a:p>
          <a:p>
            <a:pPr marL="0" indent="0" algn="just">
              <a:buNone/>
            </a:pPr>
            <a:r>
              <a:rPr lang="es-MX" sz="2000" dirty="0"/>
              <a:t>Sin embargo, la duración del PA ventricular es de 200 a 400 ms. </a:t>
            </a:r>
          </a:p>
        </p:txBody>
      </p:sp>
    </p:spTree>
    <p:extLst>
      <p:ext uri="{BB962C8B-B14F-4D97-AF65-F5344CB8AC3E}">
        <p14:creationId xmlns:p14="http://schemas.microsoft.com/office/powerpoint/2010/main" val="80060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000" b="1" dirty="0">
                <a:effectLst>
                  <a:outerShdw blurRad="38100" dist="38100" dir="2700000" algn="tl">
                    <a:srgbClr val="000000">
                      <a:alpha val="43137"/>
                    </a:srgbClr>
                  </a:outerShdw>
                </a:effectLst>
              </a:rPr>
              <a:t>5.6 El electrocardiograma y sus interpretaciones </a:t>
            </a:r>
          </a:p>
        </p:txBody>
      </p:sp>
      <p:sp>
        <p:nvSpPr>
          <p:cNvPr id="3" name="Marcador de contenido 2"/>
          <p:cNvSpPr>
            <a:spLocks noGrp="1"/>
          </p:cNvSpPr>
          <p:nvPr>
            <p:ph idx="1"/>
          </p:nvPr>
        </p:nvSpPr>
        <p:spPr/>
        <p:txBody>
          <a:bodyPr>
            <a:normAutofit fontScale="77500" lnSpcReduction="20000"/>
          </a:bodyPr>
          <a:lstStyle/>
          <a:p>
            <a:pPr marL="0" indent="0" algn="just">
              <a:buNone/>
            </a:pPr>
            <a:r>
              <a:rPr lang="es-MX" dirty="0"/>
              <a:t>El electrocardiograma es una técnica muy desarrollada empleada por el equipo de enfermería en un servicio de urgencias.</a:t>
            </a:r>
          </a:p>
          <a:p>
            <a:pPr marL="0" indent="0" algn="just">
              <a:buNone/>
            </a:pPr>
            <a:r>
              <a:rPr lang="es-MX" dirty="0"/>
              <a:t>Esta prueba da información de alteraciones cardíacas que pueden justificar la activación de los protocolos de actuación en urgencias o avisa anticipadamente de alguna patología grave en el paciente que no corresponde a los síntomas que éste presenta ; otras veces el electrocardiograma es crucial para descartar una patología grave en un paciente sintomático.</a:t>
            </a:r>
          </a:p>
          <a:p>
            <a:pPr marL="0" indent="0" algn="just">
              <a:buNone/>
            </a:pPr>
            <a:r>
              <a:rPr lang="es-MX" dirty="0"/>
              <a:t>El electrocardiograma consta de cinco ondas P, Q, R, S y T y es el registro continuo de impulsos eléctricos del corazón, los cuales son generados por un pequeño grupo de células conocidas como nodo </a:t>
            </a:r>
            <a:r>
              <a:rPr lang="es-MX" dirty="0" err="1"/>
              <a:t>sinusal</a:t>
            </a:r>
            <a:r>
              <a:rPr lang="es-MX" dirty="0"/>
              <a:t>.</a:t>
            </a:r>
          </a:p>
          <a:p>
            <a:pPr marL="0" indent="0" algn="just">
              <a:buNone/>
            </a:pPr>
            <a:r>
              <a:rPr lang="es-MX" dirty="0"/>
              <a:t>Se instalan electrodos en la superficie de la piel del paciente a nivel de la región torácica, los cuales permiten capturar la señal electrocardiográfica generada por la actividad del músculo cardiaco del paciente. </a:t>
            </a:r>
          </a:p>
        </p:txBody>
      </p:sp>
    </p:spTree>
    <p:extLst>
      <p:ext uri="{BB962C8B-B14F-4D97-AF65-F5344CB8AC3E}">
        <p14:creationId xmlns:p14="http://schemas.microsoft.com/office/powerpoint/2010/main" val="91923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000" b="1" dirty="0">
                <a:effectLst>
                  <a:outerShdw blurRad="38100" dist="38100" dir="2700000" algn="tl">
                    <a:srgbClr val="000000">
                      <a:alpha val="43137"/>
                    </a:srgbClr>
                  </a:outerShdw>
                </a:effectLst>
              </a:rPr>
              <a:t>5.6 El electrocardiograma y sus interpretaciones </a:t>
            </a:r>
            <a:endParaRPr lang="es-MX" sz="3000" dirty="0"/>
          </a:p>
        </p:txBody>
      </p:sp>
      <p:sp>
        <p:nvSpPr>
          <p:cNvPr id="3" name="Marcador de contenido 2"/>
          <p:cNvSpPr>
            <a:spLocks noGrp="1"/>
          </p:cNvSpPr>
          <p:nvPr>
            <p:ph idx="1"/>
          </p:nvPr>
        </p:nvSpPr>
        <p:spPr>
          <a:xfrm>
            <a:off x="449451" y="1970746"/>
            <a:ext cx="8694549" cy="3849836"/>
          </a:xfrm>
        </p:spPr>
        <p:txBody>
          <a:bodyPr>
            <a:normAutofit fontScale="85000" lnSpcReduction="20000"/>
          </a:bodyPr>
          <a:lstStyle/>
          <a:p>
            <a:pPr marL="0" indent="0" algn="just">
              <a:buNone/>
            </a:pPr>
            <a:r>
              <a:rPr lang="es-MX" dirty="0"/>
              <a:t>Un electrocardiógrafo consta de las siguientes partes: </a:t>
            </a:r>
          </a:p>
          <a:p>
            <a:pPr marL="0" indent="0" algn="just">
              <a:buNone/>
            </a:pPr>
            <a:r>
              <a:rPr lang="es-MX" dirty="0"/>
              <a:t>• Circuito de protección eléctrica</a:t>
            </a:r>
          </a:p>
          <a:p>
            <a:pPr marL="0" indent="0" algn="just">
              <a:buNone/>
            </a:pPr>
            <a:r>
              <a:rPr lang="es-MX" dirty="0"/>
              <a:t>• Señal de calibración de 1 mv</a:t>
            </a:r>
          </a:p>
          <a:p>
            <a:pPr marL="0" indent="0" algn="just">
              <a:buNone/>
            </a:pPr>
            <a:r>
              <a:rPr lang="es-MX" dirty="0"/>
              <a:t>• Preamplificador</a:t>
            </a:r>
          </a:p>
          <a:p>
            <a:pPr marL="0" indent="0" algn="just">
              <a:buNone/>
            </a:pPr>
            <a:r>
              <a:rPr lang="es-MX" dirty="0"/>
              <a:t>• Circuito de aislamiento</a:t>
            </a:r>
          </a:p>
          <a:p>
            <a:pPr marL="0" indent="0" algn="just">
              <a:buNone/>
            </a:pPr>
            <a:r>
              <a:rPr lang="es-MX" dirty="0"/>
              <a:t>• Amplificador manejador</a:t>
            </a:r>
          </a:p>
          <a:p>
            <a:pPr marL="0" indent="0" algn="just">
              <a:buNone/>
            </a:pPr>
            <a:r>
              <a:rPr lang="es-MX" dirty="0"/>
              <a:t>• Circuito manejador de la pierna derecha</a:t>
            </a:r>
          </a:p>
          <a:p>
            <a:pPr marL="0" indent="0" algn="just">
              <a:buNone/>
            </a:pPr>
            <a:r>
              <a:rPr lang="es-MX" dirty="0"/>
              <a:t>• Sistema de memoria</a:t>
            </a:r>
          </a:p>
          <a:p>
            <a:pPr marL="0" indent="0" algn="just">
              <a:buNone/>
            </a:pPr>
            <a:r>
              <a:rPr lang="es-MX" dirty="0"/>
              <a:t>• Microcontrolador</a:t>
            </a:r>
          </a:p>
          <a:p>
            <a:pPr marL="0" indent="0" algn="just">
              <a:buNone/>
            </a:pPr>
            <a:r>
              <a:rPr lang="es-MX" dirty="0"/>
              <a:t>• Registrador</a:t>
            </a:r>
          </a:p>
        </p:txBody>
      </p:sp>
    </p:spTree>
    <p:extLst>
      <p:ext uri="{BB962C8B-B14F-4D97-AF65-F5344CB8AC3E}">
        <p14:creationId xmlns:p14="http://schemas.microsoft.com/office/powerpoint/2010/main" val="26519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5.7 La fibrilación ventricular (FV) </a:t>
            </a:r>
          </a:p>
        </p:txBody>
      </p:sp>
      <p:sp>
        <p:nvSpPr>
          <p:cNvPr id="3" name="Marcador de contenido 2"/>
          <p:cNvSpPr>
            <a:spLocks noGrp="1"/>
          </p:cNvSpPr>
          <p:nvPr>
            <p:ph idx="1"/>
          </p:nvPr>
        </p:nvSpPr>
        <p:spPr>
          <a:xfrm>
            <a:off x="232475" y="2226469"/>
            <a:ext cx="8717796" cy="3466253"/>
          </a:xfrm>
        </p:spPr>
        <p:txBody>
          <a:bodyPr>
            <a:normAutofit fontScale="70000" lnSpcReduction="20000"/>
          </a:bodyPr>
          <a:lstStyle/>
          <a:p>
            <a:pPr marL="0" indent="0" algn="just">
              <a:buNone/>
            </a:pPr>
            <a:r>
              <a:rPr lang="es-MX" dirty="0"/>
              <a:t>La arritmia cardiaca es una alteración del ritmo cardiaco normal o ritmo </a:t>
            </a:r>
            <a:r>
              <a:rPr lang="es-MX" dirty="0" err="1"/>
              <a:t>sinusal</a:t>
            </a:r>
            <a:r>
              <a:rPr lang="es-MX" dirty="0"/>
              <a:t>.</a:t>
            </a:r>
          </a:p>
          <a:p>
            <a:pPr marL="0" indent="0" algn="just">
              <a:buNone/>
            </a:pPr>
            <a:r>
              <a:rPr lang="es-MX" dirty="0"/>
              <a:t>La fibrilación ventricular (FV) es un tipo de arritmia caracterizada por una frecuencia cardiaca muy rápida (taquiarritmia) y la ausencia total de contracciones eficaces de los ventrículos, por lo que no llega sangre a los órganos vitales provocando un paro cardiaco.</a:t>
            </a:r>
          </a:p>
          <a:p>
            <a:pPr marL="0" indent="0" algn="just">
              <a:buNone/>
            </a:pPr>
            <a:r>
              <a:rPr lang="es-MX" dirty="0"/>
              <a:t>Una arritmia muy grave puede provocar la muerte si no se atiende de forma urgente y es una de las causas más frecuentes de muerte tras un infarto al miocardio. </a:t>
            </a:r>
          </a:p>
          <a:p>
            <a:pPr marL="0" indent="0" algn="just">
              <a:buNone/>
            </a:pPr>
            <a:r>
              <a:rPr lang="es-MX" dirty="0"/>
              <a:t>En condiciones normales, el corazón se contrae de forma rítmica y sincrónica.</a:t>
            </a:r>
          </a:p>
          <a:p>
            <a:pPr marL="0" indent="0" algn="just">
              <a:buNone/>
            </a:pPr>
            <a:r>
              <a:rPr lang="es-MX" dirty="0"/>
              <a:t>Esta contracción es el resultado de un impulso eléctrico que se genera en la aurícula, llega al ventrículo y se traduce en un latido cardiaco.</a:t>
            </a:r>
          </a:p>
        </p:txBody>
      </p:sp>
    </p:spTree>
    <p:extLst>
      <p:ext uri="{BB962C8B-B14F-4D97-AF65-F5344CB8AC3E}">
        <p14:creationId xmlns:p14="http://schemas.microsoft.com/office/powerpoint/2010/main" val="92302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5.7 La fibrilación ventricular (FV) </a:t>
            </a:r>
            <a:endParaRPr lang="es-MX" sz="4050" dirty="0"/>
          </a:p>
        </p:txBody>
      </p:sp>
      <p:sp>
        <p:nvSpPr>
          <p:cNvPr id="3" name="Marcador de contenido 2"/>
          <p:cNvSpPr>
            <a:spLocks noGrp="1"/>
          </p:cNvSpPr>
          <p:nvPr>
            <p:ph idx="1"/>
          </p:nvPr>
        </p:nvSpPr>
        <p:spPr>
          <a:xfrm>
            <a:off x="311904" y="1787128"/>
            <a:ext cx="8520193" cy="3491825"/>
          </a:xfrm>
        </p:spPr>
        <p:txBody>
          <a:bodyPr>
            <a:noAutofit/>
          </a:bodyPr>
          <a:lstStyle/>
          <a:p>
            <a:pPr marL="0" indent="0" algn="just">
              <a:buNone/>
            </a:pPr>
            <a:r>
              <a:rPr lang="es-MX" sz="2400" dirty="0"/>
              <a:t>La fibrilación ventricular se trata como una emergencia médica extrema, y el tratamiento debe iniciarse de forma inmediata.</a:t>
            </a:r>
          </a:p>
          <a:p>
            <a:pPr marL="0" indent="0" algn="just">
              <a:buNone/>
            </a:pPr>
            <a:r>
              <a:rPr lang="es-MX" sz="2400" dirty="0"/>
              <a:t>El tratamiento indicado es la cardioversión: mediante un aparato eléctrico denominado desfibrilador externo se administra una descarga eléctrica directa en el corazón, de una intensidad determinada, para intentar recuperar el ritmo cardiaco normal. </a:t>
            </a:r>
          </a:p>
          <a:p>
            <a:pPr marL="0" indent="0" algn="just">
              <a:buNone/>
            </a:pPr>
            <a:r>
              <a:rPr lang="es-MX" sz="2400" dirty="0"/>
              <a:t>La cardioversión inmediata puede ser muy efectiva si el corazón no está muy dañado.</a:t>
            </a:r>
          </a:p>
          <a:p>
            <a:pPr marL="0" indent="0" algn="just">
              <a:buNone/>
            </a:pPr>
            <a:r>
              <a:rPr lang="es-MX" sz="2400" dirty="0"/>
              <a:t>En muchos lugares públicos (como los aeropuertos o los complejos deportivos) existen desfibriladores para uso público en caso de emergencia. </a:t>
            </a:r>
          </a:p>
        </p:txBody>
      </p:sp>
    </p:spTree>
    <p:extLst>
      <p:ext uri="{BB962C8B-B14F-4D97-AF65-F5344CB8AC3E}">
        <p14:creationId xmlns:p14="http://schemas.microsoft.com/office/powerpoint/2010/main" val="401344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1529" y="857251"/>
            <a:ext cx="7886700" cy="994172"/>
          </a:xfrm>
        </p:spPr>
        <p:txBody>
          <a:bodyPr>
            <a:normAutofit/>
          </a:bodyPr>
          <a:lstStyle/>
          <a:p>
            <a:pPr algn="ctr"/>
            <a:r>
              <a:rPr lang="es-MX" sz="4050" b="1" dirty="0">
                <a:effectLst>
                  <a:outerShdw blurRad="38100" dist="38100" dir="2700000" algn="tl">
                    <a:srgbClr val="000000">
                      <a:alpha val="43137"/>
                    </a:srgbClr>
                  </a:outerShdw>
                </a:effectLst>
              </a:rPr>
              <a:t>5.8 Los marcapasos </a:t>
            </a:r>
          </a:p>
        </p:txBody>
      </p:sp>
      <p:sp>
        <p:nvSpPr>
          <p:cNvPr id="3" name="Marcador de contenido 2"/>
          <p:cNvSpPr>
            <a:spLocks noGrp="1"/>
          </p:cNvSpPr>
          <p:nvPr>
            <p:ph idx="1"/>
          </p:nvPr>
        </p:nvSpPr>
        <p:spPr>
          <a:xfrm>
            <a:off x="795573" y="1679484"/>
            <a:ext cx="7498612" cy="3986939"/>
          </a:xfrm>
        </p:spPr>
        <p:txBody>
          <a:bodyPr>
            <a:noAutofit/>
          </a:bodyPr>
          <a:lstStyle/>
          <a:p>
            <a:pPr marL="0" indent="0" algn="just">
              <a:buNone/>
            </a:pPr>
            <a:r>
              <a:rPr lang="es-MX" sz="1500" dirty="0"/>
              <a:t>Un marcapasos cardíaco es un aparato pequeño que ayuda a que el corazón lata más uniformemente.</a:t>
            </a:r>
          </a:p>
          <a:p>
            <a:pPr marL="0" indent="0" algn="just">
              <a:buNone/>
            </a:pPr>
            <a:r>
              <a:rPr lang="es-MX" sz="1500" dirty="0"/>
              <a:t>Unas células especiales dentro del corazón ("células marcapasos“) emiten impulsos eléctricos a los músculos del corazón para que éste lata. </a:t>
            </a:r>
          </a:p>
          <a:p>
            <a:pPr marL="0" indent="0" algn="just">
              <a:buNone/>
            </a:pPr>
            <a:r>
              <a:rPr lang="es-MX" sz="1500" dirty="0"/>
              <a:t>Si algo impide que las células marcapasos ejecuten su función, el corazón no podrá latir normalmente.</a:t>
            </a:r>
          </a:p>
          <a:p>
            <a:pPr marL="0" indent="0" algn="just">
              <a:buNone/>
            </a:pPr>
            <a:r>
              <a:rPr lang="es-MX" sz="1500" dirty="0"/>
              <a:t>Los médicos pueden colocar un marcapasos artificial que consta de electrodos (alambres delgados flexibles) y un generador (baterías).</a:t>
            </a:r>
          </a:p>
          <a:p>
            <a:pPr marL="0" indent="0" algn="just">
              <a:buNone/>
            </a:pPr>
            <a:r>
              <a:rPr lang="es-MX" sz="1500" dirty="0"/>
              <a:t>Los electrodos pueden colocarse en un vaso sanguíneo del pecho o en el cuello y luego, dentro del corazón; o el electrodo también puede colocarse a través de una incisión (corte) en el pecho y unirse a la superficie externa del corazón.</a:t>
            </a:r>
          </a:p>
          <a:p>
            <a:pPr marL="0" indent="0" algn="just">
              <a:buNone/>
            </a:pPr>
            <a:r>
              <a:rPr lang="es-MX" sz="1500" dirty="0"/>
              <a:t>El generador para el marcapasos se conecta al electrodo; el generador es la batería que provee la energía y el “cerebro” del marcapasos.</a:t>
            </a:r>
          </a:p>
          <a:p>
            <a:pPr marL="0" indent="0" algn="just">
              <a:buNone/>
            </a:pPr>
            <a:r>
              <a:rPr lang="es-MX" sz="1500" dirty="0"/>
              <a:t>Un generador puede durar de 5 a 10 años; después de este tiempo es posible que se requiera uno nuevo.</a:t>
            </a:r>
          </a:p>
        </p:txBody>
      </p:sp>
    </p:spTree>
    <p:extLst>
      <p:ext uri="{BB962C8B-B14F-4D97-AF65-F5344CB8AC3E}">
        <p14:creationId xmlns:p14="http://schemas.microsoft.com/office/powerpoint/2010/main" val="1567487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2468" y="968362"/>
            <a:ext cx="7886700" cy="994172"/>
          </a:xfrm>
        </p:spPr>
        <p:txBody>
          <a:bodyPr>
            <a:normAutofit/>
          </a:bodyPr>
          <a:lstStyle/>
          <a:p>
            <a:pPr algn="ctr"/>
            <a:r>
              <a:rPr lang="es-MX" sz="4050" b="1" dirty="0">
                <a:effectLst>
                  <a:outerShdw blurRad="38100" dist="38100" dir="2700000" algn="tl">
                    <a:srgbClr val="000000">
                      <a:alpha val="43137"/>
                    </a:srgbClr>
                  </a:outerShdw>
                </a:effectLst>
              </a:rPr>
              <a:t>5.8 Los marcapasos </a:t>
            </a:r>
            <a:endParaRPr lang="es-MX" sz="4050" dirty="0"/>
          </a:p>
        </p:txBody>
      </p:sp>
      <p:sp>
        <p:nvSpPr>
          <p:cNvPr id="3" name="Marcador de contenido 2"/>
          <p:cNvSpPr>
            <a:spLocks noGrp="1"/>
          </p:cNvSpPr>
          <p:nvPr>
            <p:ph idx="1"/>
          </p:nvPr>
        </p:nvSpPr>
        <p:spPr>
          <a:xfrm>
            <a:off x="174357" y="1962535"/>
            <a:ext cx="8682925" cy="3892919"/>
          </a:xfrm>
        </p:spPr>
        <p:txBody>
          <a:bodyPr>
            <a:normAutofit fontScale="85000" lnSpcReduction="10000"/>
          </a:bodyPr>
          <a:lstStyle/>
          <a:p>
            <a:pPr marL="0" indent="0" algn="just">
              <a:buNone/>
            </a:pPr>
            <a:r>
              <a:rPr lang="es-MX" sz="2250" dirty="0"/>
              <a:t>Existen dos clases de marcapasos: uno de ellos envía un impulso al corazón para que lata a un ritmo que ha ordenado el médico (</a:t>
            </a:r>
            <a:r>
              <a:rPr lang="es-MX" sz="2250" i="1" dirty="0"/>
              <a:t>marcapasos de ritmo fijo</a:t>
            </a:r>
            <a:r>
              <a:rPr lang="es-MX" sz="2250" dirty="0"/>
              <a:t>).</a:t>
            </a:r>
          </a:p>
          <a:p>
            <a:pPr marL="0" indent="0" algn="just">
              <a:buNone/>
            </a:pPr>
            <a:r>
              <a:rPr lang="es-MX" sz="2250" dirty="0"/>
              <a:t>Otra clase es el que envía el impulso cuando el corazón no lo envía por sí mismo; (</a:t>
            </a:r>
            <a:r>
              <a:rPr lang="es-MX" sz="2250" i="1" dirty="0"/>
              <a:t>marcapasos por demanda</a:t>
            </a:r>
            <a:r>
              <a:rPr lang="es-MX" sz="2250" dirty="0"/>
              <a:t>) y no interfiere cuando el corazón late por sí mismo.</a:t>
            </a:r>
          </a:p>
          <a:p>
            <a:pPr marL="0" indent="0" algn="just">
              <a:buNone/>
            </a:pPr>
            <a:r>
              <a:rPr lang="es-MX" sz="2250" dirty="0"/>
              <a:t>Tanto el marcapasos de ritmo fijo, como el marcapasos por demanda pueden ser </a:t>
            </a:r>
            <a:r>
              <a:rPr lang="es-MX" sz="2250" i="1" dirty="0"/>
              <a:t>permanentes</a:t>
            </a:r>
            <a:r>
              <a:rPr lang="es-MX" sz="2250" dirty="0"/>
              <a:t> (largo plazo) o </a:t>
            </a:r>
            <a:r>
              <a:rPr lang="es-MX" sz="2250" i="1" dirty="0"/>
              <a:t>provisionales</a:t>
            </a:r>
            <a:r>
              <a:rPr lang="es-MX" sz="2250" dirty="0"/>
              <a:t> (corto plazo).</a:t>
            </a:r>
          </a:p>
          <a:p>
            <a:pPr marL="0" indent="0" algn="just">
              <a:buNone/>
            </a:pPr>
            <a:r>
              <a:rPr lang="es-MX" sz="2250" dirty="0"/>
              <a:t>Un marcapasos se le coloca  al paciente en una sala de operaciones o de radiología, y una vez que el marcapasos ya ha sido colocado, la persona tendrá que acudir a consultas médicas por lo menos dos veces al año.</a:t>
            </a:r>
          </a:p>
          <a:p>
            <a:pPr marL="0" indent="0" algn="just">
              <a:buNone/>
            </a:pPr>
            <a:r>
              <a:rPr lang="es-MX" sz="2250" dirty="0"/>
              <a:t>En ciertos casos, el marcapasos envía señales al médico a través del teléfono móvil (celular).</a:t>
            </a:r>
          </a:p>
          <a:p>
            <a:pPr marL="0" indent="0" algn="just">
              <a:buNone/>
            </a:pPr>
            <a:r>
              <a:rPr lang="es-MX" sz="2250" dirty="0"/>
              <a:t>Como apoyo al médico, al paciente se le enseña a tomarse el pulso (latidos del corazón) diariamente para llevar un registro con los datos diarios de su pulso.  </a:t>
            </a:r>
          </a:p>
          <a:p>
            <a:pPr marL="0" indent="0">
              <a:buNone/>
            </a:pPr>
            <a:endParaRPr lang="es-MX" dirty="0"/>
          </a:p>
        </p:txBody>
      </p:sp>
    </p:spTree>
    <p:extLst>
      <p:ext uri="{BB962C8B-B14F-4D97-AF65-F5344CB8AC3E}">
        <p14:creationId xmlns:p14="http://schemas.microsoft.com/office/powerpoint/2010/main" val="1243667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4502" y="1122998"/>
            <a:ext cx="6836496" cy="4616648"/>
          </a:xfrm>
          <a:prstGeom prst="rect">
            <a:avLst/>
          </a:prstGeom>
        </p:spPr>
        <p:txBody>
          <a:bodyPr wrap="square">
            <a:spAutoFit/>
          </a:bodyPr>
          <a:lstStyle/>
          <a:p>
            <a:r>
              <a:rPr lang="es-MX" sz="2100" b="1" dirty="0"/>
              <a:t>Después de estudiar este capítulo, el lector será capaz de: </a:t>
            </a:r>
          </a:p>
          <a:p>
            <a:pPr marL="342900" indent="-342900">
              <a:buFont typeface="Arial" panose="020B0604020202020204" pitchFamily="34" charset="0"/>
              <a:buChar char="•"/>
            </a:pPr>
            <a:r>
              <a:rPr lang="es-MX" sz="2100" dirty="0"/>
              <a:t>Conocer el funcionamiento del sistema cardiovascular</a:t>
            </a:r>
          </a:p>
          <a:p>
            <a:pPr marL="342900" indent="-342900">
              <a:buFont typeface="Arial" panose="020B0604020202020204" pitchFamily="34" charset="0"/>
              <a:buChar char="•"/>
            </a:pPr>
            <a:r>
              <a:rPr lang="es-MX" sz="2100" dirty="0"/>
              <a:t>Describir la generación y la propagación de la estimulación eléctrica en el corazón</a:t>
            </a:r>
          </a:p>
          <a:p>
            <a:pPr marL="342900" indent="-342900">
              <a:buFont typeface="Arial" panose="020B0604020202020204" pitchFamily="34" charset="0"/>
              <a:buChar char="•"/>
            </a:pPr>
            <a:r>
              <a:rPr lang="es-MX" sz="2100" dirty="0"/>
              <a:t>Establecer los potenciales en la superficie del cuerpo</a:t>
            </a:r>
          </a:p>
          <a:p>
            <a:pPr marL="342900" indent="-342900">
              <a:buFont typeface="Arial" panose="020B0604020202020204" pitchFamily="34" charset="0"/>
              <a:buChar char="•"/>
            </a:pPr>
            <a:r>
              <a:rPr lang="es-MX" sz="2100" dirty="0"/>
              <a:t>Describir un electrocardiograma</a:t>
            </a:r>
          </a:p>
          <a:p>
            <a:pPr marL="342900" indent="-342900">
              <a:buFont typeface="Arial" panose="020B0604020202020204" pitchFamily="34" charset="0"/>
              <a:buChar char="•"/>
            </a:pPr>
            <a:r>
              <a:rPr lang="es-MX" sz="2100" dirty="0"/>
              <a:t>Describir los diferentes tipos de instrumentación para medir el funcionamiento del sistema cardiovascular</a:t>
            </a:r>
          </a:p>
          <a:p>
            <a:pPr marL="342900" indent="-342900">
              <a:buFont typeface="Arial" panose="020B0604020202020204" pitchFamily="34" charset="0"/>
              <a:buChar char="•"/>
            </a:pPr>
            <a:r>
              <a:rPr lang="es-MX" sz="2100" dirty="0"/>
              <a:t>Describir cómo funciona un electrocardiógrafo</a:t>
            </a:r>
          </a:p>
          <a:p>
            <a:pPr marL="342900" indent="-342900">
              <a:buFont typeface="Arial" panose="020B0604020202020204" pitchFamily="34" charset="0"/>
              <a:buChar char="•"/>
            </a:pPr>
            <a:r>
              <a:rPr lang="es-MX" sz="2100" dirty="0"/>
              <a:t>Describir la fibrilación ventricular</a:t>
            </a:r>
          </a:p>
          <a:p>
            <a:pPr marL="342900" indent="-342900">
              <a:buFont typeface="Arial" panose="020B0604020202020204" pitchFamily="34" charset="0"/>
              <a:buChar char="•"/>
            </a:pPr>
            <a:r>
              <a:rPr lang="es-MX" sz="2100" dirty="0"/>
              <a:t>Conocer cómo opera la estimulación cardíaca</a:t>
            </a:r>
          </a:p>
          <a:p>
            <a:pPr marL="342900" indent="-342900">
              <a:buFont typeface="Arial" panose="020B0604020202020204" pitchFamily="34" charset="0"/>
              <a:buChar char="•"/>
            </a:pPr>
            <a:r>
              <a:rPr lang="es-MX" sz="2100" dirty="0"/>
              <a:t>Conocer el funcionamiento de un marcapasos</a:t>
            </a:r>
          </a:p>
          <a:p>
            <a:r>
              <a:rPr lang="es-MX" sz="2100" dirty="0"/>
              <a:t>Palabras clave: Sistema cardiovascular, Electrocardiograma, Fibrilación, Marcapasos</a:t>
            </a:r>
          </a:p>
        </p:txBody>
      </p:sp>
    </p:spTree>
    <p:extLst>
      <p:ext uri="{BB962C8B-B14F-4D97-AF65-F5344CB8AC3E}">
        <p14:creationId xmlns:p14="http://schemas.microsoft.com/office/powerpoint/2010/main" val="838477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995677"/>
            <a:ext cx="7886700" cy="749045"/>
          </a:xfrm>
        </p:spPr>
        <p:txBody>
          <a:bodyPr>
            <a:normAutofit/>
          </a:bodyPr>
          <a:lstStyle/>
          <a:p>
            <a:pPr algn="ctr"/>
            <a:r>
              <a:rPr lang="es-MX" b="1" dirty="0">
                <a:effectLst>
                  <a:outerShdw blurRad="38100" dist="38100" dir="2700000" algn="tl">
                    <a:srgbClr val="000000">
                      <a:alpha val="43137"/>
                    </a:srgbClr>
                  </a:outerShdw>
                </a:effectLst>
              </a:rPr>
              <a:t>5.1 Resumen preliminar </a:t>
            </a:r>
            <a:endParaRPr lang="es-MX" dirty="0"/>
          </a:p>
        </p:txBody>
      </p:sp>
      <p:sp>
        <p:nvSpPr>
          <p:cNvPr id="3" name="Marcador de contenido 2"/>
          <p:cNvSpPr>
            <a:spLocks noGrp="1"/>
          </p:cNvSpPr>
          <p:nvPr>
            <p:ph idx="1"/>
          </p:nvPr>
        </p:nvSpPr>
        <p:spPr>
          <a:xfrm>
            <a:off x="747213" y="1624707"/>
            <a:ext cx="7490960" cy="4118868"/>
          </a:xfrm>
        </p:spPr>
        <p:txBody>
          <a:bodyPr>
            <a:noAutofit/>
          </a:bodyPr>
          <a:lstStyle/>
          <a:p>
            <a:pPr marL="0" indent="0" algn="just">
              <a:buNone/>
            </a:pPr>
            <a:r>
              <a:rPr lang="es-MX" dirty="0"/>
              <a:t>El corazón humano es un órgano muscular de cuatro cavidades, cuya forma y tamaño se parecen al puño cerrado de un hombre.</a:t>
            </a:r>
          </a:p>
          <a:p>
            <a:pPr marL="0" indent="0" algn="just">
              <a:buNone/>
            </a:pPr>
            <a:r>
              <a:rPr lang="es-MX" dirty="0"/>
              <a:t>Se encuentra en el mediastino (porción media del tórax), atrás del cuerpo del esternón, entre los puntos de inserción de la segunda a la sexta costillas.</a:t>
            </a:r>
          </a:p>
          <a:p>
            <a:pPr marL="0" indent="0" algn="just">
              <a:buNone/>
            </a:pPr>
            <a:r>
              <a:rPr lang="es-MX" dirty="0"/>
              <a:t>El corazón tiene un saco que lo envuelve de manera no muy íntima llamado pericardio, que le brinda protección contra la fricción. </a:t>
            </a:r>
          </a:p>
          <a:p>
            <a:pPr marL="0" indent="0" algn="just">
              <a:buNone/>
            </a:pPr>
            <a:r>
              <a:rPr lang="es-MX" dirty="0"/>
              <a:t>La pared cardíaca está constituida por tres capas tisulares tanto en las aurículas como en los ventrículos: </a:t>
            </a:r>
          </a:p>
          <a:p>
            <a:pPr marL="0" indent="0" algn="just">
              <a:buNone/>
            </a:pPr>
            <a:r>
              <a:rPr lang="es-MX" dirty="0"/>
              <a:t>• La capa exterior o epicardio </a:t>
            </a:r>
          </a:p>
          <a:p>
            <a:pPr marL="0" indent="0" algn="just">
              <a:buNone/>
            </a:pPr>
            <a:r>
              <a:rPr lang="es-MX" dirty="0"/>
              <a:t>• La capa media gruesa y contráctil o miocardio</a:t>
            </a:r>
          </a:p>
          <a:p>
            <a:pPr marL="0" indent="0" algn="just">
              <a:buNone/>
            </a:pPr>
            <a:r>
              <a:rPr lang="es-MX" dirty="0"/>
              <a:t>• La capa interior o endocardio</a:t>
            </a:r>
          </a:p>
        </p:txBody>
      </p:sp>
    </p:spTree>
    <p:extLst>
      <p:ext uri="{BB962C8B-B14F-4D97-AF65-F5344CB8AC3E}">
        <p14:creationId xmlns:p14="http://schemas.microsoft.com/office/powerpoint/2010/main" val="103121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5715" y="990580"/>
            <a:ext cx="7886700" cy="994172"/>
          </a:xfrm>
        </p:spPr>
        <p:txBody>
          <a:bodyPr>
            <a:normAutofit/>
          </a:bodyPr>
          <a:lstStyle/>
          <a:p>
            <a:pPr algn="ctr"/>
            <a:r>
              <a:rPr lang="es-MX" sz="4050" b="1" dirty="0">
                <a:effectLst>
                  <a:outerShdw blurRad="38100" dist="38100" dir="2700000" algn="tl">
                    <a:srgbClr val="000000">
                      <a:alpha val="43137"/>
                    </a:srgbClr>
                  </a:outerShdw>
                </a:effectLst>
              </a:rPr>
              <a:t>5.1 Resumen preliminar </a:t>
            </a:r>
            <a:endParaRPr lang="es-MX" sz="4050" dirty="0"/>
          </a:p>
        </p:txBody>
      </p:sp>
      <p:sp>
        <p:nvSpPr>
          <p:cNvPr id="3" name="Marcador de contenido 2"/>
          <p:cNvSpPr>
            <a:spLocks noGrp="1"/>
          </p:cNvSpPr>
          <p:nvPr>
            <p:ph idx="1"/>
          </p:nvPr>
        </p:nvSpPr>
        <p:spPr>
          <a:xfrm>
            <a:off x="197604" y="1984753"/>
            <a:ext cx="8682925" cy="3673097"/>
          </a:xfrm>
        </p:spPr>
        <p:txBody>
          <a:bodyPr>
            <a:normAutofit fontScale="70000" lnSpcReduction="20000"/>
          </a:bodyPr>
          <a:lstStyle/>
          <a:p>
            <a:pPr marL="0" indent="0" algn="just">
              <a:buNone/>
            </a:pPr>
            <a:r>
              <a:rPr lang="es-MX" dirty="0"/>
              <a:t>El corazón está dividido en cuatro cavidades: dos superiores o aurículas y dos inferiores o ventrículos.</a:t>
            </a:r>
          </a:p>
          <a:p>
            <a:pPr marL="0" indent="0" algn="just">
              <a:buNone/>
            </a:pPr>
            <a:r>
              <a:rPr lang="es-MX" dirty="0"/>
              <a:t>Los ventrículos son mayores y de pared más gruesa que las aurículas, porque la acción de bombeo que desempeñan es mayor.</a:t>
            </a:r>
          </a:p>
          <a:p>
            <a:pPr marL="0" indent="0" algn="just">
              <a:buNone/>
            </a:pPr>
            <a:r>
              <a:rPr lang="es-MX" dirty="0"/>
              <a:t>La pared del ventrículo izquierdo es más gruesa que la del derecho porque debe impulsar la sangre por todos los vasos, en cambio, el ventrículo derecho, envía sangre solamente al circuito menor o pulmonar.</a:t>
            </a:r>
          </a:p>
          <a:p>
            <a:pPr marL="0" indent="0" algn="just">
              <a:buNone/>
            </a:pPr>
            <a:r>
              <a:rPr lang="es-MX" dirty="0"/>
              <a:t>Las válvulas cardíacas permiten que fluya la sangre únicamente en una dirección; el corazón tiene cuatro válvulas cardiacas:</a:t>
            </a:r>
          </a:p>
          <a:p>
            <a:pPr marL="0" indent="0" algn="just">
              <a:buNone/>
            </a:pPr>
            <a:r>
              <a:rPr lang="es-MX" dirty="0"/>
              <a:t>a) dos válvulas auriculoventriculares, que están situadas en el corazón y protegen los orificios de las aurículas y los ventrículos (orificios auriculoventriculares)</a:t>
            </a:r>
          </a:p>
          <a:p>
            <a:pPr marL="0" indent="0" algn="just">
              <a:buNone/>
            </a:pPr>
            <a:r>
              <a:rPr lang="es-MX" dirty="0"/>
              <a:t>b) dos válvulas semilunares, que están dentro de la arteria pulmonar y de la aorta en el sitio donde se originan los ventrículos derecho e izquierdo, respectivamente.</a:t>
            </a:r>
          </a:p>
        </p:txBody>
      </p:sp>
    </p:spTree>
    <p:extLst>
      <p:ext uri="{BB962C8B-B14F-4D97-AF65-F5344CB8AC3E}">
        <p14:creationId xmlns:p14="http://schemas.microsoft.com/office/powerpoint/2010/main" val="340809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558088" cy="497681"/>
          </a:xfrm>
        </p:spPr>
        <p:txBody>
          <a:bodyPr>
            <a:normAutofit fontScale="90000"/>
          </a:bodyPr>
          <a:lstStyle/>
          <a:p>
            <a:pPr algn="ctr"/>
            <a:r>
              <a:rPr lang="es-MX" sz="4050" b="1" dirty="0">
                <a:effectLst>
                  <a:outerShdw blurRad="38100" dist="38100" dir="2700000" algn="tl">
                    <a:srgbClr val="000000">
                      <a:alpha val="43137"/>
                    </a:srgbClr>
                  </a:outerShdw>
                </a:effectLst>
              </a:rPr>
              <a:t>5.1 Resumen preliminar </a:t>
            </a:r>
            <a:endParaRPr lang="es-MX" sz="4050" dirty="0"/>
          </a:p>
        </p:txBody>
      </p:sp>
      <p:sp>
        <p:nvSpPr>
          <p:cNvPr id="3" name="Marcador de contenido 2"/>
          <p:cNvSpPr>
            <a:spLocks noGrp="1"/>
          </p:cNvSpPr>
          <p:nvPr>
            <p:ph idx="1"/>
          </p:nvPr>
        </p:nvSpPr>
        <p:spPr>
          <a:xfrm>
            <a:off x="810707" y="1751697"/>
            <a:ext cx="7522587" cy="3708986"/>
          </a:xfrm>
        </p:spPr>
        <p:txBody>
          <a:bodyPr>
            <a:noAutofit/>
          </a:bodyPr>
          <a:lstStyle/>
          <a:p>
            <a:pPr marL="0" indent="0" algn="just">
              <a:buNone/>
            </a:pPr>
            <a:r>
              <a:rPr lang="es-MX" sz="1800" dirty="0"/>
              <a:t>El sistema de conducción del corazón está formado por las siguientes estructuras de músculo cardíaco: </a:t>
            </a:r>
          </a:p>
          <a:p>
            <a:pPr marL="0" indent="0" algn="just">
              <a:buNone/>
            </a:pPr>
            <a:r>
              <a:rPr lang="es-MX" sz="1800" dirty="0"/>
              <a:t>Nodo sinoauricular (de Keith y Flack o marcapaso): es una masa de fibras modificadas, situada en la pared auricular derecha, cerca de la desembocadura de la vena cava superior. </a:t>
            </a:r>
          </a:p>
          <a:p>
            <a:pPr marL="0" indent="0" algn="just">
              <a:buNone/>
            </a:pPr>
            <a:r>
              <a:rPr lang="es-MX" sz="1800" dirty="0"/>
              <a:t>•  Nodo auriculoventricular (de Tawara): es una pequeña masa de tejido especial, situada en la porción inferior del tabique interauricular.</a:t>
            </a:r>
          </a:p>
          <a:p>
            <a:pPr marL="0" indent="0" algn="just">
              <a:buNone/>
            </a:pPr>
            <a:r>
              <a:rPr lang="es-MX" sz="1800" dirty="0"/>
              <a:t>•  Haz auriculoventricular y Fibras de Purkinje: el haz auriculoventricular (haz AV o haz de HIS) está constituido por fibras especializadas que se originan en el nodo AV (auriculoventricular) y se extienden en dos ramas hacia ambos lados del tabique interventricular.</a:t>
            </a:r>
          </a:p>
          <a:p>
            <a:pPr marL="0" indent="0" algn="just">
              <a:buNone/>
            </a:pPr>
            <a:r>
              <a:rPr lang="es-MX" sz="1800" dirty="0"/>
              <a:t>A partir de aquí, estas ramas se llaman fibras de Purkinje, y se extienden hasta los músculos papilares y las paredes laterales de los ventrículos.</a:t>
            </a:r>
          </a:p>
        </p:txBody>
      </p:sp>
    </p:spTree>
    <p:extLst>
      <p:ext uri="{BB962C8B-B14F-4D97-AF65-F5344CB8AC3E}">
        <p14:creationId xmlns:p14="http://schemas.microsoft.com/office/powerpoint/2010/main" val="294294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5.2 Introducción</a:t>
            </a:r>
            <a:endParaRPr lang="es-MX" sz="4050" dirty="0"/>
          </a:p>
        </p:txBody>
      </p:sp>
      <p:sp>
        <p:nvSpPr>
          <p:cNvPr id="3" name="Marcador de contenido 2"/>
          <p:cNvSpPr>
            <a:spLocks noGrp="1"/>
          </p:cNvSpPr>
          <p:nvPr>
            <p:ph idx="1"/>
          </p:nvPr>
        </p:nvSpPr>
        <p:spPr>
          <a:xfrm>
            <a:off x="267345" y="1926633"/>
            <a:ext cx="8775916" cy="3830685"/>
          </a:xfrm>
        </p:spPr>
        <p:txBody>
          <a:bodyPr>
            <a:normAutofit fontScale="85000" lnSpcReduction="20000"/>
          </a:bodyPr>
          <a:lstStyle/>
          <a:p>
            <a:pPr marL="0" indent="0" algn="just">
              <a:buNone/>
            </a:pPr>
            <a:r>
              <a:rPr lang="es-MX" dirty="0"/>
              <a:t>El corazón es el órgano central del sistema cardiovascular que origina y mantiene la circulación sanguínea, el cual actúa como una bomba aspirante e impelente, y es el encargado de crear el impulso necesario para que la sangre, a través de un sistema adecuado de distribución, irrigue a todos los tejidos del cuerpo humano.</a:t>
            </a:r>
          </a:p>
          <a:p>
            <a:pPr marL="0" indent="0" algn="just">
              <a:buNone/>
            </a:pPr>
            <a:r>
              <a:rPr lang="es-MX" dirty="0"/>
              <a:t>El corazón está formado por el corazón derecho y el izquierdo, los cuales funcionan simultáneamente y se encuentran conectados a dos sistemas distintos de distribución sanguínea.</a:t>
            </a:r>
          </a:p>
          <a:p>
            <a:pPr marL="0" indent="0" algn="just">
              <a:buNone/>
            </a:pPr>
            <a:r>
              <a:rPr lang="es-MX" dirty="0"/>
              <a:t>El corazón derecho envía la sangre a través de las arterias pulmonares hacia la red vascular del pulmón, lo que se denomina circulación menor </a:t>
            </a:r>
          </a:p>
          <a:p>
            <a:pPr marL="0" indent="0" algn="just">
              <a:buNone/>
            </a:pPr>
            <a:r>
              <a:rPr lang="es-MX" dirty="0"/>
              <a:t>El corazón izquierdo envía la sangre a través de la arteria aorta al resto del cuerpo, lo que se denomina circulación mayor.</a:t>
            </a:r>
          </a:p>
        </p:txBody>
      </p:sp>
    </p:spTree>
    <p:extLst>
      <p:ext uri="{BB962C8B-B14F-4D97-AF65-F5344CB8AC3E}">
        <p14:creationId xmlns:p14="http://schemas.microsoft.com/office/powerpoint/2010/main" val="284332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4517" y="857251"/>
            <a:ext cx="7886700" cy="674177"/>
          </a:xfrm>
        </p:spPr>
        <p:txBody>
          <a:bodyPr>
            <a:normAutofit/>
          </a:bodyPr>
          <a:lstStyle/>
          <a:p>
            <a:pPr algn="ctr"/>
            <a:r>
              <a:rPr lang="es-MX" sz="3000" b="1" dirty="0">
                <a:effectLst>
                  <a:outerShdw blurRad="38100" dist="38100" dir="2700000" algn="tl">
                    <a:srgbClr val="000000">
                      <a:alpha val="43137"/>
                    </a:srgbClr>
                  </a:outerShdw>
                </a:effectLst>
              </a:rPr>
              <a:t>5.2 Introducción</a:t>
            </a:r>
            <a:endParaRPr lang="es-MX" sz="3000" dirty="0"/>
          </a:p>
        </p:txBody>
      </p:sp>
      <p:sp>
        <p:nvSpPr>
          <p:cNvPr id="3" name="Marcador de contenido 2"/>
          <p:cNvSpPr>
            <a:spLocks noGrp="1"/>
          </p:cNvSpPr>
          <p:nvPr>
            <p:ph idx="1"/>
          </p:nvPr>
        </p:nvSpPr>
        <p:spPr>
          <a:xfrm>
            <a:off x="389636" y="1531428"/>
            <a:ext cx="8496461" cy="4203632"/>
          </a:xfrm>
        </p:spPr>
        <p:txBody>
          <a:bodyPr>
            <a:noAutofit/>
          </a:bodyPr>
          <a:lstStyle/>
          <a:p>
            <a:pPr marL="0" indent="0" algn="just">
              <a:buNone/>
            </a:pPr>
            <a:r>
              <a:rPr lang="es-MX" sz="2000" dirty="0"/>
              <a:t>Por medio del sistema venoso, la sangre de retorno llega en un caso al corazón derecho mediante dos grandes troncos venosos: la vena cava superior y la vena cava inferior, y en otro caso al corazón izquierdo desde los pulmones, por cuatro venas pulmonares.</a:t>
            </a:r>
          </a:p>
          <a:p>
            <a:pPr marL="0" indent="0" algn="just">
              <a:buNone/>
            </a:pPr>
            <a:r>
              <a:rPr lang="es-MX" sz="2000" dirty="0"/>
              <a:t>Los sistemas vasculares del organismo son los siguientes:</a:t>
            </a:r>
          </a:p>
          <a:p>
            <a:pPr marL="0" indent="0" algn="just">
              <a:buNone/>
            </a:pPr>
            <a:r>
              <a:rPr lang="es-MX" sz="2000" dirty="0"/>
              <a:t>• Sistema hepático</a:t>
            </a:r>
          </a:p>
          <a:p>
            <a:pPr marL="0" indent="0" algn="just">
              <a:buNone/>
            </a:pPr>
            <a:r>
              <a:rPr lang="es-MX" sz="2000" dirty="0"/>
              <a:t>• Sistema gastrosplenointestinal</a:t>
            </a:r>
          </a:p>
          <a:p>
            <a:pPr marL="0" indent="0" algn="just">
              <a:buNone/>
            </a:pPr>
            <a:r>
              <a:rPr lang="es-MX" sz="2000" dirty="0"/>
              <a:t>• Sistema de la cava inferior</a:t>
            </a:r>
          </a:p>
          <a:p>
            <a:pPr marL="0" indent="0" algn="just">
              <a:buNone/>
            </a:pPr>
            <a:r>
              <a:rPr lang="es-MX" sz="2000" dirty="0"/>
              <a:t>• Sistema de la ácigos</a:t>
            </a:r>
          </a:p>
          <a:p>
            <a:pPr marL="0" indent="0" algn="just">
              <a:buNone/>
            </a:pPr>
            <a:r>
              <a:rPr lang="es-MX" sz="2000" dirty="0"/>
              <a:t>• Sistema de la cava superior</a:t>
            </a:r>
          </a:p>
          <a:p>
            <a:pPr marL="0" indent="0" algn="just">
              <a:buNone/>
            </a:pPr>
            <a:r>
              <a:rPr lang="es-MX" sz="2000" dirty="0"/>
              <a:t>• Sistema arterial</a:t>
            </a:r>
          </a:p>
          <a:p>
            <a:pPr marL="0" indent="0" algn="just">
              <a:buNone/>
            </a:pPr>
            <a:r>
              <a:rPr lang="es-MX" sz="2000" dirty="0"/>
              <a:t>• Sistema linfático</a:t>
            </a:r>
          </a:p>
          <a:p>
            <a:pPr marL="0" indent="0">
              <a:buNone/>
            </a:pPr>
            <a:r>
              <a:rPr lang="es-MX" sz="1800" dirty="0"/>
              <a:t>  </a:t>
            </a:r>
          </a:p>
        </p:txBody>
      </p:sp>
    </p:spTree>
    <p:extLst>
      <p:ext uri="{BB962C8B-B14F-4D97-AF65-F5344CB8AC3E}">
        <p14:creationId xmlns:p14="http://schemas.microsoft.com/office/powerpoint/2010/main" val="583523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5.3 La anatomía del corazón </a:t>
            </a:r>
          </a:p>
        </p:txBody>
      </p:sp>
      <p:sp>
        <p:nvSpPr>
          <p:cNvPr id="3" name="Marcador de contenido 2"/>
          <p:cNvSpPr>
            <a:spLocks noGrp="1"/>
          </p:cNvSpPr>
          <p:nvPr>
            <p:ph idx="1"/>
          </p:nvPr>
        </p:nvSpPr>
        <p:spPr>
          <a:xfrm>
            <a:off x="232474" y="2226468"/>
            <a:ext cx="8764292" cy="3501124"/>
          </a:xfrm>
        </p:spPr>
        <p:txBody>
          <a:bodyPr>
            <a:normAutofit/>
          </a:bodyPr>
          <a:lstStyle/>
          <a:p>
            <a:pPr marL="0" indent="0" algn="just">
              <a:buNone/>
            </a:pPr>
            <a:r>
              <a:rPr lang="es-MX" sz="1500" dirty="0"/>
              <a:t>El corazón está situado en el tórax en posición oblicua, con la base hacia atrás y a la derecha, y el vértice hacia delante y a la izquierda.</a:t>
            </a:r>
          </a:p>
          <a:p>
            <a:pPr marL="0" indent="0" algn="just">
              <a:buNone/>
            </a:pPr>
            <a:r>
              <a:rPr lang="es-MX" sz="1500" dirty="0"/>
              <a:t>La proyección de este órgano sobre la cara anterior del tórax o región precordial, está formada por el ventrículo derecho en su mayor parte, y sólo una pequeña parte (la izquierda) la constituye el ventrículo izquierdo; atrás y a la derecha se corresponde con la aurícula derecha.</a:t>
            </a:r>
          </a:p>
          <a:p>
            <a:pPr marL="0" indent="0" algn="just">
              <a:buNone/>
            </a:pPr>
            <a:r>
              <a:rPr lang="es-MX" sz="1500" dirty="0"/>
              <a:t>La proyección sobre la cara posterior del tórax está formada principalmente por la aurícula izquierda y por el ventrículo izquierdo. </a:t>
            </a:r>
          </a:p>
          <a:p>
            <a:pPr marL="0" indent="0" algn="just">
              <a:buNone/>
            </a:pPr>
            <a:r>
              <a:rPr lang="es-MX" sz="1500" dirty="0"/>
              <a:t>La proyección sobre el diafragma  está formada por el ventrículo izquierdo, el ventrículo derecho y la aurícula derecha. </a:t>
            </a:r>
          </a:p>
          <a:p>
            <a:pPr marL="0" indent="0" algn="just">
              <a:buNone/>
            </a:pPr>
            <a:r>
              <a:rPr lang="es-MX" sz="1500" dirty="0"/>
              <a:t>La proyección sobre la base está formada por las dos aurículas.</a:t>
            </a:r>
          </a:p>
          <a:p>
            <a:pPr marL="0" indent="0" algn="just">
              <a:buNone/>
            </a:pPr>
            <a:r>
              <a:rPr lang="es-MX" sz="1500" dirty="0"/>
              <a:t>El corazón tiene cuatro cavidades o cámaras: dos aurículas y dos ventrículos que se pueden localizar exteriormente por la existencia de cisuras o de surcos donde se localizan los vasos nutricios del mismo y que son el surco auriculoventricular y los dos surcos interventriculares (anterior y posterior).</a:t>
            </a:r>
          </a:p>
        </p:txBody>
      </p:sp>
    </p:spTree>
    <p:extLst>
      <p:ext uri="{BB962C8B-B14F-4D97-AF65-F5344CB8AC3E}">
        <p14:creationId xmlns:p14="http://schemas.microsoft.com/office/powerpoint/2010/main" val="4095067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50" b="1" dirty="0">
                <a:effectLst>
                  <a:outerShdw blurRad="38100" dist="38100" dir="2700000" algn="tl">
                    <a:srgbClr val="000000">
                      <a:alpha val="43137"/>
                    </a:srgbClr>
                  </a:outerShdw>
                </a:effectLst>
              </a:rPr>
              <a:t>5.4 El corazón como una bomba  </a:t>
            </a:r>
          </a:p>
        </p:txBody>
      </p:sp>
      <p:sp>
        <p:nvSpPr>
          <p:cNvPr id="3" name="Marcador de contenido 2"/>
          <p:cNvSpPr>
            <a:spLocks noGrp="1"/>
          </p:cNvSpPr>
          <p:nvPr>
            <p:ph idx="1"/>
          </p:nvPr>
        </p:nvSpPr>
        <p:spPr>
          <a:xfrm>
            <a:off x="220851" y="2226469"/>
            <a:ext cx="8775915" cy="3489500"/>
          </a:xfrm>
        </p:spPr>
        <p:txBody>
          <a:bodyPr>
            <a:normAutofit fontScale="70000" lnSpcReduction="20000"/>
          </a:bodyPr>
          <a:lstStyle/>
          <a:p>
            <a:pPr marL="0" indent="0" algn="just">
              <a:buNone/>
            </a:pPr>
            <a:r>
              <a:rPr lang="es-MX" dirty="0"/>
              <a:t>El corazón actúa como una bomba hidráulica de cuatro cámaras y de doble función; el ventrículo izquierdo bombea sangre al cuerpo y el derecho a los pulmones.</a:t>
            </a:r>
          </a:p>
          <a:p>
            <a:pPr marL="0" indent="0" algn="just">
              <a:buNone/>
            </a:pPr>
            <a:r>
              <a:rPr lang="es-MX" dirty="0"/>
              <a:t>El sistema eléctrico del corazón permite que el impulso generado en el nodo sinusal (SA) se propague y estimule al miocardio (el músculo cardíaco) causando su contracción.</a:t>
            </a:r>
          </a:p>
          <a:p>
            <a:pPr marL="0" indent="0" algn="just">
              <a:buNone/>
            </a:pPr>
            <a:r>
              <a:rPr lang="es-MX" dirty="0"/>
              <a:t>La estimulación del miocardio permite la contracción del corazón, con lo que la sangre es bombeada por todo el cuerpo.</a:t>
            </a:r>
          </a:p>
          <a:p>
            <a:pPr marL="0" indent="0" algn="just">
              <a:buNone/>
            </a:pPr>
            <a:r>
              <a:rPr lang="es-MX" dirty="0"/>
              <a:t>Los impulsos eléctricos estimulan las células vecinas y éstas estimulan a otras células, propagándose el impulso eléctrico (ondas eléctricas) por todo el corazón. </a:t>
            </a:r>
          </a:p>
          <a:p>
            <a:pPr marL="0" indent="0" algn="just">
              <a:buNone/>
            </a:pPr>
            <a:r>
              <a:rPr lang="es-MX" dirty="0"/>
              <a:t>La estimulación eléctrica de las células musculares produce su contracción temporal, causando la contracción del corazón y el bombeo de la sangre.</a:t>
            </a:r>
          </a:p>
        </p:txBody>
      </p:sp>
    </p:spTree>
    <p:extLst>
      <p:ext uri="{BB962C8B-B14F-4D97-AF65-F5344CB8AC3E}">
        <p14:creationId xmlns:p14="http://schemas.microsoft.com/office/powerpoint/2010/main" val="39171908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0acb170c67c62fa23c68c6dccf314e91126e70"/>
</p:tagLst>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424</TotalTime>
  <Words>2006</Words>
  <Application>Microsoft Office PowerPoint</Application>
  <PresentationFormat>Presentación en pantalla (4:3)</PresentationFormat>
  <Paragraphs>114</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Bioingeniería</vt:lpstr>
      <vt:lpstr>Presentación de PowerPoint</vt:lpstr>
      <vt:lpstr>5.1 Resumen preliminar </vt:lpstr>
      <vt:lpstr>5.1 Resumen preliminar </vt:lpstr>
      <vt:lpstr>5.1 Resumen preliminar </vt:lpstr>
      <vt:lpstr>5.2 Introducción</vt:lpstr>
      <vt:lpstr>5.2 Introducción</vt:lpstr>
      <vt:lpstr>5.3 La anatomía del corazón </vt:lpstr>
      <vt:lpstr>5.4 El corazón como una bomba  </vt:lpstr>
      <vt:lpstr>5.5 Los potenciales en la superficie del cuerpo </vt:lpstr>
      <vt:lpstr>5.6 El electrocardiograma y sus interpretaciones </vt:lpstr>
      <vt:lpstr>5.6 El electrocardiograma y sus interpretaciones </vt:lpstr>
      <vt:lpstr>5.7 La fibrilación ventricular (FV) </vt:lpstr>
      <vt:lpstr>5.7 La fibrilación ventricular (FV) </vt:lpstr>
      <vt:lpstr>5.8 Los marcapasos </vt:lpstr>
      <vt:lpstr>5.8 Los marcapasos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Bioingeniería</dc:title>
  <dc:creator>usuario</dc:creator>
  <cp:lastModifiedBy>hvela</cp:lastModifiedBy>
  <cp:revision>37</cp:revision>
  <dcterms:created xsi:type="dcterms:W3CDTF">2017-02-14T03:29:09Z</dcterms:created>
  <dcterms:modified xsi:type="dcterms:W3CDTF">2017-03-28T17:57:33Z</dcterms:modified>
</cp:coreProperties>
</file>