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Lst>
  <p:sldSz cx="9144000" cy="6858000" type="screen4x3"/>
  <p:notesSz cx="6858000" cy="9144000"/>
  <p:custDataLst>
    <p:tags r:id="rId10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6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FD06C-2C67-4CFE-BC61-0C9D92984A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F3CE9A02-B493-49BA-9B04-79D76F35329D}">
      <dgm:prSet phldrT="[Texto]"/>
      <dgm:spPr/>
      <dgm:t>
        <a:bodyPr/>
        <a:lstStyle/>
        <a:p>
          <a:r>
            <a:rPr lang="es-MX" dirty="0"/>
            <a:t>1. Razón Peso-Masa</a:t>
          </a:r>
        </a:p>
      </dgm:t>
    </dgm:pt>
    <dgm:pt modelId="{DC2589E3-596D-432D-BB6E-458ABCE5364A}" type="parTrans" cxnId="{0452011E-2F9D-48EF-BE07-A3AB5C0EE2C5}">
      <dgm:prSet/>
      <dgm:spPr/>
      <dgm:t>
        <a:bodyPr/>
        <a:lstStyle/>
        <a:p>
          <a:endParaRPr lang="es-MX"/>
        </a:p>
      </dgm:t>
    </dgm:pt>
    <dgm:pt modelId="{9461FA40-7EFA-47BC-907D-47E19205E159}" type="sibTrans" cxnId="{0452011E-2F9D-48EF-BE07-A3AB5C0EE2C5}">
      <dgm:prSet/>
      <dgm:spPr/>
      <dgm:t>
        <a:bodyPr/>
        <a:lstStyle/>
        <a:p>
          <a:endParaRPr lang="es-MX"/>
        </a:p>
      </dgm:t>
    </dgm:pt>
    <dgm:pt modelId="{D44C110A-A91C-41DB-994A-F75F44C259DB}">
      <dgm:prSet phldrT="[Texto]"/>
      <dgm:spPr/>
      <dgm:t>
        <a:bodyPr/>
        <a:lstStyle/>
        <a:p>
          <a:r>
            <a:rPr lang="es-MX" dirty="0"/>
            <a:t>2. Razón Valor-Peso</a:t>
          </a:r>
        </a:p>
      </dgm:t>
    </dgm:pt>
    <dgm:pt modelId="{98064BE8-96D5-4112-AB45-B9AEFA5973B8}" type="parTrans" cxnId="{7C51599E-993D-46C4-AEB5-67E9F975F0D9}">
      <dgm:prSet/>
      <dgm:spPr/>
      <dgm:t>
        <a:bodyPr/>
        <a:lstStyle/>
        <a:p>
          <a:endParaRPr lang="es-MX"/>
        </a:p>
      </dgm:t>
    </dgm:pt>
    <dgm:pt modelId="{D1134D84-A0A1-454E-A8C1-5273B07C5205}" type="sibTrans" cxnId="{7C51599E-993D-46C4-AEB5-67E9F975F0D9}">
      <dgm:prSet/>
      <dgm:spPr/>
      <dgm:t>
        <a:bodyPr/>
        <a:lstStyle/>
        <a:p>
          <a:endParaRPr lang="es-MX"/>
        </a:p>
      </dgm:t>
    </dgm:pt>
    <dgm:pt modelId="{C4CEA89E-5FEE-48D3-9861-8D3F8EB060AF}">
      <dgm:prSet phldrT="[Texto]"/>
      <dgm:spPr/>
      <dgm:t>
        <a:bodyPr/>
        <a:lstStyle/>
        <a:p>
          <a:r>
            <a:rPr lang="es-MX" dirty="0"/>
            <a:t>4. Características de Riesgo</a:t>
          </a:r>
        </a:p>
      </dgm:t>
    </dgm:pt>
    <dgm:pt modelId="{9F262C67-99B1-4C8F-B660-7F95B237D7EF}" type="parTrans" cxnId="{787E1F0A-706B-4887-A58D-4E6B7BC6CFA0}">
      <dgm:prSet/>
      <dgm:spPr/>
      <dgm:t>
        <a:bodyPr/>
        <a:lstStyle/>
        <a:p>
          <a:endParaRPr lang="es-MX"/>
        </a:p>
      </dgm:t>
    </dgm:pt>
    <dgm:pt modelId="{956E4A38-CB18-435A-9A25-B34B5F933598}" type="sibTrans" cxnId="{787E1F0A-706B-4887-A58D-4E6B7BC6CFA0}">
      <dgm:prSet/>
      <dgm:spPr/>
      <dgm:t>
        <a:bodyPr/>
        <a:lstStyle/>
        <a:p>
          <a:endParaRPr lang="es-MX"/>
        </a:p>
      </dgm:t>
    </dgm:pt>
    <dgm:pt modelId="{B08630A9-B909-4DE4-A408-1BA275AC34D4}">
      <dgm:prSet phldrT="[Texto]"/>
      <dgm:spPr/>
      <dgm:t>
        <a:bodyPr/>
        <a:lstStyle/>
        <a:p>
          <a:r>
            <a:rPr lang="es-MX" dirty="0"/>
            <a:t>3. Posibilidad de Sustitución</a:t>
          </a:r>
        </a:p>
      </dgm:t>
    </dgm:pt>
    <dgm:pt modelId="{0C1E1D96-A389-4258-AA32-1B7CC16A5D16}" type="parTrans" cxnId="{57BCD4C2-DE53-4693-B37A-48585DE2E32A}">
      <dgm:prSet/>
      <dgm:spPr/>
      <dgm:t>
        <a:bodyPr/>
        <a:lstStyle/>
        <a:p>
          <a:endParaRPr lang="es-ES"/>
        </a:p>
      </dgm:t>
    </dgm:pt>
    <dgm:pt modelId="{FA2684BE-BEAD-4A99-BD1C-BE8485F19840}" type="sibTrans" cxnId="{57BCD4C2-DE53-4693-B37A-48585DE2E32A}">
      <dgm:prSet/>
      <dgm:spPr/>
      <dgm:t>
        <a:bodyPr/>
        <a:lstStyle/>
        <a:p>
          <a:endParaRPr lang="es-ES"/>
        </a:p>
      </dgm:t>
    </dgm:pt>
    <dgm:pt modelId="{7AE7D325-376E-46D3-B928-7F546C91EDEA}" type="pres">
      <dgm:prSet presAssocID="{FD8FD06C-2C67-4CFE-BC61-0C9D92984AE0}" presName="linear" presStyleCnt="0">
        <dgm:presLayoutVars>
          <dgm:dir/>
          <dgm:animLvl val="lvl"/>
          <dgm:resizeHandles val="exact"/>
        </dgm:presLayoutVars>
      </dgm:prSet>
      <dgm:spPr/>
    </dgm:pt>
    <dgm:pt modelId="{FE858708-776A-4AE4-B841-C74B0F7912E9}" type="pres">
      <dgm:prSet presAssocID="{F3CE9A02-B493-49BA-9B04-79D76F35329D}" presName="parentLin" presStyleCnt="0"/>
      <dgm:spPr/>
    </dgm:pt>
    <dgm:pt modelId="{E88C0A9C-3D1B-4461-B5C9-F06D69D8B25A}" type="pres">
      <dgm:prSet presAssocID="{F3CE9A02-B493-49BA-9B04-79D76F35329D}" presName="parentLeftMargin" presStyleLbl="node1" presStyleIdx="0" presStyleCnt="4"/>
      <dgm:spPr/>
    </dgm:pt>
    <dgm:pt modelId="{D8E5377D-50D2-47C8-91FA-830171CE8ABA}" type="pres">
      <dgm:prSet presAssocID="{F3CE9A02-B493-49BA-9B04-79D76F35329D}" presName="parentText" presStyleLbl="node1" presStyleIdx="0" presStyleCnt="4">
        <dgm:presLayoutVars>
          <dgm:chMax val="0"/>
          <dgm:bulletEnabled val="1"/>
        </dgm:presLayoutVars>
      </dgm:prSet>
      <dgm:spPr/>
    </dgm:pt>
    <dgm:pt modelId="{1279D988-2AE2-4F9F-B8AB-59AC99CD2654}" type="pres">
      <dgm:prSet presAssocID="{F3CE9A02-B493-49BA-9B04-79D76F35329D}" presName="negativeSpace" presStyleCnt="0"/>
      <dgm:spPr/>
    </dgm:pt>
    <dgm:pt modelId="{BFB4ADB0-6571-41DB-B547-B5047474B12E}" type="pres">
      <dgm:prSet presAssocID="{F3CE9A02-B493-49BA-9B04-79D76F35329D}" presName="childText" presStyleLbl="conFgAcc1" presStyleIdx="0" presStyleCnt="4">
        <dgm:presLayoutVars>
          <dgm:bulletEnabled val="1"/>
        </dgm:presLayoutVars>
      </dgm:prSet>
      <dgm:spPr/>
    </dgm:pt>
    <dgm:pt modelId="{1B7A59E9-4B34-435D-89B2-EFBFC5F961EB}" type="pres">
      <dgm:prSet presAssocID="{9461FA40-7EFA-47BC-907D-47E19205E159}" presName="spaceBetweenRectangles" presStyleCnt="0"/>
      <dgm:spPr/>
    </dgm:pt>
    <dgm:pt modelId="{4FB10513-B5C1-4457-A02B-B9962DB67245}" type="pres">
      <dgm:prSet presAssocID="{D44C110A-A91C-41DB-994A-F75F44C259DB}" presName="parentLin" presStyleCnt="0"/>
      <dgm:spPr/>
    </dgm:pt>
    <dgm:pt modelId="{48622956-D722-473B-AFB4-2E1E4ADE83FB}" type="pres">
      <dgm:prSet presAssocID="{D44C110A-A91C-41DB-994A-F75F44C259DB}" presName="parentLeftMargin" presStyleLbl="node1" presStyleIdx="0" presStyleCnt="4"/>
      <dgm:spPr/>
    </dgm:pt>
    <dgm:pt modelId="{9D3ACA43-D09E-4BB5-B9DF-B3135D4D67D7}" type="pres">
      <dgm:prSet presAssocID="{D44C110A-A91C-41DB-994A-F75F44C259DB}" presName="parentText" presStyleLbl="node1" presStyleIdx="1" presStyleCnt="4">
        <dgm:presLayoutVars>
          <dgm:chMax val="0"/>
          <dgm:bulletEnabled val="1"/>
        </dgm:presLayoutVars>
      </dgm:prSet>
      <dgm:spPr/>
    </dgm:pt>
    <dgm:pt modelId="{23E1156C-7A19-4389-AB7A-1369B067976A}" type="pres">
      <dgm:prSet presAssocID="{D44C110A-A91C-41DB-994A-F75F44C259DB}" presName="negativeSpace" presStyleCnt="0"/>
      <dgm:spPr/>
    </dgm:pt>
    <dgm:pt modelId="{B3E16B28-5F1B-4648-A281-2B494CBDD7CD}" type="pres">
      <dgm:prSet presAssocID="{D44C110A-A91C-41DB-994A-F75F44C259DB}" presName="childText" presStyleLbl="conFgAcc1" presStyleIdx="1" presStyleCnt="4">
        <dgm:presLayoutVars>
          <dgm:bulletEnabled val="1"/>
        </dgm:presLayoutVars>
      </dgm:prSet>
      <dgm:spPr/>
    </dgm:pt>
    <dgm:pt modelId="{F25F9DFC-E0BF-480F-86AC-EBAA4C419364}" type="pres">
      <dgm:prSet presAssocID="{D1134D84-A0A1-454E-A8C1-5273B07C5205}" presName="spaceBetweenRectangles" presStyleCnt="0"/>
      <dgm:spPr/>
    </dgm:pt>
    <dgm:pt modelId="{538A7C2A-EC79-4191-B2C2-F61E94340C80}" type="pres">
      <dgm:prSet presAssocID="{B08630A9-B909-4DE4-A408-1BA275AC34D4}" presName="parentLin" presStyleCnt="0"/>
      <dgm:spPr/>
    </dgm:pt>
    <dgm:pt modelId="{FAF2012A-D607-4185-91B6-0583F6AD6230}" type="pres">
      <dgm:prSet presAssocID="{B08630A9-B909-4DE4-A408-1BA275AC34D4}" presName="parentLeftMargin" presStyleLbl="node1" presStyleIdx="1" presStyleCnt="4"/>
      <dgm:spPr/>
    </dgm:pt>
    <dgm:pt modelId="{CD50EE9F-E821-42BA-9105-08B6CCB912F3}" type="pres">
      <dgm:prSet presAssocID="{B08630A9-B909-4DE4-A408-1BA275AC34D4}" presName="parentText" presStyleLbl="node1" presStyleIdx="2" presStyleCnt="4">
        <dgm:presLayoutVars>
          <dgm:chMax val="0"/>
          <dgm:bulletEnabled val="1"/>
        </dgm:presLayoutVars>
      </dgm:prSet>
      <dgm:spPr/>
    </dgm:pt>
    <dgm:pt modelId="{CAE09BB3-2C12-43FA-B35D-55AF6D07D616}" type="pres">
      <dgm:prSet presAssocID="{B08630A9-B909-4DE4-A408-1BA275AC34D4}" presName="negativeSpace" presStyleCnt="0"/>
      <dgm:spPr/>
    </dgm:pt>
    <dgm:pt modelId="{4484BE99-EBAA-44A1-BF4A-8697E2C5A2F6}" type="pres">
      <dgm:prSet presAssocID="{B08630A9-B909-4DE4-A408-1BA275AC34D4}" presName="childText" presStyleLbl="conFgAcc1" presStyleIdx="2" presStyleCnt="4">
        <dgm:presLayoutVars>
          <dgm:bulletEnabled val="1"/>
        </dgm:presLayoutVars>
      </dgm:prSet>
      <dgm:spPr/>
    </dgm:pt>
    <dgm:pt modelId="{8E2D872F-EBF8-4EC3-A356-DF4077180811}" type="pres">
      <dgm:prSet presAssocID="{FA2684BE-BEAD-4A99-BD1C-BE8485F19840}" presName="spaceBetweenRectangles" presStyleCnt="0"/>
      <dgm:spPr/>
    </dgm:pt>
    <dgm:pt modelId="{0647CF79-9C69-45F8-BED4-28421C07DD6D}" type="pres">
      <dgm:prSet presAssocID="{C4CEA89E-5FEE-48D3-9861-8D3F8EB060AF}" presName="parentLin" presStyleCnt="0"/>
      <dgm:spPr/>
    </dgm:pt>
    <dgm:pt modelId="{45C6CA4A-6376-4052-B4DD-AFF33C36CAD0}" type="pres">
      <dgm:prSet presAssocID="{C4CEA89E-5FEE-48D3-9861-8D3F8EB060AF}" presName="parentLeftMargin" presStyleLbl="node1" presStyleIdx="2" presStyleCnt="4"/>
      <dgm:spPr/>
    </dgm:pt>
    <dgm:pt modelId="{DFFB542D-F513-468B-89FB-28AA6EF9F135}" type="pres">
      <dgm:prSet presAssocID="{C4CEA89E-5FEE-48D3-9861-8D3F8EB060AF}" presName="parentText" presStyleLbl="node1" presStyleIdx="3" presStyleCnt="4">
        <dgm:presLayoutVars>
          <dgm:chMax val="0"/>
          <dgm:bulletEnabled val="1"/>
        </dgm:presLayoutVars>
      </dgm:prSet>
      <dgm:spPr/>
    </dgm:pt>
    <dgm:pt modelId="{DA741064-F2A5-4AC8-ADF2-4E46DEA5C73F}" type="pres">
      <dgm:prSet presAssocID="{C4CEA89E-5FEE-48D3-9861-8D3F8EB060AF}" presName="negativeSpace" presStyleCnt="0"/>
      <dgm:spPr/>
    </dgm:pt>
    <dgm:pt modelId="{A38D9EA1-17C2-4E8F-8BC3-2E43CD187039}" type="pres">
      <dgm:prSet presAssocID="{C4CEA89E-5FEE-48D3-9861-8D3F8EB060AF}" presName="childText" presStyleLbl="conFgAcc1" presStyleIdx="3" presStyleCnt="4">
        <dgm:presLayoutVars>
          <dgm:bulletEnabled val="1"/>
        </dgm:presLayoutVars>
      </dgm:prSet>
      <dgm:spPr/>
    </dgm:pt>
  </dgm:ptLst>
  <dgm:cxnLst>
    <dgm:cxn modelId="{A1485504-A5C3-49F3-B4E6-3415B17E4650}" type="presOf" srcId="{D44C110A-A91C-41DB-994A-F75F44C259DB}" destId="{9D3ACA43-D09E-4BB5-B9DF-B3135D4D67D7}" srcOrd="1" destOrd="0" presId="urn:microsoft.com/office/officeart/2005/8/layout/list1"/>
    <dgm:cxn modelId="{787E1F0A-706B-4887-A58D-4E6B7BC6CFA0}" srcId="{FD8FD06C-2C67-4CFE-BC61-0C9D92984AE0}" destId="{C4CEA89E-5FEE-48D3-9861-8D3F8EB060AF}" srcOrd="3" destOrd="0" parTransId="{9F262C67-99B1-4C8F-B660-7F95B237D7EF}" sibTransId="{956E4A38-CB18-435A-9A25-B34B5F933598}"/>
    <dgm:cxn modelId="{57CD7111-6D1D-4721-A664-ECFBDDC146BB}" type="presOf" srcId="{D44C110A-A91C-41DB-994A-F75F44C259DB}" destId="{48622956-D722-473B-AFB4-2E1E4ADE83FB}" srcOrd="0" destOrd="0" presId="urn:microsoft.com/office/officeart/2005/8/layout/list1"/>
    <dgm:cxn modelId="{0452011E-2F9D-48EF-BE07-A3AB5C0EE2C5}" srcId="{FD8FD06C-2C67-4CFE-BC61-0C9D92984AE0}" destId="{F3CE9A02-B493-49BA-9B04-79D76F35329D}" srcOrd="0" destOrd="0" parTransId="{DC2589E3-596D-432D-BB6E-458ABCE5364A}" sibTransId="{9461FA40-7EFA-47BC-907D-47E19205E159}"/>
    <dgm:cxn modelId="{1B3D8A28-95AC-4FCD-8BCB-D2796B2F0B8B}" type="presOf" srcId="{C4CEA89E-5FEE-48D3-9861-8D3F8EB060AF}" destId="{DFFB542D-F513-468B-89FB-28AA6EF9F135}" srcOrd="1" destOrd="0" presId="urn:microsoft.com/office/officeart/2005/8/layout/list1"/>
    <dgm:cxn modelId="{228B983F-FA5C-4B98-96D6-BDEB2DB5B27A}" type="presOf" srcId="{C4CEA89E-5FEE-48D3-9861-8D3F8EB060AF}" destId="{45C6CA4A-6376-4052-B4DD-AFF33C36CAD0}" srcOrd="0" destOrd="0" presId="urn:microsoft.com/office/officeart/2005/8/layout/list1"/>
    <dgm:cxn modelId="{BDCECF60-0607-4917-92B2-207F76C0A7A2}" type="presOf" srcId="{F3CE9A02-B493-49BA-9B04-79D76F35329D}" destId="{D8E5377D-50D2-47C8-91FA-830171CE8ABA}" srcOrd="1" destOrd="0" presId="urn:microsoft.com/office/officeart/2005/8/layout/list1"/>
    <dgm:cxn modelId="{05ED3948-281A-4833-8042-3B3876AB4B91}" type="presOf" srcId="{B08630A9-B909-4DE4-A408-1BA275AC34D4}" destId="{FAF2012A-D607-4185-91B6-0583F6AD6230}" srcOrd="0" destOrd="0" presId="urn:microsoft.com/office/officeart/2005/8/layout/list1"/>
    <dgm:cxn modelId="{45D47593-B4C3-4BAF-A0E9-2DCCDBF4EAA3}" type="presOf" srcId="{F3CE9A02-B493-49BA-9B04-79D76F35329D}" destId="{E88C0A9C-3D1B-4461-B5C9-F06D69D8B25A}" srcOrd="0" destOrd="0" presId="urn:microsoft.com/office/officeart/2005/8/layout/list1"/>
    <dgm:cxn modelId="{7C51599E-993D-46C4-AEB5-67E9F975F0D9}" srcId="{FD8FD06C-2C67-4CFE-BC61-0C9D92984AE0}" destId="{D44C110A-A91C-41DB-994A-F75F44C259DB}" srcOrd="1" destOrd="0" parTransId="{98064BE8-96D5-4112-AB45-B9AEFA5973B8}" sibTransId="{D1134D84-A0A1-454E-A8C1-5273B07C5205}"/>
    <dgm:cxn modelId="{FDFA8A9E-0A54-4CD5-86A0-A9130233F3AA}" type="presOf" srcId="{B08630A9-B909-4DE4-A408-1BA275AC34D4}" destId="{CD50EE9F-E821-42BA-9105-08B6CCB912F3}" srcOrd="1" destOrd="0" presId="urn:microsoft.com/office/officeart/2005/8/layout/list1"/>
    <dgm:cxn modelId="{57BCD4C2-DE53-4693-B37A-48585DE2E32A}" srcId="{FD8FD06C-2C67-4CFE-BC61-0C9D92984AE0}" destId="{B08630A9-B909-4DE4-A408-1BA275AC34D4}" srcOrd="2" destOrd="0" parTransId="{0C1E1D96-A389-4258-AA32-1B7CC16A5D16}" sibTransId="{FA2684BE-BEAD-4A99-BD1C-BE8485F19840}"/>
    <dgm:cxn modelId="{DBFA2FEF-EA6F-4F1B-BE2A-406F381D36E8}" type="presOf" srcId="{FD8FD06C-2C67-4CFE-BC61-0C9D92984AE0}" destId="{7AE7D325-376E-46D3-B928-7F546C91EDEA}" srcOrd="0" destOrd="0" presId="urn:microsoft.com/office/officeart/2005/8/layout/list1"/>
    <dgm:cxn modelId="{21B5950E-F0EB-485E-A447-314EDA323C3E}" type="presParOf" srcId="{7AE7D325-376E-46D3-B928-7F546C91EDEA}" destId="{FE858708-776A-4AE4-B841-C74B0F7912E9}" srcOrd="0" destOrd="0" presId="urn:microsoft.com/office/officeart/2005/8/layout/list1"/>
    <dgm:cxn modelId="{8B6AB541-1D1B-4030-B1CA-9025D56529E2}" type="presParOf" srcId="{FE858708-776A-4AE4-B841-C74B0F7912E9}" destId="{E88C0A9C-3D1B-4461-B5C9-F06D69D8B25A}" srcOrd="0" destOrd="0" presId="urn:microsoft.com/office/officeart/2005/8/layout/list1"/>
    <dgm:cxn modelId="{3AC85358-D82F-4A35-BE7C-18BA8D5C0B8C}" type="presParOf" srcId="{FE858708-776A-4AE4-B841-C74B0F7912E9}" destId="{D8E5377D-50D2-47C8-91FA-830171CE8ABA}" srcOrd="1" destOrd="0" presId="urn:microsoft.com/office/officeart/2005/8/layout/list1"/>
    <dgm:cxn modelId="{869E3B83-7BE6-464C-AD28-F91FAD8B5BA8}" type="presParOf" srcId="{7AE7D325-376E-46D3-B928-7F546C91EDEA}" destId="{1279D988-2AE2-4F9F-B8AB-59AC99CD2654}" srcOrd="1" destOrd="0" presId="urn:microsoft.com/office/officeart/2005/8/layout/list1"/>
    <dgm:cxn modelId="{915DA9E9-DE32-4494-ACBE-9346DCAE424D}" type="presParOf" srcId="{7AE7D325-376E-46D3-B928-7F546C91EDEA}" destId="{BFB4ADB0-6571-41DB-B547-B5047474B12E}" srcOrd="2" destOrd="0" presId="urn:microsoft.com/office/officeart/2005/8/layout/list1"/>
    <dgm:cxn modelId="{C92BC14C-7D3E-4F12-8841-5E29936E07B6}" type="presParOf" srcId="{7AE7D325-376E-46D3-B928-7F546C91EDEA}" destId="{1B7A59E9-4B34-435D-89B2-EFBFC5F961EB}" srcOrd="3" destOrd="0" presId="urn:microsoft.com/office/officeart/2005/8/layout/list1"/>
    <dgm:cxn modelId="{4747C9C1-4656-4AF0-847D-916FD046C020}" type="presParOf" srcId="{7AE7D325-376E-46D3-B928-7F546C91EDEA}" destId="{4FB10513-B5C1-4457-A02B-B9962DB67245}" srcOrd="4" destOrd="0" presId="urn:microsoft.com/office/officeart/2005/8/layout/list1"/>
    <dgm:cxn modelId="{C9162E37-49B8-4939-8428-9EAFDB166695}" type="presParOf" srcId="{4FB10513-B5C1-4457-A02B-B9962DB67245}" destId="{48622956-D722-473B-AFB4-2E1E4ADE83FB}" srcOrd="0" destOrd="0" presId="urn:microsoft.com/office/officeart/2005/8/layout/list1"/>
    <dgm:cxn modelId="{C414BA2A-0874-424B-8B5B-EBCFAACCFB9D}" type="presParOf" srcId="{4FB10513-B5C1-4457-A02B-B9962DB67245}" destId="{9D3ACA43-D09E-4BB5-B9DF-B3135D4D67D7}" srcOrd="1" destOrd="0" presId="urn:microsoft.com/office/officeart/2005/8/layout/list1"/>
    <dgm:cxn modelId="{9B27BACF-40A8-4EE6-8202-18704C0D5C22}" type="presParOf" srcId="{7AE7D325-376E-46D3-B928-7F546C91EDEA}" destId="{23E1156C-7A19-4389-AB7A-1369B067976A}" srcOrd="5" destOrd="0" presId="urn:microsoft.com/office/officeart/2005/8/layout/list1"/>
    <dgm:cxn modelId="{F5211F70-430D-4010-8808-F3FB8CA7EDD8}" type="presParOf" srcId="{7AE7D325-376E-46D3-B928-7F546C91EDEA}" destId="{B3E16B28-5F1B-4648-A281-2B494CBDD7CD}" srcOrd="6" destOrd="0" presId="urn:microsoft.com/office/officeart/2005/8/layout/list1"/>
    <dgm:cxn modelId="{1145049E-DF1F-44E4-996D-9512193AFD52}" type="presParOf" srcId="{7AE7D325-376E-46D3-B928-7F546C91EDEA}" destId="{F25F9DFC-E0BF-480F-86AC-EBAA4C419364}" srcOrd="7" destOrd="0" presId="urn:microsoft.com/office/officeart/2005/8/layout/list1"/>
    <dgm:cxn modelId="{00BBDF60-508D-4BA6-8AAB-89851C087DDF}" type="presParOf" srcId="{7AE7D325-376E-46D3-B928-7F546C91EDEA}" destId="{538A7C2A-EC79-4191-B2C2-F61E94340C80}" srcOrd="8" destOrd="0" presId="urn:microsoft.com/office/officeart/2005/8/layout/list1"/>
    <dgm:cxn modelId="{CC3B9766-6958-45A4-B043-032C330599F0}" type="presParOf" srcId="{538A7C2A-EC79-4191-B2C2-F61E94340C80}" destId="{FAF2012A-D607-4185-91B6-0583F6AD6230}" srcOrd="0" destOrd="0" presId="urn:microsoft.com/office/officeart/2005/8/layout/list1"/>
    <dgm:cxn modelId="{061D7CE2-74C5-4142-90A5-B8DB2F044217}" type="presParOf" srcId="{538A7C2A-EC79-4191-B2C2-F61E94340C80}" destId="{CD50EE9F-E821-42BA-9105-08B6CCB912F3}" srcOrd="1" destOrd="0" presId="urn:microsoft.com/office/officeart/2005/8/layout/list1"/>
    <dgm:cxn modelId="{422EC63E-2C4D-498E-A3E1-6405D458C4F9}" type="presParOf" srcId="{7AE7D325-376E-46D3-B928-7F546C91EDEA}" destId="{CAE09BB3-2C12-43FA-B35D-55AF6D07D616}" srcOrd="9" destOrd="0" presId="urn:microsoft.com/office/officeart/2005/8/layout/list1"/>
    <dgm:cxn modelId="{83D28499-2EAB-4DF2-8DA6-55F2BEB417C9}" type="presParOf" srcId="{7AE7D325-376E-46D3-B928-7F546C91EDEA}" destId="{4484BE99-EBAA-44A1-BF4A-8697E2C5A2F6}" srcOrd="10" destOrd="0" presId="urn:microsoft.com/office/officeart/2005/8/layout/list1"/>
    <dgm:cxn modelId="{27D71CCF-CF60-46BE-BF41-5D11A0DCC777}" type="presParOf" srcId="{7AE7D325-376E-46D3-B928-7F546C91EDEA}" destId="{8E2D872F-EBF8-4EC3-A356-DF4077180811}" srcOrd="11" destOrd="0" presId="urn:microsoft.com/office/officeart/2005/8/layout/list1"/>
    <dgm:cxn modelId="{AC61B986-8F9B-4D92-AAFC-2C268FAE46F3}" type="presParOf" srcId="{7AE7D325-376E-46D3-B928-7F546C91EDEA}" destId="{0647CF79-9C69-45F8-BED4-28421C07DD6D}" srcOrd="12" destOrd="0" presId="urn:microsoft.com/office/officeart/2005/8/layout/list1"/>
    <dgm:cxn modelId="{8158DC09-ED64-49E4-984A-69E41C70802D}" type="presParOf" srcId="{0647CF79-9C69-45F8-BED4-28421C07DD6D}" destId="{45C6CA4A-6376-4052-B4DD-AFF33C36CAD0}" srcOrd="0" destOrd="0" presId="urn:microsoft.com/office/officeart/2005/8/layout/list1"/>
    <dgm:cxn modelId="{CA492856-3737-4C21-AA59-C4E929583BFD}" type="presParOf" srcId="{0647CF79-9C69-45F8-BED4-28421C07DD6D}" destId="{DFFB542D-F513-468B-89FB-28AA6EF9F135}" srcOrd="1" destOrd="0" presId="urn:microsoft.com/office/officeart/2005/8/layout/list1"/>
    <dgm:cxn modelId="{F46251DB-0058-4CD6-A629-BB1C9312275E}" type="presParOf" srcId="{7AE7D325-376E-46D3-B928-7F546C91EDEA}" destId="{DA741064-F2A5-4AC8-ADF2-4E46DEA5C73F}" srcOrd="13" destOrd="0" presId="urn:microsoft.com/office/officeart/2005/8/layout/list1"/>
    <dgm:cxn modelId="{61E75E66-FB87-4740-800D-24D5E29F7A0E}" type="presParOf" srcId="{7AE7D325-376E-46D3-B928-7F546C91EDEA}" destId="{A38D9EA1-17C2-4E8F-8BC3-2E43CD18703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BA83D-F849-4149-8CC1-CEBBFEDD13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AB44FB17-CB97-496D-AA5F-BB88A9BE7816}">
      <dgm:prSet phldrT="[Texto]" custT="1"/>
      <dgm:spPr/>
      <dgm:t>
        <a:bodyPr/>
        <a:lstStyle/>
        <a:p>
          <a:r>
            <a:rPr lang="es-MX" sz="1400" dirty="0"/>
            <a:t>SERVICIO AL CLIENTE</a:t>
          </a:r>
        </a:p>
      </dgm:t>
    </dgm:pt>
    <dgm:pt modelId="{22FDBC50-E828-4271-8A1A-C66698BF15F0}" type="parTrans" cxnId="{B2417745-A204-412F-8D7A-EA7390FDBBE3}">
      <dgm:prSet/>
      <dgm:spPr/>
      <dgm:t>
        <a:bodyPr/>
        <a:lstStyle/>
        <a:p>
          <a:endParaRPr lang="es-MX" sz="1000"/>
        </a:p>
      </dgm:t>
    </dgm:pt>
    <dgm:pt modelId="{8C9D0EA9-AD15-44CD-A82E-91D8D45757DE}" type="sibTrans" cxnId="{B2417745-A204-412F-8D7A-EA7390FDBBE3}">
      <dgm:prSet/>
      <dgm:spPr/>
      <dgm:t>
        <a:bodyPr/>
        <a:lstStyle/>
        <a:p>
          <a:endParaRPr lang="es-MX" sz="1000"/>
        </a:p>
      </dgm:t>
    </dgm:pt>
    <dgm:pt modelId="{6CF816FB-2ACA-432C-9A46-7AB23C80387A}">
      <dgm:prSet phldrT="[Texto]" custT="1"/>
      <dgm:spPr/>
      <dgm:t>
        <a:bodyPr/>
        <a:lstStyle/>
        <a:p>
          <a:pPr algn="ctr"/>
          <a:r>
            <a:rPr lang="es-MX" sz="1050" dirty="0"/>
            <a:t>ELEMENTOS ANTES DE LA TRANSACCIÓN</a:t>
          </a:r>
        </a:p>
        <a:p>
          <a:pPr algn="just"/>
          <a:r>
            <a:rPr lang="es-MX" sz="1050" dirty="0"/>
            <a:t>Declaración escrita de la política.</a:t>
          </a:r>
        </a:p>
        <a:p>
          <a:pPr algn="just"/>
          <a:r>
            <a:rPr lang="es-MX" sz="1050" dirty="0"/>
            <a:t>Declaración en manos del cliente.</a:t>
          </a:r>
        </a:p>
        <a:p>
          <a:pPr algn="just"/>
          <a:r>
            <a:rPr lang="es-MX" sz="1050" dirty="0"/>
            <a:t>Estructura organizacional.</a:t>
          </a:r>
        </a:p>
        <a:p>
          <a:pPr algn="just"/>
          <a:r>
            <a:rPr lang="es-MX" sz="1050" dirty="0"/>
            <a:t>Flexibilidad del sistema.</a:t>
          </a:r>
        </a:p>
        <a:p>
          <a:pPr algn="just"/>
          <a:r>
            <a:rPr lang="es-MX" sz="1050" dirty="0"/>
            <a:t>Servicios técnicos.</a:t>
          </a:r>
        </a:p>
      </dgm:t>
    </dgm:pt>
    <dgm:pt modelId="{39C3FAED-71E6-4AAC-9A3A-72FCAA774066}" type="parTrans" cxnId="{FA6D9D37-82A3-49F7-BA81-ECD8A5213A91}">
      <dgm:prSet/>
      <dgm:spPr/>
      <dgm:t>
        <a:bodyPr/>
        <a:lstStyle/>
        <a:p>
          <a:endParaRPr lang="es-MX" sz="1000"/>
        </a:p>
      </dgm:t>
    </dgm:pt>
    <dgm:pt modelId="{760024DF-38A8-4A07-8273-5CA428FA54D7}" type="sibTrans" cxnId="{FA6D9D37-82A3-49F7-BA81-ECD8A5213A91}">
      <dgm:prSet/>
      <dgm:spPr/>
      <dgm:t>
        <a:bodyPr/>
        <a:lstStyle/>
        <a:p>
          <a:endParaRPr lang="es-MX" sz="1000"/>
        </a:p>
      </dgm:t>
    </dgm:pt>
    <dgm:pt modelId="{BA05F26F-433F-4468-808A-31FEC85D77C0}">
      <dgm:prSet phldrT="[Texto]" custT="1"/>
      <dgm:spPr/>
      <dgm:t>
        <a:bodyPr/>
        <a:lstStyle/>
        <a:p>
          <a:pPr algn="ctr"/>
          <a:r>
            <a:rPr lang="es-MX" sz="900" dirty="0"/>
            <a:t>ELEMENTOS DURANTE LA TRANSACCIÓN</a:t>
          </a:r>
        </a:p>
        <a:p>
          <a:pPr algn="just"/>
          <a:r>
            <a:rPr lang="es-MX" sz="900" dirty="0"/>
            <a:t>Nivel de existencias.</a:t>
          </a:r>
        </a:p>
        <a:p>
          <a:pPr algn="just"/>
          <a:r>
            <a:rPr lang="es-MX" sz="900" dirty="0"/>
            <a:t>Manejo de pedidos atrasados.</a:t>
          </a:r>
        </a:p>
        <a:p>
          <a:pPr algn="just"/>
          <a:r>
            <a:rPr lang="es-MX" sz="900" dirty="0"/>
            <a:t>Elementos del ciclo de pedido.</a:t>
          </a:r>
        </a:p>
        <a:p>
          <a:pPr algn="just"/>
          <a:r>
            <a:rPr lang="es-MX" sz="900" dirty="0"/>
            <a:t>Tiempo y trasbordo.</a:t>
          </a:r>
        </a:p>
        <a:p>
          <a:pPr algn="just"/>
          <a:r>
            <a:rPr lang="es-MX" sz="900" dirty="0"/>
            <a:t>Precisión del sistema.</a:t>
          </a:r>
        </a:p>
        <a:p>
          <a:pPr algn="just"/>
          <a:r>
            <a:rPr lang="es-MX" sz="900" dirty="0"/>
            <a:t>Conveniencias del pedido.</a:t>
          </a:r>
        </a:p>
        <a:p>
          <a:pPr algn="just"/>
          <a:r>
            <a:rPr lang="es-MX" sz="900" dirty="0"/>
            <a:t>Sustitución del producto.</a:t>
          </a:r>
        </a:p>
        <a:p>
          <a:pPr algn="ctr"/>
          <a:endParaRPr lang="es-MX" sz="1050" dirty="0"/>
        </a:p>
      </dgm:t>
    </dgm:pt>
    <dgm:pt modelId="{F5E22E5B-63CB-4599-91AF-040D63A63E8A}" type="parTrans" cxnId="{A03C5CD4-C071-4105-A91B-3EF24A630B17}">
      <dgm:prSet/>
      <dgm:spPr/>
      <dgm:t>
        <a:bodyPr/>
        <a:lstStyle/>
        <a:p>
          <a:endParaRPr lang="es-MX" sz="1000"/>
        </a:p>
      </dgm:t>
    </dgm:pt>
    <dgm:pt modelId="{B24B6E35-8734-450D-856A-845E81B480BA}" type="sibTrans" cxnId="{A03C5CD4-C071-4105-A91B-3EF24A630B17}">
      <dgm:prSet/>
      <dgm:spPr/>
      <dgm:t>
        <a:bodyPr/>
        <a:lstStyle/>
        <a:p>
          <a:endParaRPr lang="es-MX" sz="1000"/>
        </a:p>
      </dgm:t>
    </dgm:pt>
    <dgm:pt modelId="{AA3F3D46-430B-441E-A2B4-7627CCADDAD6}">
      <dgm:prSet phldrT="[Texto]" custT="1"/>
      <dgm:spPr/>
      <dgm:t>
        <a:bodyPr/>
        <a:lstStyle/>
        <a:p>
          <a:pPr algn="ctr"/>
          <a:r>
            <a:rPr lang="es-MX" sz="900" dirty="0"/>
            <a:t>ELEMENTOS DESPUÉS DE LA TRANSACCIÓN</a:t>
          </a:r>
        </a:p>
        <a:p>
          <a:pPr algn="just"/>
          <a:r>
            <a:rPr lang="es-MX" sz="900" dirty="0"/>
            <a:t>Instalación, garantía, alteraciones,  reparaciones, partes.</a:t>
          </a:r>
        </a:p>
        <a:p>
          <a:pPr algn="just"/>
          <a:r>
            <a:rPr lang="es-MX" sz="900" dirty="0"/>
            <a:t>Rastreo del producto.</a:t>
          </a:r>
        </a:p>
        <a:p>
          <a:pPr algn="just"/>
          <a:r>
            <a:rPr lang="es-MX" sz="900" dirty="0"/>
            <a:t>Reclamos y quejas de los clientes.</a:t>
          </a:r>
        </a:p>
        <a:p>
          <a:pPr algn="just"/>
          <a:r>
            <a:rPr lang="es-MX" sz="900" dirty="0"/>
            <a:t>Empacado del producto.</a:t>
          </a:r>
        </a:p>
        <a:p>
          <a:pPr algn="just"/>
          <a:r>
            <a:rPr lang="es-MX" sz="900" dirty="0"/>
            <a:t>Reemplazo temporal del producto durante reparaciones.</a:t>
          </a:r>
        </a:p>
      </dgm:t>
    </dgm:pt>
    <dgm:pt modelId="{80C3BC61-9B96-4E8C-A21F-7EFB69281ADA}" type="parTrans" cxnId="{6FE8EB18-1A95-4F6C-BA86-057D4B8837AC}">
      <dgm:prSet/>
      <dgm:spPr/>
      <dgm:t>
        <a:bodyPr/>
        <a:lstStyle/>
        <a:p>
          <a:endParaRPr lang="es-MX" sz="1000"/>
        </a:p>
      </dgm:t>
    </dgm:pt>
    <dgm:pt modelId="{E789350B-CE7E-432E-ADC3-FCE439BF44BC}" type="sibTrans" cxnId="{6FE8EB18-1A95-4F6C-BA86-057D4B8837AC}">
      <dgm:prSet/>
      <dgm:spPr/>
      <dgm:t>
        <a:bodyPr/>
        <a:lstStyle/>
        <a:p>
          <a:endParaRPr lang="es-MX" sz="1000"/>
        </a:p>
      </dgm:t>
    </dgm:pt>
    <dgm:pt modelId="{4FCFC045-C9FF-4DAE-AC88-A38FD884C83F}" type="pres">
      <dgm:prSet presAssocID="{723BA83D-F849-4149-8CC1-CEBBFEDD13FD}" presName="hierChild1" presStyleCnt="0">
        <dgm:presLayoutVars>
          <dgm:orgChart val="1"/>
          <dgm:chPref val="1"/>
          <dgm:dir/>
          <dgm:animOne val="branch"/>
          <dgm:animLvl val="lvl"/>
          <dgm:resizeHandles/>
        </dgm:presLayoutVars>
      </dgm:prSet>
      <dgm:spPr/>
    </dgm:pt>
    <dgm:pt modelId="{CAB1EB3D-87AB-4DA0-9346-559B82352188}" type="pres">
      <dgm:prSet presAssocID="{AB44FB17-CB97-496D-AA5F-BB88A9BE7816}" presName="hierRoot1" presStyleCnt="0">
        <dgm:presLayoutVars>
          <dgm:hierBranch val="init"/>
        </dgm:presLayoutVars>
      </dgm:prSet>
      <dgm:spPr/>
    </dgm:pt>
    <dgm:pt modelId="{5EB580A1-1F13-4762-8CDD-91D5C88867A6}" type="pres">
      <dgm:prSet presAssocID="{AB44FB17-CB97-496D-AA5F-BB88A9BE7816}" presName="rootComposite1" presStyleCnt="0"/>
      <dgm:spPr/>
    </dgm:pt>
    <dgm:pt modelId="{8EB38C41-4C3F-4790-96BA-749148A7FB7C}" type="pres">
      <dgm:prSet presAssocID="{AB44FB17-CB97-496D-AA5F-BB88A9BE7816}" presName="rootText1" presStyleLbl="node0" presStyleIdx="0" presStyleCnt="1">
        <dgm:presLayoutVars>
          <dgm:chPref val="3"/>
        </dgm:presLayoutVars>
      </dgm:prSet>
      <dgm:spPr/>
    </dgm:pt>
    <dgm:pt modelId="{8BD6876E-ED76-4444-9B90-AEEDF741D5F9}" type="pres">
      <dgm:prSet presAssocID="{AB44FB17-CB97-496D-AA5F-BB88A9BE7816}" presName="rootConnector1" presStyleLbl="node1" presStyleIdx="0" presStyleCnt="0"/>
      <dgm:spPr/>
    </dgm:pt>
    <dgm:pt modelId="{C56A0F80-C2F1-4580-94F9-66CB8D09801E}" type="pres">
      <dgm:prSet presAssocID="{AB44FB17-CB97-496D-AA5F-BB88A9BE7816}" presName="hierChild2" presStyleCnt="0"/>
      <dgm:spPr/>
    </dgm:pt>
    <dgm:pt modelId="{0F050CC1-388D-45C4-88A5-205ECDB46EBE}" type="pres">
      <dgm:prSet presAssocID="{39C3FAED-71E6-4AAC-9A3A-72FCAA774066}" presName="Name37" presStyleLbl="parChTrans1D2" presStyleIdx="0" presStyleCnt="3"/>
      <dgm:spPr/>
    </dgm:pt>
    <dgm:pt modelId="{CD772FCA-36ED-404F-8264-78865677B624}" type="pres">
      <dgm:prSet presAssocID="{6CF816FB-2ACA-432C-9A46-7AB23C80387A}" presName="hierRoot2" presStyleCnt="0">
        <dgm:presLayoutVars>
          <dgm:hierBranch val="init"/>
        </dgm:presLayoutVars>
      </dgm:prSet>
      <dgm:spPr/>
    </dgm:pt>
    <dgm:pt modelId="{1CF71586-790B-4CB2-B2CA-E32183FF3DEB}" type="pres">
      <dgm:prSet presAssocID="{6CF816FB-2ACA-432C-9A46-7AB23C80387A}" presName="rootComposite" presStyleCnt="0"/>
      <dgm:spPr/>
    </dgm:pt>
    <dgm:pt modelId="{01B0B184-7CE7-45F7-80F5-A2A488C1F07F}" type="pres">
      <dgm:prSet presAssocID="{6CF816FB-2ACA-432C-9A46-7AB23C80387A}" presName="rootText" presStyleLbl="node2" presStyleIdx="0" presStyleCnt="3" custScaleY="362658">
        <dgm:presLayoutVars>
          <dgm:chPref val="3"/>
        </dgm:presLayoutVars>
      </dgm:prSet>
      <dgm:spPr/>
    </dgm:pt>
    <dgm:pt modelId="{DBB96042-2C8D-46CC-A30D-7CAFAB6E63CC}" type="pres">
      <dgm:prSet presAssocID="{6CF816FB-2ACA-432C-9A46-7AB23C80387A}" presName="rootConnector" presStyleLbl="node2" presStyleIdx="0" presStyleCnt="3"/>
      <dgm:spPr/>
    </dgm:pt>
    <dgm:pt modelId="{53C326BA-A799-492B-BE71-FFF1DDD7EE30}" type="pres">
      <dgm:prSet presAssocID="{6CF816FB-2ACA-432C-9A46-7AB23C80387A}" presName="hierChild4" presStyleCnt="0"/>
      <dgm:spPr/>
    </dgm:pt>
    <dgm:pt modelId="{2C893258-E500-446B-AF6B-8D2DD71E4708}" type="pres">
      <dgm:prSet presAssocID="{6CF816FB-2ACA-432C-9A46-7AB23C80387A}" presName="hierChild5" presStyleCnt="0"/>
      <dgm:spPr/>
    </dgm:pt>
    <dgm:pt modelId="{E58F824C-EF4F-4AC4-8BE2-FC0C63CD1019}" type="pres">
      <dgm:prSet presAssocID="{F5E22E5B-63CB-4599-91AF-040D63A63E8A}" presName="Name37" presStyleLbl="parChTrans1D2" presStyleIdx="1" presStyleCnt="3"/>
      <dgm:spPr/>
    </dgm:pt>
    <dgm:pt modelId="{3846C949-72EF-4E00-9C4C-BA4A327E6F2D}" type="pres">
      <dgm:prSet presAssocID="{BA05F26F-433F-4468-808A-31FEC85D77C0}" presName="hierRoot2" presStyleCnt="0">
        <dgm:presLayoutVars>
          <dgm:hierBranch val="init"/>
        </dgm:presLayoutVars>
      </dgm:prSet>
      <dgm:spPr/>
    </dgm:pt>
    <dgm:pt modelId="{368C200F-C150-43DE-A9AF-058A13CEC223}" type="pres">
      <dgm:prSet presAssocID="{BA05F26F-433F-4468-808A-31FEC85D77C0}" presName="rootComposite" presStyleCnt="0"/>
      <dgm:spPr/>
    </dgm:pt>
    <dgm:pt modelId="{CD8086EF-F35F-439D-A67C-0C12FB6B326D}" type="pres">
      <dgm:prSet presAssocID="{BA05F26F-433F-4468-808A-31FEC85D77C0}" presName="rootText" presStyleLbl="node2" presStyleIdx="1" presStyleCnt="3" custScaleY="362658">
        <dgm:presLayoutVars>
          <dgm:chPref val="3"/>
        </dgm:presLayoutVars>
      </dgm:prSet>
      <dgm:spPr/>
    </dgm:pt>
    <dgm:pt modelId="{51A381DB-4DAC-488E-A5C9-17DE287D0673}" type="pres">
      <dgm:prSet presAssocID="{BA05F26F-433F-4468-808A-31FEC85D77C0}" presName="rootConnector" presStyleLbl="node2" presStyleIdx="1" presStyleCnt="3"/>
      <dgm:spPr/>
    </dgm:pt>
    <dgm:pt modelId="{95314A15-A470-4F2C-AAF7-BDE0270BBA38}" type="pres">
      <dgm:prSet presAssocID="{BA05F26F-433F-4468-808A-31FEC85D77C0}" presName="hierChild4" presStyleCnt="0"/>
      <dgm:spPr/>
    </dgm:pt>
    <dgm:pt modelId="{FD292419-8588-48A6-94B7-4080ED3DE58F}" type="pres">
      <dgm:prSet presAssocID="{BA05F26F-433F-4468-808A-31FEC85D77C0}" presName="hierChild5" presStyleCnt="0"/>
      <dgm:spPr/>
    </dgm:pt>
    <dgm:pt modelId="{CE6D42E3-25C5-43B3-912A-9BE1673360CA}" type="pres">
      <dgm:prSet presAssocID="{80C3BC61-9B96-4E8C-A21F-7EFB69281ADA}" presName="Name37" presStyleLbl="parChTrans1D2" presStyleIdx="2" presStyleCnt="3"/>
      <dgm:spPr/>
    </dgm:pt>
    <dgm:pt modelId="{71047D73-22EB-4CCB-B427-1125D669A6DC}" type="pres">
      <dgm:prSet presAssocID="{AA3F3D46-430B-441E-A2B4-7627CCADDAD6}" presName="hierRoot2" presStyleCnt="0">
        <dgm:presLayoutVars>
          <dgm:hierBranch val="init"/>
        </dgm:presLayoutVars>
      </dgm:prSet>
      <dgm:spPr/>
    </dgm:pt>
    <dgm:pt modelId="{BF7DF57E-8417-4ECF-8C64-E24730BA52D1}" type="pres">
      <dgm:prSet presAssocID="{AA3F3D46-430B-441E-A2B4-7627CCADDAD6}" presName="rootComposite" presStyleCnt="0"/>
      <dgm:spPr/>
    </dgm:pt>
    <dgm:pt modelId="{C617487F-6D42-4F44-8373-6D4CB42A6D79}" type="pres">
      <dgm:prSet presAssocID="{AA3F3D46-430B-441E-A2B4-7627CCADDAD6}" presName="rootText" presStyleLbl="node2" presStyleIdx="2" presStyleCnt="3" custScaleY="367380">
        <dgm:presLayoutVars>
          <dgm:chPref val="3"/>
        </dgm:presLayoutVars>
      </dgm:prSet>
      <dgm:spPr/>
    </dgm:pt>
    <dgm:pt modelId="{0D24BA37-0498-41E5-ACC2-A3009E4DE9C4}" type="pres">
      <dgm:prSet presAssocID="{AA3F3D46-430B-441E-A2B4-7627CCADDAD6}" presName="rootConnector" presStyleLbl="node2" presStyleIdx="2" presStyleCnt="3"/>
      <dgm:spPr/>
    </dgm:pt>
    <dgm:pt modelId="{46520AFC-CE95-4449-8E3A-72C620DFBC59}" type="pres">
      <dgm:prSet presAssocID="{AA3F3D46-430B-441E-A2B4-7627CCADDAD6}" presName="hierChild4" presStyleCnt="0"/>
      <dgm:spPr/>
    </dgm:pt>
    <dgm:pt modelId="{08C774E2-1FFD-4821-9A0B-3767D8EDA303}" type="pres">
      <dgm:prSet presAssocID="{AA3F3D46-430B-441E-A2B4-7627CCADDAD6}" presName="hierChild5" presStyleCnt="0"/>
      <dgm:spPr/>
    </dgm:pt>
    <dgm:pt modelId="{97349094-8958-4952-8230-F583D5C90615}" type="pres">
      <dgm:prSet presAssocID="{AB44FB17-CB97-496D-AA5F-BB88A9BE7816}" presName="hierChild3" presStyleCnt="0"/>
      <dgm:spPr/>
    </dgm:pt>
  </dgm:ptLst>
  <dgm:cxnLst>
    <dgm:cxn modelId="{9B12AB0A-4B9D-42E5-B498-2E4200E9421F}" type="presOf" srcId="{F5E22E5B-63CB-4599-91AF-040D63A63E8A}" destId="{E58F824C-EF4F-4AC4-8BE2-FC0C63CD1019}" srcOrd="0" destOrd="0" presId="urn:microsoft.com/office/officeart/2005/8/layout/orgChart1"/>
    <dgm:cxn modelId="{6FE8EB18-1A95-4F6C-BA86-057D4B8837AC}" srcId="{AB44FB17-CB97-496D-AA5F-BB88A9BE7816}" destId="{AA3F3D46-430B-441E-A2B4-7627CCADDAD6}" srcOrd="2" destOrd="0" parTransId="{80C3BC61-9B96-4E8C-A21F-7EFB69281ADA}" sibTransId="{E789350B-CE7E-432E-ADC3-FCE439BF44BC}"/>
    <dgm:cxn modelId="{04DBAF1E-69EA-43E3-9ED5-90AD6CF66D65}" type="presOf" srcId="{BA05F26F-433F-4468-808A-31FEC85D77C0}" destId="{51A381DB-4DAC-488E-A5C9-17DE287D0673}" srcOrd="1" destOrd="0" presId="urn:microsoft.com/office/officeart/2005/8/layout/orgChart1"/>
    <dgm:cxn modelId="{88D44826-D085-44F4-BAD1-67AAAC806B93}" type="presOf" srcId="{AA3F3D46-430B-441E-A2B4-7627CCADDAD6}" destId="{0D24BA37-0498-41E5-ACC2-A3009E4DE9C4}" srcOrd="1" destOrd="0" presId="urn:microsoft.com/office/officeart/2005/8/layout/orgChart1"/>
    <dgm:cxn modelId="{E147EC35-D018-4D88-BFA7-86FC1B127C11}" type="presOf" srcId="{AA3F3D46-430B-441E-A2B4-7627CCADDAD6}" destId="{C617487F-6D42-4F44-8373-6D4CB42A6D79}" srcOrd="0" destOrd="0" presId="urn:microsoft.com/office/officeart/2005/8/layout/orgChart1"/>
    <dgm:cxn modelId="{FA6D9D37-82A3-49F7-BA81-ECD8A5213A91}" srcId="{AB44FB17-CB97-496D-AA5F-BB88A9BE7816}" destId="{6CF816FB-2ACA-432C-9A46-7AB23C80387A}" srcOrd="0" destOrd="0" parTransId="{39C3FAED-71E6-4AAC-9A3A-72FCAA774066}" sibTransId="{760024DF-38A8-4A07-8273-5CA428FA54D7}"/>
    <dgm:cxn modelId="{B2417745-A204-412F-8D7A-EA7390FDBBE3}" srcId="{723BA83D-F849-4149-8CC1-CEBBFEDD13FD}" destId="{AB44FB17-CB97-496D-AA5F-BB88A9BE7816}" srcOrd="0" destOrd="0" parTransId="{22FDBC50-E828-4271-8A1A-C66698BF15F0}" sibTransId="{8C9D0EA9-AD15-44CD-A82E-91D8D45757DE}"/>
    <dgm:cxn modelId="{47E53E75-69E1-4A04-BFE3-31F0CC3988A0}" type="presOf" srcId="{BA05F26F-433F-4468-808A-31FEC85D77C0}" destId="{CD8086EF-F35F-439D-A67C-0C12FB6B326D}" srcOrd="0" destOrd="0" presId="urn:microsoft.com/office/officeart/2005/8/layout/orgChart1"/>
    <dgm:cxn modelId="{4DABB57F-608A-49CB-AAD6-913E63420A4F}" type="presOf" srcId="{6CF816FB-2ACA-432C-9A46-7AB23C80387A}" destId="{01B0B184-7CE7-45F7-80F5-A2A488C1F07F}" srcOrd="0" destOrd="0" presId="urn:microsoft.com/office/officeart/2005/8/layout/orgChart1"/>
    <dgm:cxn modelId="{85953881-6E18-49DF-824D-346D2390EFF8}" type="presOf" srcId="{AB44FB17-CB97-496D-AA5F-BB88A9BE7816}" destId="{8EB38C41-4C3F-4790-96BA-749148A7FB7C}" srcOrd="0" destOrd="0" presId="urn:microsoft.com/office/officeart/2005/8/layout/orgChart1"/>
    <dgm:cxn modelId="{DC579799-3E9A-48CD-9C16-CF7D31FBB698}" type="presOf" srcId="{39C3FAED-71E6-4AAC-9A3A-72FCAA774066}" destId="{0F050CC1-388D-45C4-88A5-205ECDB46EBE}" srcOrd="0" destOrd="0" presId="urn:microsoft.com/office/officeart/2005/8/layout/orgChart1"/>
    <dgm:cxn modelId="{6B4006A4-C8BE-4EAB-AF06-C8FD7E10F2BF}" type="presOf" srcId="{723BA83D-F849-4149-8CC1-CEBBFEDD13FD}" destId="{4FCFC045-C9FF-4DAE-AC88-A38FD884C83F}" srcOrd="0" destOrd="0" presId="urn:microsoft.com/office/officeart/2005/8/layout/orgChart1"/>
    <dgm:cxn modelId="{F02591BC-E707-4C66-A195-129B298407D5}" type="presOf" srcId="{6CF816FB-2ACA-432C-9A46-7AB23C80387A}" destId="{DBB96042-2C8D-46CC-A30D-7CAFAB6E63CC}" srcOrd="1" destOrd="0" presId="urn:microsoft.com/office/officeart/2005/8/layout/orgChart1"/>
    <dgm:cxn modelId="{A0077AC5-4C53-42E9-A720-BA836E5E46F0}" type="presOf" srcId="{80C3BC61-9B96-4E8C-A21F-7EFB69281ADA}" destId="{CE6D42E3-25C5-43B3-912A-9BE1673360CA}" srcOrd="0" destOrd="0" presId="urn:microsoft.com/office/officeart/2005/8/layout/orgChart1"/>
    <dgm:cxn modelId="{A03C5CD4-C071-4105-A91B-3EF24A630B17}" srcId="{AB44FB17-CB97-496D-AA5F-BB88A9BE7816}" destId="{BA05F26F-433F-4468-808A-31FEC85D77C0}" srcOrd="1" destOrd="0" parTransId="{F5E22E5B-63CB-4599-91AF-040D63A63E8A}" sibTransId="{B24B6E35-8734-450D-856A-845E81B480BA}"/>
    <dgm:cxn modelId="{E435BAFE-8B50-4F31-A44F-22C688DB2BA9}" type="presOf" srcId="{AB44FB17-CB97-496D-AA5F-BB88A9BE7816}" destId="{8BD6876E-ED76-4444-9B90-AEEDF741D5F9}" srcOrd="1" destOrd="0" presId="urn:microsoft.com/office/officeart/2005/8/layout/orgChart1"/>
    <dgm:cxn modelId="{8A1F04B5-AA89-470C-9C06-BE9573EE595A}" type="presParOf" srcId="{4FCFC045-C9FF-4DAE-AC88-A38FD884C83F}" destId="{CAB1EB3D-87AB-4DA0-9346-559B82352188}" srcOrd="0" destOrd="0" presId="urn:microsoft.com/office/officeart/2005/8/layout/orgChart1"/>
    <dgm:cxn modelId="{41E641DF-F828-4AF0-ADEF-59DE00981D62}" type="presParOf" srcId="{CAB1EB3D-87AB-4DA0-9346-559B82352188}" destId="{5EB580A1-1F13-4762-8CDD-91D5C88867A6}" srcOrd="0" destOrd="0" presId="urn:microsoft.com/office/officeart/2005/8/layout/orgChart1"/>
    <dgm:cxn modelId="{6C0B6899-B401-46DD-A7C5-2E755DE125EE}" type="presParOf" srcId="{5EB580A1-1F13-4762-8CDD-91D5C88867A6}" destId="{8EB38C41-4C3F-4790-96BA-749148A7FB7C}" srcOrd="0" destOrd="0" presId="urn:microsoft.com/office/officeart/2005/8/layout/orgChart1"/>
    <dgm:cxn modelId="{28C52215-E561-4AE6-99C4-DB566225B558}" type="presParOf" srcId="{5EB580A1-1F13-4762-8CDD-91D5C88867A6}" destId="{8BD6876E-ED76-4444-9B90-AEEDF741D5F9}" srcOrd="1" destOrd="0" presId="urn:microsoft.com/office/officeart/2005/8/layout/orgChart1"/>
    <dgm:cxn modelId="{E5288082-CF93-4725-B0B8-AA4049E367B7}" type="presParOf" srcId="{CAB1EB3D-87AB-4DA0-9346-559B82352188}" destId="{C56A0F80-C2F1-4580-94F9-66CB8D09801E}" srcOrd="1" destOrd="0" presId="urn:microsoft.com/office/officeart/2005/8/layout/orgChart1"/>
    <dgm:cxn modelId="{96112673-0B72-4997-9CDE-90A5280D3F17}" type="presParOf" srcId="{C56A0F80-C2F1-4580-94F9-66CB8D09801E}" destId="{0F050CC1-388D-45C4-88A5-205ECDB46EBE}" srcOrd="0" destOrd="0" presId="urn:microsoft.com/office/officeart/2005/8/layout/orgChart1"/>
    <dgm:cxn modelId="{0909797B-171D-4F7C-A8C3-C2F91FDF13CE}" type="presParOf" srcId="{C56A0F80-C2F1-4580-94F9-66CB8D09801E}" destId="{CD772FCA-36ED-404F-8264-78865677B624}" srcOrd="1" destOrd="0" presId="urn:microsoft.com/office/officeart/2005/8/layout/orgChart1"/>
    <dgm:cxn modelId="{413C382E-E263-4C2B-9432-DD655B3FE47B}" type="presParOf" srcId="{CD772FCA-36ED-404F-8264-78865677B624}" destId="{1CF71586-790B-4CB2-B2CA-E32183FF3DEB}" srcOrd="0" destOrd="0" presId="urn:microsoft.com/office/officeart/2005/8/layout/orgChart1"/>
    <dgm:cxn modelId="{A44C09F6-72E4-49D4-81B3-23D00DEDA071}" type="presParOf" srcId="{1CF71586-790B-4CB2-B2CA-E32183FF3DEB}" destId="{01B0B184-7CE7-45F7-80F5-A2A488C1F07F}" srcOrd="0" destOrd="0" presId="urn:microsoft.com/office/officeart/2005/8/layout/orgChart1"/>
    <dgm:cxn modelId="{72088015-52A9-4E4D-862C-7715343FB01C}" type="presParOf" srcId="{1CF71586-790B-4CB2-B2CA-E32183FF3DEB}" destId="{DBB96042-2C8D-46CC-A30D-7CAFAB6E63CC}" srcOrd="1" destOrd="0" presId="urn:microsoft.com/office/officeart/2005/8/layout/orgChart1"/>
    <dgm:cxn modelId="{874C0F24-55DF-4D2C-B24F-63F0CBA9BD1F}" type="presParOf" srcId="{CD772FCA-36ED-404F-8264-78865677B624}" destId="{53C326BA-A799-492B-BE71-FFF1DDD7EE30}" srcOrd="1" destOrd="0" presId="urn:microsoft.com/office/officeart/2005/8/layout/orgChart1"/>
    <dgm:cxn modelId="{07385C7E-6147-4CB7-99E5-1E1A10ABFAFC}" type="presParOf" srcId="{CD772FCA-36ED-404F-8264-78865677B624}" destId="{2C893258-E500-446B-AF6B-8D2DD71E4708}" srcOrd="2" destOrd="0" presId="urn:microsoft.com/office/officeart/2005/8/layout/orgChart1"/>
    <dgm:cxn modelId="{8D459DE4-BF4F-41D4-A8B2-37178AD5CEB6}" type="presParOf" srcId="{C56A0F80-C2F1-4580-94F9-66CB8D09801E}" destId="{E58F824C-EF4F-4AC4-8BE2-FC0C63CD1019}" srcOrd="2" destOrd="0" presId="urn:microsoft.com/office/officeart/2005/8/layout/orgChart1"/>
    <dgm:cxn modelId="{D855B309-44B0-4E04-9DCA-0409324E265D}" type="presParOf" srcId="{C56A0F80-C2F1-4580-94F9-66CB8D09801E}" destId="{3846C949-72EF-4E00-9C4C-BA4A327E6F2D}" srcOrd="3" destOrd="0" presId="urn:microsoft.com/office/officeart/2005/8/layout/orgChart1"/>
    <dgm:cxn modelId="{6BB0253D-0640-4011-95F7-2D57299E31FD}" type="presParOf" srcId="{3846C949-72EF-4E00-9C4C-BA4A327E6F2D}" destId="{368C200F-C150-43DE-A9AF-058A13CEC223}" srcOrd="0" destOrd="0" presId="urn:microsoft.com/office/officeart/2005/8/layout/orgChart1"/>
    <dgm:cxn modelId="{22902390-BF6D-4418-8802-F13525B64B5D}" type="presParOf" srcId="{368C200F-C150-43DE-A9AF-058A13CEC223}" destId="{CD8086EF-F35F-439D-A67C-0C12FB6B326D}" srcOrd="0" destOrd="0" presId="urn:microsoft.com/office/officeart/2005/8/layout/orgChart1"/>
    <dgm:cxn modelId="{43DAF52D-414E-4C5C-AC8D-7D705F8449E0}" type="presParOf" srcId="{368C200F-C150-43DE-A9AF-058A13CEC223}" destId="{51A381DB-4DAC-488E-A5C9-17DE287D0673}" srcOrd="1" destOrd="0" presId="urn:microsoft.com/office/officeart/2005/8/layout/orgChart1"/>
    <dgm:cxn modelId="{54463C2B-20B9-4566-9AA9-0D9536309A2E}" type="presParOf" srcId="{3846C949-72EF-4E00-9C4C-BA4A327E6F2D}" destId="{95314A15-A470-4F2C-AAF7-BDE0270BBA38}" srcOrd="1" destOrd="0" presId="urn:microsoft.com/office/officeart/2005/8/layout/orgChart1"/>
    <dgm:cxn modelId="{F37AF6E9-6FB9-4D94-A001-E995486DAABC}" type="presParOf" srcId="{3846C949-72EF-4E00-9C4C-BA4A327E6F2D}" destId="{FD292419-8588-48A6-94B7-4080ED3DE58F}" srcOrd="2" destOrd="0" presId="urn:microsoft.com/office/officeart/2005/8/layout/orgChart1"/>
    <dgm:cxn modelId="{0D813868-2470-4704-85A9-65A852F54E9C}" type="presParOf" srcId="{C56A0F80-C2F1-4580-94F9-66CB8D09801E}" destId="{CE6D42E3-25C5-43B3-912A-9BE1673360CA}" srcOrd="4" destOrd="0" presId="urn:microsoft.com/office/officeart/2005/8/layout/orgChart1"/>
    <dgm:cxn modelId="{24BAE697-D5B9-4D2C-B5C6-5964B2EA4C20}" type="presParOf" srcId="{C56A0F80-C2F1-4580-94F9-66CB8D09801E}" destId="{71047D73-22EB-4CCB-B427-1125D669A6DC}" srcOrd="5" destOrd="0" presId="urn:microsoft.com/office/officeart/2005/8/layout/orgChart1"/>
    <dgm:cxn modelId="{EDDCC6DF-160D-46BC-A279-B68E880DE00D}" type="presParOf" srcId="{71047D73-22EB-4CCB-B427-1125D669A6DC}" destId="{BF7DF57E-8417-4ECF-8C64-E24730BA52D1}" srcOrd="0" destOrd="0" presId="urn:microsoft.com/office/officeart/2005/8/layout/orgChart1"/>
    <dgm:cxn modelId="{EBA6FC6A-0D15-45D9-BF9C-73FA95511EF1}" type="presParOf" srcId="{BF7DF57E-8417-4ECF-8C64-E24730BA52D1}" destId="{C617487F-6D42-4F44-8373-6D4CB42A6D79}" srcOrd="0" destOrd="0" presId="urn:microsoft.com/office/officeart/2005/8/layout/orgChart1"/>
    <dgm:cxn modelId="{B6E07812-4B30-41B9-BBAB-256634ECDF45}" type="presParOf" srcId="{BF7DF57E-8417-4ECF-8C64-E24730BA52D1}" destId="{0D24BA37-0498-41E5-ACC2-A3009E4DE9C4}" srcOrd="1" destOrd="0" presId="urn:microsoft.com/office/officeart/2005/8/layout/orgChart1"/>
    <dgm:cxn modelId="{6CD41090-FAE8-424F-992C-130EF84909FF}" type="presParOf" srcId="{71047D73-22EB-4CCB-B427-1125D669A6DC}" destId="{46520AFC-CE95-4449-8E3A-72C620DFBC59}" srcOrd="1" destOrd="0" presId="urn:microsoft.com/office/officeart/2005/8/layout/orgChart1"/>
    <dgm:cxn modelId="{044A2902-3504-4859-B145-C3EEF40A1468}" type="presParOf" srcId="{71047D73-22EB-4CCB-B427-1125D669A6DC}" destId="{08C774E2-1FFD-4821-9A0B-3767D8EDA303}" srcOrd="2" destOrd="0" presId="urn:microsoft.com/office/officeart/2005/8/layout/orgChart1"/>
    <dgm:cxn modelId="{8027A0F9-610F-46D7-93D5-BDB14E0B9E85}" type="presParOf" srcId="{CAB1EB3D-87AB-4DA0-9346-559B82352188}" destId="{97349094-8958-4952-8230-F583D5C906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4ADB0-6571-41DB-B547-B5047474B12E}">
      <dsp:nvSpPr>
        <dsp:cNvPr id="0" name=""/>
        <dsp:cNvSpPr/>
      </dsp:nvSpPr>
      <dsp:spPr>
        <a:xfrm>
          <a:off x="0" y="164100"/>
          <a:ext cx="263983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5377D-50D2-47C8-91FA-830171CE8ABA}">
      <dsp:nvSpPr>
        <dsp:cNvPr id="0" name=""/>
        <dsp:cNvSpPr/>
      </dsp:nvSpPr>
      <dsp:spPr>
        <a:xfrm>
          <a:off x="131991" y="31260"/>
          <a:ext cx="1847881"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46" tIns="0" rIns="69846" bIns="0" numCol="1" spcCol="1270" anchor="ctr" anchorCtr="0">
          <a:noAutofit/>
        </a:bodyPr>
        <a:lstStyle/>
        <a:p>
          <a:pPr marL="0" lvl="0" indent="0" algn="l" defTabSz="400050">
            <a:lnSpc>
              <a:spcPct val="90000"/>
            </a:lnSpc>
            <a:spcBef>
              <a:spcPct val="0"/>
            </a:spcBef>
            <a:spcAft>
              <a:spcPct val="35000"/>
            </a:spcAft>
            <a:buNone/>
          </a:pPr>
          <a:r>
            <a:rPr lang="es-MX" sz="900" kern="1200" dirty="0"/>
            <a:t>1. Razón Peso-Masa</a:t>
          </a:r>
        </a:p>
      </dsp:txBody>
      <dsp:txXfrm>
        <a:off x="144960" y="44229"/>
        <a:ext cx="1821943" cy="239742"/>
      </dsp:txXfrm>
    </dsp:sp>
    <dsp:sp modelId="{B3E16B28-5F1B-4648-A281-2B494CBDD7CD}">
      <dsp:nvSpPr>
        <dsp:cNvPr id="0" name=""/>
        <dsp:cNvSpPr/>
      </dsp:nvSpPr>
      <dsp:spPr>
        <a:xfrm>
          <a:off x="0" y="572341"/>
          <a:ext cx="263983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3ACA43-D09E-4BB5-B9DF-B3135D4D67D7}">
      <dsp:nvSpPr>
        <dsp:cNvPr id="0" name=""/>
        <dsp:cNvSpPr/>
      </dsp:nvSpPr>
      <dsp:spPr>
        <a:xfrm>
          <a:off x="131991" y="439501"/>
          <a:ext cx="1847881"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46" tIns="0" rIns="69846" bIns="0" numCol="1" spcCol="1270" anchor="ctr" anchorCtr="0">
          <a:noAutofit/>
        </a:bodyPr>
        <a:lstStyle/>
        <a:p>
          <a:pPr marL="0" lvl="0" indent="0" algn="l" defTabSz="400050">
            <a:lnSpc>
              <a:spcPct val="90000"/>
            </a:lnSpc>
            <a:spcBef>
              <a:spcPct val="0"/>
            </a:spcBef>
            <a:spcAft>
              <a:spcPct val="35000"/>
            </a:spcAft>
            <a:buNone/>
          </a:pPr>
          <a:r>
            <a:rPr lang="es-MX" sz="900" kern="1200" dirty="0"/>
            <a:t>2. Razón Valor-Peso</a:t>
          </a:r>
        </a:p>
      </dsp:txBody>
      <dsp:txXfrm>
        <a:off x="144960" y="452470"/>
        <a:ext cx="1821943" cy="239742"/>
      </dsp:txXfrm>
    </dsp:sp>
    <dsp:sp modelId="{4484BE99-EBAA-44A1-BF4A-8697E2C5A2F6}">
      <dsp:nvSpPr>
        <dsp:cNvPr id="0" name=""/>
        <dsp:cNvSpPr/>
      </dsp:nvSpPr>
      <dsp:spPr>
        <a:xfrm>
          <a:off x="0" y="980581"/>
          <a:ext cx="263983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50EE9F-E821-42BA-9105-08B6CCB912F3}">
      <dsp:nvSpPr>
        <dsp:cNvPr id="0" name=""/>
        <dsp:cNvSpPr/>
      </dsp:nvSpPr>
      <dsp:spPr>
        <a:xfrm>
          <a:off x="131991" y="847741"/>
          <a:ext cx="1847881"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46" tIns="0" rIns="69846" bIns="0" numCol="1" spcCol="1270" anchor="ctr" anchorCtr="0">
          <a:noAutofit/>
        </a:bodyPr>
        <a:lstStyle/>
        <a:p>
          <a:pPr marL="0" lvl="0" indent="0" algn="l" defTabSz="400050">
            <a:lnSpc>
              <a:spcPct val="90000"/>
            </a:lnSpc>
            <a:spcBef>
              <a:spcPct val="0"/>
            </a:spcBef>
            <a:spcAft>
              <a:spcPct val="35000"/>
            </a:spcAft>
            <a:buNone/>
          </a:pPr>
          <a:r>
            <a:rPr lang="es-MX" sz="900" kern="1200" dirty="0"/>
            <a:t>3. Posibilidad de Sustitución</a:t>
          </a:r>
        </a:p>
      </dsp:txBody>
      <dsp:txXfrm>
        <a:off x="144960" y="860710"/>
        <a:ext cx="1821943" cy="239742"/>
      </dsp:txXfrm>
    </dsp:sp>
    <dsp:sp modelId="{A38D9EA1-17C2-4E8F-8BC3-2E43CD187039}">
      <dsp:nvSpPr>
        <dsp:cNvPr id="0" name=""/>
        <dsp:cNvSpPr/>
      </dsp:nvSpPr>
      <dsp:spPr>
        <a:xfrm>
          <a:off x="0" y="1388821"/>
          <a:ext cx="263983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B542D-F513-468B-89FB-28AA6EF9F135}">
      <dsp:nvSpPr>
        <dsp:cNvPr id="0" name=""/>
        <dsp:cNvSpPr/>
      </dsp:nvSpPr>
      <dsp:spPr>
        <a:xfrm>
          <a:off x="131991" y="1255981"/>
          <a:ext cx="1847881"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46" tIns="0" rIns="69846" bIns="0" numCol="1" spcCol="1270" anchor="ctr" anchorCtr="0">
          <a:noAutofit/>
        </a:bodyPr>
        <a:lstStyle/>
        <a:p>
          <a:pPr marL="0" lvl="0" indent="0" algn="l" defTabSz="400050">
            <a:lnSpc>
              <a:spcPct val="90000"/>
            </a:lnSpc>
            <a:spcBef>
              <a:spcPct val="0"/>
            </a:spcBef>
            <a:spcAft>
              <a:spcPct val="35000"/>
            </a:spcAft>
            <a:buNone/>
          </a:pPr>
          <a:r>
            <a:rPr lang="es-MX" sz="900" kern="1200" dirty="0"/>
            <a:t>4. Características de Riesgo</a:t>
          </a:r>
        </a:p>
      </dsp:txBody>
      <dsp:txXfrm>
        <a:off x="144960" y="1268950"/>
        <a:ext cx="1821943"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42E3-25C5-43B3-912A-9BE1673360CA}">
      <dsp:nvSpPr>
        <dsp:cNvPr id="0" name=""/>
        <dsp:cNvSpPr/>
      </dsp:nvSpPr>
      <dsp:spPr>
        <a:xfrm>
          <a:off x="3122612" y="844092"/>
          <a:ext cx="2040923" cy="354209"/>
        </a:xfrm>
        <a:custGeom>
          <a:avLst/>
          <a:gdLst/>
          <a:ahLst/>
          <a:cxnLst/>
          <a:rect l="0" t="0" r="0" b="0"/>
          <a:pathLst>
            <a:path>
              <a:moveTo>
                <a:pt x="0" y="0"/>
              </a:moveTo>
              <a:lnTo>
                <a:pt x="0" y="177104"/>
              </a:lnTo>
              <a:lnTo>
                <a:pt x="2040923" y="177104"/>
              </a:lnTo>
              <a:lnTo>
                <a:pt x="2040923" y="354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F824C-EF4F-4AC4-8BE2-FC0C63CD1019}">
      <dsp:nvSpPr>
        <dsp:cNvPr id="0" name=""/>
        <dsp:cNvSpPr/>
      </dsp:nvSpPr>
      <dsp:spPr>
        <a:xfrm>
          <a:off x="3076892" y="844092"/>
          <a:ext cx="91440" cy="354209"/>
        </a:xfrm>
        <a:custGeom>
          <a:avLst/>
          <a:gdLst/>
          <a:ahLst/>
          <a:cxnLst/>
          <a:rect l="0" t="0" r="0" b="0"/>
          <a:pathLst>
            <a:path>
              <a:moveTo>
                <a:pt x="45720" y="0"/>
              </a:moveTo>
              <a:lnTo>
                <a:pt x="45720" y="354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050CC1-388D-45C4-88A5-205ECDB46EBE}">
      <dsp:nvSpPr>
        <dsp:cNvPr id="0" name=""/>
        <dsp:cNvSpPr/>
      </dsp:nvSpPr>
      <dsp:spPr>
        <a:xfrm>
          <a:off x="1081688" y="844092"/>
          <a:ext cx="2040923" cy="354209"/>
        </a:xfrm>
        <a:custGeom>
          <a:avLst/>
          <a:gdLst/>
          <a:ahLst/>
          <a:cxnLst/>
          <a:rect l="0" t="0" r="0" b="0"/>
          <a:pathLst>
            <a:path>
              <a:moveTo>
                <a:pt x="2040923" y="0"/>
              </a:moveTo>
              <a:lnTo>
                <a:pt x="2040923" y="177104"/>
              </a:lnTo>
              <a:lnTo>
                <a:pt x="0" y="177104"/>
              </a:lnTo>
              <a:lnTo>
                <a:pt x="0" y="354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38C41-4C3F-4790-96BA-749148A7FB7C}">
      <dsp:nvSpPr>
        <dsp:cNvPr id="0" name=""/>
        <dsp:cNvSpPr/>
      </dsp:nvSpPr>
      <dsp:spPr>
        <a:xfrm>
          <a:off x="2279255" y="735"/>
          <a:ext cx="1686713" cy="843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SERVICIO AL CLIENTE</a:t>
          </a:r>
        </a:p>
      </dsp:txBody>
      <dsp:txXfrm>
        <a:off x="2279255" y="735"/>
        <a:ext cx="1686713" cy="843356"/>
      </dsp:txXfrm>
    </dsp:sp>
    <dsp:sp modelId="{01B0B184-7CE7-45F7-80F5-A2A488C1F07F}">
      <dsp:nvSpPr>
        <dsp:cNvPr id="0" name=""/>
        <dsp:cNvSpPr/>
      </dsp:nvSpPr>
      <dsp:spPr>
        <a:xfrm>
          <a:off x="238331" y="1198302"/>
          <a:ext cx="1686713" cy="3058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MX" sz="1050" kern="1200" dirty="0"/>
            <a:t>ELEMENTOS ANTES DE LA TRANSACCIÓN</a:t>
          </a:r>
        </a:p>
        <a:p>
          <a:pPr marL="0" lvl="0" indent="0" algn="just" defTabSz="466725">
            <a:lnSpc>
              <a:spcPct val="90000"/>
            </a:lnSpc>
            <a:spcBef>
              <a:spcPct val="0"/>
            </a:spcBef>
            <a:spcAft>
              <a:spcPct val="35000"/>
            </a:spcAft>
            <a:buNone/>
          </a:pPr>
          <a:r>
            <a:rPr lang="es-MX" sz="1050" kern="1200" dirty="0"/>
            <a:t>Declaración escrita de la política.</a:t>
          </a:r>
        </a:p>
        <a:p>
          <a:pPr marL="0" lvl="0" indent="0" algn="just" defTabSz="466725">
            <a:lnSpc>
              <a:spcPct val="90000"/>
            </a:lnSpc>
            <a:spcBef>
              <a:spcPct val="0"/>
            </a:spcBef>
            <a:spcAft>
              <a:spcPct val="35000"/>
            </a:spcAft>
            <a:buNone/>
          </a:pPr>
          <a:r>
            <a:rPr lang="es-MX" sz="1050" kern="1200" dirty="0"/>
            <a:t>Declaración en manos del cliente.</a:t>
          </a:r>
        </a:p>
        <a:p>
          <a:pPr marL="0" lvl="0" indent="0" algn="just" defTabSz="466725">
            <a:lnSpc>
              <a:spcPct val="90000"/>
            </a:lnSpc>
            <a:spcBef>
              <a:spcPct val="0"/>
            </a:spcBef>
            <a:spcAft>
              <a:spcPct val="35000"/>
            </a:spcAft>
            <a:buNone/>
          </a:pPr>
          <a:r>
            <a:rPr lang="es-MX" sz="1050" kern="1200" dirty="0"/>
            <a:t>Estructura organizacional.</a:t>
          </a:r>
        </a:p>
        <a:p>
          <a:pPr marL="0" lvl="0" indent="0" algn="just" defTabSz="466725">
            <a:lnSpc>
              <a:spcPct val="90000"/>
            </a:lnSpc>
            <a:spcBef>
              <a:spcPct val="0"/>
            </a:spcBef>
            <a:spcAft>
              <a:spcPct val="35000"/>
            </a:spcAft>
            <a:buNone/>
          </a:pPr>
          <a:r>
            <a:rPr lang="es-MX" sz="1050" kern="1200" dirty="0"/>
            <a:t>Flexibilidad del sistema.</a:t>
          </a:r>
        </a:p>
        <a:p>
          <a:pPr marL="0" lvl="0" indent="0" algn="just" defTabSz="466725">
            <a:lnSpc>
              <a:spcPct val="90000"/>
            </a:lnSpc>
            <a:spcBef>
              <a:spcPct val="0"/>
            </a:spcBef>
            <a:spcAft>
              <a:spcPct val="35000"/>
            </a:spcAft>
            <a:buNone/>
          </a:pPr>
          <a:r>
            <a:rPr lang="es-MX" sz="1050" kern="1200" dirty="0"/>
            <a:t>Servicios técnicos.</a:t>
          </a:r>
        </a:p>
      </dsp:txBody>
      <dsp:txXfrm>
        <a:off x="238331" y="1198302"/>
        <a:ext cx="1686713" cy="3058501"/>
      </dsp:txXfrm>
    </dsp:sp>
    <dsp:sp modelId="{CD8086EF-F35F-439D-A67C-0C12FB6B326D}">
      <dsp:nvSpPr>
        <dsp:cNvPr id="0" name=""/>
        <dsp:cNvSpPr/>
      </dsp:nvSpPr>
      <dsp:spPr>
        <a:xfrm>
          <a:off x="2279255" y="1198302"/>
          <a:ext cx="1686713" cy="3058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ELEMENTOS DURANTE LA TRANSACCIÓN</a:t>
          </a:r>
        </a:p>
        <a:p>
          <a:pPr marL="0" lvl="0" indent="0" algn="just" defTabSz="400050">
            <a:lnSpc>
              <a:spcPct val="90000"/>
            </a:lnSpc>
            <a:spcBef>
              <a:spcPct val="0"/>
            </a:spcBef>
            <a:spcAft>
              <a:spcPct val="35000"/>
            </a:spcAft>
            <a:buNone/>
          </a:pPr>
          <a:r>
            <a:rPr lang="es-MX" sz="900" kern="1200" dirty="0"/>
            <a:t>Nivel de existencias.</a:t>
          </a:r>
        </a:p>
        <a:p>
          <a:pPr marL="0" lvl="0" indent="0" algn="just" defTabSz="400050">
            <a:lnSpc>
              <a:spcPct val="90000"/>
            </a:lnSpc>
            <a:spcBef>
              <a:spcPct val="0"/>
            </a:spcBef>
            <a:spcAft>
              <a:spcPct val="35000"/>
            </a:spcAft>
            <a:buNone/>
          </a:pPr>
          <a:r>
            <a:rPr lang="es-MX" sz="900" kern="1200" dirty="0"/>
            <a:t>Manejo de pedidos atrasados.</a:t>
          </a:r>
        </a:p>
        <a:p>
          <a:pPr marL="0" lvl="0" indent="0" algn="just" defTabSz="400050">
            <a:lnSpc>
              <a:spcPct val="90000"/>
            </a:lnSpc>
            <a:spcBef>
              <a:spcPct val="0"/>
            </a:spcBef>
            <a:spcAft>
              <a:spcPct val="35000"/>
            </a:spcAft>
            <a:buNone/>
          </a:pPr>
          <a:r>
            <a:rPr lang="es-MX" sz="900" kern="1200" dirty="0"/>
            <a:t>Elementos del ciclo de pedido.</a:t>
          </a:r>
        </a:p>
        <a:p>
          <a:pPr marL="0" lvl="0" indent="0" algn="just" defTabSz="400050">
            <a:lnSpc>
              <a:spcPct val="90000"/>
            </a:lnSpc>
            <a:spcBef>
              <a:spcPct val="0"/>
            </a:spcBef>
            <a:spcAft>
              <a:spcPct val="35000"/>
            </a:spcAft>
            <a:buNone/>
          </a:pPr>
          <a:r>
            <a:rPr lang="es-MX" sz="900" kern="1200" dirty="0"/>
            <a:t>Tiempo y trasbordo.</a:t>
          </a:r>
        </a:p>
        <a:p>
          <a:pPr marL="0" lvl="0" indent="0" algn="just" defTabSz="400050">
            <a:lnSpc>
              <a:spcPct val="90000"/>
            </a:lnSpc>
            <a:spcBef>
              <a:spcPct val="0"/>
            </a:spcBef>
            <a:spcAft>
              <a:spcPct val="35000"/>
            </a:spcAft>
            <a:buNone/>
          </a:pPr>
          <a:r>
            <a:rPr lang="es-MX" sz="900" kern="1200" dirty="0"/>
            <a:t>Precisión del sistema.</a:t>
          </a:r>
        </a:p>
        <a:p>
          <a:pPr marL="0" lvl="0" indent="0" algn="just" defTabSz="400050">
            <a:lnSpc>
              <a:spcPct val="90000"/>
            </a:lnSpc>
            <a:spcBef>
              <a:spcPct val="0"/>
            </a:spcBef>
            <a:spcAft>
              <a:spcPct val="35000"/>
            </a:spcAft>
            <a:buNone/>
          </a:pPr>
          <a:r>
            <a:rPr lang="es-MX" sz="900" kern="1200" dirty="0"/>
            <a:t>Conveniencias del pedido.</a:t>
          </a:r>
        </a:p>
        <a:p>
          <a:pPr marL="0" lvl="0" indent="0" algn="just" defTabSz="400050">
            <a:lnSpc>
              <a:spcPct val="90000"/>
            </a:lnSpc>
            <a:spcBef>
              <a:spcPct val="0"/>
            </a:spcBef>
            <a:spcAft>
              <a:spcPct val="35000"/>
            </a:spcAft>
            <a:buNone/>
          </a:pPr>
          <a:r>
            <a:rPr lang="es-MX" sz="900" kern="1200" dirty="0"/>
            <a:t>Sustitución del producto.</a:t>
          </a:r>
        </a:p>
        <a:p>
          <a:pPr marL="0" lvl="0" indent="0" algn="ctr" defTabSz="400050">
            <a:lnSpc>
              <a:spcPct val="90000"/>
            </a:lnSpc>
            <a:spcBef>
              <a:spcPct val="0"/>
            </a:spcBef>
            <a:spcAft>
              <a:spcPct val="35000"/>
            </a:spcAft>
            <a:buNone/>
          </a:pPr>
          <a:endParaRPr lang="es-MX" sz="1050" kern="1200" dirty="0"/>
        </a:p>
      </dsp:txBody>
      <dsp:txXfrm>
        <a:off x="2279255" y="1198302"/>
        <a:ext cx="1686713" cy="3058501"/>
      </dsp:txXfrm>
    </dsp:sp>
    <dsp:sp modelId="{C617487F-6D42-4F44-8373-6D4CB42A6D79}">
      <dsp:nvSpPr>
        <dsp:cNvPr id="0" name=""/>
        <dsp:cNvSpPr/>
      </dsp:nvSpPr>
      <dsp:spPr>
        <a:xfrm>
          <a:off x="4320179" y="1198302"/>
          <a:ext cx="1686713" cy="3098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ELEMENTOS DESPUÉS DE LA TRANSACCIÓN</a:t>
          </a:r>
        </a:p>
        <a:p>
          <a:pPr marL="0" lvl="0" indent="0" algn="just" defTabSz="400050">
            <a:lnSpc>
              <a:spcPct val="90000"/>
            </a:lnSpc>
            <a:spcBef>
              <a:spcPct val="0"/>
            </a:spcBef>
            <a:spcAft>
              <a:spcPct val="35000"/>
            </a:spcAft>
            <a:buNone/>
          </a:pPr>
          <a:r>
            <a:rPr lang="es-MX" sz="900" kern="1200" dirty="0"/>
            <a:t>Instalación, garantía, alteraciones,  reparaciones, partes.</a:t>
          </a:r>
        </a:p>
        <a:p>
          <a:pPr marL="0" lvl="0" indent="0" algn="just" defTabSz="400050">
            <a:lnSpc>
              <a:spcPct val="90000"/>
            </a:lnSpc>
            <a:spcBef>
              <a:spcPct val="0"/>
            </a:spcBef>
            <a:spcAft>
              <a:spcPct val="35000"/>
            </a:spcAft>
            <a:buNone/>
          </a:pPr>
          <a:r>
            <a:rPr lang="es-MX" sz="900" kern="1200" dirty="0"/>
            <a:t>Rastreo del producto.</a:t>
          </a:r>
        </a:p>
        <a:p>
          <a:pPr marL="0" lvl="0" indent="0" algn="just" defTabSz="400050">
            <a:lnSpc>
              <a:spcPct val="90000"/>
            </a:lnSpc>
            <a:spcBef>
              <a:spcPct val="0"/>
            </a:spcBef>
            <a:spcAft>
              <a:spcPct val="35000"/>
            </a:spcAft>
            <a:buNone/>
          </a:pPr>
          <a:r>
            <a:rPr lang="es-MX" sz="900" kern="1200" dirty="0"/>
            <a:t>Reclamos y quejas de los clientes.</a:t>
          </a:r>
        </a:p>
        <a:p>
          <a:pPr marL="0" lvl="0" indent="0" algn="just" defTabSz="400050">
            <a:lnSpc>
              <a:spcPct val="90000"/>
            </a:lnSpc>
            <a:spcBef>
              <a:spcPct val="0"/>
            </a:spcBef>
            <a:spcAft>
              <a:spcPct val="35000"/>
            </a:spcAft>
            <a:buNone/>
          </a:pPr>
          <a:r>
            <a:rPr lang="es-MX" sz="900" kern="1200" dirty="0"/>
            <a:t>Empacado del producto.</a:t>
          </a:r>
        </a:p>
        <a:p>
          <a:pPr marL="0" lvl="0" indent="0" algn="just" defTabSz="400050">
            <a:lnSpc>
              <a:spcPct val="90000"/>
            </a:lnSpc>
            <a:spcBef>
              <a:spcPct val="0"/>
            </a:spcBef>
            <a:spcAft>
              <a:spcPct val="35000"/>
            </a:spcAft>
            <a:buNone/>
          </a:pPr>
          <a:r>
            <a:rPr lang="es-MX" sz="900" kern="1200" dirty="0"/>
            <a:t>Reemplazo temporal del producto durante reparaciones.</a:t>
          </a:r>
        </a:p>
      </dsp:txBody>
      <dsp:txXfrm>
        <a:off x="4320179" y="1198302"/>
        <a:ext cx="1686713" cy="30983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6C24E-D044-4646-A3CF-A8F72C80C906}" type="datetimeFigureOut">
              <a:rPr lang="es-ES" smtClean="0"/>
              <a:t>01/06/2017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4CD0B-CF79-4A18-BCA4-CD9B10FF6936}" type="slidenum">
              <a:rPr lang="es-ES" smtClean="0"/>
              <a:t>‹Nº›</a:t>
            </a:fld>
            <a:endParaRPr lang="es-ES"/>
          </a:p>
        </p:txBody>
      </p:sp>
    </p:spTree>
    <p:extLst>
      <p:ext uri="{BB962C8B-B14F-4D97-AF65-F5344CB8AC3E}">
        <p14:creationId xmlns:p14="http://schemas.microsoft.com/office/powerpoint/2010/main" val="195996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a:xfrm>
            <a:off x="1371600" y="1143000"/>
            <a:ext cx="4114800" cy="3086100"/>
          </a:xfrm>
          <a:ln/>
        </p:spPr>
      </p:sp>
      <p:sp>
        <p:nvSpPr>
          <p:cNvPr id="110595" name="2 Marcador de notas"/>
          <p:cNvSpPr>
            <a:spLocks noGrp="1"/>
          </p:cNvSpPr>
          <p:nvPr>
            <p:ph type="body" idx="1"/>
          </p:nvPr>
        </p:nvSpPr>
        <p:spPr>
          <a:noFill/>
        </p:spPr>
        <p:txBody>
          <a:bodyPr/>
          <a:lstStyle/>
          <a:p>
            <a:pPr eaLnBrk="1" hangingPunct="1">
              <a:spcBef>
                <a:spcPct val="0"/>
              </a:spcBef>
            </a:pPr>
            <a:endParaRPr lang="es-ES" altLang="es-ES"/>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45C630C-4C00-4496-8FDF-107A3074B43F}" type="slidenum">
              <a:rPr lang="es-MX" altLang="es-ES" sz="1200">
                <a:cs typeface="Arial" panose="020B0604020202020204" pitchFamily="34" charset="0"/>
              </a:rPr>
              <a:pPr algn="r" eaLnBrk="1" hangingPunct="1"/>
              <a:t>45</a:t>
            </a:fld>
            <a:endParaRPr lang="es-MX" altLang="es-ES" sz="1200">
              <a:cs typeface="Arial" panose="020B0604020202020204" pitchFamily="34" charset="0"/>
            </a:endParaRPr>
          </a:p>
        </p:txBody>
      </p:sp>
    </p:spTree>
    <p:extLst>
      <p:ext uri="{BB962C8B-B14F-4D97-AF65-F5344CB8AC3E}">
        <p14:creationId xmlns:p14="http://schemas.microsoft.com/office/powerpoint/2010/main" val="354312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a:xfrm>
            <a:off x="1371600" y="1143000"/>
            <a:ext cx="4114800" cy="3086100"/>
          </a:xfrm>
          <a:ln/>
        </p:spPr>
      </p:sp>
      <p:sp>
        <p:nvSpPr>
          <p:cNvPr id="147459" name="2 Marcador de notas"/>
          <p:cNvSpPr>
            <a:spLocks noGrp="1"/>
          </p:cNvSpPr>
          <p:nvPr>
            <p:ph type="body" idx="1"/>
          </p:nvPr>
        </p:nvSpPr>
        <p:spPr>
          <a:noFill/>
        </p:spPr>
        <p:txBody>
          <a:bodyPr/>
          <a:lstStyle/>
          <a:p>
            <a:pPr eaLnBrk="1" hangingPunct="1">
              <a:spcBef>
                <a:spcPct val="0"/>
              </a:spcBef>
            </a:pPr>
            <a:endParaRPr lang="en-US" altLang="es-ES"/>
          </a:p>
        </p:txBody>
      </p:sp>
      <p:sp>
        <p:nvSpPr>
          <p:cNvPr id="1474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ED394B3-774D-4D4A-9F7D-62645F500983}" type="slidenum">
              <a:rPr lang="es-MX" altLang="es-ES" sz="1200">
                <a:cs typeface="Arial" panose="020B0604020202020204" pitchFamily="34" charset="0"/>
              </a:rPr>
              <a:pPr algn="r" eaLnBrk="1" hangingPunct="1"/>
              <a:t>72</a:t>
            </a:fld>
            <a:endParaRPr lang="es-MX" altLang="es-ES" sz="1200">
              <a:cs typeface="Arial" panose="020B0604020202020204" pitchFamily="34" charset="0"/>
            </a:endParaRPr>
          </a:p>
        </p:txBody>
      </p:sp>
    </p:spTree>
    <p:extLst>
      <p:ext uri="{BB962C8B-B14F-4D97-AF65-F5344CB8AC3E}">
        <p14:creationId xmlns:p14="http://schemas.microsoft.com/office/powerpoint/2010/main" val="305400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xfrm>
            <a:off x="1371600" y="1143000"/>
            <a:ext cx="4114800" cy="3086100"/>
          </a:xfrm>
          <a:ln/>
        </p:spPr>
      </p:sp>
      <p:sp>
        <p:nvSpPr>
          <p:cNvPr id="119811" name="2 Marcador de notas"/>
          <p:cNvSpPr>
            <a:spLocks noGrp="1"/>
          </p:cNvSpPr>
          <p:nvPr>
            <p:ph type="body" idx="1"/>
          </p:nvPr>
        </p:nvSpPr>
        <p:spPr>
          <a:noFill/>
        </p:spPr>
        <p:txBody>
          <a:bodyPr/>
          <a:lstStyle/>
          <a:p>
            <a:pPr eaLnBrk="1" hangingPunct="1">
              <a:spcBef>
                <a:spcPct val="0"/>
              </a:spcBef>
            </a:pPr>
            <a:endParaRPr lang="es-ES" altLang="es-ES"/>
          </a:p>
        </p:txBody>
      </p:sp>
      <p:sp>
        <p:nvSpPr>
          <p:cNvPr id="1198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73081D2-E6E2-435D-ACC7-D01D3660BB13}" type="slidenum">
              <a:rPr lang="es-MX" altLang="es-ES" sz="1200">
                <a:cs typeface="Arial" panose="020B0604020202020204" pitchFamily="34" charset="0"/>
              </a:rPr>
              <a:pPr algn="r" eaLnBrk="1" hangingPunct="1"/>
              <a:t>53</a:t>
            </a:fld>
            <a:endParaRPr lang="es-MX" altLang="es-ES" sz="1200">
              <a:cs typeface="Arial" panose="020B0604020202020204" pitchFamily="34" charset="0"/>
            </a:endParaRPr>
          </a:p>
        </p:txBody>
      </p:sp>
    </p:spTree>
    <p:extLst>
      <p:ext uri="{BB962C8B-B14F-4D97-AF65-F5344CB8AC3E}">
        <p14:creationId xmlns:p14="http://schemas.microsoft.com/office/powerpoint/2010/main" val="52080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a:xfrm>
            <a:off x="1371600" y="1143000"/>
            <a:ext cx="4114800" cy="3086100"/>
          </a:xfrm>
          <a:ln/>
        </p:spPr>
      </p:sp>
      <p:sp>
        <p:nvSpPr>
          <p:cNvPr id="133123" name="2 Marcador de notas"/>
          <p:cNvSpPr>
            <a:spLocks noGrp="1"/>
          </p:cNvSpPr>
          <p:nvPr>
            <p:ph type="body" idx="1"/>
          </p:nvPr>
        </p:nvSpPr>
        <p:spPr>
          <a:noFill/>
        </p:spPr>
        <p:txBody>
          <a:bodyPr/>
          <a:lstStyle/>
          <a:p>
            <a:pPr eaLnBrk="1" hangingPunct="1">
              <a:spcBef>
                <a:spcPct val="0"/>
              </a:spcBef>
            </a:pPr>
            <a:endParaRPr lang="en-US" altLang="es-ES"/>
          </a:p>
        </p:txBody>
      </p:sp>
      <p:sp>
        <p:nvSpPr>
          <p:cNvPr id="1331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33BB513-BE06-4135-B1C3-5DCFAB6C7453}" type="slidenum">
              <a:rPr lang="es-MX" altLang="es-ES" sz="1200">
                <a:cs typeface="Arial" panose="020B0604020202020204" pitchFamily="34" charset="0"/>
              </a:rPr>
              <a:pPr algn="r" eaLnBrk="1" hangingPunct="1"/>
              <a:t>65</a:t>
            </a:fld>
            <a:endParaRPr lang="es-MX" altLang="es-ES" sz="1200">
              <a:cs typeface="Arial" panose="020B0604020202020204" pitchFamily="34" charset="0"/>
            </a:endParaRPr>
          </a:p>
        </p:txBody>
      </p:sp>
    </p:spTree>
    <p:extLst>
      <p:ext uri="{BB962C8B-B14F-4D97-AF65-F5344CB8AC3E}">
        <p14:creationId xmlns:p14="http://schemas.microsoft.com/office/powerpoint/2010/main" val="256825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a:xfrm>
            <a:off x="1371600" y="1143000"/>
            <a:ext cx="4114800" cy="3086100"/>
          </a:xfrm>
          <a:ln/>
        </p:spPr>
      </p:sp>
      <p:sp>
        <p:nvSpPr>
          <p:cNvPr id="135171" name="2 Marcador de notas"/>
          <p:cNvSpPr>
            <a:spLocks noGrp="1"/>
          </p:cNvSpPr>
          <p:nvPr>
            <p:ph type="body" idx="1"/>
          </p:nvPr>
        </p:nvSpPr>
        <p:spPr>
          <a:noFill/>
        </p:spPr>
        <p:txBody>
          <a:bodyPr/>
          <a:lstStyle/>
          <a:p>
            <a:pPr eaLnBrk="1" hangingPunct="1">
              <a:spcBef>
                <a:spcPct val="0"/>
              </a:spcBef>
            </a:pPr>
            <a:endParaRPr lang="en-US" altLang="es-ES"/>
          </a:p>
        </p:txBody>
      </p:sp>
      <p:sp>
        <p:nvSpPr>
          <p:cNvPr id="1351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E675030-430F-40AF-83BF-60FBD32A19AC}" type="slidenum">
              <a:rPr lang="es-MX" altLang="es-ES" sz="1200">
                <a:cs typeface="Arial" panose="020B0604020202020204" pitchFamily="34" charset="0"/>
              </a:rPr>
              <a:pPr algn="r" eaLnBrk="1" hangingPunct="1"/>
              <a:t>66</a:t>
            </a:fld>
            <a:endParaRPr lang="es-MX" altLang="es-ES" sz="1200">
              <a:cs typeface="Arial" panose="020B0604020202020204" pitchFamily="34" charset="0"/>
            </a:endParaRPr>
          </a:p>
        </p:txBody>
      </p:sp>
    </p:spTree>
    <p:extLst>
      <p:ext uri="{BB962C8B-B14F-4D97-AF65-F5344CB8AC3E}">
        <p14:creationId xmlns:p14="http://schemas.microsoft.com/office/powerpoint/2010/main" val="186243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a:xfrm>
            <a:off x="1371600" y="1143000"/>
            <a:ext cx="4114800" cy="3086100"/>
          </a:xfrm>
          <a:ln/>
        </p:spPr>
      </p:sp>
      <p:sp>
        <p:nvSpPr>
          <p:cNvPr id="137219" name="2 Marcador de notas"/>
          <p:cNvSpPr>
            <a:spLocks noGrp="1"/>
          </p:cNvSpPr>
          <p:nvPr>
            <p:ph type="body" idx="1"/>
          </p:nvPr>
        </p:nvSpPr>
        <p:spPr>
          <a:noFill/>
        </p:spPr>
        <p:txBody>
          <a:bodyPr/>
          <a:lstStyle/>
          <a:p>
            <a:pPr eaLnBrk="1" hangingPunct="1">
              <a:spcBef>
                <a:spcPct val="0"/>
              </a:spcBef>
            </a:pPr>
            <a:endParaRPr lang="en-US" altLang="es-ES"/>
          </a:p>
        </p:txBody>
      </p:sp>
      <p:sp>
        <p:nvSpPr>
          <p:cNvPr id="137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88A3E4A-7F01-4FBA-8F99-E1C208550833}" type="slidenum">
              <a:rPr lang="es-MX" altLang="es-ES" sz="1200">
                <a:cs typeface="Arial" panose="020B0604020202020204" pitchFamily="34" charset="0"/>
              </a:rPr>
              <a:pPr algn="r" eaLnBrk="1" hangingPunct="1"/>
              <a:t>67</a:t>
            </a:fld>
            <a:endParaRPr lang="es-MX" altLang="es-ES" sz="1200">
              <a:cs typeface="Arial" panose="020B0604020202020204" pitchFamily="34" charset="0"/>
            </a:endParaRPr>
          </a:p>
        </p:txBody>
      </p:sp>
    </p:spTree>
    <p:extLst>
      <p:ext uri="{BB962C8B-B14F-4D97-AF65-F5344CB8AC3E}">
        <p14:creationId xmlns:p14="http://schemas.microsoft.com/office/powerpoint/2010/main" val="300664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a:xfrm>
            <a:off x="1371600" y="1143000"/>
            <a:ext cx="4114800" cy="3086100"/>
          </a:xfrm>
          <a:ln/>
        </p:spPr>
      </p:sp>
      <p:sp>
        <p:nvSpPr>
          <p:cNvPr id="139267" name="2 Marcador de notas"/>
          <p:cNvSpPr>
            <a:spLocks noGrp="1"/>
          </p:cNvSpPr>
          <p:nvPr>
            <p:ph type="body" idx="1"/>
          </p:nvPr>
        </p:nvSpPr>
        <p:spPr>
          <a:noFill/>
        </p:spPr>
        <p:txBody>
          <a:bodyPr/>
          <a:lstStyle/>
          <a:p>
            <a:pPr eaLnBrk="1" hangingPunct="1">
              <a:spcBef>
                <a:spcPct val="0"/>
              </a:spcBef>
            </a:pPr>
            <a:endParaRPr lang="en-US" altLang="es-ES"/>
          </a:p>
        </p:txBody>
      </p:sp>
      <p:sp>
        <p:nvSpPr>
          <p:cNvPr id="1392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94836E3-27DD-4FFD-A82D-51C91F5BCD69}" type="slidenum">
              <a:rPr lang="es-MX" altLang="es-ES" sz="1200">
                <a:cs typeface="Arial" panose="020B0604020202020204" pitchFamily="34" charset="0"/>
              </a:rPr>
              <a:pPr algn="r" eaLnBrk="1" hangingPunct="1"/>
              <a:t>68</a:t>
            </a:fld>
            <a:endParaRPr lang="es-MX" altLang="es-ES" sz="1200">
              <a:cs typeface="Arial" panose="020B0604020202020204" pitchFamily="34" charset="0"/>
            </a:endParaRPr>
          </a:p>
        </p:txBody>
      </p:sp>
    </p:spTree>
    <p:extLst>
      <p:ext uri="{BB962C8B-B14F-4D97-AF65-F5344CB8AC3E}">
        <p14:creationId xmlns:p14="http://schemas.microsoft.com/office/powerpoint/2010/main" val="235605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a:xfrm>
            <a:off x="1371600" y="1143000"/>
            <a:ext cx="4114800" cy="3086100"/>
          </a:xfrm>
          <a:ln/>
        </p:spPr>
      </p:sp>
      <p:sp>
        <p:nvSpPr>
          <p:cNvPr id="141315" name="2 Marcador de notas"/>
          <p:cNvSpPr>
            <a:spLocks noGrp="1"/>
          </p:cNvSpPr>
          <p:nvPr>
            <p:ph type="body" idx="1"/>
          </p:nvPr>
        </p:nvSpPr>
        <p:spPr>
          <a:noFill/>
        </p:spPr>
        <p:txBody>
          <a:bodyPr/>
          <a:lstStyle/>
          <a:p>
            <a:pPr eaLnBrk="1" hangingPunct="1">
              <a:spcBef>
                <a:spcPct val="0"/>
              </a:spcBef>
            </a:pPr>
            <a:endParaRPr lang="en-US" altLang="es-ES"/>
          </a:p>
        </p:txBody>
      </p:sp>
      <p:sp>
        <p:nvSpPr>
          <p:cNvPr id="1413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B1F2DE2-D253-44C6-A081-30641EBA1C7B}" type="slidenum">
              <a:rPr lang="es-MX" altLang="es-ES" sz="1200">
                <a:cs typeface="Arial" panose="020B0604020202020204" pitchFamily="34" charset="0"/>
              </a:rPr>
              <a:pPr algn="r" eaLnBrk="1" hangingPunct="1"/>
              <a:t>69</a:t>
            </a:fld>
            <a:endParaRPr lang="es-MX" altLang="es-ES" sz="1200">
              <a:cs typeface="Arial" panose="020B0604020202020204" pitchFamily="34" charset="0"/>
            </a:endParaRPr>
          </a:p>
        </p:txBody>
      </p:sp>
    </p:spTree>
    <p:extLst>
      <p:ext uri="{BB962C8B-B14F-4D97-AF65-F5344CB8AC3E}">
        <p14:creationId xmlns:p14="http://schemas.microsoft.com/office/powerpoint/2010/main" val="142368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xfrm>
            <a:off x="1371600" y="1143000"/>
            <a:ext cx="4114800" cy="3086100"/>
          </a:xfrm>
          <a:ln/>
        </p:spPr>
      </p:sp>
      <p:sp>
        <p:nvSpPr>
          <p:cNvPr id="143363" name="2 Marcador de notas"/>
          <p:cNvSpPr>
            <a:spLocks noGrp="1"/>
          </p:cNvSpPr>
          <p:nvPr>
            <p:ph type="body" idx="1"/>
          </p:nvPr>
        </p:nvSpPr>
        <p:spPr>
          <a:noFill/>
        </p:spPr>
        <p:txBody>
          <a:bodyPr/>
          <a:lstStyle/>
          <a:p>
            <a:pPr eaLnBrk="1" hangingPunct="1">
              <a:spcBef>
                <a:spcPct val="0"/>
              </a:spcBef>
            </a:pPr>
            <a:endParaRPr lang="en-US" altLang="es-ES"/>
          </a:p>
        </p:txBody>
      </p:sp>
      <p:sp>
        <p:nvSpPr>
          <p:cNvPr id="1433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BC48D70-658A-4F76-ABDD-3265C49C043A}" type="slidenum">
              <a:rPr lang="es-MX" altLang="es-ES" sz="1200">
                <a:cs typeface="Arial" panose="020B0604020202020204" pitchFamily="34" charset="0"/>
              </a:rPr>
              <a:pPr algn="r" eaLnBrk="1" hangingPunct="1"/>
              <a:t>70</a:t>
            </a:fld>
            <a:endParaRPr lang="es-MX" altLang="es-ES" sz="1200">
              <a:cs typeface="Arial" panose="020B0604020202020204" pitchFamily="34" charset="0"/>
            </a:endParaRPr>
          </a:p>
        </p:txBody>
      </p:sp>
    </p:spTree>
    <p:extLst>
      <p:ext uri="{BB962C8B-B14F-4D97-AF65-F5344CB8AC3E}">
        <p14:creationId xmlns:p14="http://schemas.microsoft.com/office/powerpoint/2010/main" val="391581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a:xfrm>
            <a:off x="1371600" y="1143000"/>
            <a:ext cx="4114800" cy="3086100"/>
          </a:xfrm>
          <a:ln/>
        </p:spPr>
      </p:sp>
      <p:sp>
        <p:nvSpPr>
          <p:cNvPr id="145411" name="2 Marcador de notas"/>
          <p:cNvSpPr>
            <a:spLocks noGrp="1"/>
          </p:cNvSpPr>
          <p:nvPr>
            <p:ph type="body" idx="1"/>
          </p:nvPr>
        </p:nvSpPr>
        <p:spPr>
          <a:noFill/>
        </p:spPr>
        <p:txBody>
          <a:bodyPr/>
          <a:lstStyle/>
          <a:p>
            <a:pPr eaLnBrk="1" hangingPunct="1">
              <a:spcBef>
                <a:spcPct val="0"/>
              </a:spcBef>
            </a:pPr>
            <a:endParaRPr lang="en-US" altLang="es-ES"/>
          </a:p>
        </p:txBody>
      </p:sp>
      <p:sp>
        <p:nvSpPr>
          <p:cNvPr id="1454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45519FB-BB30-4923-8674-28B9D06AC414}" type="slidenum">
              <a:rPr lang="es-MX" altLang="es-ES" sz="1200">
                <a:cs typeface="Arial" panose="020B0604020202020204" pitchFamily="34" charset="0"/>
              </a:rPr>
              <a:pPr algn="r" eaLnBrk="1" hangingPunct="1"/>
              <a:t>71</a:t>
            </a:fld>
            <a:endParaRPr lang="es-MX" altLang="es-ES" sz="1200">
              <a:cs typeface="Arial" panose="020B0604020202020204" pitchFamily="34" charset="0"/>
            </a:endParaRPr>
          </a:p>
        </p:txBody>
      </p:sp>
    </p:spTree>
    <p:extLst>
      <p:ext uri="{BB962C8B-B14F-4D97-AF65-F5344CB8AC3E}">
        <p14:creationId xmlns:p14="http://schemas.microsoft.com/office/powerpoint/2010/main" val="35118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A2185C4-54C0-425D-AB37-DA30D3BC60A0}" type="datetimeFigureOut">
              <a:rPr lang="es-ES" smtClean="0"/>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3351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2185C4-54C0-425D-AB37-DA30D3BC60A0}" type="datetimeFigureOut">
              <a:rPr lang="es-ES" smtClean="0"/>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120233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2185C4-54C0-425D-AB37-DA30D3BC60A0}" type="datetimeFigureOut">
              <a:rPr lang="es-ES" smtClean="0"/>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33890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2185C4-54C0-425D-AB37-DA30D3BC60A0}" type="datetimeFigureOut">
              <a:rPr lang="es-ES" smtClean="0"/>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205268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A2185C4-54C0-425D-AB37-DA30D3BC60A0}" type="datetimeFigureOut">
              <a:rPr lang="es-ES" smtClean="0"/>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22708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2185C4-54C0-425D-AB37-DA30D3BC60A0}" type="datetimeFigureOut">
              <a:rPr lang="es-ES" smtClean="0"/>
              <a:t>01/06/2017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348319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2185C4-54C0-425D-AB37-DA30D3BC60A0}" type="datetimeFigureOut">
              <a:rPr lang="es-ES" smtClean="0"/>
              <a:t>01/06/2017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298671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2185C4-54C0-425D-AB37-DA30D3BC60A0}" type="datetimeFigureOut">
              <a:rPr lang="es-ES" smtClean="0"/>
              <a:t>01/06/2017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289446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185C4-54C0-425D-AB37-DA30D3BC60A0}" type="datetimeFigureOut">
              <a:rPr lang="es-ES" smtClean="0"/>
              <a:t>01/06/2017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192243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A2185C4-54C0-425D-AB37-DA30D3BC60A0}" type="datetimeFigureOut">
              <a:rPr lang="es-ES" smtClean="0"/>
              <a:t>01/06/2017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359148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A2185C4-54C0-425D-AB37-DA30D3BC60A0}" type="datetimeFigureOut">
              <a:rPr lang="es-ES" smtClean="0"/>
              <a:t>01/06/2017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53D4CF-9333-426E-BE90-B83C2F1435B4}" type="slidenum">
              <a:rPr lang="es-ES" smtClean="0"/>
              <a:t>‹Nº›</a:t>
            </a:fld>
            <a:endParaRPr lang="es-ES"/>
          </a:p>
        </p:txBody>
      </p:sp>
    </p:spTree>
    <p:extLst>
      <p:ext uri="{BB962C8B-B14F-4D97-AF65-F5344CB8AC3E}">
        <p14:creationId xmlns:p14="http://schemas.microsoft.com/office/powerpoint/2010/main" val="119720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185C4-54C0-425D-AB37-DA30D3BC60A0}" type="datetimeFigureOut">
              <a:rPr lang="es-ES" smtClean="0"/>
              <a:t>01/06/2017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3D4CF-9333-426E-BE90-B83C2F1435B4}" type="slidenum">
              <a:rPr lang="es-ES" smtClean="0"/>
              <a:t>‹Nº›</a:t>
            </a:fld>
            <a:endParaRPr lang="es-ES"/>
          </a:p>
        </p:txBody>
      </p:sp>
    </p:spTree>
    <p:extLst>
      <p:ext uri="{BB962C8B-B14F-4D97-AF65-F5344CB8AC3E}">
        <p14:creationId xmlns:p14="http://schemas.microsoft.com/office/powerpoint/2010/main" val="3307722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mx/imgres?imgurl=http://thm-a01.yimg.com/image/f3a5a2e4c9659116&amp;imgrefurl=http://buscar.hispavista.com/imagenes.phtml?cadena%3Dpaginas%2Bdivertidas%26de%3D136%26dimensiones%3Dsmall&amp;usg=__EP28wXo5HNHmls20_xj0cOaBM-U=&amp;h=125&amp;w=120&amp;sz=6&amp;hl=es&amp;start=16&amp;um=1&amp;tbnid=B9tItZ3CtTpmlM:&amp;tbnh=90&amp;tbnw=86&amp;prev=/images?q%3Dsigno%2Bde%2Bpesos%26hl%3Des%26lr%3Dlang_es%26safe%3Dactive%26sa%3DN%26um%3D1"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images.google.com.mx/imgres?imgurl=http://blogosfera.universia.edu.ve/media/40/20081126-Billetes-1.jpg&amp;imgrefurl=http://blogosfera.universia.edu.ve/ula.php?blogid%3D17%26archive%3D2008-11&amp;usg=__nEN-Za2HyQUf2bRU8JiKn-DaFLo=&amp;h=352&amp;w=450&amp;sz=42&amp;hl=es&amp;start=16&amp;um=1&amp;tbnid=1BbqoQ0Tcc1DaM:&amp;tbnh=99&amp;tbnw=127&amp;prev=/images?q%3Dbilletes%2By%2Bempresarios%26hl%3Des%26lr%3Dlang_es%26safe%3Dactive%26um%3D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images.google.com.mx/imgres?imgurl=http://www.corporativo.bancoestado.cl/Libraries/fotos/Ilustracion_Proveedores.sflb&amp;imgrefurl=http://www.corporativo.bancoestado.cl/Proveedores-BancoEstado.aspx&amp;usg=__VcpsRahXvoauC27CNngW2fPKH3A=&amp;h=139&amp;w=198&amp;sz=53&amp;hl=es&amp;start=18&amp;tbnid=8MnwWi_Bnq-w_M:&amp;tbnh=73&amp;tbnw=104&amp;prev=/images?q=proveedores&amp;imgtype=clipart&amp;as_st=y&amp;gbv=2&amp;hl=es" TargetMode="External"/><Relationship Id="rId7"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2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images.google.com.mx/imgres?imgurl=http://imagenes.mailxmail.com/cursos/imagenes/11978_3_1.jpg&amp;imgrefurl=http://www.mailxmail.com/curso-concepto-logistica/red-logistica&amp;usg=__QSSRkaS9rAWJbezZVuTXw9oV-yA=&amp;h=290&amp;w=578&amp;sz=30&amp;hl=es&amp;start=3&amp;um=1&amp;tbnid=IH9W5f1iZmnskM:&amp;tbnh=67&amp;tbnw=134&amp;prev=/images?q%3Dred%2Blogistica%26hl%3Des%26lr%3Dlang_es%26safe%3Dactive%26um%3D1"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uadroTexto 2"/>
          <p:cNvSpPr txBox="1">
            <a:spLocks noChangeArrowheads="1"/>
          </p:cNvSpPr>
          <p:nvPr/>
        </p:nvSpPr>
        <p:spPr bwMode="auto">
          <a:xfrm>
            <a:off x="3168255" y="2834880"/>
            <a:ext cx="313134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4050" dirty="0"/>
              <a:t>CAPÍTULO 3</a:t>
            </a:r>
          </a:p>
        </p:txBody>
      </p:sp>
    </p:spTree>
    <p:extLst>
      <p:ext uri="{BB962C8B-B14F-4D97-AF65-F5344CB8AC3E}">
        <p14:creationId xmlns:p14="http://schemas.microsoft.com/office/powerpoint/2010/main" val="31429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a:xfrm>
            <a:off x="1601391" y="1269206"/>
            <a:ext cx="6172200" cy="857250"/>
          </a:xfrm>
        </p:spPr>
        <p:txBody>
          <a:bodyPr/>
          <a:lstStyle/>
          <a:p>
            <a:pPr>
              <a:defRPr/>
            </a:pPr>
            <a:r>
              <a:rPr lang="es-MX" altLang="es-ES" sz="3000" b="1">
                <a:solidFill>
                  <a:schemeClr val="tx1">
                    <a:lumMod val="75000"/>
                    <a:lumOff val="25000"/>
                  </a:schemeClr>
                </a:solidFill>
              </a:rPr>
              <a:t>CADENA DE SUMINISTRO</a:t>
            </a:r>
          </a:p>
        </p:txBody>
      </p:sp>
      <p:sp>
        <p:nvSpPr>
          <p:cNvPr id="73731" name="2 Marcador de contenido"/>
          <p:cNvSpPr>
            <a:spLocks noGrp="1"/>
          </p:cNvSpPr>
          <p:nvPr>
            <p:ph idx="1"/>
          </p:nvPr>
        </p:nvSpPr>
        <p:spPr>
          <a:xfrm>
            <a:off x="1601391" y="1916908"/>
            <a:ext cx="6172200" cy="2269331"/>
          </a:xfrm>
        </p:spPr>
        <p:txBody>
          <a:bodyPr>
            <a:normAutofit/>
          </a:bodyPr>
          <a:lstStyle/>
          <a:p>
            <a:pPr marL="0" indent="0" algn="just">
              <a:buNone/>
            </a:pPr>
            <a:r>
              <a:rPr lang="es-MX" altLang="es-ES" sz="1350" dirty="0"/>
              <a:t>“El conjunto de empresas integradas por proveedores, fabricantes, distribuidores y vendedores (mayoristas o detallistas) coordinados eficientemente por medio de relaciones de colaboración en sus procesos claves para colocar los requerimiento de insumos o productos en cada eslabón de la cadena en el tiempo preciso al menor costo, buscando el mayor impacto en la cadena de valor de los integrantes con el propósito de satisfacer los requerimientos de los consumidores finales”.</a:t>
            </a:r>
          </a:p>
        </p:txBody>
      </p:sp>
      <p:pic>
        <p:nvPicPr>
          <p:cNvPr id="737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286" y="3276091"/>
            <a:ext cx="4284320" cy="151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78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1494235" y="1269206"/>
            <a:ext cx="6172200" cy="857250"/>
          </a:xfrm>
        </p:spPr>
        <p:txBody>
          <a:bodyPr/>
          <a:lstStyle/>
          <a:p>
            <a:pPr>
              <a:defRPr/>
            </a:pPr>
            <a:r>
              <a:rPr lang="es-MX" altLang="es-ES" sz="3000" b="1">
                <a:solidFill>
                  <a:schemeClr val="tx1">
                    <a:lumMod val="75000"/>
                    <a:lumOff val="25000"/>
                  </a:schemeClr>
                </a:solidFill>
              </a:rPr>
              <a:t>CADENA DE VALOR</a:t>
            </a:r>
          </a:p>
        </p:txBody>
      </p:sp>
      <p:sp>
        <p:nvSpPr>
          <p:cNvPr id="74755" name="2 Marcador de contenido"/>
          <p:cNvSpPr>
            <a:spLocks noGrp="1"/>
          </p:cNvSpPr>
          <p:nvPr>
            <p:ph idx="1"/>
          </p:nvPr>
        </p:nvSpPr>
        <p:spPr>
          <a:xfrm>
            <a:off x="1300549" y="2675240"/>
            <a:ext cx="3086100" cy="1944643"/>
          </a:xfrm>
        </p:spPr>
        <p:txBody>
          <a:bodyPr>
            <a:normAutofit lnSpcReduction="10000"/>
          </a:bodyPr>
          <a:lstStyle/>
          <a:p>
            <a:pPr algn="just" eaLnBrk="1" hangingPunct="1"/>
            <a:r>
              <a:rPr lang="es-MX" altLang="es-ES" sz="1350" dirty="0"/>
              <a:t>“Es la que identifica las actividades que producen un valor añadido en una organización y que al intuir esta, podríamos obtener una ventaja competitiva sobre los demás”.</a:t>
            </a:r>
          </a:p>
          <a:p>
            <a:pPr algn="just" eaLnBrk="1" hangingPunct="1"/>
            <a:r>
              <a:rPr lang="es-MX" altLang="es-ES" sz="1350" dirty="0"/>
              <a:t>La cadena de valor de una empresa esta formada por todas sus actividades generadas de valor agregado y por los márgenes que éstas aportan.</a:t>
            </a:r>
          </a:p>
        </p:txBody>
      </p:sp>
      <p:pic>
        <p:nvPicPr>
          <p:cNvPr id="747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349" y="2457451"/>
            <a:ext cx="2917031" cy="248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59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1439466" y="1052513"/>
            <a:ext cx="6172200" cy="857250"/>
          </a:xfrm>
        </p:spPr>
        <p:txBody>
          <a:bodyPr/>
          <a:lstStyle/>
          <a:p>
            <a:pPr>
              <a:defRPr/>
            </a:pPr>
            <a:r>
              <a:rPr lang="es-MX" altLang="es-ES" sz="3000" b="1" dirty="0">
                <a:solidFill>
                  <a:schemeClr val="tx1">
                    <a:lumMod val="75000"/>
                    <a:lumOff val="25000"/>
                  </a:schemeClr>
                </a:solidFill>
              </a:rPr>
              <a:t>ACTIVIDADES DE LA CADENA DE VALOR</a:t>
            </a:r>
          </a:p>
        </p:txBody>
      </p:sp>
      <p:grpSp>
        <p:nvGrpSpPr>
          <p:cNvPr id="75779" name="Group 36"/>
          <p:cNvGrpSpPr>
            <a:grpSpLocks/>
          </p:cNvGrpSpPr>
          <p:nvPr/>
        </p:nvGrpSpPr>
        <p:grpSpPr bwMode="auto">
          <a:xfrm>
            <a:off x="1925241" y="2132410"/>
            <a:ext cx="5613797" cy="3351609"/>
            <a:chOff x="342" y="745"/>
            <a:chExt cx="5030" cy="3141"/>
          </a:xfrm>
        </p:grpSpPr>
        <p:sp>
          <p:nvSpPr>
            <p:cNvPr id="4" name="3 Elipse"/>
            <p:cNvSpPr/>
            <p:nvPr/>
          </p:nvSpPr>
          <p:spPr>
            <a:xfrm>
              <a:off x="2212" y="2180"/>
              <a:ext cx="1433" cy="700"/>
            </a:xfrm>
            <a:prstGeom prst="ellipse">
              <a:avLst/>
            </a:prstGeom>
            <a:solidFill>
              <a:schemeClr val="tx1"/>
            </a:solidFill>
            <a:scene3d>
              <a:camera prst="orthographicFront"/>
              <a:lightRig rig="threePt" dir="t"/>
            </a:scene3d>
            <a:sp3d>
              <a:bevelT prst="angle"/>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s-MX" altLang="es-ES" sz="1650">
                  <a:solidFill>
                    <a:srgbClr val="FFFFFF"/>
                  </a:solidFill>
                </a:rPr>
                <a:t>Actividades</a:t>
              </a:r>
            </a:p>
          </p:txBody>
        </p:sp>
        <p:sp>
          <p:nvSpPr>
            <p:cNvPr id="5" name="4 Rectángulo"/>
            <p:cNvSpPr/>
            <p:nvPr/>
          </p:nvSpPr>
          <p:spPr>
            <a:xfrm>
              <a:off x="1215" y="1575"/>
              <a:ext cx="1350" cy="495"/>
            </a:xfrm>
            <a:prstGeom prst="rect">
              <a:avLst/>
            </a:prstGeom>
            <a:solidFill>
              <a:schemeClr val="bg1"/>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Logística</a:t>
              </a:r>
            </a:p>
          </p:txBody>
        </p:sp>
        <p:sp>
          <p:nvSpPr>
            <p:cNvPr id="6" name="5 Rectángulo"/>
            <p:cNvSpPr/>
            <p:nvPr/>
          </p:nvSpPr>
          <p:spPr>
            <a:xfrm>
              <a:off x="3555" y="1125"/>
              <a:ext cx="1350" cy="495"/>
            </a:xfrm>
            <a:prstGeom prst="rect">
              <a:avLst/>
            </a:prstGeom>
            <a:solidFill>
              <a:srgbClr val="FFFF0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Producción</a:t>
              </a:r>
            </a:p>
          </p:txBody>
        </p:sp>
        <p:sp>
          <p:nvSpPr>
            <p:cNvPr id="7" name="6 Rectángulo"/>
            <p:cNvSpPr/>
            <p:nvPr/>
          </p:nvSpPr>
          <p:spPr>
            <a:xfrm>
              <a:off x="4005" y="2295"/>
              <a:ext cx="1350" cy="495"/>
            </a:xfrm>
            <a:prstGeom prst="rect">
              <a:avLst/>
            </a:prstGeom>
            <a:solidFill>
              <a:srgbClr val="00B0F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Ventas</a:t>
              </a:r>
            </a:p>
          </p:txBody>
        </p:sp>
        <p:sp>
          <p:nvSpPr>
            <p:cNvPr id="8" name="7 Rectángulo"/>
            <p:cNvSpPr/>
            <p:nvPr/>
          </p:nvSpPr>
          <p:spPr>
            <a:xfrm>
              <a:off x="3600" y="3375"/>
              <a:ext cx="1350" cy="495"/>
            </a:xfrm>
            <a:prstGeom prst="rect">
              <a:avLst/>
            </a:prstGeom>
            <a:solidFill>
              <a:srgbClr val="7030A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Marketing</a:t>
              </a:r>
            </a:p>
          </p:txBody>
        </p:sp>
        <p:sp>
          <p:nvSpPr>
            <p:cNvPr id="9" name="8 Rectángulo"/>
            <p:cNvSpPr/>
            <p:nvPr/>
          </p:nvSpPr>
          <p:spPr>
            <a:xfrm>
              <a:off x="1170" y="3375"/>
              <a:ext cx="1350" cy="495"/>
            </a:xfrm>
            <a:prstGeom prst="rect">
              <a:avLst/>
            </a:prstGeom>
            <a:solidFill>
              <a:srgbClr val="00206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s-MX" altLang="es-ES" sz="1650">
                  <a:solidFill>
                    <a:srgbClr val="FFFFFF"/>
                  </a:solidFill>
                </a:rPr>
                <a:t>Mantenimiento</a:t>
              </a:r>
            </a:p>
          </p:txBody>
        </p:sp>
        <p:sp>
          <p:nvSpPr>
            <p:cNvPr id="10" name="9 Rectángulo redondeado"/>
            <p:cNvSpPr/>
            <p:nvPr/>
          </p:nvSpPr>
          <p:spPr>
            <a:xfrm>
              <a:off x="360" y="765"/>
              <a:ext cx="1170" cy="540"/>
            </a:xfrm>
            <a:prstGeom prst="roundRect">
              <a:avLst/>
            </a:prstGeom>
            <a:solidFill>
              <a:srgbClr val="00B05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Interna</a:t>
              </a:r>
            </a:p>
          </p:txBody>
        </p:sp>
        <p:sp>
          <p:nvSpPr>
            <p:cNvPr id="11" name="10 Rectángulo redondeado"/>
            <p:cNvSpPr/>
            <p:nvPr/>
          </p:nvSpPr>
          <p:spPr>
            <a:xfrm>
              <a:off x="360" y="2340"/>
              <a:ext cx="1170" cy="540"/>
            </a:xfrm>
            <a:prstGeom prst="roundRect">
              <a:avLst/>
            </a:prstGeom>
            <a:solidFill>
              <a:srgbClr val="FF000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Externa</a:t>
              </a:r>
            </a:p>
          </p:txBody>
        </p:sp>
        <p:sp>
          <p:nvSpPr>
            <p:cNvPr id="75804" name="11 Flecha doblada hacia arriba"/>
            <p:cNvSpPr>
              <a:spLocks noChangeArrowheads="1"/>
            </p:cNvSpPr>
            <p:nvPr/>
          </p:nvSpPr>
          <p:spPr bwMode="auto">
            <a:xfrm rot="10800000">
              <a:off x="810" y="1890"/>
              <a:ext cx="315" cy="360"/>
            </a:xfrm>
            <a:custGeom>
              <a:avLst/>
              <a:gdLst>
                <a:gd name="T0" fmla="*/ 0 w 500066"/>
                <a:gd name="T1" fmla="*/ 0 h 571504"/>
                <a:gd name="T2" fmla="*/ 0 w 500066"/>
                <a:gd name="T3" fmla="*/ 0 h 571504"/>
                <a:gd name="T4" fmla="*/ 0 w 500066"/>
                <a:gd name="T5" fmla="*/ 0 h 571504"/>
                <a:gd name="T6" fmla="*/ 0 w 500066"/>
                <a:gd name="T7" fmla="*/ 0 h 571504"/>
                <a:gd name="T8" fmla="*/ 0 w 500066"/>
                <a:gd name="T9" fmla="*/ 0 h 571504"/>
                <a:gd name="T10" fmla="*/ 0 w 500066"/>
                <a:gd name="T11" fmla="*/ 0 h 571504"/>
                <a:gd name="T12" fmla="*/ 17694720 60000 65536"/>
                <a:gd name="T13" fmla="*/ 11796480 60000 65536"/>
                <a:gd name="T14" fmla="*/ 11796480 60000 65536"/>
                <a:gd name="T15" fmla="*/ 5898240 60000 65536"/>
                <a:gd name="T16" fmla="*/ 0 60000 65536"/>
                <a:gd name="T17" fmla="*/ 0 60000 65536"/>
                <a:gd name="T18" fmla="*/ 0 w 500066"/>
                <a:gd name="T19" fmla="*/ 446091 h 571504"/>
                <a:gd name="T20" fmla="*/ 438153 w 500066"/>
                <a:gd name="T21" fmla="*/ 571504 h 571504"/>
              </a:gdLst>
              <a:ahLst/>
              <a:cxnLst>
                <a:cxn ang="T12">
                  <a:pos x="T0" y="T1"/>
                </a:cxn>
                <a:cxn ang="T13">
                  <a:pos x="T2" y="T3"/>
                </a:cxn>
                <a:cxn ang="T14">
                  <a:pos x="T4" y="T5"/>
                </a:cxn>
                <a:cxn ang="T15">
                  <a:pos x="T6" y="T7"/>
                </a:cxn>
                <a:cxn ang="T16">
                  <a:pos x="T8" y="T9"/>
                </a:cxn>
                <a:cxn ang="T17">
                  <a:pos x="T10" y="T11"/>
                </a:cxn>
              </a:cxnLst>
              <a:rect l="T18" t="T19" r="T20" b="T21"/>
              <a:pathLst>
                <a:path w="500066" h="571504">
                  <a:moveTo>
                    <a:pt x="0" y="446488"/>
                  </a:moveTo>
                  <a:lnTo>
                    <a:pt x="312541" y="446488"/>
                  </a:lnTo>
                  <a:lnTo>
                    <a:pt x="312541" y="125017"/>
                  </a:lnTo>
                  <a:lnTo>
                    <a:pt x="250033" y="125017"/>
                  </a:lnTo>
                  <a:lnTo>
                    <a:pt x="375050" y="0"/>
                  </a:lnTo>
                  <a:lnTo>
                    <a:pt x="500066" y="125017"/>
                  </a:lnTo>
                  <a:lnTo>
                    <a:pt x="437558" y="125017"/>
                  </a:lnTo>
                  <a:lnTo>
                    <a:pt x="437558" y="571504"/>
                  </a:lnTo>
                  <a:lnTo>
                    <a:pt x="0" y="571504"/>
                  </a:lnTo>
                  <a:lnTo>
                    <a:pt x="0" y="446488"/>
                  </a:lnTo>
                  <a:close/>
                </a:path>
              </a:pathLst>
            </a:custGeom>
            <a:solidFill>
              <a:schemeClr val="accent1"/>
            </a:solidFill>
            <a:ln w="25400" algn="ctr">
              <a:solidFill>
                <a:srgbClr val="385D8A"/>
              </a:solidFill>
              <a:miter lim="800000"/>
              <a:headEnd/>
              <a:tailEnd/>
            </a:ln>
          </p:spPr>
          <p:txBody>
            <a:bodyPr rot="10800000" anchor="ctr"/>
            <a:lstStyle/>
            <a:p>
              <a:endParaRPr lang="es-ES" sz="1350"/>
            </a:p>
          </p:txBody>
        </p:sp>
        <p:sp>
          <p:nvSpPr>
            <p:cNvPr id="13" name="12 Flecha doblada hacia arriba"/>
            <p:cNvSpPr/>
            <p:nvPr/>
          </p:nvSpPr>
          <p:spPr>
            <a:xfrm flipH="1">
              <a:off x="810" y="1396"/>
              <a:ext cx="315" cy="35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a:p>
          </p:txBody>
        </p:sp>
        <p:sp>
          <p:nvSpPr>
            <p:cNvPr id="15" name="14 Flecha a la derecha con muesca"/>
            <p:cNvSpPr/>
            <p:nvPr/>
          </p:nvSpPr>
          <p:spPr>
            <a:xfrm>
              <a:off x="3736" y="2430"/>
              <a:ext cx="224" cy="1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a:p>
          </p:txBody>
        </p:sp>
        <p:sp>
          <p:nvSpPr>
            <p:cNvPr id="75807" name="15 Flecha a la derecha con muesca"/>
            <p:cNvSpPr>
              <a:spLocks noChangeArrowheads="1"/>
            </p:cNvSpPr>
            <p:nvPr/>
          </p:nvSpPr>
          <p:spPr bwMode="auto">
            <a:xfrm rot="10800000">
              <a:off x="1665" y="2430"/>
              <a:ext cx="450" cy="225"/>
            </a:xfrm>
            <a:prstGeom prst="notchedRightArrow">
              <a:avLst>
                <a:gd name="adj1" fmla="val 50000"/>
                <a:gd name="adj2" fmla="val 50000"/>
              </a:avLst>
            </a:prstGeom>
            <a:solidFill>
              <a:schemeClr val="accent1"/>
            </a:solidFill>
            <a:ln w="25400" algn="ctr">
              <a:solidFill>
                <a:srgbClr val="385D8A"/>
              </a:solidFill>
              <a:miter lim="800000"/>
              <a:headEnd/>
              <a:tailEnd/>
            </a:ln>
          </p:spPr>
          <p:txBody>
            <a:bodyPr rot="1080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1350">
                <a:solidFill>
                  <a:srgbClr val="FFFFFF"/>
                </a:solidFill>
              </a:endParaRPr>
            </a:p>
          </p:txBody>
        </p:sp>
        <p:sp>
          <p:nvSpPr>
            <p:cNvPr id="75808" name="16 Flecha a la derecha con muesca"/>
            <p:cNvSpPr>
              <a:spLocks noChangeArrowheads="1"/>
            </p:cNvSpPr>
            <p:nvPr/>
          </p:nvSpPr>
          <p:spPr bwMode="auto">
            <a:xfrm rot="8485284">
              <a:off x="1814" y="2957"/>
              <a:ext cx="611" cy="230"/>
            </a:xfrm>
            <a:prstGeom prst="notchedRightArrow">
              <a:avLst>
                <a:gd name="adj1" fmla="val 50000"/>
                <a:gd name="adj2" fmla="val 50031"/>
              </a:avLst>
            </a:prstGeom>
            <a:solidFill>
              <a:schemeClr val="accent1"/>
            </a:solidFill>
            <a:ln w="25400" algn="ctr">
              <a:solidFill>
                <a:srgbClr val="385D8A"/>
              </a:solidFill>
              <a:miter lim="800000"/>
              <a:headEnd/>
              <a:tailEnd/>
            </a:ln>
          </p:spPr>
          <p:txBody>
            <a:bodyPr rot="1080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1350">
                <a:solidFill>
                  <a:srgbClr val="FFFFFF"/>
                </a:solidFill>
              </a:endParaRPr>
            </a:p>
          </p:txBody>
        </p:sp>
        <p:sp>
          <p:nvSpPr>
            <p:cNvPr id="18" name="17 Flecha a la derecha con muesca"/>
            <p:cNvSpPr/>
            <p:nvPr/>
          </p:nvSpPr>
          <p:spPr>
            <a:xfrm rot="19309000">
              <a:off x="3408" y="1872"/>
              <a:ext cx="744" cy="2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a:p>
          </p:txBody>
        </p:sp>
        <p:sp>
          <p:nvSpPr>
            <p:cNvPr id="19" name="18 Flecha a la derecha con muesca"/>
            <p:cNvSpPr/>
            <p:nvPr/>
          </p:nvSpPr>
          <p:spPr>
            <a:xfrm rot="2317635">
              <a:off x="3449" y="2916"/>
              <a:ext cx="724" cy="22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a:p>
          </p:txBody>
        </p:sp>
        <p:sp>
          <p:nvSpPr>
            <p:cNvPr id="21" name="20 Flecha doblada"/>
            <p:cNvSpPr/>
            <p:nvPr/>
          </p:nvSpPr>
          <p:spPr>
            <a:xfrm flipH="1">
              <a:off x="2610" y="1755"/>
              <a:ext cx="405" cy="360"/>
            </a:xfrm>
            <a:prstGeom prst="bentArrow">
              <a:avLst>
                <a:gd name="adj1" fmla="val 25000"/>
                <a:gd name="adj2" fmla="val 2113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a:solidFill>
                  <a:schemeClr val="tx1"/>
                </a:solidFill>
              </a:endParaRPr>
            </a:p>
          </p:txBody>
        </p:sp>
      </p:grpSp>
    </p:spTree>
    <p:extLst>
      <p:ext uri="{BB962C8B-B14F-4D97-AF65-F5344CB8AC3E}">
        <p14:creationId xmlns:p14="http://schemas.microsoft.com/office/powerpoint/2010/main" val="162487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1494235" y="1593056"/>
            <a:ext cx="6172200" cy="857250"/>
          </a:xfrm>
        </p:spPr>
        <p:txBody>
          <a:bodyPr>
            <a:normAutofit fontScale="90000"/>
          </a:bodyPr>
          <a:lstStyle/>
          <a:p>
            <a:pPr>
              <a:defRPr/>
            </a:pPr>
            <a:r>
              <a:rPr lang="es-MX" altLang="es-ES" sz="3000">
                <a:solidFill>
                  <a:schemeClr val="tx1">
                    <a:lumMod val="75000"/>
                    <a:lumOff val="25000"/>
                  </a:schemeClr>
                </a:solidFill>
              </a:rPr>
              <a:t>ACTIVIDADES DE VALOR AGREGADO REAL</a:t>
            </a:r>
          </a:p>
        </p:txBody>
      </p:sp>
      <p:sp>
        <p:nvSpPr>
          <p:cNvPr id="76803" name="2 Marcador de contenido"/>
          <p:cNvSpPr>
            <a:spLocks noGrp="1"/>
          </p:cNvSpPr>
          <p:nvPr>
            <p:ph idx="1"/>
          </p:nvPr>
        </p:nvSpPr>
        <p:spPr>
          <a:xfrm>
            <a:off x="1494236" y="2619375"/>
            <a:ext cx="3738851" cy="3077766"/>
          </a:xfrm>
        </p:spPr>
        <p:txBody>
          <a:bodyPr>
            <a:normAutofit/>
          </a:bodyPr>
          <a:lstStyle/>
          <a:p>
            <a:pPr eaLnBrk="1" hangingPunct="1"/>
            <a:r>
              <a:rPr lang="es-MX" altLang="es-ES" sz="1350" dirty="0"/>
              <a:t>Son aquellas que, vistas por el cliente final, son necesarias para proporcionar el output (las salidas) que el cliente esta esperando.</a:t>
            </a:r>
          </a:p>
          <a:p>
            <a:pPr eaLnBrk="1" hangingPunct="1"/>
            <a:r>
              <a:rPr lang="es-MX" altLang="es-ES" sz="1350" b="1" dirty="0"/>
              <a:t>Valor Agregado en la empresa (VAE). </a:t>
            </a:r>
            <a:r>
              <a:rPr lang="es-MX" altLang="es-ES" sz="1350" dirty="0"/>
              <a:t>Son las actividades que la empresa requiere, pero no agregan valor desde el punto de vista de las ventajas para el cliente.</a:t>
            </a:r>
          </a:p>
          <a:p>
            <a:pPr eaLnBrk="1" hangingPunct="1"/>
            <a:r>
              <a:rPr lang="es-MX" altLang="es-ES" sz="1350" b="1" dirty="0"/>
              <a:t>El Almacén</a:t>
            </a:r>
            <a:r>
              <a:rPr lang="es-MX" altLang="es-ES" sz="1350" dirty="0"/>
              <a:t> no agrega valor alguno.</a:t>
            </a:r>
            <a:endParaRPr lang="es-MX" altLang="es-ES" sz="1350" b="1" dirty="0"/>
          </a:p>
        </p:txBody>
      </p:sp>
      <p:pic>
        <p:nvPicPr>
          <p:cNvPr id="76804" name="Picture 7" descr="f3a5a2e4c96591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71" y="2233292"/>
            <a:ext cx="10810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8" descr="20081126-Billetes-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395" y="3429001"/>
            <a:ext cx="2321719" cy="17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36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47813" y="1322785"/>
            <a:ext cx="6172200" cy="857250"/>
          </a:xfrm>
        </p:spPr>
        <p:txBody>
          <a:bodyPr>
            <a:normAutofit/>
          </a:bodyPr>
          <a:lstStyle/>
          <a:p>
            <a:pPr>
              <a:defRPr/>
            </a:pPr>
            <a:r>
              <a:rPr lang="es-MX" altLang="es-ES" sz="2400" dirty="0">
                <a:solidFill>
                  <a:schemeClr val="tx1">
                    <a:lumMod val="75000"/>
                    <a:lumOff val="25000"/>
                  </a:schemeClr>
                </a:solidFill>
              </a:rPr>
              <a:t>CADENA DE VALOR</a:t>
            </a:r>
          </a:p>
        </p:txBody>
      </p:sp>
      <p:pic>
        <p:nvPicPr>
          <p:cNvPr id="778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07" y="2180035"/>
            <a:ext cx="4557164" cy="285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78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a:xfrm>
            <a:off x="1439466" y="1431131"/>
            <a:ext cx="6172200" cy="857250"/>
          </a:xfrm>
        </p:spPr>
        <p:txBody>
          <a:bodyPr/>
          <a:lstStyle/>
          <a:p>
            <a:pPr>
              <a:defRPr/>
            </a:pPr>
            <a:r>
              <a:rPr lang="es-MX" altLang="es-ES" sz="3000" b="1">
                <a:solidFill>
                  <a:schemeClr val="tx1">
                    <a:lumMod val="75000"/>
                    <a:lumOff val="25000"/>
                  </a:schemeClr>
                </a:solidFill>
              </a:rPr>
              <a:t>OBJETIVO DE LA CADENA DE VALOR</a:t>
            </a:r>
          </a:p>
        </p:txBody>
      </p:sp>
      <p:sp>
        <p:nvSpPr>
          <p:cNvPr id="78851" name="2 Marcador de contenido"/>
          <p:cNvSpPr>
            <a:spLocks noGrp="1"/>
          </p:cNvSpPr>
          <p:nvPr>
            <p:ph idx="1"/>
          </p:nvPr>
        </p:nvSpPr>
        <p:spPr>
          <a:xfrm>
            <a:off x="1494236" y="2187178"/>
            <a:ext cx="6103144" cy="1500188"/>
          </a:xfrm>
        </p:spPr>
        <p:txBody>
          <a:bodyPr/>
          <a:lstStyle/>
          <a:p>
            <a:pPr algn="just" eaLnBrk="1" hangingPunct="1"/>
            <a:r>
              <a:rPr lang="es-MX" altLang="es-ES" sz="1800"/>
              <a:t>La cadena de valor es una herramienta que tiene como objetivo principal identificar y maximizar la creación de valor en cada actividad del proceso cualquiera que este sea, mientras se minimizan los costos que se asocian a esta, sin olvidar que </a:t>
            </a:r>
            <a:r>
              <a:rPr lang="es-MX" altLang="es-ES" sz="1800" b="1"/>
              <a:t>se trata de crear valor enfocado hacia el cliente.</a:t>
            </a:r>
            <a:endParaRPr lang="es-MX" altLang="es-ES" sz="1800"/>
          </a:p>
        </p:txBody>
      </p:sp>
      <p:pic>
        <p:nvPicPr>
          <p:cNvPr id="16386" name="Picture 2"/>
          <p:cNvPicPr>
            <a:picLocks noChangeAspect="1" noChangeArrowheads="1"/>
          </p:cNvPicPr>
          <p:nvPr/>
        </p:nvPicPr>
        <p:blipFill>
          <a:blip r:embed="rId2"/>
          <a:srcRect/>
          <a:stretch>
            <a:fillRect/>
          </a:stretch>
        </p:blipFill>
        <p:spPr bwMode="auto">
          <a:xfrm>
            <a:off x="3177589" y="3528737"/>
            <a:ext cx="1215238" cy="118293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8853" name="Picture 2" descr="http://contactcenters.files.wordpress.com/2008/09/supervis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997" y="3448694"/>
            <a:ext cx="1000191" cy="134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0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0"/>
          <p:cNvGrpSpPr>
            <a:grpSpLocks/>
          </p:cNvGrpSpPr>
          <p:nvPr/>
        </p:nvGrpSpPr>
        <p:grpSpPr bwMode="auto">
          <a:xfrm>
            <a:off x="1439467" y="1863329"/>
            <a:ext cx="6240065" cy="3762375"/>
            <a:chOff x="315" y="1485"/>
            <a:chExt cx="5175" cy="2520"/>
          </a:xfrm>
        </p:grpSpPr>
        <p:sp>
          <p:nvSpPr>
            <p:cNvPr id="5" name="4 Llamada de flecha cuádruple"/>
            <p:cNvSpPr/>
            <p:nvPr/>
          </p:nvSpPr>
          <p:spPr>
            <a:xfrm>
              <a:off x="2025" y="2070"/>
              <a:ext cx="1755" cy="1305"/>
            </a:xfrm>
            <a:prstGeom prst="quad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sz="1950">
                  <a:solidFill>
                    <a:srgbClr val="FFFFFF"/>
                  </a:solidFill>
                  <a:cs typeface="Arial" panose="020B0604020202020204" pitchFamily="34" charset="0"/>
                </a:rPr>
                <a:t>Sistema de valor</a:t>
              </a:r>
              <a:endParaRPr lang="es-ES" altLang="es-ES" sz="1350">
                <a:solidFill>
                  <a:schemeClr val="tx1"/>
                </a:solidFill>
                <a:latin typeface="Arial" panose="020B0604020202020204" pitchFamily="34" charset="0"/>
                <a:cs typeface="Arial" panose="020B0604020202020204" pitchFamily="34" charset="0"/>
              </a:endParaRPr>
            </a:p>
          </p:txBody>
        </p:sp>
        <p:sp>
          <p:nvSpPr>
            <p:cNvPr id="6" name="5 Redondear rectángulo de esquina diagonal"/>
            <p:cNvSpPr/>
            <p:nvPr/>
          </p:nvSpPr>
          <p:spPr>
            <a:xfrm>
              <a:off x="2115" y="1485"/>
              <a:ext cx="1575" cy="405"/>
            </a:xfrm>
            <a:prstGeom prst="round2Diag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a:solidFill>
                    <a:schemeClr val="tx1"/>
                  </a:solidFill>
                  <a:cs typeface="Arial" panose="020B0604020202020204" pitchFamily="34" charset="0"/>
                </a:rPr>
                <a:t>Proveedores</a:t>
              </a:r>
              <a:endParaRPr lang="es-ES" altLang="es-ES" sz="1350">
                <a:solidFill>
                  <a:schemeClr val="tx1"/>
                </a:solidFill>
                <a:latin typeface="Arial" panose="020B0604020202020204" pitchFamily="34" charset="0"/>
                <a:cs typeface="Arial" panose="020B0604020202020204" pitchFamily="34" charset="0"/>
              </a:endParaRPr>
            </a:p>
          </p:txBody>
        </p:sp>
        <p:sp>
          <p:nvSpPr>
            <p:cNvPr id="7" name="6 Redondear rectángulo de esquina diagonal"/>
            <p:cNvSpPr/>
            <p:nvPr/>
          </p:nvSpPr>
          <p:spPr>
            <a:xfrm>
              <a:off x="2115" y="3555"/>
              <a:ext cx="1575" cy="450"/>
            </a:xfrm>
            <a:prstGeom prst="round2DiagRect">
              <a:avLst/>
            </a:prstGeom>
            <a:solidFill>
              <a:srgbClr val="35DF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a:solidFill>
                    <a:srgbClr val="FFFFFF"/>
                  </a:solidFill>
                  <a:cs typeface="Arial" panose="020B0604020202020204" pitchFamily="34" charset="0"/>
                </a:rPr>
                <a:t>Canales de Distribución</a:t>
              </a:r>
              <a:endParaRPr lang="es-ES" altLang="es-ES" sz="1350">
                <a:solidFill>
                  <a:schemeClr val="tx1"/>
                </a:solidFill>
                <a:latin typeface="Arial" panose="020B0604020202020204" pitchFamily="34" charset="0"/>
                <a:cs typeface="Arial" panose="020B0604020202020204" pitchFamily="34" charset="0"/>
              </a:endParaRPr>
            </a:p>
          </p:txBody>
        </p:sp>
        <p:sp>
          <p:nvSpPr>
            <p:cNvPr id="8" name="7 Redondear rectángulo de esquina diagonal"/>
            <p:cNvSpPr/>
            <p:nvPr/>
          </p:nvSpPr>
          <p:spPr>
            <a:xfrm>
              <a:off x="3915" y="2565"/>
              <a:ext cx="1575" cy="451"/>
            </a:xfrm>
            <a:prstGeom prst="round2Diag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a:solidFill>
                    <a:srgbClr val="FFFFFF"/>
                  </a:solidFill>
                  <a:cs typeface="Arial" panose="020B0604020202020204" pitchFamily="34" charset="0"/>
                </a:rPr>
                <a:t>Unidades de negocios</a:t>
              </a:r>
              <a:endParaRPr lang="es-ES" altLang="es-ES" sz="1350">
                <a:solidFill>
                  <a:schemeClr val="tx1"/>
                </a:solidFill>
                <a:latin typeface="Arial" panose="020B0604020202020204" pitchFamily="34" charset="0"/>
                <a:cs typeface="Arial" panose="020B0604020202020204" pitchFamily="34" charset="0"/>
              </a:endParaRPr>
            </a:p>
          </p:txBody>
        </p:sp>
        <p:sp>
          <p:nvSpPr>
            <p:cNvPr id="9" name="8 Redondear rectángulo de esquina diagonal"/>
            <p:cNvSpPr/>
            <p:nvPr/>
          </p:nvSpPr>
          <p:spPr>
            <a:xfrm>
              <a:off x="315" y="2565"/>
              <a:ext cx="1575" cy="405"/>
            </a:xfrm>
            <a:prstGeom prst="round2Diag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a:solidFill>
                    <a:srgbClr val="FFFFFF"/>
                  </a:solidFill>
                  <a:cs typeface="Arial" panose="020B0604020202020204" pitchFamily="34" charset="0"/>
                </a:rPr>
                <a:t>Clientes</a:t>
              </a:r>
              <a:endParaRPr lang="es-ES" altLang="es-ES" sz="135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937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a:xfrm>
            <a:off x="2434185" y="1573942"/>
            <a:ext cx="6172200" cy="426920"/>
          </a:xfrm>
        </p:spPr>
        <p:txBody>
          <a:bodyPr>
            <a:normAutofit/>
          </a:bodyPr>
          <a:lstStyle/>
          <a:p>
            <a:pPr>
              <a:defRPr/>
            </a:pPr>
            <a:r>
              <a:rPr lang="es-MX" altLang="es-ES" sz="2100" b="1" dirty="0">
                <a:solidFill>
                  <a:schemeClr val="tx1">
                    <a:lumMod val="75000"/>
                    <a:lumOff val="25000"/>
                  </a:schemeClr>
                </a:solidFill>
              </a:rPr>
              <a:t>MODELOS DE NEGOCIOS</a:t>
            </a:r>
          </a:p>
        </p:txBody>
      </p:sp>
      <p:sp>
        <p:nvSpPr>
          <p:cNvPr id="80899" name="2 Marcador de contenido"/>
          <p:cNvSpPr>
            <a:spLocks noGrp="1"/>
          </p:cNvSpPr>
          <p:nvPr>
            <p:ph idx="1"/>
          </p:nvPr>
        </p:nvSpPr>
        <p:spPr>
          <a:xfrm>
            <a:off x="1494235" y="2078831"/>
            <a:ext cx="6172200" cy="1533525"/>
          </a:xfrm>
        </p:spPr>
        <p:txBody>
          <a:bodyPr>
            <a:normAutofit/>
          </a:bodyPr>
          <a:lstStyle/>
          <a:p>
            <a:pPr algn="just" eaLnBrk="1" hangingPunct="1"/>
            <a:r>
              <a:rPr lang="es-MX" altLang="es-ES" sz="1500" b="1" dirty="0"/>
              <a:t>Internet.- </a:t>
            </a:r>
            <a:r>
              <a:rPr lang="es-MX" altLang="es-ES" sz="1500" dirty="0"/>
              <a:t>Desde un enfoque inicial, web </a:t>
            </a:r>
            <a:r>
              <a:rPr lang="es-MX" altLang="es-ES" sz="1500" dirty="0" err="1"/>
              <a:t>side</a:t>
            </a:r>
            <a:r>
              <a:rPr lang="es-MX" altLang="es-ES" sz="1500" dirty="0"/>
              <a:t> de </a:t>
            </a:r>
            <a:r>
              <a:rPr lang="es-MX" altLang="es-ES" sz="1500" b="1" dirty="0"/>
              <a:t>“vendedor”, </a:t>
            </a:r>
            <a:r>
              <a:rPr lang="es-MX" altLang="es-ES" sz="1500" dirty="0"/>
              <a:t>que ofrece sus productos o servicios hacia un gran número de clientes potenciales, pasando por un más reciente enfoque de </a:t>
            </a:r>
            <a:r>
              <a:rPr lang="es-MX" altLang="es-ES" sz="1500" b="1" dirty="0"/>
              <a:t>“comprador” </a:t>
            </a:r>
            <a:r>
              <a:rPr lang="es-MX" altLang="es-ES" sz="1500" dirty="0"/>
              <a:t>que selecciona a sus suministradores a través de la red.</a:t>
            </a:r>
            <a:endParaRPr lang="es-MX" altLang="es-ES" sz="1500" b="1" dirty="0"/>
          </a:p>
        </p:txBody>
      </p:sp>
      <p:pic>
        <p:nvPicPr>
          <p:cNvPr id="809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430" y="3419868"/>
            <a:ext cx="4566754" cy="147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2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791" y="2003116"/>
            <a:ext cx="2590800" cy="265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1 Título"/>
          <p:cNvSpPr>
            <a:spLocks noGrp="1"/>
          </p:cNvSpPr>
          <p:nvPr>
            <p:ph type="title"/>
          </p:nvPr>
        </p:nvSpPr>
        <p:spPr>
          <a:xfrm>
            <a:off x="3040953" y="1358280"/>
            <a:ext cx="2290988" cy="857250"/>
          </a:xfrm>
        </p:spPr>
        <p:txBody>
          <a:bodyPr/>
          <a:lstStyle/>
          <a:p>
            <a:pPr>
              <a:defRPr/>
            </a:pPr>
            <a:r>
              <a:rPr lang="es-MX" altLang="es-ES" sz="3000" b="1" dirty="0">
                <a:solidFill>
                  <a:schemeClr val="tx1">
                    <a:lumMod val="75000"/>
                    <a:lumOff val="25000"/>
                  </a:schemeClr>
                </a:solidFill>
              </a:rPr>
              <a:t>BENEFICIOS</a:t>
            </a:r>
          </a:p>
        </p:txBody>
      </p:sp>
      <p:sp>
        <p:nvSpPr>
          <p:cNvPr id="75780" name="2 Marcador de contenido"/>
          <p:cNvSpPr>
            <a:spLocks noGrp="1"/>
          </p:cNvSpPr>
          <p:nvPr>
            <p:ph idx="1"/>
          </p:nvPr>
        </p:nvSpPr>
        <p:spPr>
          <a:xfrm>
            <a:off x="1494236" y="2402682"/>
            <a:ext cx="4544615" cy="2903935"/>
          </a:xfrm>
        </p:spPr>
        <p:txBody>
          <a:bodyPr rtlCol="0">
            <a:normAutofit/>
          </a:bodyPr>
          <a:lstStyle/>
          <a:p>
            <a:pPr marL="68580" indent="-68580">
              <a:defRPr/>
            </a:pPr>
            <a:r>
              <a:rPr lang="es-MX" altLang="es-ES" sz="1500" dirty="0">
                <a:solidFill>
                  <a:schemeClr val="tx1">
                    <a:lumMod val="75000"/>
                    <a:lumOff val="25000"/>
                  </a:schemeClr>
                </a:solidFill>
              </a:rPr>
              <a:t>Simplificación de la cadena externa.</a:t>
            </a:r>
          </a:p>
          <a:p>
            <a:pPr marL="68580" indent="-68580">
              <a:defRPr/>
            </a:pPr>
            <a:r>
              <a:rPr lang="es-MX" altLang="es-ES" sz="1500" dirty="0">
                <a:solidFill>
                  <a:schemeClr val="tx1">
                    <a:lumMod val="75000"/>
                    <a:lumOff val="25000"/>
                  </a:schemeClr>
                </a:solidFill>
              </a:rPr>
              <a:t>Simplificación de procesos.</a:t>
            </a:r>
          </a:p>
          <a:p>
            <a:pPr marL="68580" indent="-68580">
              <a:defRPr/>
            </a:pPr>
            <a:r>
              <a:rPr lang="es-MX" altLang="es-ES" sz="1500" dirty="0">
                <a:solidFill>
                  <a:schemeClr val="tx1">
                    <a:lumMod val="75000"/>
                    <a:lumOff val="25000"/>
                  </a:schemeClr>
                </a:solidFill>
              </a:rPr>
              <a:t>Aumento de la productividad.</a:t>
            </a:r>
          </a:p>
          <a:p>
            <a:pPr marL="68580" indent="-68580">
              <a:defRPr/>
            </a:pPr>
            <a:r>
              <a:rPr lang="es-MX" altLang="es-ES" sz="1500" dirty="0">
                <a:solidFill>
                  <a:schemeClr val="tx1">
                    <a:lumMod val="75000"/>
                    <a:lumOff val="25000"/>
                  </a:schemeClr>
                </a:solidFill>
              </a:rPr>
              <a:t>Mejor calidad de la información.</a:t>
            </a:r>
          </a:p>
          <a:p>
            <a:pPr marL="68580" indent="-68580">
              <a:defRPr/>
            </a:pPr>
            <a:r>
              <a:rPr lang="es-MX" altLang="es-ES" sz="1500" dirty="0">
                <a:solidFill>
                  <a:schemeClr val="tx1">
                    <a:lumMod val="75000"/>
                    <a:lumOff val="25000"/>
                  </a:schemeClr>
                </a:solidFill>
              </a:rPr>
              <a:t>Mejor control.</a:t>
            </a:r>
          </a:p>
          <a:p>
            <a:pPr marL="68580" indent="-68580">
              <a:defRPr/>
            </a:pPr>
            <a:r>
              <a:rPr lang="es-MX" altLang="es-ES" sz="1500" dirty="0">
                <a:solidFill>
                  <a:schemeClr val="tx1">
                    <a:lumMod val="75000"/>
                    <a:lumOff val="25000"/>
                  </a:schemeClr>
                </a:solidFill>
              </a:rPr>
              <a:t>Aumento de la base de clientes potenciales.</a:t>
            </a:r>
          </a:p>
          <a:p>
            <a:pPr marL="68580" indent="-68580">
              <a:defRPr/>
            </a:pPr>
            <a:r>
              <a:rPr lang="es-MX" altLang="es-ES" sz="1500" dirty="0">
                <a:solidFill>
                  <a:schemeClr val="tx1">
                    <a:lumMod val="75000"/>
                    <a:lumOff val="25000"/>
                  </a:schemeClr>
                </a:solidFill>
              </a:rPr>
              <a:t>Aumento de la eficiencia.</a:t>
            </a:r>
          </a:p>
          <a:p>
            <a:pPr marL="68580" indent="-68580">
              <a:defRPr/>
            </a:pPr>
            <a:r>
              <a:rPr lang="es-MX" altLang="es-ES" sz="1500" dirty="0">
                <a:solidFill>
                  <a:schemeClr val="tx1">
                    <a:lumMod val="75000"/>
                    <a:lumOff val="25000"/>
                  </a:schemeClr>
                </a:solidFill>
              </a:rPr>
              <a:t>Aumento de la lealtad de clientes.</a:t>
            </a:r>
          </a:p>
        </p:txBody>
      </p:sp>
    </p:spTree>
    <p:extLst>
      <p:ext uri="{BB962C8B-B14F-4D97-AF65-F5344CB8AC3E}">
        <p14:creationId xmlns:p14="http://schemas.microsoft.com/office/powerpoint/2010/main" val="95306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Marcador de contenido"/>
          <p:cNvSpPr>
            <a:spLocks noGrp="1"/>
          </p:cNvSpPr>
          <p:nvPr>
            <p:ph idx="1"/>
          </p:nvPr>
        </p:nvSpPr>
        <p:spPr>
          <a:xfrm>
            <a:off x="1439466" y="2025255"/>
            <a:ext cx="3895725" cy="3655219"/>
          </a:xfrm>
        </p:spPr>
        <p:txBody>
          <a:bodyPr>
            <a:normAutofit/>
          </a:bodyPr>
          <a:lstStyle/>
          <a:p>
            <a:pPr eaLnBrk="1" hangingPunct="1"/>
            <a:r>
              <a:rPr lang="es-MX" altLang="es-ES" sz="1500" dirty="0"/>
              <a:t>Uno de los principales factores claves de la integración de la cadena de valor es la tecnología.</a:t>
            </a:r>
          </a:p>
          <a:p>
            <a:pPr eaLnBrk="1" hangingPunct="1">
              <a:buFont typeface="Arial" panose="020B0604020202020204" pitchFamily="34" charset="0"/>
              <a:buNone/>
            </a:pPr>
            <a:r>
              <a:rPr lang="es-MX" altLang="es-ES" sz="1500" dirty="0"/>
              <a:t>Factores que indica si una empresa a logrado integrar exitosamente una cadena de valor:</a:t>
            </a:r>
          </a:p>
          <a:p>
            <a:pPr eaLnBrk="1" hangingPunct="1">
              <a:buFont typeface="Wingdings" panose="05000000000000000000" pitchFamily="2" charset="2"/>
              <a:buChar char="Ø"/>
            </a:pPr>
            <a:r>
              <a:rPr lang="es-MX" altLang="es-ES" sz="1500" dirty="0"/>
              <a:t>Transacciones en tiempo real.</a:t>
            </a:r>
          </a:p>
          <a:p>
            <a:pPr eaLnBrk="1" hangingPunct="1">
              <a:buFont typeface="Wingdings" panose="05000000000000000000" pitchFamily="2" charset="2"/>
              <a:buChar char="Ø"/>
            </a:pPr>
            <a:r>
              <a:rPr lang="es-MX" altLang="es-ES" sz="1500" dirty="0"/>
              <a:t>Reducción de tiempo de proceso y transacciones.</a:t>
            </a:r>
          </a:p>
          <a:p>
            <a:pPr eaLnBrk="1" hangingPunct="1">
              <a:buFont typeface="Wingdings" panose="05000000000000000000" pitchFamily="2" charset="2"/>
              <a:buChar char="Ø"/>
            </a:pPr>
            <a:r>
              <a:rPr lang="es-MX" altLang="es-ES" sz="1500" dirty="0"/>
              <a:t>Reducción de costos.</a:t>
            </a:r>
          </a:p>
          <a:p>
            <a:pPr eaLnBrk="1" hangingPunct="1">
              <a:buFont typeface="Wingdings" panose="05000000000000000000" pitchFamily="2" charset="2"/>
              <a:buChar char="Ø"/>
            </a:pPr>
            <a:r>
              <a:rPr lang="es-MX" altLang="es-ES" sz="1500" dirty="0"/>
              <a:t>Operaciones precisas.</a:t>
            </a:r>
          </a:p>
        </p:txBody>
      </p:sp>
      <p:pic>
        <p:nvPicPr>
          <p:cNvPr id="16386" name="Picture 2"/>
          <p:cNvPicPr>
            <a:picLocks noChangeAspect="1" noChangeArrowheads="1"/>
          </p:cNvPicPr>
          <p:nvPr/>
        </p:nvPicPr>
        <p:blipFill>
          <a:blip r:embed="rId2"/>
          <a:srcRect/>
          <a:stretch>
            <a:fillRect/>
          </a:stretch>
        </p:blipFill>
        <p:spPr bwMode="auto">
          <a:xfrm>
            <a:off x="5104928" y="2662187"/>
            <a:ext cx="2589628" cy="252062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2137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799" y="1627832"/>
            <a:ext cx="2783681" cy="39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1 Título"/>
          <p:cNvSpPr>
            <a:spLocks noGrp="1"/>
          </p:cNvSpPr>
          <p:nvPr>
            <p:ph type="title"/>
          </p:nvPr>
        </p:nvSpPr>
        <p:spPr>
          <a:xfrm>
            <a:off x="1494235" y="1376363"/>
            <a:ext cx="6172200" cy="857250"/>
          </a:xfrm>
        </p:spPr>
        <p:txBody>
          <a:bodyPr/>
          <a:lstStyle/>
          <a:p>
            <a:pPr>
              <a:defRPr/>
            </a:pPr>
            <a:r>
              <a:rPr lang="es-MX" altLang="es-ES" sz="3000" b="1">
                <a:solidFill>
                  <a:schemeClr val="tx1">
                    <a:lumMod val="75000"/>
                    <a:lumOff val="25000"/>
                  </a:schemeClr>
                </a:solidFill>
              </a:rPr>
              <a:t>CADENA DE SUMINISTROS</a:t>
            </a:r>
          </a:p>
        </p:txBody>
      </p:sp>
      <p:sp>
        <p:nvSpPr>
          <p:cNvPr id="65540" name="2 Marcador de contenido"/>
          <p:cNvSpPr>
            <a:spLocks noGrp="1"/>
          </p:cNvSpPr>
          <p:nvPr>
            <p:ph idx="1"/>
          </p:nvPr>
        </p:nvSpPr>
        <p:spPr>
          <a:xfrm>
            <a:off x="1494236" y="2187180"/>
            <a:ext cx="3401615" cy="3477815"/>
          </a:xfrm>
        </p:spPr>
        <p:txBody>
          <a:bodyPr/>
          <a:lstStyle/>
          <a:p>
            <a:pPr algn="just" eaLnBrk="1" hangingPunct="1"/>
            <a:r>
              <a:rPr lang="es-MX" altLang="es-ES" sz="1800"/>
              <a:t>Logística.- El proceso de materiales moviéndose a través de la empresa.</a:t>
            </a:r>
          </a:p>
          <a:p>
            <a:pPr algn="just" eaLnBrk="1" hangingPunct="1"/>
            <a:r>
              <a:rPr lang="es-MX" altLang="es-ES" sz="1800"/>
              <a:t>Administración de materiales.- Movimiento de materiales y componentes dentro de la empresa.</a:t>
            </a:r>
          </a:p>
          <a:p>
            <a:pPr algn="just" eaLnBrk="1" hangingPunct="1"/>
            <a:r>
              <a:rPr lang="es-MX" altLang="es-ES" sz="1800"/>
              <a:t>Distribución física.- Describe el movimiento de los bienes terminados desde la planta asta el consumidor final.</a:t>
            </a:r>
          </a:p>
        </p:txBody>
      </p:sp>
    </p:spTree>
    <p:extLst>
      <p:ext uri="{BB962C8B-B14F-4D97-AF65-F5344CB8AC3E}">
        <p14:creationId xmlns:p14="http://schemas.microsoft.com/office/powerpoint/2010/main" val="139696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Marcador de contenido"/>
          <p:cNvSpPr>
            <a:spLocks noGrp="1"/>
          </p:cNvSpPr>
          <p:nvPr>
            <p:ph idx="1"/>
          </p:nvPr>
        </p:nvSpPr>
        <p:spPr>
          <a:xfrm>
            <a:off x="1439466" y="2187178"/>
            <a:ext cx="4057650" cy="3538538"/>
          </a:xfrm>
        </p:spPr>
        <p:txBody>
          <a:bodyPr>
            <a:normAutofit/>
          </a:bodyPr>
          <a:lstStyle/>
          <a:p>
            <a:pPr eaLnBrk="1" hangingPunct="1">
              <a:buFont typeface="Wingdings" panose="05000000000000000000" pitchFamily="2" charset="2"/>
              <a:buChar char="Ø"/>
            </a:pPr>
            <a:r>
              <a:rPr lang="es-MX" altLang="es-ES" sz="1500" dirty="0"/>
              <a:t>Mejor control interno de la información generada en la empresa.</a:t>
            </a:r>
          </a:p>
          <a:p>
            <a:pPr eaLnBrk="1" hangingPunct="1">
              <a:buFont typeface="Wingdings" panose="05000000000000000000" pitchFamily="2" charset="2"/>
              <a:buChar char="Ø"/>
            </a:pPr>
            <a:r>
              <a:rPr lang="es-MX" altLang="es-ES" sz="1500" dirty="0"/>
              <a:t>Resolución rápida de los problemas.</a:t>
            </a:r>
          </a:p>
          <a:p>
            <a:pPr eaLnBrk="1" hangingPunct="1">
              <a:buFont typeface="Wingdings" panose="05000000000000000000" pitchFamily="2" charset="2"/>
              <a:buChar char="Ø"/>
            </a:pPr>
            <a:r>
              <a:rPr lang="es-MX" altLang="es-ES" sz="1500" dirty="0"/>
              <a:t>Reducción de retrasos en la entrega de pedidos.</a:t>
            </a:r>
          </a:p>
          <a:p>
            <a:pPr eaLnBrk="1" hangingPunct="1">
              <a:buFont typeface="Wingdings" panose="05000000000000000000" pitchFamily="2" charset="2"/>
              <a:buChar char="Ø"/>
            </a:pPr>
            <a:r>
              <a:rPr lang="es-MX" altLang="es-ES" sz="1500" dirty="0"/>
              <a:t>Reducción de retrasos en la entrega de insumos.</a:t>
            </a:r>
          </a:p>
          <a:p>
            <a:pPr eaLnBrk="1" hangingPunct="1">
              <a:buFont typeface="Wingdings" panose="05000000000000000000" pitchFamily="2" charset="2"/>
              <a:buChar char="Ø"/>
            </a:pPr>
            <a:r>
              <a:rPr lang="es-MX" altLang="es-ES" sz="1500" dirty="0"/>
              <a:t>Rápida respuesta a peticiones del cliente.</a:t>
            </a:r>
          </a:p>
          <a:p>
            <a:pPr eaLnBrk="1" hangingPunct="1">
              <a:buFont typeface="Wingdings" panose="05000000000000000000" pitchFamily="2" charset="2"/>
              <a:buChar char="Ø"/>
            </a:pPr>
            <a:r>
              <a:rPr lang="es-MX" altLang="es-ES" sz="1500" dirty="0"/>
              <a:t>Acceso al cliente para conocer estatus de sus pedidos.</a:t>
            </a:r>
          </a:p>
        </p:txBody>
      </p:sp>
      <p:pic>
        <p:nvPicPr>
          <p:cNvPr id="83971" name="Picture 5"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973" y="2457450"/>
            <a:ext cx="2293144" cy="259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80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1547813" y="1593056"/>
            <a:ext cx="6172200" cy="857250"/>
          </a:xfrm>
        </p:spPr>
        <p:txBody>
          <a:bodyPr>
            <a:normAutofit/>
          </a:bodyPr>
          <a:lstStyle/>
          <a:p>
            <a:pPr>
              <a:defRPr/>
            </a:pPr>
            <a:r>
              <a:rPr lang="es-MX" altLang="es-ES" sz="2700" b="1" dirty="0">
                <a:solidFill>
                  <a:schemeClr val="tx1">
                    <a:lumMod val="75000"/>
                    <a:lumOff val="25000"/>
                  </a:schemeClr>
                </a:solidFill>
              </a:rPr>
              <a:t>SAP (SYSTEM APPLICATION PRODUCT)</a:t>
            </a:r>
          </a:p>
        </p:txBody>
      </p:sp>
      <p:sp>
        <p:nvSpPr>
          <p:cNvPr id="84995" name="2 Marcador de contenido"/>
          <p:cNvSpPr>
            <a:spLocks noGrp="1"/>
          </p:cNvSpPr>
          <p:nvPr>
            <p:ph idx="1"/>
          </p:nvPr>
        </p:nvSpPr>
        <p:spPr>
          <a:xfrm>
            <a:off x="1494235" y="2457451"/>
            <a:ext cx="6172200" cy="1175147"/>
          </a:xfrm>
        </p:spPr>
        <p:txBody>
          <a:bodyPr>
            <a:normAutofit/>
          </a:bodyPr>
          <a:lstStyle/>
          <a:p>
            <a:pPr algn="just" eaLnBrk="1" hangingPunct="1"/>
            <a:r>
              <a:rPr lang="es-MX" altLang="es-ES" sz="1500" dirty="0"/>
              <a:t>SAP logra administrar mediante su software de una manera eficiente las operaciones necesarias para llevar a cabo todo el proceso de compras de un artículo desde internet manejando toda la logística implicada en ello.</a:t>
            </a:r>
          </a:p>
        </p:txBody>
      </p:sp>
      <p:pic>
        <p:nvPicPr>
          <p:cNvPr id="849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221" y="3632598"/>
            <a:ext cx="4483861" cy="15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8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899" y="2672953"/>
            <a:ext cx="2544365"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1 Título"/>
          <p:cNvSpPr>
            <a:spLocks noGrp="1"/>
          </p:cNvSpPr>
          <p:nvPr>
            <p:ph type="ctrTitle" idx="4294967295"/>
          </p:nvPr>
        </p:nvSpPr>
        <p:spPr>
          <a:xfrm>
            <a:off x="3314700" y="1214438"/>
            <a:ext cx="5829300" cy="1103312"/>
          </a:xfrm>
        </p:spPr>
        <p:txBody>
          <a:bodyPr/>
          <a:lstStyle/>
          <a:p>
            <a:pPr>
              <a:defRPr/>
            </a:pPr>
            <a:r>
              <a:rPr lang="es-MX" altLang="es-ES" sz="3000" b="1" dirty="0">
                <a:solidFill>
                  <a:schemeClr val="tx1">
                    <a:lumMod val="75000"/>
                    <a:lumOff val="25000"/>
                  </a:schemeClr>
                </a:solidFill>
              </a:rPr>
              <a:t>PROCESO LOGÍSTICO DE SAP </a:t>
            </a:r>
          </a:p>
        </p:txBody>
      </p:sp>
      <p:sp>
        <p:nvSpPr>
          <p:cNvPr id="86020" name="2 Subtítulo"/>
          <p:cNvSpPr>
            <a:spLocks noGrp="1"/>
          </p:cNvSpPr>
          <p:nvPr>
            <p:ph type="subTitle" idx="4294967295"/>
          </p:nvPr>
        </p:nvSpPr>
        <p:spPr>
          <a:xfrm>
            <a:off x="0" y="2511425"/>
            <a:ext cx="3321050" cy="2311400"/>
          </a:xfrm>
        </p:spPr>
        <p:txBody>
          <a:bodyPr/>
          <a:lstStyle/>
          <a:p>
            <a:pPr marL="0" indent="0" algn="just">
              <a:buNone/>
            </a:pPr>
            <a:r>
              <a:rPr lang="es-MX" altLang="es-ES" sz="1800" dirty="0"/>
              <a:t>SAP logra administrar mediante su software las operaciones necesarias para llevar acabo todo el proceso.</a:t>
            </a:r>
          </a:p>
          <a:p>
            <a:pPr marL="0" indent="0" algn="just">
              <a:buNone/>
            </a:pPr>
            <a:r>
              <a:rPr lang="es-MX" altLang="es-ES" sz="1800" dirty="0"/>
              <a:t>Implicando todos los esfuerzos de proveedores y clientes en este proceso logístico.</a:t>
            </a:r>
            <a:r>
              <a:rPr lang="es-MX" altLang="es-ES" dirty="0"/>
              <a:t> </a:t>
            </a:r>
          </a:p>
        </p:txBody>
      </p:sp>
    </p:spTree>
    <p:extLst>
      <p:ext uri="{BB962C8B-B14F-4D97-AF65-F5344CB8AC3E}">
        <p14:creationId xmlns:p14="http://schemas.microsoft.com/office/powerpoint/2010/main" val="9338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085" y="1970486"/>
            <a:ext cx="2051447" cy="204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915" y="3720626"/>
            <a:ext cx="2060908" cy="8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0" name="1 Título"/>
          <p:cNvSpPr>
            <a:spLocks noGrp="1"/>
          </p:cNvSpPr>
          <p:nvPr>
            <p:ph type="title" idx="4294967295"/>
          </p:nvPr>
        </p:nvSpPr>
        <p:spPr>
          <a:xfrm>
            <a:off x="2971800" y="890588"/>
            <a:ext cx="6172200" cy="857250"/>
          </a:xfrm>
        </p:spPr>
        <p:txBody>
          <a:bodyPr/>
          <a:lstStyle/>
          <a:p>
            <a:pPr>
              <a:defRPr/>
            </a:pPr>
            <a:r>
              <a:rPr lang="es-MX" altLang="es-ES" sz="3000" b="1" dirty="0">
                <a:solidFill>
                  <a:schemeClr val="tx1">
                    <a:lumMod val="75000"/>
                    <a:lumOff val="25000"/>
                  </a:schemeClr>
                </a:solidFill>
              </a:rPr>
              <a:t>LOS BENEFICIOS DEL SAP</a:t>
            </a:r>
          </a:p>
        </p:txBody>
      </p:sp>
      <p:sp>
        <p:nvSpPr>
          <p:cNvPr id="87045" name="3 Marcador de contenido"/>
          <p:cNvSpPr>
            <a:spLocks noGrp="1"/>
          </p:cNvSpPr>
          <p:nvPr>
            <p:ph sz="half" idx="4294967295"/>
          </p:nvPr>
        </p:nvSpPr>
        <p:spPr>
          <a:xfrm>
            <a:off x="6218238" y="2511425"/>
            <a:ext cx="2925762" cy="1071563"/>
          </a:xfrm>
        </p:spPr>
        <p:txBody>
          <a:bodyPr/>
          <a:lstStyle/>
          <a:p>
            <a:pPr algn="just" eaLnBrk="1" hangingPunct="1"/>
            <a:r>
              <a:rPr lang="es-MX" altLang="es-ES" sz="1800"/>
              <a:t>Herramienta indispensable en la búsqueda de ventajas competitivas</a:t>
            </a:r>
          </a:p>
        </p:txBody>
      </p:sp>
      <p:sp>
        <p:nvSpPr>
          <p:cNvPr id="87046" name="2 Marcador de contenido"/>
          <p:cNvSpPr txBox="1">
            <a:spLocks/>
          </p:cNvSpPr>
          <p:nvPr/>
        </p:nvSpPr>
        <p:spPr bwMode="auto">
          <a:xfrm>
            <a:off x="1143000" y="4131470"/>
            <a:ext cx="2925366" cy="123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pPr>
            <a:r>
              <a:rPr lang="es-MX" altLang="es-ES" dirty="0"/>
              <a:t>Aplicable a empresas de todos los tamaños (local, nacional, transnacional)</a:t>
            </a:r>
          </a:p>
          <a:p>
            <a:pPr algn="ctr" eaLnBrk="1" hangingPunct="1">
              <a:spcBef>
                <a:spcPct val="20000"/>
              </a:spcBef>
              <a:buFont typeface="Arial" panose="020B0604020202020204" pitchFamily="34" charset="0"/>
              <a:buChar char="•"/>
            </a:pPr>
            <a:endParaRPr lang="es-MX" altLang="es-ES" dirty="0"/>
          </a:p>
        </p:txBody>
      </p:sp>
    </p:spTree>
    <p:extLst>
      <p:ext uri="{BB962C8B-B14F-4D97-AF65-F5344CB8AC3E}">
        <p14:creationId xmlns:p14="http://schemas.microsoft.com/office/powerpoint/2010/main" val="186972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257" y="2671189"/>
            <a:ext cx="264676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idx="4294967295"/>
          </p:nvPr>
        </p:nvSpPr>
        <p:spPr>
          <a:xfrm>
            <a:off x="2971800" y="1592263"/>
            <a:ext cx="6172200" cy="973137"/>
          </a:xfrm>
        </p:spPr>
        <p:txBody>
          <a:bodyPr>
            <a:normAutofit/>
          </a:bodyPr>
          <a:lstStyle/>
          <a:p>
            <a:pPr>
              <a:defRPr/>
            </a:pPr>
            <a:r>
              <a:rPr lang="es-MX" altLang="es-ES" sz="2400" b="1" dirty="0">
                <a:solidFill>
                  <a:schemeClr val="tx1">
                    <a:lumMod val="75000"/>
                    <a:lumOff val="25000"/>
                  </a:schemeClr>
                </a:solidFill>
              </a:rPr>
              <a:t>CADENA DE VALOR Y CADENA DE SUMINISTROS</a:t>
            </a:r>
          </a:p>
        </p:txBody>
      </p:sp>
      <p:sp>
        <p:nvSpPr>
          <p:cNvPr id="88068" name="6 CuadroTexto"/>
          <p:cNvSpPr txBox="1">
            <a:spLocks noChangeArrowheads="1"/>
          </p:cNvSpPr>
          <p:nvPr/>
        </p:nvSpPr>
        <p:spPr bwMode="auto">
          <a:xfrm>
            <a:off x="1547814" y="2457450"/>
            <a:ext cx="329446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La cadena de suministros se puede convertir en la cadena de valor creando una estrategia logística poderosa. La cadena de suministro esta hecha por eslabones que pueden ser rotos fácilmente por un nuevo proveedor mientras que la cadena   de valor esta hecha por uniones más fuertes y más duras de fracturar.</a:t>
            </a:r>
          </a:p>
        </p:txBody>
      </p:sp>
    </p:spTree>
    <p:extLst>
      <p:ext uri="{BB962C8B-B14F-4D97-AF65-F5344CB8AC3E}">
        <p14:creationId xmlns:p14="http://schemas.microsoft.com/office/powerpoint/2010/main" val="5085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2971800" y="1322388"/>
            <a:ext cx="6172200" cy="973137"/>
          </a:xfrm>
        </p:spPr>
        <p:txBody>
          <a:bodyPr/>
          <a:lstStyle/>
          <a:p>
            <a:pPr>
              <a:defRPr/>
            </a:pPr>
            <a:r>
              <a:rPr lang="es-MX" altLang="es-ES" sz="3000" b="1" dirty="0">
                <a:solidFill>
                  <a:schemeClr val="tx1">
                    <a:lumMod val="75000"/>
                    <a:lumOff val="25000"/>
                  </a:schemeClr>
                </a:solidFill>
              </a:rPr>
              <a:t>FILOSOFÍA DE LA CADENA DE SUMINISTROS</a:t>
            </a:r>
          </a:p>
        </p:txBody>
      </p:sp>
      <p:sp>
        <p:nvSpPr>
          <p:cNvPr id="89092" name="6 CuadroTexto"/>
          <p:cNvSpPr txBox="1">
            <a:spLocks noChangeArrowheads="1"/>
          </p:cNvSpPr>
          <p:nvPr/>
        </p:nvSpPr>
        <p:spPr bwMode="auto">
          <a:xfrm>
            <a:off x="1763316" y="2511029"/>
            <a:ext cx="6000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Se basa en el modelo ganar- ganar. Convirtiéndose en un elemento clave que permite rediseñar los procesos productivos de la empresa  con altas exigencias de mercados nacionales e internacionales que buscan la respuesta eficiente al consumidor por medio de la distribución física </a:t>
            </a:r>
          </a:p>
        </p:txBody>
      </p:sp>
    </p:spTree>
    <p:extLst>
      <p:ext uri="{BB962C8B-B14F-4D97-AF65-F5344CB8AC3E}">
        <p14:creationId xmlns:p14="http://schemas.microsoft.com/office/powerpoint/2010/main" val="260946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Título"/>
          <p:cNvSpPr>
            <a:spLocks noGrp="1"/>
          </p:cNvSpPr>
          <p:nvPr>
            <p:ph type="title" idx="4294967295"/>
          </p:nvPr>
        </p:nvSpPr>
        <p:spPr>
          <a:xfrm>
            <a:off x="2971800" y="1484313"/>
            <a:ext cx="6172200" cy="1027112"/>
          </a:xfrm>
        </p:spPr>
        <p:txBody>
          <a:bodyPr/>
          <a:lstStyle/>
          <a:p>
            <a:pPr>
              <a:defRPr/>
            </a:pPr>
            <a:r>
              <a:rPr lang="es-MX" altLang="es-ES" sz="3000" b="1">
                <a:solidFill>
                  <a:schemeClr val="tx1">
                    <a:lumMod val="75000"/>
                    <a:lumOff val="25000"/>
                  </a:schemeClr>
                </a:solidFill>
              </a:rPr>
              <a:t>ACTIVIDADES EMPRESARIALES </a:t>
            </a:r>
            <a:br>
              <a:rPr lang="es-MX" altLang="es-ES" sz="3000" b="1">
                <a:solidFill>
                  <a:schemeClr val="tx1">
                    <a:lumMod val="75000"/>
                    <a:lumOff val="25000"/>
                  </a:schemeClr>
                </a:solidFill>
              </a:rPr>
            </a:br>
            <a:r>
              <a:rPr lang="es-MX" altLang="es-ES" sz="3000" b="1">
                <a:solidFill>
                  <a:schemeClr val="tx1">
                    <a:lumMod val="75000"/>
                    <a:lumOff val="25000"/>
                  </a:schemeClr>
                </a:solidFill>
              </a:rPr>
              <a:t>DE LA CADENA DE SUMINISTROS</a:t>
            </a:r>
            <a:r>
              <a:rPr lang="es-MX" altLang="es-ES" sz="3000">
                <a:solidFill>
                  <a:schemeClr val="tx1">
                    <a:lumMod val="75000"/>
                    <a:lumOff val="25000"/>
                  </a:schemeClr>
                </a:solidFill>
              </a:rPr>
              <a:t> </a:t>
            </a:r>
          </a:p>
        </p:txBody>
      </p:sp>
      <p:grpSp>
        <p:nvGrpSpPr>
          <p:cNvPr id="90115" name="9 Grupo"/>
          <p:cNvGrpSpPr>
            <a:grpSpLocks/>
          </p:cNvGrpSpPr>
          <p:nvPr/>
        </p:nvGrpSpPr>
        <p:grpSpPr bwMode="auto">
          <a:xfrm>
            <a:off x="1946673" y="2619376"/>
            <a:ext cx="5217319" cy="2899172"/>
            <a:chOff x="1071538" y="2500306"/>
            <a:chExt cx="7429552" cy="4071966"/>
          </a:xfrm>
        </p:grpSpPr>
        <p:sp>
          <p:nvSpPr>
            <p:cNvPr id="3" name="2 Elipse"/>
            <p:cNvSpPr/>
            <p:nvPr/>
          </p:nvSpPr>
          <p:spPr>
            <a:xfrm>
              <a:off x="3572357" y="2500306"/>
              <a:ext cx="2071865" cy="22140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MX" sz="1350" dirty="0"/>
                <a:t>Estructura de la cadena de suministros </a:t>
              </a:r>
            </a:p>
          </p:txBody>
        </p:sp>
        <p:sp>
          <p:nvSpPr>
            <p:cNvPr id="4" name="3 Rectángulo redondeado"/>
            <p:cNvSpPr/>
            <p:nvPr/>
          </p:nvSpPr>
          <p:spPr>
            <a:xfrm>
              <a:off x="1071538" y="2786264"/>
              <a:ext cx="1785330" cy="164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350" dirty="0"/>
                <a:t>Creación y planificación de la demanda</a:t>
              </a:r>
            </a:p>
          </p:txBody>
        </p:sp>
        <p:sp>
          <p:nvSpPr>
            <p:cNvPr id="5" name="4 Rectángulo redondeado"/>
            <p:cNvSpPr/>
            <p:nvPr/>
          </p:nvSpPr>
          <p:spPr>
            <a:xfrm>
              <a:off x="3501147" y="5644164"/>
              <a:ext cx="2499124" cy="92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350" dirty="0"/>
                <a:t>Planificación del abastecimiento </a:t>
              </a:r>
            </a:p>
          </p:txBody>
        </p:sp>
        <p:sp>
          <p:nvSpPr>
            <p:cNvPr id="6" name="5 Rectángulo redondeado"/>
            <p:cNvSpPr/>
            <p:nvPr/>
          </p:nvSpPr>
          <p:spPr>
            <a:xfrm>
              <a:off x="6715759" y="2786264"/>
              <a:ext cx="1785331" cy="164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350" dirty="0"/>
                <a:t>Cobertura de la demanda</a:t>
              </a:r>
            </a:p>
          </p:txBody>
        </p:sp>
        <p:sp>
          <p:nvSpPr>
            <p:cNvPr id="90120" name="6 Combinar"/>
            <p:cNvSpPr>
              <a:spLocks noChangeArrowheads="1"/>
            </p:cNvSpPr>
            <p:nvPr/>
          </p:nvSpPr>
          <p:spPr bwMode="auto">
            <a:xfrm rot="5400000">
              <a:off x="5750904" y="3464427"/>
              <a:ext cx="714058" cy="357745"/>
            </a:xfrm>
            <a:prstGeom prst="flowChartMerge">
              <a:avLst/>
            </a:prstGeom>
            <a:solidFill>
              <a:schemeClr val="accent1"/>
            </a:solidFill>
            <a:ln w="25400" algn="ctr">
              <a:solidFill>
                <a:srgbClr val="385D8A"/>
              </a:solidFill>
              <a:miter lim="800000"/>
              <a:headEnd/>
              <a:tailEnd/>
            </a:ln>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1350">
                <a:solidFill>
                  <a:srgbClr val="FFFFFF"/>
                </a:solidFill>
              </a:endParaRPr>
            </a:p>
          </p:txBody>
        </p:sp>
        <p:sp>
          <p:nvSpPr>
            <p:cNvPr id="90121" name="7 Combinar"/>
            <p:cNvSpPr>
              <a:spLocks noChangeArrowheads="1"/>
            </p:cNvSpPr>
            <p:nvPr/>
          </p:nvSpPr>
          <p:spPr bwMode="auto">
            <a:xfrm rot="-5400000">
              <a:off x="2893189" y="3465275"/>
              <a:ext cx="714058" cy="356049"/>
            </a:xfrm>
            <a:prstGeom prst="flowChartMerge">
              <a:avLst/>
            </a:prstGeom>
            <a:solidFill>
              <a:schemeClr val="accent1"/>
            </a:solidFill>
            <a:ln w="25400" algn="ctr">
              <a:solidFill>
                <a:srgbClr val="385D8A"/>
              </a:solidFill>
              <a:miter lim="800000"/>
              <a:headEnd/>
              <a:tailEnd/>
            </a:ln>
          </p:spPr>
          <p:txBody>
            <a:bodyPr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1350">
                <a:solidFill>
                  <a:srgbClr val="FFFFFF"/>
                </a:solidFill>
              </a:endParaRPr>
            </a:p>
          </p:txBody>
        </p:sp>
        <p:sp>
          <p:nvSpPr>
            <p:cNvPr id="90122" name="8 Combinar"/>
            <p:cNvSpPr>
              <a:spLocks noChangeArrowheads="1"/>
            </p:cNvSpPr>
            <p:nvPr/>
          </p:nvSpPr>
          <p:spPr bwMode="auto">
            <a:xfrm rot="10800000">
              <a:off x="4286150" y="5072250"/>
              <a:ext cx="713793" cy="356193"/>
            </a:xfrm>
            <a:prstGeom prst="flowChartMerge">
              <a:avLst/>
            </a:prstGeom>
            <a:solidFill>
              <a:schemeClr val="accent1"/>
            </a:solidFill>
            <a:ln w="25400" algn="ctr">
              <a:solidFill>
                <a:srgbClr val="385D8A"/>
              </a:solidFill>
              <a:miter lim="800000"/>
              <a:headEnd/>
              <a:tailEnd/>
            </a:ln>
          </p:spPr>
          <p:txBody>
            <a:bodyPr rot="1080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1350">
                <a:solidFill>
                  <a:srgbClr val="FFFFFF"/>
                </a:solidFill>
              </a:endParaRPr>
            </a:p>
          </p:txBody>
        </p:sp>
      </p:grpSp>
    </p:spTree>
    <p:extLst>
      <p:ext uri="{BB962C8B-B14F-4D97-AF65-F5344CB8AC3E}">
        <p14:creationId xmlns:p14="http://schemas.microsoft.com/office/powerpoint/2010/main" val="253175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2971800" y="1538288"/>
            <a:ext cx="6172200" cy="973137"/>
          </a:xfrm>
        </p:spPr>
        <p:txBody>
          <a:bodyPr/>
          <a:lstStyle/>
          <a:p>
            <a:pPr>
              <a:defRPr/>
            </a:pPr>
            <a:r>
              <a:rPr lang="es-MX" altLang="es-ES" sz="3000">
                <a:solidFill>
                  <a:schemeClr val="tx1">
                    <a:lumMod val="75000"/>
                    <a:lumOff val="25000"/>
                  </a:schemeClr>
                </a:solidFill>
              </a:rPr>
              <a:t>OBJETIVOS PRINCIPALES DE LA CADENA DE SUMINISTROS</a:t>
            </a:r>
          </a:p>
        </p:txBody>
      </p:sp>
      <p:sp>
        <p:nvSpPr>
          <p:cNvPr id="91140" name="7 CuadroTexto"/>
          <p:cNvSpPr txBox="1">
            <a:spLocks noChangeArrowheads="1"/>
          </p:cNvSpPr>
          <p:nvPr/>
        </p:nvSpPr>
        <p:spPr bwMode="auto">
          <a:xfrm>
            <a:off x="1558142" y="2511029"/>
            <a:ext cx="5753100" cy="361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Tx/>
              <a:buAutoNum type="arabicPeriod"/>
            </a:pPr>
            <a:r>
              <a:rPr lang="es-MX" altLang="es-ES" dirty="0"/>
              <a:t>Disminución de costos de transportación y distribución.</a:t>
            </a:r>
          </a:p>
          <a:p>
            <a:pPr algn="just" eaLnBrk="1" hangingPunct="1">
              <a:lnSpc>
                <a:spcPct val="130000"/>
              </a:lnSpc>
              <a:buFontTx/>
              <a:buAutoNum type="arabicPeriod"/>
            </a:pPr>
            <a:r>
              <a:rPr lang="es-MX" altLang="es-ES" dirty="0"/>
              <a:t>Hacer eficientes las actividades de valor de los integrantes de la cadena .</a:t>
            </a:r>
          </a:p>
          <a:p>
            <a:pPr algn="just" eaLnBrk="1" hangingPunct="1">
              <a:lnSpc>
                <a:spcPct val="130000"/>
              </a:lnSpc>
              <a:buFontTx/>
              <a:buAutoNum type="arabicPeriod"/>
            </a:pPr>
            <a:r>
              <a:rPr lang="es-MX" altLang="es-ES" dirty="0"/>
              <a:t>Integración de los niveles que la conforman.</a:t>
            </a:r>
          </a:p>
          <a:p>
            <a:pPr algn="just" eaLnBrk="1" hangingPunct="1">
              <a:lnSpc>
                <a:spcPct val="130000"/>
              </a:lnSpc>
              <a:buFontTx/>
              <a:buAutoNum type="arabicPeriod"/>
            </a:pPr>
            <a:r>
              <a:rPr lang="es-MX" altLang="es-ES" dirty="0"/>
              <a:t>Permite maximizar conocimiento.</a:t>
            </a:r>
          </a:p>
          <a:p>
            <a:pPr algn="just" eaLnBrk="1" hangingPunct="1">
              <a:lnSpc>
                <a:spcPct val="130000"/>
              </a:lnSpc>
              <a:buFontTx/>
              <a:buAutoNum type="arabicPeriod"/>
            </a:pPr>
            <a:r>
              <a:rPr lang="es-MX" altLang="es-ES" dirty="0"/>
              <a:t>Asegura a la empresa la disponibilidad de un producto dónde y cuándo lo necesite al precio adecuado con el valor agregado para el cliente</a:t>
            </a:r>
          </a:p>
          <a:p>
            <a:pPr eaLnBrk="1" hangingPunct="1">
              <a:buFontTx/>
              <a:buAutoNum type="arabicPeriod"/>
            </a:pPr>
            <a:endParaRPr lang="es-MX" altLang="es-ES" dirty="0"/>
          </a:p>
        </p:txBody>
      </p:sp>
    </p:spTree>
    <p:extLst>
      <p:ext uri="{BB962C8B-B14F-4D97-AF65-F5344CB8AC3E}">
        <p14:creationId xmlns:p14="http://schemas.microsoft.com/office/powerpoint/2010/main" val="1380147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4 Título"/>
          <p:cNvSpPr>
            <a:spLocks noGrp="1"/>
          </p:cNvSpPr>
          <p:nvPr>
            <p:ph type="title" idx="4294967295"/>
          </p:nvPr>
        </p:nvSpPr>
        <p:spPr>
          <a:xfrm>
            <a:off x="2971800" y="1484313"/>
            <a:ext cx="6172200" cy="973137"/>
          </a:xfrm>
        </p:spPr>
        <p:txBody>
          <a:bodyPr/>
          <a:lstStyle/>
          <a:p>
            <a:pPr>
              <a:defRPr/>
            </a:pPr>
            <a:r>
              <a:rPr lang="es-MX" altLang="es-ES" sz="3000" b="1">
                <a:solidFill>
                  <a:schemeClr val="tx1">
                    <a:lumMod val="75000"/>
                    <a:lumOff val="25000"/>
                  </a:schemeClr>
                </a:solidFill>
              </a:rPr>
              <a:t>DISEÑO DE LA CADENA DE SUMINISTROS</a:t>
            </a:r>
          </a:p>
        </p:txBody>
      </p:sp>
      <p:sp>
        <p:nvSpPr>
          <p:cNvPr id="92164" name="9 CuadroTexto"/>
          <p:cNvSpPr txBox="1">
            <a:spLocks noChangeArrowheads="1"/>
          </p:cNvSpPr>
          <p:nvPr/>
        </p:nvSpPr>
        <p:spPr bwMode="auto">
          <a:xfrm>
            <a:off x="1547813" y="2564607"/>
            <a:ext cx="58229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911225" indent="-285750">
              <a:defRPr>
                <a:solidFill>
                  <a:schemeClr val="tx1"/>
                </a:solidFill>
                <a:latin typeface="Calibri" panose="020F0502020204030204" pitchFamily="34" charset="0"/>
              </a:defRPr>
            </a:lvl2pPr>
            <a:lvl3pPr marL="1319213" indent="-228600">
              <a:defRPr>
                <a:solidFill>
                  <a:schemeClr val="tx1"/>
                </a:solidFill>
                <a:latin typeface="Calibri" panose="020F0502020204030204" pitchFamily="34" charset="0"/>
              </a:defRPr>
            </a:lvl3pPr>
            <a:lvl4pPr marL="1727200" indent="-228600">
              <a:defRPr>
                <a:solidFill>
                  <a:schemeClr val="tx1"/>
                </a:solidFill>
                <a:latin typeface="Calibri" panose="020F0502020204030204" pitchFamily="34" charset="0"/>
              </a:defRPr>
            </a:lvl4pPr>
            <a:lvl5pPr marL="2135188" indent="-228600">
              <a:defRPr>
                <a:solidFill>
                  <a:schemeClr val="tx1"/>
                </a:solidFill>
                <a:latin typeface="Calibri" panose="020F0502020204030204" pitchFamily="34" charset="0"/>
              </a:defRPr>
            </a:lvl5pPr>
            <a:lvl6pPr marL="2592388" indent="-228600" defTabSz="457200" eaLnBrk="0" fontAlgn="base" hangingPunct="0">
              <a:spcBef>
                <a:spcPct val="0"/>
              </a:spcBef>
              <a:spcAft>
                <a:spcPct val="0"/>
              </a:spcAft>
              <a:defRPr>
                <a:solidFill>
                  <a:schemeClr val="tx1"/>
                </a:solidFill>
                <a:latin typeface="Calibri" panose="020F0502020204030204" pitchFamily="34" charset="0"/>
              </a:defRPr>
            </a:lvl6pPr>
            <a:lvl7pPr marL="3049588" indent="-228600" defTabSz="457200" eaLnBrk="0" fontAlgn="base" hangingPunct="0">
              <a:spcBef>
                <a:spcPct val="0"/>
              </a:spcBef>
              <a:spcAft>
                <a:spcPct val="0"/>
              </a:spcAft>
              <a:defRPr>
                <a:solidFill>
                  <a:schemeClr val="tx1"/>
                </a:solidFill>
                <a:latin typeface="Calibri" panose="020F0502020204030204" pitchFamily="34" charset="0"/>
              </a:defRPr>
            </a:lvl7pPr>
            <a:lvl8pPr marL="3506788" indent="-228600" defTabSz="457200" eaLnBrk="0" fontAlgn="base" hangingPunct="0">
              <a:spcBef>
                <a:spcPct val="0"/>
              </a:spcBef>
              <a:spcAft>
                <a:spcPct val="0"/>
              </a:spcAft>
              <a:defRPr>
                <a:solidFill>
                  <a:schemeClr val="tx1"/>
                </a:solidFill>
                <a:latin typeface="Calibri" panose="020F0502020204030204" pitchFamily="34" charset="0"/>
              </a:defRPr>
            </a:lvl8pPr>
            <a:lvl9pPr marL="3963988"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Todas las empresas pertenecen a una o varias cadenas de suministro. Por lo que el éxito de esta dependerá de que la cadena este perfectamente identificada y que la empresa sepa que papel juega como eslabón en las cadenas a las que puede pertenecer. </a:t>
            </a:r>
          </a:p>
        </p:txBody>
      </p:sp>
    </p:spTree>
    <p:extLst>
      <p:ext uri="{BB962C8B-B14F-4D97-AF65-F5344CB8AC3E}">
        <p14:creationId xmlns:p14="http://schemas.microsoft.com/office/powerpoint/2010/main" val="298898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971800" y="1063625"/>
            <a:ext cx="6172200" cy="857250"/>
          </a:xfrm>
        </p:spPr>
        <p:txBody>
          <a:bodyPr>
            <a:normAutofit fontScale="90000"/>
          </a:bodyPr>
          <a:lstStyle/>
          <a:p>
            <a:pPr algn="ctr">
              <a:defRPr/>
            </a:pPr>
            <a:r>
              <a:rPr lang="es-MX" altLang="es-ES" sz="3000" b="1" dirty="0">
                <a:solidFill>
                  <a:schemeClr val="tx1">
                    <a:lumMod val="75000"/>
                    <a:lumOff val="25000"/>
                  </a:schemeClr>
                </a:solidFill>
              </a:rPr>
              <a:t>PROBLEMA DE LA CONFIGURACIÓN DE LA RED</a:t>
            </a:r>
            <a:r>
              <a:rPr lang="es-MX" altLang="es-ES" sz="3000" dirty="0">
                <a:solidFill>
                  <a:schemeClr val="tx1">
                    <a:lumMod val="75000"/>
                    <a:lumOff val="25000"/>
                  </a:schemeClr>
                </a:solidFill>
              </a:rPr>
              <a:t> </a:t>
            </a:r>
          </a:p>
        </p:txBody>
      </p:sp>
      <p:sp>
        <p:nvSpPr>
          <p:cNvPr id="93187" name="4 Marcador de contenido"/>
          <p:cNvSpPr>
            <a:spLocks noGrp="1"/>
          </p:cNvSpPr>
          <p:nvPr>
            <p:ph sz="half" idx="4294967295"/>
          </p:nvPr>
        </p:nvSpPr>
        <p:spPr>
          <a:xfrm>
            <a:off x="0" y="2673350"/>
            <a:ext cx="2298700" cy="963613"/>
          </a:xfrm>
        </p:spPr>
        <p:txBody>
          <a:bodyPr/>
          <a:lstStyle/>
          <a:p>
            <a:pPr algn="just" eaLnBrk="1" hangingPunct="1"/>
            <a:r>
              <a:rPr lang="es-MX" altLang="es-ES" sz="1800"/>
              <a:t>Especificación de la estructura </a:t>
            </a:r>
          </a:p>
        </p:txBody>
      </p:sp>
      <p:sp>
        <p:nvSpPr>
          <p:cNvPr id="93188" name="4 Marcador de contenido"/>
          <p:cNvSpPr txBox="1">
            <a:spLocks/>
          </p:cNvSpPr>
          <p:nvPr/>
        </p:nvSpPr>
        <p:spPr bwMode="auto">
          <a:xfrm>
            <a:off x="4733925" y="2893220"/>
            <a:ext cx="2543175"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90000"/>
              </a:lnSpc>
              <a:spcBef>
                <a:spcPct val="20000"/>
              </a:spcBef>
              <a:buFont typeface="Arial" panose="020B0604020202020204" pitchFamily="34" charset="0"/>
              <a:buChar char="•"/>
            </a:pPr>
            <a:r>
              <a:rPr lang="es-MX" altLang="es-ES" dirty="0"/>
              <a:t>Aspectos espaciales: ubicación de instalación el número y tamaño de las instalaciones.</a:t>
            </a:r>
          </a:p>
          <a:p>
            <a:pPr algn="just" eaLnBrk="1" hangingPunct="1">
              <a:lnSpc>
                <a:spcPct val="90000"/>
              </a:lnSpc>
              <a:spcBef>
                <a:spcPct val="20000"/>
              </a:spcBef>
              <a:buFont typeface="Arial" panose="020B0604020202020204" pitchFamily="34" charset="0"/>
              <a:buChar char="•"/>
            </a:pPr>
            <a:r>
              <a:rPr lang="es-MX" altLang="es-ES" dirty="0"/>
              <a:t>Aspectos temporales: mantener la disponibilidad del producto.</a:t>
            </a:r>
          </a:p>
        </p:txBody>
      </p:sp>
      <p:pic>
        <p:nvPicPr>
          <p:cNvPr id="931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582" y="3728826"/>
            <a:ext cx="1558624" cy="1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63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758" y="2883608"/>
            <a:ext cx="4709919" cy="209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1 Título"/>
          <p:cNvSpPr>
            <a:spLocks noGrp="1"/>
          </p:cNvSpPr>
          <p:nvPr>
            <p:ph type="title"/>
          </p:nvPr>
        </p:nvSpPr>
        <p:spPr>
          <a:xfrm>
            <a:off x="3718450" y="1263028"/>
            <a:ext cx="2429036" cy="857250"/>
          </a:xfrm>
        </p:spPr>
        <p:txBody>
          <a:bodyPr>
            <a:normAutofit/>
          </a:bodyPr>
          <a:lstStyle/>
          <a:p>
            <a:pPr>
              <a:defRPr/>
            </a:pPr>
            <a:r>
              <a:rPr lang="es-MX" altLang="es-ES" sz="1800" dirty="0">
                <a:solidFill>
                  <a:schemeClr val="tx1">
                    <a:lumMod val="75000"/>
                    <a:lumOff val="25000"/>
                  </a:schemeClr>
                </a:solidFill>
              </a:rPr>
              <a:t>ANTECEDENTES</a:t>
            </a:r>
          </a:p>
        </p:txBody>
      </p:sp>
      <p:sp>
        <p:nvSpPr>
          <p:cNvPr id="66564" name="2 Marcador de contenido"/>
          <p:cNvSpPr>
            <a:spLocks noGrp="1"/>
          </p:cNvSpPr>
          <p:nvPr>
            <p:ph idx="1"/>
          </p:nvPr>
        </p:nvSpPr>
        <p:spPr>
          <a:xfrm>
            <a:off x="1601391" y="1892194"/>
            <a:ext cx="6110288" cy="1152203"/>
          </a:xfrm>
        </p:spPr>
        <p:txBody>
          <a:bodyPr>
            <a:normAutofit/>
          </a:bodyPr>
          <a:lstStyle/>
          <a:p>
            <a:pPr algn="just">
              <a:buNone/>
            </a:pPr>
            <a:r>
              <a:rPr lang="es-MX" altLang="es-ES" sz="1350" dirty="0"/>
              <a:t>Distribución física en los años 60.</a:t>
            </a:r>
          </a:p>
          <a:p>
            <a:pPr algn="just" eaLnBrk="1" hangingPunct="1"/>
            <a:r>
              <a:rPr lang="es-MX" altLang="es-ES" sz="1350" dirty="0"/>
              <a:t>Es el conjunto de actividades relacionadas con el movimiento eficiente de producto terminados desde el final de la línea de producción hasta el consumidor final.</a:t>
            </a:r>
          </a:p>
        </p:txBody>
      </p:sp>
    </p:spTree>
    <p:extLst>
      <p:ext uri="{BB962C8B-B14F-4D97-AF65-F5344CB8AC3E}">
        <p14:creationId xmlns:p14="http://schemas.microsoft.com/office/powerpoint/2010/main" val="260253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6 Título"/>
          <p:cNvSpPr>
            <a:spLocks noGrp="1"/>
          </p:cNvSpPr>
          <p:nvPr>
            <p:ph type="title" idx="4294967295"/>
          </p:nvPr>
        </p:nvSpPr>
        <p:spPr>
          <a:xfrm>
            <a:off x="2971800" y="1538288"/>
            <a:ext cx="6172200" cy="857250"/>
          </a:xfrm>
        </p:spPr>
        <p:txBody>
          <a:bodyPr>
            <a:normAutofit fontScale="90000"/>
          </a:bodyPr>
          <a:lstStyle/>
          <a:p>
            <a:pPr>
              <a:defRPr/>
            </a:pPr>
            <a:r>
              <a:rPr lang="es-MX" altLang="es-ES" sz="3000" b="1">
                <a:solidFill>
                  <a:schemeClr val="tx1">
                    <a:lumMod val="75000"/>
                    <a:lumOff val="25000"/>
                  </a:schemeClr>
                </a:solidFill>
              </a:rPr>
              <a:t>DATOS PARA LA PLANEACIÓN DE LA RED</a:t>
            </a:r>
            <a:r>
              <a:rPr lang="es-MX" altLang="es-ES" sz="3000">
                <a:solidFill>
                  <a:schemeClr val="tx1">
                    <a:lumMod val="75000"/>
                    <a:lumOff val="25000"/>
                  </a:schemeClr>
                </a:solidFill>
              </a:rPr>
              <a:t> </a:t>
            </a:r>
          </a:p>
        </p:txBody>
      </p:sp>
      <p:sp>
        <p:nvSpPr>
          <p:cNvPr id="88067" name="7 Marcador de contenido"/>
          <p:cNvSpPr>
            <a:spLocks noGrp="1"/>
          </p:cNvSpPr>
          <p:nvPr>
            <p:ph idx="4294967295"/>
          </p:nvPr>
        </p:nvSpPr>
        <p:spPr>
          <a:xfrm>
            <a:off x="2971800" y="2619375"/>
            <a:ext cx="6172200" cy="2343150"/>
          </a:xfrm>
        </p:spPr>
        <p:txBody>
          <a:bodyPr rtlCol="0">
            <a:normAutofit lnSpcReduction="10000"/>
          </a:bodyPr>
          <a:lstStyle/>
          <a:p>
            <a:pPr marL="68580" indent="-68580">
              <a:defRPr/>
            </a:pPr>
            <a:r>
              <a:rPr lang="es-MX" altLang="es-ES" sz="1800">
                <a:solidFill>
                  <a:schemeClr val="tx1">
                    <a:lumMod val="75000"/>
                    <a:lumOff val="25000"/>
                  </a:schemeClr>
                </a:solidFill>
              </a:rPr>
              <a:t>Lista de verificación de datos.</a:t>
            </a:r>
          </a:p>
          <a:p>
            <a:pPr marL="68580" indent="-68580">
              <a:defRPr/>
            </a:pPr>
            <a:r>
              <a:rPr lang="es-MX" altLang="es-ES" sz="1800">
                <a:solidFill>
                  <a:schemeClr val="tx1">
                    <a:lumMod val="75000"/>
                    <a:lumOff val="25000"/>
                  </a:schemeClr>
                </a:solidFill>
              </a:rPr>
              <a:t>Demanda de cada producto.</a:t>
            </a:r>
          </a:p>
          <a:p>
            <a:pPr marL="68580" indent="-68580">
              <a:defRPr/>
            </a:pPr>
            <a:r>
              <a:rPr lang="es-MX" altLang="es-ES" sz="1800">
                <a:solidFill>
                  <a:schemeClr val="tx1">
                    <a:lumMod val="75000"/>
                    <a:lumOff val="25000"/>
                  </a:schemeClr>
                </a:solidFill>
              </a:rPr>
              <a:t>Ubicación de los clientes y puntos de almacenamiento y suministros.</a:t>
            </a:r>
          </a:p>
          <a:p>
            <a:pPr marL="68580" indent="-68580">
              <a:defRPr/>
            </a:pPr>
            <a:r>
              <a:rPr lang="es-MX" altLang="es-ES" sz="1800">
                <a:solidFill>
                  <a:schemeClr val="tx1">
                    <a:lumMod val="75000"/>
                    <a:lumOff val="25000"/>
                  </a:schemeClr>
                </a:solidFill>
              </a:rPr>
              <a:t>Niveles de producción</a:t>
            </a:r>
          </a:p>
          <a:p>
            <a:pPr marL="68580" indent="-68580">
              <a:defRPr/>
            </a:pPr>
            <a:r>
              <a:rPr lang="es-MX" altLang="es-ES" sz="1800">
                <a:solidFill>
                  <a:schemeClr val="tx1">
                    <a:lumMod val="75000"/>
                    <a:lumOff val="25000"/>
                  </a:schemeClr>
                </a:solidFill>
              </a:rPr>
              <a:t>Costos de producción / compras</a:t>
            </a:r>
          </a:p>
          <a:p>
            <a:pPr marL="68580" indent="-68580">
              <a:defRPr/>
            </a:pPr>
            <a:r>
              <a:rPr lang="es-MX" altLang="es-ES" sz="1800">
                <a:solidFill>
                  <a:schemeClr val="tx1">
                    <a:lumMod val="75000"/>
                    <a:lumOff val="25000"/>
                  </a:schemeClr>
                </a:solidFill>
              </a:rPr>
              <a:t>Metas de servicio al cliente </a:t>
            </a:r>
          </a:p>
          <a:p>
            <a:pPr marL="68580" indent="-68580">
              <a:defRPr/>
            </a:pPr>
            <a:endParaRPr lang="es-MX" altLang="es-ES" sz="1800">
              <a:solidFill>
                <a:schemeClr val="tx1">
                  <a:lumMod val="75000"/>
                  <a:lumOff val="25000"/>
                </a:schemeClr>
              </a:solidFill>
            </a:endParaRPr>
          </a:p>
        </p:txBody>
      </p:sp>
      <p:pic>
        <p:nvPicPr>
          <p:cNvPr id="942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6" y="3639741"/>
            <a:ext cx="271343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44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idx="4294967295"/>
          </p:nvPr>
        </p:nvSpPr>
        <p:spPr>
          <a:xfrm>
            <a:off x="4038600" y="836613"/>
            <a:ext cx="5105400" cy="1071562"/>
          </a:xfrm>
        </p:spPr>
        <p:txBody>
          <a:bodyPr>
            <a:normAutofit fontScale="90000"/>
          </a:bodyPr>
          <a:lstStyle/>
          <a:p>
            <a:pPr>
              <a:defRPr/>
            </a:pPr>
            <a:r>
              <a:rPr lang="es-MX" altLang="es-ES" b="1" dirty="0">
                <a:solidFill>
                  <a:schemeClr val="tx1">
                    <a:lumMod val="75000"/>
                    <a:lumOff val="25000"/>
                  </a:schemeClr>
                </a:solidFill>
              </a:rPr>
              <a:t>FUENTES DE INFORMACIÓN </a:t>
            </a:r>
          </a:p>
        </p:txBody>
      </p:sp>
      <p:sp>
        <p:nvSpPr>
          <p:cNvPr id="95235" name="2 Marcador de contenido"/>
          <p:cNvSpPr>
            <a:spLocks noGrp="1"/>
          </p:cNvSpPr>
          <p:nvPr>
            <p:ph idx="4294967295"/>
          </p:nvPr>
        </p:nvSpPr>
        <p:spPr>
          <a:xfrm>
            <a:off x="0" y="2943225"/>
            <a:ext cx="3482975" cy="2151063"/>
          </a:xfrm>
        </p:spPr>
        <p:txBody>
          <a:bodyPr>
            <a:normAutofit lnSpcReduction="10000"/>
          </a:bodyPr>
          <a:lstStyle/>
          <a:p>
            <a:pPr eaLnBrk="1" hangingPunct="1"/>
            <a:endParaRPr lang="es-MX" altLang="es-ES"/>
          </a:p>
          <a:p>
            <a:pPr eaLnBrk="1" hangingPunct="1"/>
            <a:r>
              <a:rPr lang="es-MX" altLang="es-ES" sz="1800"/>
              <a:t>Documentos operativos del negocio</a:t>
            </a:r>
          </a:p>
          <a:p>
            <a:pPr eaLnBrk="1" hangingPunct="1"/>
            <a:r>
              <a:rPr lang="es-MX" altLang="es-ES" sz="1800"/>
              <a:t>Informes de contabilidad</a:t>
            </a:r>
          </a:p>
          <a:p>
            <a:pPr eaLnBrk="1" hangingPunct="1"/>
            <a:r>
              <a:rPr lang="es-MX" altLang="es-ES" sz="1800"/>
              <a:t>Investigación logística</a:t>
            </a:r>
          </a:p>
          <a:p>
            <a:pPr eaLnBrk="1" hangingPunct="1"/>
            <a:r>
              <a:rPr lang="es-MX" altLang="es-ES" sz="1800"/>
              <a:t>Información publicada</a:t>
            </a:r>
          </a:p>
        </p:txBody>
      </p:sp>
      <p:pic>
        <p:nvPicPr>
          <p:cNvPr id="952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580" y="2078833"/>
            <a:ext cx="3083719" cy="236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507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idx="4294967295"/>
          </p:nvPr>
        </p:nvSpPr>
        <p:spPr>
          <a:xfrm>
            <a:off x="2971800" y="1322388"/>
            <a:ext cx="6172200" cy="857250"/>
          </a:xfrm>
        </p:spPr>
        <p:txBody>
          <a:bodyPr/>
          <a:lstStyle/>
          <a:p>
            <a:pPr>
              <a:defRPr/>
            </a:pPr>
            <a:r>
              <a:rPr lang="es-MX" altLang="es-ES" sz="3000" b="1">
                <a:solidFill>
                  <a:schemeClr val="tx1">
                    <a:lumMod val="75000"/>
                    <a:lumOff val="25000"/>
                  </a:schemeClr>
                </a:solidFill>
              </a:rPr>
              <a:t>CODIFICACIÓN DE LA INFORMACIÓN</a:t>
            </a:r>
            <a:r>
              <a:rPr lang="es-MX" altLang="es-ES" sz="3000">
                <a:solidFill>
                  <a:schemeClr val="tx1">
                    <a:lumMod val="75000"/>
                    <a:lumOff val="25000"/>
                  </a:schemeClr>
                </a:solidFill>
              </a:rPr>
              <a:t> </a:t>
            </a:r>
          </a:p>
        </p:txBody>
      </p:sp>
      <p:sp>
        <p:nvSpPr>
          <p:cNvPr id="96259" name="2 Marcador de contenido"/>
          <p:cNvSpPr>
            <a:spLocks noGrp="1"/>
          </p:cNvSpPr>
          <p:nvPr>
            <p:ph sz="half" idx="4294967295"/>
          </p:nvPr>
        </p:nvSpPr>
        <p:spPr>
          <a:xfrm>
            <a:off x="0" y="2422525"/>
            <a:ext cx="2870200" cy="3394075"/>
          </a:xfrm>
        </p:spPr>
        <p:txBody>
          <a:bodyPr/>
          <a:lstStyle/>
          <a:p>
            <a:pPr algn="just" eaLnBrk="1" hangingPunct="1"/>
            <a:r>
              <a:rPr lang="es-MX" altLang="es-ES" sz="1800" dirty="0"/>
              <a:t>Codificación del producto: generar bancos de memoria de computadora (códigos de barra) que permiten que productos, paquetes y envíos sean identificados fácilmente </a:t>
            </a:r>
          </a:p>
        </p:txBody>
      </p:sp>
      <p:sp>
        <p:nvSpPr>
          <p:cNvPr id="96260" name="3 Marcador de contenido"/>
          <p:cNvSpPr>
            <a:spLocks noGrp="1"/>
          </p:cNvSpPr>
          <p:nvPr>
            <p:ph sz="half" idx="4294967295"/>
          </p:nvPr>
        </p:nvSpPr>
        <p:spPr>
          <a:xfrm>
            <a:off x="6218238" y="2249488"/>
            <a:ext cx="2925762" cy="3394075"/>
          </a:xfrm>
        </p:spPr>
        <p:txBody>
          <a:bodyPr/>
          <a:lstStyle/>
          <a:p>
            <a:pPr algn="just" eaLnBrk="1" hangingPunct="1"/>
            <a:r>
              <a:rPr lang="es-MX" altLang="es-ES" sz="1800"/>
              <a:t>Geocodificación:  planeación de una red para facilitar la información de ventas referida  la base geográfica en un lugar de base contable </a:t>
            </a:r>
          </a:p>
        </p:txBody>
      </p:sp>
      <p:pic>
        <p:nvPicPr>
          <p:cNvPr id="962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1" y="4238626"/>
            <a:ext cx="1774031" cy="143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18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56" y="3158730"/>
            <a:ext cx="914400" cy="119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1 Título"/>
          <p:cNvSpPr>
            <a:spLocks noGrp="1"/>
          </p:cNvSpPr>
          <p:nvPr>
            <p:ph type="title" idx="4294967295"/>
          </p:nvPr>
        </p:nvSpPr>
        <p:spPr>
          <a:xfrm>
            <a:off x="2971800" y="1376363"/>
            <a:ext cx="6172200" cy="704850"/>
          </a:xfrm>
        </p:spPr>
        <p:txBody>
          <a:bodyPr/>
          <a:lstStyle/>
          <a:p>
            <a:pPr>
              <a:defRPr/>
            </a:pPr>
            <a:r>
              <a:rPr lang="es-MX" altLang="es-ES" sz="3000" b="1">
                <a:solidFill>
                  <a:schemeClr val="tx1">
                    <a:lumMod val="75000"/>
                    <a:lumOff val="25000"/>
                  </a:schemeClr>
                </a:solidFill>
              </a:rPr>
              <a:t>TARIFA DE TRANSPORTACIÓN</a:t>
            </a:r>
            <a:r>
              <a:rPr lang="es-MX" altLang="es-ES" sz="3000">
                <a:solidFill>
                  <a:schemeClr val="tx1">
                    <a:lumMod val="75000"/>
                    <a:lumOff val="25000"/>
                  </a:schemeClr>
                </a:solidFill>
              </a:rPr>
              <a:t> </a:t>
            </a:r>
          </a:p>
        </p:txBody>
      </p:sp>
      <p:sp>
        <p:nvSpPr>
          <p:cNvPr id="3" name="2 Marcador de contenido"/>
          <p:cNvSpPr>
            <a:spLocks noGrp="1"/>
          </p:cNvSpPr>
          <p:nvPr>
            <p:ph sz="half" idx="4294967295"/>
          </p:nvPr>
        </p:nvSpPr>
        <p:spPr>
          <a:xfrm>
            <a:off x="0" y="3632200"/>
            <a:ext cx="2754313" cy="1349375"/>
          </a:xfrm>
        </p:spPr>
        <p:txBody>
          <a:bodyPr rtlCol="0">
            <a:normAutofit lnSpcReduction="10000"/>
          </a:bodyPr>
          <a:lstStyle/>
          <a:p>
            <a:pPr marL="68580" indent="-68580" algn="just">
              <a:defRPr/>
            </a:pPr>
            <a:r>
              <a:rPr lang="es-MX" altLang="es-ES" sz="1800" dirty="0">
                <a:solidFill>
                  <a:schemeClr val="tx1">
                    <a:lumMod val="75000"/>
                    <a:lumOff val="25000"/>
                  </a:schemeClr>
                </a:solidFill>
              </a:rPr>
              <a:t>Transporte propio.</a:t>
            </a:r>
          </a:p>
          <a:p>
            <a:pPr marL="68580" indent="-68580" algn="just">
              <a:buNone/>
              <a:defRPr/>
            </a:pPr>
            <a:r>
              <a:rPr lang="es-MX" altLang="es-ES" sz="1800" dirty="0">
                <a:solidFill>
                  <a:schemeClr val="tx1">
                    <a:lumMod val="75000"/>
                    <a:lumOff val="25000"/>
                  </a:schemeClr>
                </a:solidFill>
              </a:rPr>
              <a:t>Requiere conocer los costos de operación y la forma como se enrutan los vehículos.</a:t>
            </a:r>
          </a:p>
        </p:txBody>
      </p:sp>
      <p:sp>
        <p:nvSpPr>
          <p:cNvPr id="97285" name="3 Marcador de contenido"/>
          <p:cNvSpPr>
            <a:spLocks noGrp="1"/>
          </p:cNvSpPr>
          <p:nvPr>
            <p:ph sz="half" idx="4294967295"/>
          </p:nvPr>
        </p:nvSpPr>
        <p:spPr>
          <a:xfrm>
            <a:off x="6115050" y="3308350"/>
            <a:ext cx="3028950" cy="1673225"/>
          </a:xfrm>
        </p:spPr>
        <p:txBody>
          <a:bodyPr/>
          <a:lstStyle/>
          <a:p>
            <a:pPr algn="just" eaLnBrk="1" hangingPunct="1"/>
            <a:r>
              <a:rPr lang="es-MX" altLang="es-ES" sz="1800" dirty="0"/>
              <a:t>Transporte contratado. Implica tomar muestras de tarifas a varias distancias radiando desde el punto de origen (por código postal).</a:t>
            </a:r>
          </a:p>
        </p:txBody>
      </p:sp>
      <p:sp>
        <p:nvSpPr>
          <p:cNvPr id="97286" name="4 CuadroTexto"/>
          <p:cNvSpPr txBox="1">
            <a:spLocks noChangeArrowheads="1"/>
          </p:cNvSpPr>
          <p:nvPr/>
        </p:nvSpPr>
        <p:spPr bwMode="auto">
          <a:xfrm>
            <a:off x="1763317" y="2187179"/>
            <a:ext cx="59400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Las tarifas de transportación se convierten en un problema debido al posible número de ellas por lo que tal estimación debe reconocer la transportación utilizada:</a:t>
            </a:r>
          </a:p>
        </p:txBody>
      </p:sp>
    </p:spTree>
    <p:extLst>
      <p:ext uri="{BB962C8B-B14F-4D97-AF65-F5344CB8AC3E}">
        <p14:creationId xmlns:p14="http://schemas.microsoft.com/office/powerpoint/2010/main" val="207208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Título"/>
          <p:cNvSpPr>
            <a:spLocks noGrp="1"/>
          </p:cNvSpPr>
          <p:nvPr>
            <p:ph type="title" idx="4294967295"/>
          </p:nvPr>
        </p:nvSpPr>
        <p:spPr>
          <a:xfrm>
            <a:off x="3627438" y="1270000"/>
            <a:ext cx="5516562" cy="1025525"/>
          </a:xfrm>
        </p:spPr>
        <p:txBody>
          <a:bodyPr/>
          <a:lstStyle/>
          <a:p>
            <a:pPr>
              <a:defRPr/>
            </a:pPr>
            <a:r>
              <a:rPr lang="es-MX" altLang="es-ES" sz="3000" b="1">
                <a:solidFill>
                  <a:schemeClr val="tx1">
                    <a:lumMod val="75000"/>
                    <a:lumOff val="25000"/>
                  </a:schemeClr>
                </a:solidFill>
              </a:rPr>
              <a:t>PERFILES DE PEDIDO Y DE ENVIÓ</a:t>
            </a:r>
          </a:p>
        </p:txBody>
      </p:sp>
      <p:sp>
        <p:nvSpPr>
          <p:cNvPr id="98307" name="4 CuadroTexto"/>
          <p:cNvSpPr txBox="1">
            <a:spLocks noChangeArrowheads="1"/>
          </p:cNvSpPr>
          <p:nvPr/>
        </p:nvSpPr>
        <p:spPr bwMode="auto">
          <a:xfrm>
            <a:off x="1871662" y="4131469"/>
            <a:ext cx="57781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El valor de contar con estos perfiles es generar estimados precisos de tarifas de un transporte. Una curva de tarifas de transporte resultante podrá entonces representar un amplio rango de tamaños de envió y modalidades de transporte.</a:t>
            </a:r>
          </a:p>
        </p:txBody>
      </p:sp>
      <p:pic>
        <p:nvPicPr>
          <p:cNvPr id="983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981" y="2294335"/>
            <a:ext cx="3887391"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92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1 Título"/>
          <p:cNvSpPr>
            <a:spLocks noGrp="1"/>
          </p:cNvSpPr>
          <p:nvPr>
            <p:ph type="title" idx="4294967295"/>
          </p:nvPr>
        </p:nvSpPr>
        <p:spPr>
          <a:xfrm>
            <a:off x="3983038" y="1322388"/>
            <a:ext cx="5160962" cy="1027112"/>
          </a:xfrm>
        </p:spPr>
        <p:txBody>
          <a:bodyPr/>
          <a:lstStyle/>
          <a:p>
            <a:pPr>
              <a:defRPr/>
            </a:pPr>
            <a:r>
              <a:rPr lang="es-MX" altLang="es-ES" sz="3000" b="1" dirty="0">
                <a:solidFill>
                  <a:schemeClr val="tx1">
                    <a:lumMod val="75000"/>
                    <a:lumOff val="25000"/>
                  </a:schemeClr>
                </a:solidFill>
              </a:rPr>
              <a:t>AGRUPACIÓN DE VENTAS</a:t>
            </a:r>
          </a:p>
        </p:txBody>
      </p:sp>
      <p:sp>
        <p:nvSpPr>
          <p:cNvPr id="99332" name="4 CuadroTexto"/>
          <p:cNvSpPr txBox="1">
            <a:spLocks noChangeArrowheads="1"/>
          </p:cNvSpPr>
          <p:nvPr/>
        </p:nvSpPr>
        <p:spPr bwMode="auto">
          <a:xfrm>
            <a:off x="1746808" y="2220529"/>
            <a:ext cx="577810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Las ventas del producto o servicio que miles de clientes  generan puede agruparse en un numero limitado de grupos geográficos.</a:t>
            </a:r>
          </a:p>
          <a:p>
            <a:pPr algn="just" eaLnBrk="1" hangingPunct="1"/>
            <a:r>
              <a:rPr lang="es-MX" altLang="es-ES" dirty="0"/>
              <a:t>Sin embargo, puede afectarse con esto a las estimaciones de costo de transporte:</a:t>
            </a:r>
          </a:p>
          <a:p>
            <a:pPr algn="just" eaLnBrk="1" hangingPunct="1">
              <a:buFontTx/>
              <a:buChar char="•"/>
            </a:pPr>
            <a:r>
              <a:rPr lang="es-MX" altLang="es-ES" dirty="0"/>
              <a:t> Los costos de transportación son calculados para el centro del grupo. </a:t>
            </a:r>
          </a:p>
          <a:p>
            <a:pPr algn="just" eaLnBrk="1" hangingPunct="1">
              <a:buFontTx/>
              <a:buChar char="•"/>
            </a:pPr>
            <a:r>
              <a:rPr lang="es-MX" altLang="es-ES" dirty="0"/>
              <a:t> Los centros son identificados por código geográfico como longitud y latitud. </a:t>
            </a:r>
          </a:p>
        </p:txBody>
      </p:sp>
    </p:spTree>
    <p:extLst>
      <p:ext uri="{BB962C8B-B14F-4D97-AF65-F5344CB8AC3E}">
        <p14:creationId xmlns:p14="http://schemas.microsoft.com/office/powerpoint/2010/main" val="3933540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351" y="3109416"/>
            <a:ext cx="3662876" cy="168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1 Título"/>
          <p:cNvSpPr>
            <a:spLocks noGrp="1"/>
          </p:cNvSpPr>
          <p:nvPr>
            <p:ph type="title" idx="4294967295"/>
          </p:nvPr>
        </p:nvSpPr>
        <p:spPr>
          <a:xfrm>
            <a:off x="3714750" y="1414463"/>
            <a:ext cx="5429250" cy="611187"/>
          </a:xfrm>
        </p:spPr>
        <p:txBody>
          <a:bodyPr>
            <a:normAutofit/>
          </a:bodyPr>
          <a:lstStyle/>
          <a:p>
            <a:pPr>
              <a:defRPr/>
            </a:pPr>
            <a:r>
              <a:rPr lang="es-MX" altLang="es-ES" sz="2400" b="1" dirty="0">
                <a:solidFill>
                  <a:schemeClr val="tx1">
                    <a:lumMod val="75000"/>
                    <a:lumOff val="25000"/>
                  </a:schemeClr>
                </a:solidFill>
              </a:rPr>
              <a:t>ESTIMADOS DE KILOMETRAJE</a:t>
            </a:r>
          </a:p>
        </p:txBody>
      </p:sp>
      <p:sp>
        <p:nvSpPr>
          <p:cNvPr id="100356" name="4 CuadroTexto"/>
          <p:cNvSpPr txBox="1">
            <a:spLocks noChangeArrowheads="1"/>
          </p:cNvSpPr>
          <p:nvPr/>
        </p:nvSpPr>
        <p:spPr bwMode="auto">
          <a:xfrm>
            <a:off x="1601391" y="2025254"/>
            <a:ext cx="61329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90000"/>
              </a:lnSpc>
            </a:pPr>
            <a:r>
              <a:rPr lang="es-MX" altLang="es-ES" sz="1500" dirty="0"/>
              <a:t>Las distancias se requieren para estimar los costos de transporte entre los puntos de origen y destino, con frecuencia son utilizadas como sustitutas de tiempo.</a:t>
            </a:r>
          </a:p>
          <a:p>
            <a:pPr algn="just" eaLnBrk="1" hangingPunct="1">
              <a:lnSpc>
                <a:spcPct val="90000"/>
              </a:lnSpc>
            </a:pPr>
            <a:r>
              <a:rPr lang="es-MX" altLang="es-ES" sz="1500" dirty="0"/>
              <a:t>Se puede obtener esta información en tablas comerciales y atlas de caminos.</a:t>
            </a:r>
          </a:p>
        </p:txBody>
      </p:sp>
    </p:spTree>
    <p:extLst>
      <p:ext uri="{BB962C8B-B14F-4D97-AF65-F5344CB8AC3E}">
        <p14:creationId xmlns:p14="http://schemas.microsoft.com/office/powerpoint/2010/main" val="209093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564" y="2664176"/>
            <a:ext cx="1587940" cy="194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1 Título"/>
          <p:cNvSpPr>
            <a:spLocks noGrp="1"/>
          </p:cNvSpPr>
          <p:nvPr>
            <p:ph type="title" idx="4294967295"/>
          </p:nvPr>
        </p:nvSpPr>
        <p:spPr>
          <a:xfrm>
            <a:off x="3946525" y="1484313"/>
            <a:ext cx="5197475" cy="642937"/>
          </a:xfrm>
        </p:spPr>
        <p:txBody>
          <a:bodyPr/>
          <a:lstStyle/>
          <a:p>
            <a:pPr>
              <a:defRPr/>
            </a:pPr>
            <a:r>
              <a:rPr lang="es-MX" altLang="es-ES" sz="3000" b="1">
                <a:solidFill>
                  <a:schemeClr val="tx1">
                    <a:lumMod val="75000"/>
                    <a:lumOff val="25000"/>
                  </a:schemeClr>
                </a:solidFill>
              </a:rPr>
              <a:t>COSTOS DE LAS INSTALACIONES</a:t>
            </a:r>
            <a:r>
              <a:rPr lang="es-MX" altLang="es-ES" sz="3000">
                <a:solidFill>
                  <a:schemeClr val="tx1">
                    <a:lumMod val="75000"/>
                    <a:lumOff val="25000"/>
                  </a:schemeClr>
                </a:solidFill>
              </a:rPr>
              <a:t> </a:t>
            </a:r>
          </a:p>
        </p:txBody>
      </p:sp>
      <p:sp>
        <p:nvSpPr>
          <p:cNvPr id="101380" name="4 CuadroTexto"/>
          <p:cNvSpPr txBox="1">
            <a:spLocks noChangeArrowheads="1"/>
          </p:cNvSpPr>
          <p:nvPr/>
        </p:nvSpPr>
        <p:spPr bwMode="auto">
          <a:xfrm>
            <a:off x="3869532" y="2619375"/>
            <a:ext cx="37504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Wingdings" panose="05000000000000000000" pitchFamily="2" charset="2"/>
              <a:buChar char="v"/>
            </a:pPr>
            <a:r>
              <a:rPr lang="es-MX" altLang="es-ES"/>
              <a:t>Costos fijos. No cambian con el nivel de actividad</a:t>
            </a:r>
          </a:p>
          <a:p>
            <a:pPr algn="just" eaLnBrk="1" hangingPunct="1">
              <a:buFont typeface="Wingdings" panose="05000000000000000000" pitchFamily="2" charset="2"/>
              <a:buChar char="v"/>
            </a:pPr>
            <a:endParaRPr lang="es-MX" altLang="es-ES"/>
          </a:p>
          <a:p>
            <a:pPr algn="just" eaLnBrk="1" hangingPunct="1">
              <a:buFont typeface="Wingdings" panose="05000000000000000000" pitchFamily="2" charset="2"/>
              <a:buChar char="v"/>
            </a:pPr>
            <a:r>
              <a:rPr lang="es-MX" altLang="es-ES"/>
              <a:t>Costos de almacenamiento. Varían con la cantidad en inventario.</a:t>
            </a:r>
          </a:p>
          <a:p>
            <a:pPr algn="just" eaLnBrk="1" hangingPunct="1">
              <a:buFont typeface="Wingdings" panose="05000000000000000000" pitchFamily="2" charset="2"/>
              <a:buChar char="v"/>
            </a:pPr>
            <a:endParaRPr lang="es-MX" altLang="es-ES"/>
          </a:p>
          <a:p>
            <a:pPr algn="just" eaLnBrk="1" hangingPunct="1">
              <a:buFont typeface="Wingdings" panose="05000000000000000000" pitchFamily="2" charset="2"/>
              <a:buChar char="v"/>
            </a:pPr>
            <a:r>
              <a:rPr lang="es-MX" altLang="es-ES"/>
              <a:t>Costos de manejo. Varían con la actividad de la instalación.</a:t>
            </a:r>
          </a:p>
        </p:txBody>
      </p:sp>
    </p:spTree>
    <p:extLst>
      <p:ext uri="{BB962C8B-B14F-4D97-AF65-F5344CB8AC3E}">
        <p14:creationId xmlns:p14="http://schemas.microsoft.com/office/powerpoint/2010/main" val="415027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4 Título"/>
          <p:cNvSpPr>
            <a:spLocks noGrp="1"/>
          </p:cNvSpPr>
          <p:nvPr>
            <p:ph type="title" idx="4294967295"/>
          </p:nvPr>
        </p:nvSpPr>
        <p:spPr>
          <a:xfrm>
            <a:off x="2971800" y="1052513"/>
            <a:ext cx="6172200" cy="857250"/>
          </a:xfrm>
        </p:spPr>
        <p:txBody>
          <a:bodyPr/>
          <a:lstStyle/>
          <a:p>
            <a:pPr>
              <a:defRPr/>
            </a:pPr>
            <a:r>
              <a:rPr lang="es-MX" altLang="es-ES" sz="3000" b="1" dirty="0">
                <a:solidFill>
                  <a:schemeClr val="tx1">
                    <a:lumMod val="75000"/>
                    <a:lumOff val="25000"/>
                  </a:schemeClr>
                </a:solidFill>
              </a:rPr>
              <a:t>RENDIMIENTO DE INVENTARIOS</a:t>
            </a:r>
          </a:p>
        </p:txBody>
      </p:sp>
      <p:sp>
        <p:nvSpPr>
          <p:cNvPr id="96260" name="5 Marcador de contenido"/>
          <p:cNvSpPr>
            <a:spLocks noGrp="1"/>
          </p:cNvSpPr>
          <p:nvPr>
            <p:ph idx="4294967295"/>
          </p:nvPr>
        </p:nvSpPr>
        <p:spPr>
          <a:xfrm>
            <a:off x="0" y="2187575"/>
            <a:ext cx="5076825" cy="2916238"/>
          </a:xfrm>
        </p:spPr>
        <p:txBody>
          <a:bodyPr rtlCol="0">
            <a:normAutofit fontScale="92500" lnSpcReduction="10000"/>
          </a:bodyPr>
          <a:lstStyle/>
          <a:p>
            <a:pPr marL="68580" indent="-68580">
              <a:defRPr/>
            </a:pPr>
            <a:r>
              <a:rPr lang="es-MX" altLang="es-ES" sz="1800" dirty="0">
                <a:solidFill>
                  <a:schemeClr val="tx1">
                    <a:lumMod val="75000"/>
                    <a:lumOff val="25000"/>
                  </a:schemeClr>
                </a:solidFill>
              </a:rPr>
              <a:t>La planeación implica la ubicación de almacenes, por lo que requiere hacer estimaciones de cómo se afectarán los niveles de inventario a través de la red. Empleando las siguientes herramientas para su análisis: </a:t>
            </a:r>
          </a:p>
          <a:p>
            <a:pPr marL="68580" indent="-68580">
              <a:buFont typeface="Calibri" panose="020F0502020204030204" pitchFamily="34" charset="0"/>
              <a:buAutoNum type="arabicPeriod"/>
              <a:defRPr/>
            </a:pPr>
            <a:r>
              <a:rPr lang="es-MX" altLang="es-ES" sz="1800" dirty="0">
                <a:solidFill>
                  <a:schemeClr val="tx1">
                    <a:lumMod val="75000"/>
                    <a:lumOff val="25000"/>
                  </a:schemeClr>
                </a:solidFill>
              </a:rPr>
              <a:t>Técnicas de grafica, compás y regla</a:t>
            </a:r>
          </a:p>
          <a:p>
            <a:pPr marL="68580" indent="-68580">
              <a:buFont typeface="Calibri" panose="020F0502020204030204" pitchFamily="34" charset="0"/>
              <a:buAutoNum type="arabicPeriod"/>
              <a:defRPr/>
            </a:pPr>
            <a:r>
              <a:rPr lang="es-MX" altLang="es-ES" sz="1800" dirty="0">
                <a:solidFill>
                  <a:schemeClr val="tx1">
                    <a:lumMod val="75000"/>
                    <a:lumOff val="25000"/>
                  </a:schemeClr>
                </a:solidFill>
              </a:rPr>
              <a:t>Modelos de simulación</a:t>
            </a:r>
          </a:p>
          <a:p>
            <a:pPr marL="68580" indent="-68580">
              <a:buFont typeface="Calibri" panose="020F0502020204030204" pitchFamily="34" charset="0"/>
              <a:buAutoNum type="arabicPeriod"/>
              <a:defRPr/>
            </a:pPr>
            <a:r>
              <a:rPr lang="es-MX" altLang="es-ES" sz="1800" dirty="0">
                <a:solidFill>
                  <a:schemeClr val="tx1">
                    <a:lumMod val="75000"/>
                    <a:lumOff val="25000"/>
                  </a:schemeClr>
                </a:solidFill>
              </a:rPr>
              <a:t>Modelos heurísticos</a:t>
            </a:r>
          </a:p>
          <a:p>
            <a:pPr marL="68580" indent="-68580">
              <a:buFont typeface="Calibri" panose="020F0502020204030204" pitchFamily="34" charset="0"/>
              <a:buAutoNum type="arabicPeriod"/>
              <a:defRPr/>
            </a:pPr>
            <a:r>
              <a:rPr lang="es-MX" altLang="es-ES" sz="1800" dirty="0">
                <a:solidFill>
                  <a:schemeClr val="tx1">
                    <a:lumMod val="75000"/>
                    <a:lumOff val="25000"/>
                  </a:schemeClr>
                </a:solidFill>
              </a:rPr>
              <a:t>Modelos de optimización</a:t>
            </a:r>
          </a:p>
          <a:p>
            <a:pPr marL="68580" indent="-68580">
              <a:buFont typeface="Calibri" panose="020F0502020204030204" pitchFamily="34" charset="0"/>
              <a:buAutoNum type="arabicPeriod"/>
              <a:defRPr/>
            </a:pPr>
            <a:r>
              <a:rPr lang="es-MX" altLang="es-ES" sz="1800" dirty="0">
                <a:solidFill>
                  <a:schemeClr val="tx1">
                    <a:lumMod val="75000"/>
                    <a:lumOff val="25000"/>
                  </a:schemeClr>
                </a:solidFill>
              </a:rPr>
              <a:t>Modelos de sistemas expertos </a:t>
            </a:r>
          </a:p>
        </p:txBody>
      </p:sp>
    </p:spTree>
    <p:extLst>
      <p:ext uri="{BB962C8B-B14F-4D97-AF65-F5344CB8AC3E}">
        <p14:creationId xmlns:p14="http://schemas.microsoft.com/office/powerpoint/2010/main" val="314179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idx="4294967295"/>
          </p:nvPr>
        </p:nvSpPr>
        <p:spPr>
          <a:xfrm>
            <a:off x="0" y="1538288"/>
            <a:ext cx="6172200" cy="598487"/>
          </a:xfrm>
        </p:spPr>
        <p:txBody>
          <a:bodyPr/>
          <a:lstStyle/>
          <a:p>
            <a:pPr>
              <a:defRPr/>
            </a:pPr>
            <a:r>
              <a:rPr lang="es-MX" altLang="es-ES" sz="3000" b="1">
                <a:solidFill>
                  <a:schemeClr val="tx1">
                    <a:lumMod val="75000"/>
                    <a:lumOff val="25000"/>
                  </a:schemeClr>
                </a:solidFill>
              </a:rPr>
              <a:t>HERRAMIENTAS DE ANÁLISIS</a:t>
            </a:r>
          </a:p>
        </p:txBody>
      </p:sp>
      <p:sp>
        <p:nvSpPr>
          <p:cNvPr id="97283" name="2 Marcador de contenido"/>
          <p:cNvSpPr>
            <a:spLocks noGrp="1"/>
          </p:cNvSpPr>
          <p:nvPr>
            <p:ph idx="4294967295"/>
          </p:nvPr>
        </p:nvSpPr>
        <p:spPr>
          <a:xfrm>
            <a:off x="0" y="2132013"/>
            <a:ext cx="6172200" cy="2147887"/>
          </a:xfrm>
        </p:spPr>
        <p:txBody>
          <a:bodyPr rtlCol="0">
            <a:normAutofit fontScale="70000" lnSpcReduction="20000"/>
          </a:bodyPr>
          <a:lstStyle/>
          <a:p>
            <a:pPr marL="385763" indent="-385763" algn="just">
              <a:buFont typeface="Calibri" panose="020F0502020204030204" pitchFamily="34" charset="0"/>
              <a:buAutoNum type="arabicPeriod"/>
              <a:defRPr/>
            </a:pPr>
            <a:r>
              <a:rPr lang="es-MX" altLang="es-ES" sz="1800" dirty="0">
                <a:solidFill>
                  <a:schemeClr val="tx1">
                    <a:lumMod val="75000"/>
                    <a:lumOff val="25000"/>
                  </a:schemeClr>
                </a:solidFill>
              </a:rPr>
              <a:t>Técnicas de grafica, compás y regla. Son las técnicas intuitivas apoyadas bajo análisis matemático (hojas de cálculo, técnica de mapeo, graficas estadísticas). </a:t>
            </a:r>
          </a:p>
          <a:p>
            <a:pPr marL="385763" indent="-385763" algn="just">
              <a:buFont typeface="Calibri" panose="020F0502020204030204" pitchFamily="34" charset="0"/>
              <a:buAutoNum type="arabicPeriod"/>
              <a:defRPr/>
            </a:pPr>
            <a:endParaRPr lang="es-MX" altLang="es-ES" sz="1800" dirty="0">
              <a:solidFill>
                <a:schemeClr val="tx1">
                  <a:lumMod val="75000"/>
                  <a:lumOff val="25000"/>
                </a:schemeClr>
              </a:solidFill>
            </a:endParaRPr>
          </a:p>
          <a:p>
            <a:pPr marL="385763" indent="-385763" algn="just">
              <a:buFont typeface="Calibri" panose="020F0502020204030204" pitchFamily="34" charset="0"/>
              <a:buAutoNum type="arabicPeriod"/>
              <a:defRPr/>
            </a:pPr>
            <a:endParaRPr lang="es-MX" altLang="es-ES" sz="1800" dirty="0">
              <a:solidFill>
                <a:schemeClr val="tx1">
                  <a:lumMod val="75000"/>
                  <a:lumOff val="25000"/>
                </a:schemeClr>
              </a:solidFill>
            </a:endParaRPr>
          </a:p>
          <a:p>
            <a:pPr marL="385763" indent="-385763" algn="just">
              <a:buFont typeface="Calibri" panose="020F0502020204030204" pitchFamily="34" charset="0"/>
              <a:buAutoNum type="arabicPeriod"/>
              <a:defRPr/>
            </a:pPr>
            <a:r>
              <a:rPr lang="es-MX" altLang="es-ES" sz="1800" dirty="0">
                <a:solidFill>
                  <a:schemeClr val="tx1">
                    <a:lumMod val="75000"/>
                    <a:lumOff val="25000"/>
                  </a:schemeClr>
                </a:solidFill>
              </a:rPr>
              <a:t>Modelos de simulación. </a:t>
            </a:r>
          </a:p>
          <a:p>
            <a:pPr marL="685800" lvl="1" indent="-385763" algn="just">
              <a:buFont typeface="Arial" panose="020B0604020202020204" pitchFamily="34" charset="0"/>
              <a:buAutoNum type="alphaLcParenR"/>
              <a:defRPr/>
            </a:pPr>
            <a:r>
              <a:rPr lang="es-MX" altLang="es-ES" dirty="0">
                <a:solidFill>
                  <a:schemeClr val="tx1">
                    <a:lumMod val="75000"/>
                    <a:lumOff val="25000"/>
                  </a:schemeClr>
                </a:solidFill>
              </a:rPr>
              <a:t>Determinística</a:t>
            </a:r>
          </a:p>
          <a:p>
            <a:pPr marL="685800" lvl="1" indent="-385763" algn="just">
              <a:buFont typeface="Arial" panose="020B0604020202020204" pitchFamily="34" charset="0"/>
              <a:buAutoNum type="alphaLcParenR"/>
              <a:defRPr/>
            </a:pPr>
            <a:r>
              <a:rPr lang="es-MX" altLang="es-ES" dirty="0">
                <a:solidFill>
                  <a:schemeClr val="tx1">
                    <a:lumMod val="75000"/>
                    <a:lumOff val="25000"/>
                  </a:schemeClr>
                </a:solidFill>
              </a:rPr>
              <a:t>Estocástica </a:t>
            </a:r>
          </a:p>
          <a:p>
            <a:pPr marL="685800" lvl="1" indent="-385763" algn="just">
              <a:buFont typeface="Arial" panose="020B0604020202020204" pitchFamily="34" charset="0"/>
              <a:buAutoNum type="alphaLcParenR"/>
              <a:defRPr/>
            </a:pPr>
            <a:r>
              <a:rPr lang="es-MX" altLang="es-ES" dirty="0">
                <a:solidFill>
                  <a:schemeClr val="tx1">
                    <a:lumMod val="75000"/>
                    <a:lumOff val="25000"/>
                  </a:schemeClr>
                </a:solidFill>
              </a:rPr>
              <a:t>De la red</a:t>
            </a:r>
          </a:p>
        </p:txBody>
      </p:sp>
      <p:pic>
        <p:nvPicPr>
          <p:cNvPr id="1034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887" y="3160500"/>
            <a:ext cx="1695449" cy="132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0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Marcador de contenido"/>
          <p:cNvSpPr>
            <a:spLocks noGrp="1"/>
          </p:cNvSpPr>
          <p:nvPr>
            <p:ph idx="1"/>
          </p:nvPr>
        </p:nvSpPr>
        <p:spPr>
          <a:xfrm>
            <a:off x="1423987" y="1646635"/>
            <a:ext cx="6577013" cy="328902"/>
          </a:xfrm>
        </p:spPr>
        <p:txBody>
          <a:bodyPr rtlCol="0">
            <a:normAutofit/>
          </a:bodyPr>
          <a:lstStyle/>
          <a:p>
            <a:pPr marL="68580" indent="-68580" algn="ctr">
              <a:buNone/>
              <a:defRPr/>
            </a:pPr>
            <a:r>
              <a:rPr lang="es-MX" altLang="es-ES" sz="1650" b="1" dirty="0">
                <a:solidFill>
                  <a:schemeClr val="tx1">
                    <a:lumMod val="75000"/>
                    <a:lumOff val="25000"/>
                  </a:schemeClr>
                </a:solidFill>
              </a:rPr>
              <a:t>EN LOS AÑOS 70 INTEGRACIÓN FUNCIONAL DE LA INTEGRACIÓN FÍSICA</a:t>
            </a:r>
          </a:p>
          <a:p>
            <a:pPr marL="68580" indent="-68580">
              <a:buNone/>
              <a:defRPr/>
            </a:pPr>
            <a:endParaRPr lang="es-MX" altLang="es-ES" sz="3000" b="1" dirty="0">
              <a:solidFill>
                <a:schemeClr val="tx1">
                  <a:lumMod val="75000"/>
                  <a:lumOff val="25000"/>
                </a:schemeClr>
              </a:solidFill>
            </a:endParaRPr>
          </a:p>
        </p:txBody>
      </p:sp>
      <p:sp>
        <p:nvSpPr>
          <p:cNvPr id="67587" name="Rectangle 4"/>
          <p:cNvSpPr>
            <a:spLocks noChangeArrowheads="1"/>
          </p:cNvSpPr>
          <p:nvPr/>
        </p:nvSpPr>
        <p:spPr bwMode="auto">
          <a:xfrm>
            <a:off x="1385889" y="3000776"/>
            <a:ext cx="3240881"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pPr>
            <a:r>
              <a:rPr lang="es-MX" altLang="es-ES" sz="1500" dirty="0">
                <a:cs typeface="Arial" panose="020B0604020202020204" pitchFamily="34" charset="0"/>
              </a:rPr>
              <a:t>Es la integración de dos o más actividades con el propósito de planear, instrumentar y controlar el flujo eficiente de materia prima, inventario en proceso y producto terminado desde el punto de origen al punto de consumo.</a:t>
            </a:r>
          </a:p>
          <a:p>
            <a:pPr eaLnBrk="1" hangingPunct="1"/>
            <a:endParaRPr lang="es-MX" altLang="es-ES" dirty="0">
              <a:cs typeface="Arial" panose="020B0604020202020204" pitchFamily="34" charset="0"/>
            </a:endParaRP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91" y="2162175"/>
            <a:ext cx="2701529" cy="291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04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title" idx="4294967295"/>
          </p:nvPr>
        </p:nvSpPr>
        <p:spPr>
          <a:xfrm>
            <a:off x="2971800" y="1270000"/>
            <a:ext cx="6172200" cy="596900"/>
          </a:xfrm>
        </p:spPr>
        <p:txBody>
          <a:bodyPr/>
          <a:lstStyle/>
          <a:p>
            <a:pPr>
              <a:defRPr/>
            </a:pPr>
            <a:r>
              <a:rPr lang="es-MX" altLang="es-ES" sz="3000" b="1" dirty="0">
                <a:solidFill>
                  <a:schemeClr val="tx1">
                    <a:lumMod val="75000"/>
                    <a:lumOff val="25000"/>
                  </a:schemeClr>
                </a:solidFill>
              </a:rPr>
              <a:t>HERRAMIENTAS DE ANÁLISIS</a:t>
            </a:r>
          </a:p>
        </p:txBody>
      </p:sp>
      <p:sp>
        <p:nvSpPr>
          <p:cNvPr id="104451" name="2 Marcador de contenido"/>
          <p:cNvSpPr>
            <a:spLocks noGrp="1"/>
          </p:cNvSpPr>
          <p:nvPr>
            <p:ph idx="4294967295"/>
          </p:nvPr>
        </p:nvSpPr>
        <p:spPr>
          <a:xfrm>
            <a:off x="4930775" y="2132013"/>
            <a:ext cx="4213225" cy="2970212"/>
          </a:xfrm>
        </p:spPr>
        <p:txBody>
          <a:bodyPr>
            <a:normAutofit lnSpcReduction="10000"/>
          </a:bodyPr>
          <a:lstStyle/>
          <a:p>
            <a:pPr marL="385763" indent="-385763" algn="just">
              <a:buNone/>
            </a:pPr>
            <a:r>
              <a:rPr lang="es-MX" altLang="es-ES" sz="1800"/>
              <a:t>3. Modelos heurísticos.  Mezcla entre el realismo en la definición de un modelo que puede obtenerse mediante los modelos de simulación y búsqueda de soluciones optimas  obtenidas por modelos de optimización.</a:t>
            </a:r>
          </a:p>
          <a:p>
            <a:pPr marL="385763" indent="-385763" algn="just">
              <a:buNone/>
            </a:pPr>
            <a:endParaRPr lang="es-MX" altLang="es-ES" sz="1800"/>
          </a:p>
          <a:p>
            <a:pPr marL="385763" indent="-385763" algn="just">
              <a:buNone/>
            </a:pPr>
            <a:r>
              <a:rPr lang="es-MX" altLang="es-ES" sz="1800"/>
              <a:t>4. Modelos de optimización. Garantiza la mejor solución posible para un conjunto dado de supuestos e información. </a:t>
            </a:r>
          </a:p>
        </p:txBody>
      </p:sp>
      <p:pic>
        <p:nvPicPr>
          <p:cNvPr id="104452" name="Picture 5"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739" y="2187180"/>
            <a:ext cx="1393031" cy="299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82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idx="4294967295"/>
          </p:nvPr>
        </p:nvSpPr>
        <p:spPr>
          <a:xfrm>
            <a:off x="2971800" y="1160463"/>
            <a:ext cx="6172200" cy="598487"/>
          </a:xfrm>
        </p:spPr>
        <p:txBody>
          <a:bodyPr/>
          <a:lstStyle/>
          <a:p>
            <a:pPr>
              <a:defRPr/>
            </a:pPr>
            <a:r>
              <a:rPr lang="es-MX" altLang="es-ES" sz="3000" b="1" dirty="0">
                <a:solidFill>
                  <a:schemeClr val="tx1">
                    <a:lumMod val="75000"/>
                    <a:lumOff val="25000"/>
                  </a:schemeClr>
                </a:solidFill>
              </a:rPr>
              <a:t>HERRAMIENTAS DE ANÁLISIS</a:t>
            </a:r>
          </a:p>
        </p:txBody>
      </p:sp>
      <p:sp>
        <p:nvSpPr>
          <p:cNvPr id="3" name="2 Marcador de contenido"/>
          <p:cNvSpPr>
            <a:spLocks noGrp="1"/>
          </p:cNvSpPr>
          <p:nvPr>
            <p:ph idx="4294967295"/>
          </p:nvPr>
        </p:nvSpPr>
        <p:spPr>
          <a:xfrm>
            <a:off x="5040313" y="2132013"/>
            <a:ext cx="4103687" cy="3433762"/>
          </a:xfrm>
        </p:spPr>
        <p:txBody>
          <a:bodyPr rtlCol="0">
            <a:normAutofit lnSpcReduction="10000"/>
          </a:bodyPr>
          <a:lstStyle/>
          <a:p>
            <a:pPr marL="385763" indent="-385763" algn="just">
              <a:buNone/>
              <a:defRPr/>
            </a:pPr>
            <a:r>
              <a:rPr lang="es-MX" altLang="es-ES" sz="1800" dirty="0">
                <a:solidFill>
                  <a:schemeClr val="tx1">
                    <a:lumMod val="75000"/>
                    <a:lumOff val="25000"/>
                  </a:schemeClr>
                </a:solidFill>
              </a:rPr>
              <a:t>5. Modelos de sistemas expertos. Crea solución de mayor calidad utilizando modelos de simulación. Sus aplicaciones son:</a:t>
            </a:r>
          </a:p>
          <a:p>
            <a:pPr marL="385763" indent="-385763" algn="just">
              <a:defRPr/>
            </a:pPr>
            <a:r>
              <a:rPr lang="es-MX" altLang="es-ES" sz="1800" dirty="0">
                <a:solidFill>
                  <a:schemeClr val="tx1">
                    <a:lumMod val="75000"/>
                    <a:lumOff val="25000"/>
                  </a:schemeClr>
                </a:solidFill>
              </a:rPr>
              <a:t>Logística en el área de inventarios, transporte y servicio al cliente.</a:t>
            </a:r>
          </a:p>
          <a:p>
            <a:pPr marL="385763" indent="-385763" algn="just">
              <a:defRPr/>
            </a:pPr>
            <a:r>
              <a:rPr lang="es-MX" altLang="es-ES" sz="1800" dirty="0">
                <a:solidFill>
                  <a:schemeClr val="tx1">
                    <a:lumMod val="75000"/>
                    <a:lumOff val="25000"/>
                  </a:schemeClr>
                </a:solidFill>
              </a:rPr>
              <a:t>Procesa información tanto cualitativa como cuantitativa. Y proporciona soluciones</a:t>
            </a:r>
          </a:p>
          <a:p>
            <a:pPr marL="385763" indent="-385763" algn="just">
              <a:defRPr/>
            </a:pPr>
            <a:r>
              <a:rPr lang="es-MX" altLang="es-ES" sz="1800" dirty="0">
                <a:solidFill>
                  <a:schemeClr val="tx1">
                    <a:lumMod val="75000"/>
                    <a:lumOff val="25000"/>
                  </a:schemeClr>
                </a:solidFill>
              </a:rPr>
              <a:t>Proporciona conocimiento de la situación exacta. Los resultados permitan validar el proceso de modelación.</a:t>
            </a:r>
          </a:p>
        </p:txBody>
      </p:sp>
      <p:pic>
        <p:nvPicPr>
          <p:cNvPr id="105476" name="Picture 5"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739" y="2187180"/>
            <a:ext cx="1393031" cy="299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67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402681"/>
            <a:ext cx="8572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1 Título"/>
          <p:cNvSpPr>
            <a:spLocks noGrp="1"/>
          </p:cNvSpPr>
          <p:nvPr>
            <p:ph type="ctrTitle" idx="4294967295"/>
          </p:nvPr>
        </p:nvSpPr>
        <p:spPr>
          <a:xfrm>
            <a:off x="3314700" y="1427163"/>
            <a:ext cx="5829300" cy="481012"/>
          </a:xfrm>
        </p:spPr>
        <p:txBody>
          <a:bodyPr>
            <a:normAutofit/>
          </a:bodyPr>
          <a:lstStyle/>
          <a:p>
            <a:pPr>
              <a:defRPr/>
            </a:pPr>
            <a:r>
              <a:rPr lang="es-MX" altLang="es-ES" sz="2400" b="1" dirty="0">
                <a:solidFill>
                  <a:schemeClr val="tx1">
                    <a:lumMod val="75000"/>
                    <a:lumOff val="25000"/>
                  </a:schemeClr>
                </a:solidFill>
              </a:rPr>
              <a:t>MODELOS DE SISTEMAS EXPERTOS</a:t>
            </a:r>
          </a:p>
        </p:txBody>
      </p:sp>
      <p:sp>
        <p:nvSpPr>
          <p:cNvPr id="106500" name="2 Subtítulo"/>
          <p:cNvSpPr>
            <a:spLocks noGrp="1"/>
          </p:cNvSpPr>
          <p:nvPr>
            <p:ph type="subTitle" idx="4294967295"/>
          </p:nvPr>
        </p:nvSpPr>
        <p:spPr>
          <a:xfrm>
            <a:off x="0" y="2078038"/>
            <a:ext cx="6000750" cy="1073150"/>
          </a:xfrm>
        </p:spPr>
        <p:txBody>
          <a:bodyPr>
            <a:normAutofit/>
          </a:bodyPr>
          <a:lstStyle/>
          <a:p>
            <a:pPr marL="0" indent="0" algn="just">
              <a:buNone/>
            </a:pPr>
            <a:r>
              <a:rPr lang="es-MX" altLang="es-ES" sz="1350" dirty="0"/>
              <a:t>Se utiliza para crear soluciones de mayor calidad utilizando modelos de simulación.</a:t>
            </a:r>
          </a:p>
          <a:p>
            <a:pPr marL="0" indent="0" algn="just">
              <a:buNone/>
            </a:pPr>
            <a:r>
              <a:rPr lang="es-MX" altLang="es-ES" sz="1350" dirty="0"/>
              <a:t>Aplicaciones:</a:t>
            </a:r>
          </a:p>
        </p:txBody>
      </p:sp>
      <p:sp>
        <p:nvSpPr>
          <p:cNvPr id="106501" name="3 CuadroTexto"/>
          <p:cNvSpPr txBox="1">
            <a:spLocks noChangeArrowheads="1"/>
          </p:cNvSpPr>
          <p:nvPr/>
        </p:nvSpPr>
        <p:spPr bwMode="auto">
          <a:xfrm>
            <a:off x="1518047" y="5572126"/>
            <a:ext cx="2786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Apoyo para diagnósticos médicos.</a:t>
            </a:r>
          </a:p>
        </p:txBody>
      </p:sp>
      <p:sp>
        <p:nvSpPr>
          <p:cNvPr id="106502" name="4 CuadroTexto"/>
          <p:cNvSpPr txBox="1">
            <a:spLocks noChangeArrowheads="1"/>
          </p:cNvSpPr>
          <p:nvPr/>
        </p:nvSpPr>
        <p:spPr bwMode="auto">
          <a:xfrm>
            <a:off x="1250156" y="4929189"/>
            <a:ext cx="2786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Exploración Mineral</a:t>
            </a:r>
          </a:p>
        </p:txBody>
      </p:sp>
      <p:sp>
        <p:nvSpPr>
          <p:cNvPr id="106503" name="5 CuadroTexto"/>
          <p:cNvSpPr txBox="1">
            <a:spLocks noChangeArrowheads="1"/>
          </p:cNvSpPr>
          <p:nvPr/>
        </p:nvSpPr>
        <p:spPr bwMode="auto">
          <a:xfrm>
            <a:off x="4680347" y="5103019"/>
            <a:ext cx="2786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Configuraciones por computadora de diseños a la medida y el apilamientos de cajas sobre tarimas.</a:t>
            </a:r>
          </a:p>
        </p:txBody>
      </p:sp>
      <p:sp>
        <p:nvSpPr>
          <p:cNvPr id="106504" name="6 CuadroTexto"/>
          <p:cNvSpPr txBox="1">
            <a:spLocks noChangeArrowheads="1"/>
          </p:cNvSpPr>
          <p:nvPr/>
        </p:nvSpPr>
        <p:spPr bwMode="auto">
          <a:xfrm>
            <a:off x="4036219" y="4393407"/>
            <a:ext cx="278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Logística en el área de Inventarios, transporte y servicio al cliente.</a:t>
            </a:r>
          </a:p>
        </p:txBody>
      </p:sp>
      <p:sp>
        <p:nvSpPr>
          <p:cNvPr id="106505" name="7 CuadroTexto"/>
          <p:cNvSpPr txBox="1">
            <a:spLocks noChangeArrowheads="1"/>
          </p:cNvSpPr>
          <p:nvPr/>
        </p:nvSpPr>
        <p:spPr bwMode="auto">
          <a:xfrm>
            <a:off x="1464469" y="3375423"/>
            <a:ext cx="278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Ventajas sobre los sistemas de planeación convencional</a:t>
            </a:r>
          </a:p>
        </p:txBody>
      </p:sp>
      <p:sp>
        <p:nvSpPr>
          <p:cNvPr id="106506" name="8 CuadroTexto"/>
          <p:cNvSpPr txBox="1">
            <a:spLocks noChangeArrowheads="1"/>
          </p:cNvSpPr>
          <p:nvPr/>
        </p:nvSpPr>
        <p:spPr bwMode="auto">
          <a:xfrm>
            <a:off x="5214937" y="3320655"/>
            <a:ext cx="2786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200" dirty="0"/>
              <a:t>Proporcionan soluciones más rápido y aun menor costo al utilizar solo la mínima información necesaria para resolver un problema.</a:t>
            </a:r>
          </a:p>
        </p:txBody>
      </p:sp>
      <p:pic>
        <p:nvPicPr>
          <p:cNvPr id="1065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6" y="2726532"/>
            <a:ext cx="964406"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878" y="3590926"/>
            <a:ext cx="1128713" cy="75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3807620"/>
            <a:ext cx="1007269" cy="105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330" y="4617244"/>
            <a:ext cx="978694"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4" y="4238626"/>
            <a:ext cx="664369" cy="83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034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996" y="3184890"/>
            <a:ext cx="1091545" cy="109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1 Título"/>
          <p:cNvSpPr>
            <a:spLocks noGrp="1"/>
          </p:cNvSpPr>
          <p:nvPr>
            <p:ph type="title" idx="4294967295"/>
          </p:nvPr>
        </p:nvSpPr>
        <p:spPr>
          <a:xfrm>
            <a:off x="2971800" y="1592263"/>
            <a:ext cx="6172200" cy="857250"/>
          </a:xfrm>
        </p:spPr>
        <p:txBody>
          <a:bodyPr>
            <a:normAutofit fontScale="90000"/>
          </a:bodyPr>
          <a:lstStyle/>
          <a:p>
            <a:pPr>
              <a:defRPr/>
            </a:pPr>
            <a:r>
              <a:rPr lang="es-MX" altLang="es-ES" sz="3000" b="1">
                <a:solidFill>
                  <a:schemeClr val="tx1">
                    <a:lumMod val="75000"/>
                    <a:lumOff val="25000"/>
                  </a:schemeClr>
                </a:solidFill>
              </a:rPr>
              <a:t>EVALUACIÓN POR COMPARACIÓN MEJORADA.</a:t>
            </a:r>
          </a:p>
        </p:txBody>
      </p:sp>
      <p:sp>
        <p:nvSpPr>
          <p:cNvPr id="107524" name="2 Marcador de contenido"/>
          <p:cNvSpPr>
            <a:spLocks noGrp="1"/>
          </p:cNvSpPr>
          <p:nvPr>
            <p:ph idx="4294967295"/>
          </p:nvPr>
        </p:nvSpPr>
        <p:spPr>
          <a:xfrm>
            <a:off x="0" y="2725738"/>
            <a:ext cx="2889250" cy="2592387"/>
          </a:xfrm>
        </p:spPr>
        <p:txBody>
          <a:bodyPr/>
          <a:lstStyle/>
          <a:p>
            <a:pPr marL="0" indent="0" algn="just">
              <a:buNone/>
            </a:pPr>
            <a:r>
              <a:rPr lang="es-MX" altLang="es-ES" sz="1800" dirty="0"/>
              <a:t>    La siguiente tarea en la planeación estratégica de la red, es optimizar los patrones logísticos sujetos al número y ubicación actuales de las instalaciones, capacidad de estas instalaciones, niveles actuales de servicio, etc.</a:t>
            </a:r>
          </a:p>
        </p:txBody>
      </p:sp>
    </p:spTree>
    <p:extLst>
      <p:ext uri="{BB962C8B-B14F-4D97-AF65-F5344CB8AC3E}">
        <p14:creationId xmlns:p14="http://schemas.microsoft.com/office/powerpoint/2010/main" val="33061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idx="4294967295"/>
          </p:nvPr>
        </p:nvSpPr>
        <p:spPr>
          <a:xfrm>
            <a:off x="2971800" y="1052513"/>
            <a:ext cx="6172200" cy="857250"/>
          </a:xfrm>
        </p:spPr>
        <p:txBody>
          <a:bodyPr/>
          <a:lstStyle/>
          <a:p>
            <a:pPr>
              <a:defRPr/>
            </a:pPr>
            <a:r>
              <a:rPr lang="es-MX" altLang="es-ES" sz="3000" b="1" dirty="0">
                <a:solidFill>
                  <a:schemeClr val="tx1">
                    <a:lumMod val="75000"/>
                    <a:lumOff val="25000"/>
                  </a:schemeClr>
                </a:solidFill>
              </a:rPr>
              <a:t>OPORTUNIDAD MÁXIMA</a:t>
            </a:r>
          </a:p>
        </p:txBody>
      </p:sp>
      <p:sp>
        <p:nvSpPr>
          <p:cNvPr id="108547" name="2 Marcador de contenido"/>
          <p:cNvSpPr>
            <a:spLocks noGrp="1"/>
          </p:cNvSpPr>
          <p:nvPr>
            <p:ph idx="4294967295"/>
          </p:nvPr>
        </p:nvSpPr>
        <p:spPr>
          <a:xfrm>
            <a:off x="0" y="2187575"/>
            <a:ext cx="3348038" cy="3509963"/>
          </a:xfrm>
        </p:spPr>
        <p:txBody>
          <a:bodyPr/>
          <a:lstStyle/>
          <a:p>
            <a:pPr marL="0" indent="0" algn="just">
              <a:buNone/>
            </a:pPr>
            <a:r>
              <a:rPr lang="es-MX" altLang="es-ES" sz="1800"/>
              <a:t>   En la planeación estratégica de la red resulta productivo definir los menores costos variables posibles en la red. Esto se logra al encontrar la red optima, es decir sin restricciones de capacidad de planta, de un almacén, sin restricciones  del servicio al cliente y considerando un gran numero de ubicaciones de plantas y almacenes en una dimensión especial.</a:t>
            </a:r>
          </a:p>
        </p:txBody>
      </p:sp>
      <p:pic>
        <p:nvPicPr>
          <p:cNvPr id="1085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277" y="2696084"/>
            <a:ext cx="1495940" cy="172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09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title" idx="4294967295"/>
          </p:nvPr>
        </p:nvSpPr>
        <p:spPr>
          <a:xfrm>
            <a:off x="2971800" y="998538"/>
            <a:ext cx="6172200" cy="857250"/>
          </a:xfrm>
        </p:spPr>
        <p:txBody>
          <a:bodyPr/>
          <a:lstStyle/>
          <a:p>
            <a:pPr>
              <a:defRPr/>
            </a:pPr>
            <a:r>
              <a:rPr lang="es-MX" altLang="es-ES" sz="3000" b="1" dirty="0">
                <a:solidFill>
                  <a:schemeClr val="tx1">
                    <a:lumMod val="75000"/>
                    <a:lumOff val="25000"/>
                  </a:schemeClr>
                </a:solidFill>
              </a:rPr>
              <a:t>DISEÑOS PRÁCTICOS</a:t>
            </a:r>
          </a:p>
        </p:txBody>
      </p:sp>
      <p:sp>
        <p:nvSpPr>
          <p:cNvPr id="109571" name="2 Marcador de contenido"/>
          <p:cNvSpPr>
            <a:spLocks noGrp="1"/>
          </p:cNvSpPr>
          <p:nvPr>
            <p:ph idx="4294967295"/>
          </p:nvPr>
        </p:nvSpPr>
        <p:spPr>
          <a:xfrm>
            <a:off x="0" y="2187575"/>
            <a:ext cx="6172200" cy="1457325"/>
          </a:xfrm>
        </p:spPr>
        <p:txBody>
          <a:bodyPr/>
          <a:lstStyle/>
          <a:p>
            <a:pPr marL="0" indent="0" algn="just">
              <a:buNone/>
            </a:pPr>
            <a:r>
              <a:rPr lang="es-MX" altLang="es-ES" sz="1800"/>
              <a:t>    Entre la evaluación comparativa mejorada y el diseño de máximos ahorros puede existir un numero de estrategias de red aceptable, las cuales pueden encontrase mediante repetidas corridas del modelo que representen distintas configuraciones de red y supuestos sobres demanda, costos y servicio.</a:t>
            </a:r>
          </a:p>
        </p:txBody>
      </p:sp>
      <p:pic>
        <p:nvPicPr>
          <p:cNvPr id="109572" name="Picture 5"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254" y="3644504"/>
            <a:ext cx="2970609"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473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131" y="3037343"/>
            <a:ext cx="2549578" cy="207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499" name="1 Título"/>
          <p:cNvSpPr>
            <a:spLocks noGrp="1"/>
          </p:cNvSpPr>
          <p:nvPr>
            <p:ph type="title" idx="4294967295"/>
          </p:nvPr>
        </p:nvSpPr>
        <p:spPr>
          <a:xfrm>
            <a:off x="0" y="1430338"/>
            <a:ext cx="6172200" cy="857250"/>
          </a:xfrm>
        </p:spPr>
        <p:txBody>
          <a:bodyPr/>
          <a:lstStyle/>
          <a:p>
            <a:pPr>
              <a:defRPr/>
            </a:pPr>
            <a:r>
              <a:rPr lang="es-MX" altLang="es-ES" sz="3000" b="1" dirty="0">
                <a:solidFill>
                  <a:schemeClr val="tx1">
                    <a:lumMod val="75000"/>
                    <a:lumOff val="25000"/>
                  </a:schemeClr>
                </a:solidFill>
              </a:rPr>
              <a:t>ANÁLISIS DEL AÑO DEL DISEÑO</a:t>
            </a:r>
          </a:p>
        </p:txBody>
      </p:sp>
      <p:sp>
        <p:nvSpPr>
          <p:cNvPr id="111620" name="2 Marcador de contenido"/>
          <p:cNvSpPr>
            <a:spLocks noGrp="1"/>
          </p:cNvSpPr>
          <p:nvPr>
            <p:ph idx="4294967295"/>
          </p:nvPr>
        </p:nvSpPr>
        <p:spPr>
          <a:xfrm>
            <a:off x="0" y="3105150"/>
            <a:ext cx="2924175" cy="2389188"/>
          </a:xfrm>
        </p:spPr>
        <p:txBody>
          <a:bodyPr/>
          <a:lstStyle/>
          <a:p>
            <a:pPr marL="0" indent="0" algn="just">
              <a:buNone/>
            </a:pPr>
            <a:r>
              <a:rPr lang="es-MX" altLang="es-ES" sz="1800" dirty="0"/>
              <a:t>   El diseño de una red estarán basados en algún periodo de tiempo futuro, ya que un nuevo diseño no puede ponerse en marcha de manera instantánea. Puede realizarse un pronóstico de la demanda para el año de diseño.</a:t>
            </a:r>
          </a:p>
        </p:txBody>
      </p:sp>
    </p:spTree>
    <p:extLst>
      <p:ext uri="{BB962C8B-B14F-4D97-AF65-F5344CB8AC3E}">
        <p14:creationId xmlns:p14="http://schemas.microsoft.com/office/powerpoint/2010/main" val="372215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idx="4294967295"/>
          </p:nvPr>
        </p:nvSpPr>
        <p:spPr>
          <a:xfrm>
            <a:off x="2971800" y="1430338"/>
            <a:ext cx="6172200" cy="857250"/>
          </a:xfrm>
        </p:spPr>
        <p:txBody>
          <a:bodyPr/>
          <a:lstStyle/>
          <a:p>
            <a:pPr>
              <a:defRPr/>
            </a:pPr>
            <a:r>
              <a:rPr lang="es-MX" altLang="es-ES" sz="3000" b="1">
                <a:solidFill>
                  <a:schemeClr val="tx1">
                    <a:lumMod val="75000"/>
                    <a:lumOff val="25000"/>
                  </a:schemeClr>
                </a:solidFill>
              </a:rPr>
              <a:t>DISEÑO DEL CANAL</a:t>
            </a:r>
          </a:p>
        </p:txBody>
      </p:sp>
      <p:sp>
        <p:nvSpPr>
          <p:cNvPr id="112643" name="2 Marcador de contenido"/>
          <p:cNvSpPr>
            <a:spLocks noGrp="1"/>
          </p:cNvSpPr>
          <p:nvPr>
            <p:ph idx="4294967295"/>
          </p:nvPr>
        </p:nvSpPr>
        <p:spPr>
          <a:xfrm>
            <a:off x="6489700" y="2781300"/>
            <a:ext cx="2654300" cy="1587500"/>
          </a:xfrm>
        </p:spPr>
        <p:txBody>
          <a:bodyPr>
            <a:normAutofit fontScale="92500"/>
          </a:bodyPr>
          <a:lstStyle/>
          <a:p>
            <a:pPr marL="0" indent="0">
              <a:buNone/>
            </a:pPr>
            <a:r>
              <a:rPr lang="es-MX" altLang="es-ES" sz="1800"/>
              <a:t>    Un método fundamental para la planeación del canal implica el uso de simulación por computadora del canal de la cadena de suministros.</a:t>
            </a:r>
          </a:p>
        </p:txBody>
      </p:sp>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679" y="2586309"/>
            <a:ext cx="2063224" cy="209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806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906" y="3132648"/>
            <a:ext cx="1854710" cy="10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idx="4294967295"/>
          </p:nvPr>
        </p:nvSpPr>
        <p:spPr>
          <a:xfrm>
            <a:off x="0" y="1538288"/>
            <a:ext cx="6172200" cy="857250"/>
          </a:xfrm>
        </p:spPr>
        <p:txBody>
          <a:bodyPr>
            <a:normAutofit fontScale="90000"/>
          </a:bodyPr>
          <a:lstStyle/>
          <a:p>
            <a:pPr>
              <a:defRPr/>
            </a:pPr>
            <a:r>
              <a:rPr lang="es-MX" altLang="es-ES" sz="3000" b="1" dirty="0">
                <a:solidFill>
                  <a:schemeClr val="tx1">
                    <a:lumMod val="75000"/>
                    <a:lumOff val="25000"/>
                  </a:schemeClr>
                </a:solidFill>
              </a:rPr>
              <a:t>PLANEACIÓN INTEGRADA DE LA CADENA DE SUMINISTROS</a:t>
            </a:r>
          </a:p>
        </p:txBody>
      </p:sp>
      <p:sp>
        <p:nvSpPr>
          <p:cNvPr id="113668" name="2 Marcador de contenido"/>
          <p:cNvSpPr>
            <a:spLocks noGrp="1"/>
          </p:cNvSpPr>
          <p:nvPr>
            <p:ph idx="4294967295"/>
          </p:nvPr>
        </p:nvSpPr>
        <p:spPr>
          <a:xfrm>
            <a:off x="0" y="2511425"/>
            <a:ext cx="3536950" cy="3294063"/>
          </a:xfrm>
        </p:spPr>
        <p:txBody>
          <a:bodyPr/>
          <a:lstStyle/>
          <a:p>
            <a:pPr algn="just" eaLnBrk="1" hangingPunct="1">
              <a:buFont typeface="Arial" panose="020B0604020202020204" pitchFamily="34" charset="0"/>
              <a:buNone/>
            </a:pPr>
            <a:r>
              <a:rPr lang="es-MX" altLang="es-ES" sz="1800" dirty="0"/>
              <a:t> Es un proceso que involucra varios elementos.</a:t>
            </a:r>
          </a:p>
          <a:p>
            <a:pPr algn="just" eaLnBrk="1" hangingPunct="1"/>
            <a:r>
              <a:rPr lang="es-MX" altLang="es-ES" sz="1800" dirty="0"/>
              <a:t>Se requiere de una encuesta de los deseos de los clientes.</a:t>
            </a:r>
          </a:p>
          <a:p>
            <a:pPr algn="just" eaLnBrk="1" hangingPunct="1"/>
            <a:r>
              <a:rPr lang="es-MX" altLang="es-ES" sz="1800" dirty="0"/>
              <a:t>Se debe de administrar la cadena de suministros considerando varios factores: Complejidad del producto, numero de proveedores y clientes, la disponibilidad de materiales. </a:t>
            </a:r>
          </a:p>
        </p:txBody>
      </p:sp>
    </p:spTree>
    <p:extLst>
      <p:ext uri="{BB962C8B-B14F-4D97-AF65-F5344CB8AC3E}">
        <p14:creationId xmlns:p14="http://schemas.microsoft.com/office/powerpoint/2010/main" val="606254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197" y="2888457"/>
            <a:ext cx="2786063" cy="197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5" name="1 Título"/>
          <p:cNvSpPr>
            <a:spLocks noGrp="1"/>
          </p:cNvSpPr>
          <p:nvPr>
            <p:ph type="title" idx="4294967295"/>
          </p:nvPr>
        </p:nvSpPr>
        <p:spPr>
          <a:xfrm>
            <a:off x="0" y="1462088"/>
            <a:ext cx="6318250" cy="1211262"/>
          </a:xfrm>
        </p:spPr>
        <p:txBody>
          <a:bodyPr>
            <a:normAutofit/>
          </a:bodyPr>
          <a:lstStyle/>
          <a:p>
            <a:pPr>
              <a:defRPr/>
            </a:pPr>
            <a:r>
              <a:rPr lang="es-MX" altLang="es-ES" sz="2100" b="1" dirty="0">
                <a:solidFill>
                  <a:schemeClr val="tx1">
                    <a:lumMod val="75000"/>
                    <a:lumOff val="25000"/>
                  </a:schemeClr>
                </a:solidFill>
              </a:rPr>
              <a:t>CRITERIO PARA GUIAR A UNA EMPRESA A DISEÑAR SUS CADENAS DE SUMINISTROS COMPETITIVAS</a:t>
            </a:r>
          </a:p>
        </p:txBody>
      </p:sp>
      <p:sp>
        <p:nvSpPr>
          <p:cNvPr id="115716" name="2 Marcador de contenido"/>
          <p:cNvSpPr>
            <a:spLocks noGrp="1"/>
          </p:cNvSpPr>
          <p:nvPr>
            <p:ph idx="4294967295"/>
          </p:nvPr>
        </p:nvSpPr>
        <p:spPr>
          <a:xfrm>
            <a:off x="0" y="2943225"/>
            <a:ext cx="3733800" cy="2181225"/>
          </a:xfrm>
        </p:spPr>
        <p:txBody>
          <a:bodyPr rtlCol="0">
            <a:normAutofit fontScale="92500"/>
          </a:bodyPr>
          <a:lstStyle/>
          <a:p>
            <a:pPr marL="385763" indent="-385763" algn="just">
              <a:buFont typeface="Arial" panose="020B0604020202020204" pitchFamily="34" charset="0"/>
              <a:buAutoNum type="arabicPeriod"/>
              <a:defRPr/>
            </a:pPr>
            <a:r>
              <a:rPr lang="es-MX" altLang="es-ES" sz="1800">
                <a:solidFill>
                  <a:schemeClr val="tx1">
                    <a:lumMod val="75000"/>
                    <a:lumOff val="25000"/>
                  </a:schemeClr>
                </a:solidFill>
              </a:rPr>
              <a:t>Construir una infraestructura competitiva.</a:t>
            </a:r>
          </a:p>
          <a:p>
            <a:pPr marL="385763" indent="-385763" algn="just">
              <a:buFont typeface="Arial" panose="020B0604020202020204" pitchFamily="34" charset="0"/>
              <a:buAutoNum type="arabicPeriod"/>
              <a:defRPr/>
            </a:pPr>
            <a:r>
              <a:rPr lang="es-MX" altLang="es-ES" sz="1800">
                <a:solidFill>
                  <a:schemeClr val="tx1">
                    <a:lumMod val="75000"/>
                    <a:lumOff val="25000"/>
                  </a:schemeClr>
                </a:solidFill>
              </a:rPr>
              <a:t>Diseñar todas las relaciones de la red logística.</a:t>
            </a:r>
          </a:p>
          <a:p>
            <a:pPr marL="385763" indent="-385763" algn="just">
              <a:buFont typeface="Arial" panose="020B0604020202020204" pitchFamily="34" charset="0"/>
              <a:buAutoNum type="arabicPeriod"/>
              <a:defRPr/>
            </a:pPr>
            <a:r>
              <a:rPr lang="es-MX" altLang="es-ES" sz="1800">
                <a:solidFill>
                  <a:schemeClr val="tx1">
                    <a:lumMod val="75000"/>
                    <a:lumOff val="25000"/>
                  </a:schemeClr>
                </a:solidFill>
              </a:rPr>
              <a:t>Sincronizar el suministro a la demanda.</a:t>
            </a:r>
          </a:p>
          <a:p>
            <a:pPr marL="385763" indent="-385763" algn="just">
              <a:buFont typeface="Arial" panose="020B0604020202020204" pitchFamily="34" charset="0"/>
              <a:buAutoNum type="arabicPeriod"/>
              <a:defRPr/>
            </a:pPr>
            <a:r>
              <a:rPr lang="es-MX" altLang="es-ES" sz="1800">
                <a:solidFill>
                  <a:schemeClr val="tx1">
                    <a:lumMod val="75000"/>
                    <a:lumOff val="25000"/>
                  </a:schemeClr>
                </a:solidFill>
              </a:rPr>
              <a:t>Medir el desempeño globalmente.</a:t>
            </a:r>
          </a:p>
        </p:txBody>
      </p:sp>
    </p:spTree>
    <p:extLst>
      <p:ext uri="{BB962C8B-B14F-4D97-AF65-F5344CB8AC3E}">
        <p14:creationId xmlns:p14="http://schemas.microsoft.com/office/powerpoint/2010/main" val="296785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132" y="2379560"/>
            <a:ext cx="5205895" cy="308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 Box 5"/>
          <p:cNvSpPr txBox="1">
            <a:spLocks noChangeArrowheads="1"/>
          </p:cNvSpPr>
          <p:nvPr/>
        </p:nvSpPr>
        <p:spPr bwMode="auto">
          <a:xfrm>
            <a:off x="2412206" y="1593057"/>
            <a:ext cx="410527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 altLang="es-ES" sz="1500" b="1" dirty="0">
                <a:cs typeface="Arial" panose="020B0604020202020204" pitchFamily="34" charset="0"/>
              </a:rPr>
              <a:t>LOGÍSTICA EN LOS AÑOS 70</a:t>
            </a:r>
          </a:p>
        </p:txBody>
      </p:sp>
    </p:spTree>
    <p:extLst>
      <p:ext uri="{BB962C8B-B14F-4D97-AF65-F5344CB8AC3E}">
        <p14:creationId xmlns:p14="http://schemas.microsoft.com/office/powerpoint/2010/main" val="3805287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92" y="3384724"/>
            <a:ext cx="1966140" cy="155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39" name="1 Título"/>
          <p:cNvSpPr>
            <a:spLocks noGrp="1"/>
          </p:cNvSpPr>
          <p:nvPr>
            <p:ph type="title" idx="4294967295"/>
          </p:nvPr>
        </p:nvSpPr>
        <p:spPr>
          <a:xfrm>
            <a:off x="0" y="1268413"/>
            <a:ext cx="6172200" cy="857250"/>
          </a:xfrm>
        </p:spPr>
        <p:txBody>
          <a:bodyPr/>
          <a:lstStyle/>
          <a:p>
            <a:pPr>
              <a:defRPr/>
            </a:pPr>
            <a:r>
              <a:rPr lang="es-MX" altLang="es-ES" sz="3000" b="1">
                <a:solidFill>
                  <a:schemeClr val="tx1">
                    <a:lumMod val="75000"/>
                    <a:lumOff val="25000"/>
                  </a:schemeClr>
                </a:solidFill>
              </a:rPr>
              <a:t>TRAZABILIDAD</a:t>
            </a:r>
          </a:p>
        </p:txBody>
      </p:sp>
      <p:sp>
        <p:nvSpPr>
          <p:cNvPr id="116740" name="2 Marcador de contenido"/>
          <p:cNvSpPr>
            <a:spLocks noGrp="1"/>
          </p:cNvSpPr>
          <p:nvPr>
            <p:ph idx="4294967295"/>
          </p:nvPr>
        </p:nvSpPr>
        <p:spPr>
          <a:xfrm>
            <a:off x="2971800" y="2187575"/>
            <a:ext cx="6172200" cy="561975"/>
          </a:xfrm>
        </p:spPr>
        <p:txBody>
          <a:bodyPr rtlCol="0">
            <a:normAutofit lnSpcReduction="10000"/>
          </a:bodyPr>
          <a:lstStyle/>
          <a:p>
            <a:pPr marL="68580" indent="-68580">
              <a:defRPr/>
            </a:pPr>
            <a:r>
              <a:rPr lang="es-MX" altLang="es-ES" sz="1800">
                <a:solidFill>
                  <a:schemeClr val="tx1">
                    <a:lumMod val="75000"/>
                    <a:lumOff val="25000"/>
                  </a:schemeClr>
                </a:solidFill>
              </a:rPr>
              <a:t>Capacidad de rastrear la historia, aplicación o ubicación de una entidad por medio de identificaciones y registros.</a:t>
            </a:r>
          </a:p>
        </p:txBody>
      </p:sp>
    </p:spTree>
    <p:extLst>
      <p:ext uri="{BB962C8B-B14F-4D97-AF65-F5344CB8AC3E}">
        <p14:creationId xmlns:p14="http://schemas.microsoft.com/office/powerpoint/2010/main" val="2236495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971800" y="2025650"/>
            <a:ext cx="6172200" cy="1889125"/>
          </a:xfrm>
        </p:spPr>
        <p:txBody>
          <a:bodyPr rtlCol="0">
            <a:normAutofit/>
          </a:bodyPr>
          <a:lstStyle/>
          <a:p>
            <a:pPr marL="68580" indent="-68580" algn="just">
              <a:defRPr/>
            </a:pPr>
            <a:r>
              <a:rPr lang="es-MX" altLang="es-ES" sz="1800" b="1" dirty="0">
                <a:solidFill>
                  <a:schemeClr val="tx1">
                    <a:lumMod val="75000"/>
                    <a:lumOff val="25000"/>
                  </a:schemeClr>
                </a:solidFill>
              </a:rPr>
              <a:t>Tracking.-</a:t>
            </a:r>
            <a:r>
              <a:rPr lang="es-MX" altLang="es-ES" sz="1800" dirty="0">
                <a:solidFill>
                  <a:schemeClr val="tx1">
                    <a:lumMod val="75000"/>
                    <a:lumOff val="25000"/>
                  </a:schemeClr>
                </a:solidFill>
              </a:rPr>
              <a:t> capacidad de seguir el movimiento de una unidad especifica, bien sea un producto o lotes de productos, a través de la cadena de suministros.</a:t>
            </a:r>
          </a:p>
          <a:p>
            <a:pPr marL="68580" indent="-68580" algn="just">
              <a:defRPr/>
            </a:pPr>
            <a:r>
              <a:rPr lang="es-MX" altLang="es-ES" sz="1800" b="1" dirty="0" err="1">
                <a:solidFill>
                  <a:schemeClr val="tx1">
                    <a:lumMod val="75000"/>
                    <a:lumOff val="25000"/>
                  </a:schemeClr>
                </a:solidFill>
              </a:rPr>
              <a:t>Tracing</a:t>
            </a:r>
            <a:r>
              <a:rPr lang="es-MX" altLang="es-ES" sz="1800" b="1" dirty="0">
                <a:solidFill>
                  <a:schemeClr val="tx1">
                    <a:lumMod val="75000"/>
                    <a:lumOff val="25000"/>
                  </a:schemeClr>
                </a:solidFill>
              </a:rPr>
              <a:t>.-</a:t>
            </a:r>
            <a:r>
              <a:rPr lang="es-MX" altLang="es-ES" sz="1800" dirty="0">
                <a:solidFill>
                  <a:schemeClr val="tx1">
                    <a:lumMod val="75000"/>
                    <a:lumOff val="25000"/>
                  </a:schemeClr>
                </a:solidFill>
              </a:rPr>
              <a:t>  Capacidad de identificar el origen particular de una unidad y/o lotes de productos ubicados en cualquier parte de la cadena de suministro.</a:t>
            </a:r>
          </a:p>
          <a:p>
            <a:pPr marL="68580" indent="-68580">
              <a:buNone/>
              <a:defRPr/>
            </a:pPr>
            <a:endParaRPr lang="es-MX" altLang="es-ES" sz="1800" dirty="0">
              <a:solidFill>
                <a:schemeClr val="tx1">
                  <a:lumMod val="75000"/>
                  <a:lumOff val="25000"/>
                </a:schemeClr>
              </a:solidFill>
            </a:endParaRPr>
          </a:p>
        </p:txBody>
      </p:sp>
      <p:sp>
        <p:nvSpPr>
          <p:cNvPr id="116740" name="Text Box 5"/>
          <p:cNvSpPr txBox="1">
            <a:spLocks noChangeArrowheads="1"/>
          </p:cNvSpPr>
          <p:nvPr/>
        </p:nvSpPr>
        <p:spPr bwMode="auto">
          <a:xfrm>
            <a:off x="2250281" y="1646636"/>
            <a:ext cx="4319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400" dirty="0">
                <a:latin typeface="+mn-lt"/>
                <a:cs typeface="Arial" panose="020B0604020202020204" pitchFamily="34" charset="0"/>
              </a:rPr>
              <a:t>TÉRMINOS</a:t>
            </a:r>
          </a:p>
        </p:txBody>
      </p:sp>
    </p:spTree>
    <p:extLst>
      <p:ext uri="{BB962C8B-B14F-4D97-AF65-F5344CB8AC3E}">
        <p14:creationId xmlns:p14="http://schemas.microsoft.com/office/powerpoint/2010/main" val="3459775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6" descr="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16" y="4508897"/>
            <a:ext cx="550902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2 Marcador de contenido"/>
          <p:cNvSpPr>
            <a:spLocks noGrp="1"/>
          </p:cNvSpPr>
          <p:nvPr>
            <p:ph idx="4294967295"/>
          </p:nvPr>
        </p:nvSpPr>
        <p:spPr>
          <a:xfrm>
            <a:off x="2971800" y="2293938"/>
            <a:ext cx="6172200" cy="2052637"/>
          </a:xfrm>
        </p:spPr>
        <p:txBody>
          <a:bodyPr/>
          <a:lstStyle/>
          <a:p>
            <a:pPr algn="just" eaLnBrk="1" hangingPunct="1"/>
            <a:r>
              <a:rPr lang="es-MX" altLang="es-ES" sz="1800" b="1" dirty="0"/>
              <a:t>Trazabilidad descendente.-</a:t>
            </a:r>
            <a:r>
              <a:rPr lang="es-MX" altLang="es-ES" sz="1800" dirty="0"/>
              <a:t> saber de forma precisa dónde están los lotes de productos a lo largo de la cadena de suministros.</a:t>
            </a:r>
          </a:p>
          <a:p>
            <a:pPr algn="just" eaLnBrk="1" hangingPunct="1"/>
            <a:r>
              <a:rPr lang="es-MX" altLang="es-ES" sz="1800" b="1" dirty="0"/>
              <a:t>Trazabilidad ascendente.-</a:t>
            </a:r>
            <a:r>
              <a:rPr lang="es-MX" altLang="es-ES" sz="1800" dirty="0"/>
              <a:t> Poder seguir exactamente el origen de la mercancía y los procesos por los que ha pasado antes de llegar al punto final.</a:t>
            </a:r>
          </a:p>
        </p:txBody>
      </p:sp>
      <p:sp>
        <p:nvSpPr>
          <p:cNvPr id="117764" name="Text Box 7"/>
          <p:cNvSpPr txBox="1">
            <a:spLocks noChangeArrowheads="1"/>
          </p:cNvSpPr>
          <p:nvPr/>
        </p:nvSpPr>
        <p:spPr bwMode="auto">
          <a:xfrm>
            <a:off x="1547813" y="1646635"/>
            <a:ext cx="62103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3000" dirty="0">
                <a:latin typeface="+mn-lt"/>
                <a:cs typeface="Arial" panose="020B0604020202020204" pitchFamily="34" charset="0"/>
              </a:rPr>
              <a:t>ÁMBITOS DE  TRAZABILIDAD</a:t>
            </a:r>
          </a:p>
        </p:txBody>
      </p:sp>
    </p:spTree>
    <p:extLst>
      <p:ext uri="{BB962C8B-B14F-4D97-AF65-F5344CB8AC3E}">
        <p14:creationId xmlns:p14="http://schemas.microsoft.com/office/powerpoint/2010/main" val="3023505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tbn0.google.com/images?q=tbn:8MnwWi_Bnq-w_M:http://www.corporativo.bancoestado.cl/Libraries/fotos/Ilustracion_Proveedores.sfl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124" y="2943225"/>
            <a:ext cx="1888331" cy="13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idx="4294967295"/>
          </p:nvPr>
        </p:nvSpPr>
        <p:spPr>
          <a:xfrm>
            <a:off x="0" y="1063625"/>
            <a:ext cx="6172200" cy="857250"/>
          </a:xfrm>
        </p:spPr>
        <p:txBody>
          <a:bodyPr>
            <a:normAutofit fontScale="90000"/>
          </a:bodyPr>
          <a:lstStyle/>
          <a:p>
            <a:pPr>
              <a:defRPr/>
            </a:pPr>
            <a:r>
              <a:rPr lang="es-MX" altLang="es-ES" sz="3000" b="1" dirty="0">
                <a:solidFill>
                  <a:schemeClr val="tx1">
                    <a:lumMod val="75000"/>
                    <a:lumOff val="25000"/>
                  </a:schemeClr>
                </a:solidFill>
              </a:rPr>
              <a:t>ELEMENTOS DE LA CADENA DE SUMINISTRO</a:t>
            </a:r>
          </a:p>
        </p:txBody>
      </p:sp>
      <p:sp>
        <p:nvSpPr>
          <p:cNvPr id="118788" name="2 Marcador de contenido"/>
          <p:cNvSpPr>
            <a:spLocks noGrp="1"/>
          </p:cNvSpPr>
          <p:nvPr>
            <p:ph idx="4294967295"/>
          </p:nvPr>
        </p:nvSpPr>
        <p:spPr>
          <a:xfrm>
            <a:off x="0" y="2057400"/>
            <a:ext cx="6172200" cy="3394075"/>
          </a:xfrm>
        </p:spPr>
        <p:txBody>
          <a:bodyPr/>
          <a:lstStyle/>
          <a:p>
            <a:pPr eaLnBrk="1" hangingPunct="1">
              <a:buFont typeface="Arial" panose="020B0604020202020204" pitchFamily="34" charset="0"/>
              <a:buNone/>
            </a:pPr>
            <a:r>
              <a:rPr lang="es-MX" altLang="es-ES" sz="1800" dirty="0"/>
              <a:t>    La cadena de suministro esta conformada por 5 elementos principales:</a:t>
            </a:r>
          </a:p>
          <a:p>
            <a:pPr eaLnBrk="1" hangingPunct="1">
              <a:buFont typeface="Arial" panose="020B0604020202020204" pitchFamily="34" charset="0"/>
              <a:buNone/>
            </a:pPr>
            <a:endParaRPr lang="es-MX" altLang="es-ES" sz="1800" dirty="0"/>
          </a:p>
          <a:p>
            <a:pPr eaLnBrk="1" hangingPunct="1">
              <a:buFont typeface="Calibri" panose="020F0502020204030204" pitchFamily="34" charset="0"/>
              <a:buAutoNum type="arabicPeriod"/>
            </a:pPr>
            <a:r>
              <a:rPr lang="es-MX" altLang="es-ES" sz="1800" dirty="0"/>
              <a:t>Proveedores	</a:t>
            </a:r>
          </a:p>
          <a:p>
            <a:pPr eaLnBrk="1" hangingPunct="1">
              <a:buFont typeface="Calibri" panose="020F0502020204030204" pitchFamily="34" charset="0"/>
              <a:buAutoNum type="arabicPeriod"/>
            </a:pPr>
            <a:r>
              <a:rPr lang="es-MX" altLang="es-ES" sz="1800" dirty="0"/>
              <a:t>Transporte</a:t>
            </a:r>
          </a:p>
          <a:p>
            <a:pPr eaLnBrk="1" hangingPunct="1">
              <a:buFont typeface="Calibri" panose="020F0502020204030204" pitchFamily="34" charset="0"/>
              <a:buAutoNum type="arabicPeriod"/>
            </a:pPr>
            <a:r>
              <a:rPr lang="es-MX" altLang="es-ES" sz="1800" dirty="0"/>
              <a:t>La empresa</a:t>
            </a:r>
          </a:p>
          <a:p>
            <a:pPr eaLnBrk="1" hangingPunct="1">
              <a:buFont typeface="Calibri" panose="020F0502020204030204" pitchFamily="34" charset="0"/>
              <a:buAutoNum type="arabicPeriod"/>
            </a:pPr>
            <a:r>
              <a:rPr lang="es-MX" altLang="es-ES" sz="1800" dirty="0"/>
              <a:t>Los clientes</a:t>
            </a:r>
          </a:p>
          <a:p>
            <a:pPr eaLnBrk="1" hangingPunct="1">
              <a:buFont typeface="Calibri" panose="020F0502020204030204" pitchFamily="34" charset="0"/>
              <a:buAutoNum type="arabicPeriod"/>
            </a:pPr>
            <a:r>
              <a:rPr lang="es-MX" altLang="es-ES" sz="1800" dirty="0"/>
              <a:t>La comunicación entre ellos</a:t>
            </a:r>
          </a:p>
          <a:p>
            <a:pPr eaLnBrk="1" hangingPunct="1">
              <a:buFont typeface="Arial" panose="020B0604020202020204" pitchFamily="34" charset="0"/>
              <a:buNone/>
            </a:pPr>
            <a:endParaRPr lang="es-MX" altLang="es-ES" sz="1800" dirty="0"/>
          </a:p>
        </p:txBody>
      </p:sp>
      <p:pic>
        <p:nvPicPr>
          <p:cNvPr id="118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076701"/>
            <a:ext cx="914400" cy="119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1" y="4725591"/>
            <a:ext cx="892969"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728" y="3969544"/>
            <a:ext cx="871538"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38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2 Marcador de contenido"/>
          <p:cNvSpPr>
            <a:spLocks noGrp="1"/>
          </p:cNvSpPr>
          <p:nvPr>
            <p:ph idx="4294967295"/>
          </p:nvPr>
        </p:nvSpPr>
        <p:spPr>
          <a:xfrm>
            <a:off x="3322638" y="1808163"/>
            <a:ext cx="5821362" cy="1227137"/>
          </a:xfrm>
        </p:spPr>
        <p:txBody>
          <a:bodyPr/>
          <a:lstStyle/>
          <a:p>
            <a:pPr algn="just" eaLnBrk="1" hangingPunct="1"/>
            <a:r>
              <a:rPr lang="es-MX" altLang="es-ES" sz="1800"/>
              <a:t>La función de compras se inicia cuando un bien o un servicio deben de ser buscados en el exterior de la empresa y finaliza al cesar todos los derechos y obligaciones mutuamente establecidos por el proveedor.</a:t>
            </a:r>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129" y="3034905"/>
            <a:ext cx="2419574" cy="181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82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alkosto.com.co/VBeContent/Library/Images/proov-pi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361" y="2395537"/>
            <a:ext cx="283964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1 Título"/>
          <p:cNvSpPr>
            <a:spLocks noGrp="1"/>
          </p:cNvSpPr>
          <p:nvPr>
            <p:ph type="title" idx="4294967295"/>
          </p:nvPr>
        </p:nvSpPr>
        <p:spPr>
          <a:xfrm>
            <a:off x="0" y="1538288"/>
            <a:ext cx="6172200" cy="857250"/>
          </a:xfrm>
        </p:spPr>
        <p:txBody>
          <a:bodyPr>
            <a:normAutofit fontScale="90000"/>
          </a:bodyPr>
          <a:lstStyle/>
          <a:p>
            <a:pPr>
              <a:defRPr/>
            </a:pPr>
            <a:r>
              <a:rPr lang="es-MX" altLang="es-ES" sz="3000" b="1">
                <a:solidFill>
                  <a:schemeClr val="tx1">
                    <a:lumMod val="75000"/>
                    <a:lumOff val="25000"/>
                  </a:schemeClr>
                </a:solidFill>
              </a:rPr>
              <a:t>BÚSQUEDA Y SELECCIÓN DE PROVEEDORES</a:t>
            </a:r>
          </a:p>
        </p:txBody>
      </p:sp>
      <p:sp>
        <p:nvSpPr>
          <p:cNvPr id="132100" name="2 Marcador de contenido"/>
          <p:cNvSpPr>
            <a:spLocks noGrp="1"/>
          </p:cNvSpPr>
          <p:nvPr>
            <p:ph idx="4294967295"/>
          </p:nvPr>
        </p:nvSpPr>
        <p:spPr>
          <a:xfrm>
            <a:off x="0" y="2673350"/>
            <a:ext cx="3727450" cy="2970213"/>
          </a:xfrm>
        </p:spPr>
        <p:txBody>
          <a:bodyPr rtlCol="0">
            <a:normAutofit fontScale="92500" lnSpcReduction="10000"/>
          </a:bodyPr>
          <a:lstStyle/>
          <a:p>
            <a:pPr marL="68580" indent="-68580">
              <a:buNone/>
              <a:defRPr/>
            </a:pPr>
            <a:r>
              <a:rPr lang="es-MX" altLang="es-ES" sz="1725">
                <a:solidFill>
                  <a:schemeClr val="tx1">
                    <a:lumMod val="75000"/>
                    <a:lumOff val="25000"/>
                  </a:schemeClr>
                </a:solidFill>
              </a:rPr>
              <a:t>ESTUDIO DE MERCADO</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Definición de las necesidades en términos cualitativos y cuantitativos</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Producción del artículo</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Consumo y distribución del producto</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Precios</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Presentaciones, costo de transporte, empaque y embalaje</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Aspectos legales</a:t>
            </a:r>
          </a:p>
          <a:p>
            <a:pPr marL="68580" indent="-68580">
              <a:buFont typeface="Calibri" panose="020F0502020204030204" pitchFamily="34" charset="0"/>
              <a:buAutoNum type="arabicPeriod"/>
              <a:defRPr/>
            </a:pPr>
            <a:r>
              <a:rPr lang="es-MX" altLang="es-ES" sz="1725">
                <a:solidFill>
                  <a:schemeClr val="tx1">
                    <a:lumMod val="75000"/>
                    <a:lumOff val="25000"/>
                  </a:schemeClr>
                </a:solidFill>
              </a:rPr>
              <a:t>Estudio de mercado de proveedores </a:t>
            </a:r>
          </a:p>
        </p:txBody>
      </p:sp>
    </p:spTree>
    <p:extLst>
      <p:ext uri="{BB962C8B-B14F-4D97-AF65-F5344CB8AC3E}">
        <p14:creationId xmlns:p14="http://schemas.microsoft.com/office/powerpoint/2010/main" val="414219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953" y="2411700"/>
            <a:ext cx="2722799" cy="22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3" name="1 Título"/>
          <p:cNvSpPr>
            <a:spLocks noGrp="1"/>
          </p:cNvSpPr>
          <p:nvPr>
            <p:ph type="title" idx="4294967295"/>
          </p:nvPr>
        </p:nvSpPr>
        <p:spPr>
          <a:xfrm>
            <a:off x="2971800" y="1322388"/>
            <a:ext cx="6172200" cy="857250"/>
          </a:xfrm>
        </p:spPr>
        <p:txBody>
          <a:bodyPr>
            <a:normAutofit/>
          </a:bodyPr>
          <a:lstStyle/>
          <a:p>
            <a:pPr>
              <a:defRPr/>
            </a:pPr>
            <a:r>
              <a:rPr lang="es-MX" altLang="es-ES" sz="2400" b="1" dirty="0">
                <a:solidFill>
                  <a:schemeClr val="tx1">
                    <a:lumMod val="75000"/>
                    <a:lumOff val="25000"/>
                  </a:schemeClr>
                </a:solidFill>
              </a:rPr>
              <a:t>FACTORES CLAVE DEL SUMINISTRO</a:t>
            </a:r>
          </a:p>
        </p:txBody>
      </p:sp>
      <p:sp>
        <p:nvSpPr>
          <p:cNvPr id="122884" name="2 Marcador de contenido"/>
          <p:cNvSpPr>
            <a:spLocks noGrp="1"/>
          </p:cNvSpPr>
          <p:nvPr>
            <p:ph idx="4294967295"/>
          </p:nvPr>
        </p:nvSpPr>
        <p:spPr>
          <a:xfrm>
            <a:off x="0" y="2057400"/>
            <a:ext cx="6172200" cy="3394075"/>
          </a:xfrm>
        </p:spPr>
        <p:txBody>
          <a:bodyPr/>
          <a:lstStyle/>
          <a:p>
            <a:pPr marL="385763" indent="-385763">
              <a:buFont typeface="Calibri" panose="020F0502020204030204" pitchFamily="34" charset="0"/>
              <a:buAutoNum type="arabicParenR"/>
            </a:pPr>
            <a:r>
              <a:rPr lang="es-MX" altLang="es-ES" sz="1800"/>
              <a:t>Calidad del producto</a:t>
            </a:r>
          </a:p>
          <a:p>
            <a:pPr marL="385763" indent="-385763">
              <a:buFont typeface="Calibri" panose="020F0502020204030204" pitchFamily="34" charset="0"/>
              <a:buAutoNum type="arabicParenR"/>
            </a:pPr>
            <a:r>
              <a:rPr lang="es-MX" altLang="es-ES" sz="1800"/>
              <a:t>Fiabilidad de las entregas</a:t>
            </a:r>
          </a:p>
          <a:p>
            <a:pPr marL="385763" indent="-385763">
              <a:buFont typeface="Calibri" panose="020F0502020204030204" pitchFamily="34" charset="0"/>
              <a:buAutoNum type="arabicParenR"/>
            </a:pPr>
            <a:r>
              <a:rPr lang="es-MX" altLang="es-ES" sz="1800"/>
              <a:t>Plazos de entrega</a:t>
            </a:r>
          </a:p>
          <a:p>
            <a:pPr marL="385763" indent="-385763">
              <a:buFont typeface="Calibri" panose="020F0502020204030204" pitchFamily="34" charset="0"/>
              <a:buAutoNum type="arabicParenR"/>
            </a:pPr>
            <a:r>
              <a:rPr lang="es-MX" altLang="es-ES" sz="1800"/>
              <a:t>Continuidad</a:t>
            </a:r>
          </a:p>
          <a:p>
            <a:pPr marL="385763" indent="-385763">
              <a:buFont typeface="Calibri" panose="020F0502020204030204" pitchFamily="34" charset="0"/>
              <a:buAutoNum type="arabicParenR"/>
            </a:pPr>
            <a:r>
              <a:rPr lang="es-MX" altLang="es-ES" sz="1800"/>
              <a:t>Flexibilidad</a:t>
            </a:r>
          </a:p>
          <a:p>
            <a:pPr marL="385763" indent="-385763">
              <a:buFont typeface="Calibri" panose="020F0502020204030204" pitchFamily="34" charset="0"/>
              <a:buAutoNum type="arabicParenR"/>
            </a:pPr>
            <a:r>
              <a:rPr lang="es-MX" altLang="es-ES" sz="1800"/>
              <a:t>Nivel tecnológico</a:t>
            </a:r>
          </a:p>
          <a:p>
            <a:pPr marL="385763" indent="-385763">
              <a:buFont typeface="Calibri" panose="020F0502020204030204" pitchFamily="34" charset="0"/>
              <a:buAutoNum type="arabicParenR"/>
            </a:pPr>
            <a:r>
              <a:rPr lang="es-MX" altLang="es-ES" sz="1800"/>
              <a:t>Capacidad de reacción</a:t>
            </a:r>
          </a:p>
          <a:p>
            <a:pPr marL="385763" indent="-385763">
              <a:buFont typeface="Calibri" panose="020F0502020204030204" pitchFamily="34" charset="0"/>
              <a:buAutoNum type="arabicParenR"/>
            </a:pPr>
            <a:r>
              <a:rPr lang="es-MX" altLang="es-ES" sz="1800"/>
              <a:t>Precios</a:t>
            </a:r>
          </a:p>
        </p:txBody>
      </p:sp>
    </p:spTree>
    <p:extLst>
      <p:ext uri="{BB962C8B-B14F-4D97-AF65-F5344CB8AC3E}">
        <p14:creationId xmlns:p14="http://schemas.microsoft.com/office/powerpoint/2010/main" val="2063165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392" y="3103961"/>
            <a:ext cx="5959078" cy="259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7" name="1 Título"/>
          <p:cNvSpPr>
            <a:spLocks noGrp="1"/>
          </p:cNvSpPr>
          <p:nvPr>
            <p:ph type="title" idx="4294967295"/>
          </p:nvPr>
        </p:nvSpPr>
        <p:spPr>
          <a:xfrm>
            <a:off x="0" y="1322388"/>
            <a:ext cx="6172200" cy="857250"/>
          </a:xfrm>
        </p:spPr>
        <p:txBody>
          <a:bodyPr>
            <a:normAutofit/>
          </a:bodyPr>
          <a:lstStyle/>
          <a:p>
            <a:pPr>
              <a:defRPr/>
            </a:pPr>
            <a:r>
              <a:rPr lang="es-MX" altLang="es-ES" sz="2400" b="1" dirty="0">
                <a:solidFill>
                  <a:schemeClr val="tx1">
                    <a:lumMod val="75000"/>
                    <a:lumOff val="25000"/>
                  </a:schemeClr>
                </a:solidFill>
              </a:rPr>
              <a:t>TRANSPORTE</a:t>
            </a:r>
          </a:p>
        </p:txBody>
      </p:sp>
      <p:sp>
        <p:nvSpPr>
          <p:cNvPr id="123908" name="2 Marcador de contenido"/>
          <p:cNvSpPr>
            <a:spLocks noGrp="1"/>
          </p:cNvSpPr>
          <p:nvPr>
            <p:ph idx="4294967295"/>
          </p:nvPr>
        </p:nvSpPr>
        <p:spPr>
          <a:xfrm>
            <a:off x="2971800" y="2132013"/>
            <a:ext cx="6172200" cy="1228725"/>
          </a:xfrm>
        </p:spPr>
        <p:txBody>
          <a:bodyPr/>
          <a:lstStyle/>
          <a:p>
            <a:pPr eaLnBrk="1" hangingPunct="1"/>
            <a:r>
              <a:rPr lang="es-MX" altLang="es-ES" sz="1800" dirty="0"/>
              <a:t>Es uno de los elementos más importantes ya que representa más del 50% del total de costo logístico.</a:t>
            </a:r>
          </a:p>
          <a:p>
            <a:pPr eaLnBrk="1" hangingPunct="1"/>
            <a:r>
              <a:rPr lang="es-MX" altLang="es-ES" sz="1800" dirty="0"/>
              <a:t>La función de servicio se concreta a llevar los productos en tiempo y forma al sitio donde son requeridos</a:t>
            </a:r>
          </a:p>
        </p:txBody>
      </p:sp>
    </p:spTree>
    <p:extLst>
      <p:ext uri="{BB962C8B-B14F-4D97-AF65-F5344CB8AC3E}">
        <p14:creationId xmlns:p14="http://schemas.microsoft.com/office/powerpoint/2010/main" val="266161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1" y="2182377"/>
            <a:ext cx="3103090" cy="25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1 Título"/>
          <p:cNvSpPr>
            <a:spLocks noGrp="1"/>
          </p:cNvSpPr>
          <p:nvPr>
            <p:ph type="title" idx="4294967295"/>
          </p:nvPr>
        </p:nvSpPr>
        <p:spPr>
          <a:xfrm>
            <a:off x="0" y="1538288"/>
            <a:ext cx="6507163" cy="857250"/>
          </a:xfrm>
        </p:spPr>
        <p:txBody>
          <a:bodyPr>
            <a:normAutofit fontScale="90000"/>
          </a:bodyPr>
          <a:lstStyle/>
          <a:p>
            <a:pPr>
              <a:defRPr/>
            </a:pPr>
            <a:r>
              <a:rPr lang="es-MX" altLang="es-ES" sz="3000" b="1">
                <a:solidFill>
                  <a:schemeClr val="tx1">
                    <a:lumMod val="75000"/>
                    <a:lumOff val="25000"/>
                  </a:schemeClr>
                </a:solidFill>
              </a:rPr>
              <a:t>ACTIVIDADES LOGÍSTICAS </a:t>
            </a:r>
            <a:br>
              <a:rPr lang="es-MX" altLang="es-ES" sz="3000" b="1">
                <a:solidFill>
                  <a:schemeClr val="tx1">
                    <a:lumMod val="75000"/>
                    <a:lumOff val="25000"/>
                  </a:schemeClr>
                </a:solidFill>
              </a:rPr>
            </a:br>
            <a:r>
              <a:rPr lang="es-MX" altLang="es-ES" sz="2625" b="1">
                <a:solidFill>
                  <a:schemeClr val="tx1">
                    <a:lumMod val="75000"/>
                    <a:lumOff val="25000"/>
                  </a:schemeClr>
                </a:solidFill>
              </a:rPr>
              <a:t>(TRANSPORTE)</a:t>
            </a:r>
          </a:p>
        </p:txBody>
      </p:sp>
      <p:sp>
        <p:nvSpPr>
          <p:cNvPr id="135172" name="2 Marcador de contenido"/>
          <p:cNvSpPr>
            <a:spLocks noGrp="1"/>
          </p:cNvSpPr>
          <p:nvPr>
            <p:ph idx="4294967295"/>
          </p:nvPr>
        </p:nvSpPr>
        <p:spPr>
          <a:xfrm>
            <a:off x="0" y="2673350"/>
            <a:ext cx="6172200" cy="1565275"/>
          </a:xfrm>
        </p:spPr>
        <p:txBody>
          <a:bodyPr rtlCol="0">
            <a:normAutofit fontScale="92500" lnSpcReduction="20000"/>
          </a:bodyPr>
          <a:lstStyle/>
          <a:p>
            <a:pPr marL="68580" indent="-68580">
              <a:defRPr/>
            </a:pPr>
            <a:r>
              <a:rPr lang="es-MX" altLang="es-ES" sz="1800">
                <a:solidFill>
                  <a:schemeClr val="tx1">
                    <a:lumMod val="75000"/>
                    <a:lumOff val="25000"/>
                  </a:schemeClr>
                </a:solidFill>
              </a:rPr>
              <a:t>Traslado de productos</a:t>
            </a:r>
          </a:p>
          <a:p>
            <a:pPr marL="68580" indent="-68580">
              <a:defRPr/>
            </a:pPr>
            <a:r>
              <a:rPr lang="es-MX" altLang="es-ES" sz="1800">
                <a:solidFill>
                  <a:schemeClr val="tx1">
                    <a:lumMod val="75000"/>
                    <a:lumOff val="25000"/>
                  </a:schemeClr>
                </a:solidFill>
              </a:rPr>
              <a:t>Traslado de la carga</a:t>
            </a:r>
          </a:p>
          <a:p>
            <a:pPr marL="68580" indent="-68580">
              <a:defRPr/>
            </a:pPr>
            <a:r>
              <a:rPr lang="es-MX" altLang="es-ES" sz="1800">
                <a:solidFill>
                  <a:schemeClr val="tx1">
                    <a:lumMod val="75000"/>
                    <a:lumOff val="25000"/>
                  </a:schemeClr>
                </a:solidFill>
              </a:rPr>
              <a:t>Manipulación</a:t>
            </a:r>
          </a:p>
          <a:p>
            <a:pPr marL="68580" indent="-68580">
              <a:defRPr/>
            </a:pPr>
            <a:r>
              <a:rPr lang="es-MX" altLang="es-ES" sz="1800">
                <a:solidFill>
                  <a:schemeClr val="tx1">
                    <a:lumMod val="75000"/>
                    <a:lumOff val="25000"/>
                  </a:schemeClr>
                </a:solidFill>
              </a:rPr>
              <a:t>Almacenamiento de la carga</a:t>
            </a:r>
          </a:p>
          <a:p>
            <a:pPr marL="68580" indent="-68580">
              <a:defRPr/>
            </a:pPr>
            <a:r>
              <a:rPr lang="es-MX" altLang="es-ES" sz="1800">
                <a:solidFill>
                  <a:schemeClr val="tx1">
                    <a:lumMod val="75000"/>
                    <a:lumOff val="25000"/>
                  </a:schemeClr>
                </a:solidFill>
              </a:rPr>
              <a:t>Gestión o administración del transporte</a:t>
            </a:r>
          </a:p>
        </p:txBody>
      </p:sp>
    </p:spTree>
    <p:extLst>
      <p:ext uri="{BB962C8B-B14F-4D97-AF65-F5344CB8AC3E}">
        <p14:creationId xmlns:p14="http://schemas.microsoft.com/office/powerpoint/2010/main" val="3378427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678" y="2373081"/>
            <a:ext cx="2040891" cy="215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1 Título"/>
          <p:cNvSpPr>
            <a:spLocks noGrp="1"/>
          </p:cNvSpPr>
          <p:nvPr>
            <p:ph type="title" idx="4294967295"/>
          </p:nvPr>
        </p:nvSpPr>
        <p:spPr>
          <a:xfrm>
            <a:off x="2971800" y="1376363"/>
            <a:ext cx="6172200" cy="857250"/>
          </a:xfrm>
        </p:spPr>
        <p:txBody>
          <a:bodyPr/>
          <a:lstStyle/>
          <a:p>
            <a:pPr>
              <a:defRPr/>
            </a:pPr>
            <a:r>
              <a:rPr lang="es-MX" altLang="es-ES" sz="3000" b="1">
                <a:solidFill>
                  <a:schemeClr val="tx1">
                    <a:lumMod val="75000"/>
                    <a:lumOff val="25000"/>
                  </a:schemeClr>
                </a:solidFill>
              </a:rPr>
              <a:t>EMPRESA</a:t>
            </a:r>
          </a:p>
        </p:txBody>
      </p:sp>
      <p:sp>
        <p:nvSpPr>
          <p:cNvPr id="125956" name="2 Marcador de contenido"/>
          <p:cNvSpPr>
            <a:spLocks noGrp="1"/>
          </p:cNvSpPr>
          <p:nvPr>
            <p:ph idx="4294967295"/>
          </p:nvPr>
        </p:nvSpPr>
        <p:spPr>
          <a:xfrm>
            <a:off x="0" y="2673350"/>
            <a:ext cx="3216275" cy="2363788"/>
          </a:xfrm>
        </p:spPr>
        <p:txBody>
          <a:bodyPr/>
          <a:lstStyle/>
          <a:p>
            <a:pPr marL="0" indent="0" algn="just">
              <a:buNone/>
            </a:pPr>
            <a:r>
              <a:rPr lang="es-MX" altLang="es-ES" sz="1800" dirty="0"/>
              <a:t>   El entorno en el cual se desarrolla todo el sistema logístico, en donde se encuentran los materiales, materia prima, recursos humanos, recursos tecnológicos y todos los componentes que se tienen dentro de la misma.</a:t>
            </a:r>
          </a:p>
        </p:txBody>
      </p:sp>
    </p:spTree>
    <p:extLst>
      <p:ext uri="{BB962C8B-B14F-4D97-AF65-F5344CB8AC3E}">
        <p14:creationId xmlns:p14="http://schemas.microsoft.com/office/powerpoint/2010/main" val="342469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2 Marcador de contenido"/>
          <p:cNvSpPr>
            <a:spLocks noGrp="1"/>
          </p:cNvSpPr>
          <p:nvPr>
            <p:ph idx="1"/>
          </p:nvPr>
        </p:nvSpPr>
        <p:spPr>
          <a:xfrm>
            <a:off x="1385887" y="2240758"/>
            <a:ext cx="3037832" cy="2515050"/>
          </a:xfrm>
        </p:spPr>
        <p:txBody>
          <a:bodyPr>
            <a:normAutofit lnSpcReduction="10000"/>
          </a:bodyPr>
          <a:lstStyle/>
          <a:p>
            <a:pPr algn="just" eaLnBrk="1" hangingPunct="1"/>
            <a:r>
              <a:rPr lang="es-MX" altLang="es-ES" sz="1500" dirty="0"/>
              <a:t>Logística es el proceso de planeación, instrumentación y control eficientes, con costo efectivo, de flujo y almacenamiento de materia prima, inventario en proceso y producto terminado, así como de la información relacionada, desde el punto de origen asta el punto de consumo con el propósito de satisfacer las necesidades del cliente.</a:t>
            </a:r>
          </a:p>
        </p:txBody>
      </p:sp>
      <p:sp>
        <p:nvSpPr>
          <p:cNvPr id="69635" name="Rectangle 4"/>
          <p:cNvSpPr>
            <a:spLocks noChangeArrowheads="1"/>
          </p:cNvSpPr>
          <p:nvPr/>
        </p:nvSpPr>
        <p:spPr bwMode="auto">
          <a:xfrm>
            <a:off x="2779885" y="1536892"/>
            <a:ext cx="4708405"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20000"/>
              </a:spcBef>
            </a:pPr>
            <a:r>
              <a:rPr lang="es-MX" altLang="es-ES" sz="2100" b="1" dirty="0">
                <a:cs typeface="Arial" panose="020B0604020202020204" pitchFamily="34" charset="0"/>
              </a:rPr>
              <a:t>EN LOS AÑOS 80. LOGÍSTICA INTEGRADA</a:t>
            </a:r>
          </a:p>
          <a:p>
            <a:pPr eaLnBrk="1" hangingPunct="1"/>
            <a:endParaRPr lang="es-MX" altLang="es-ES" sz="1350" dirty="0">
              <a:cs typeface="Arial" panose="020B0604020202020204" pitchFamily="34" charset="0"/>
            </a:endParaRPr>
          </a:p>
        </p:txBody>
      </p:sp>
      <p:pic>
        <p:nvPicPr>
          <p:cNvPr id="696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036" y="2116281"/>
            <a:ext cx="2848389" cy="316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188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16" y="2025253"/>
            <a:ext cx="5562600" cy="172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19" name="1 Título"/>
          <p:cNvSpPr>
            <a:spLocks noGrp="1"/>
          </p:cNvSpPr>
          <p:nvPr>
            <p:ph type="title" idx="4294967295"/>
          </p:nvPr>
        </p:nvSpPr>
        <p:spPr>
          <a:xfrm>
            <a:off x="0" y="1322388"/>
            <a:ext cx="6172200" cy="857250"/>
          </a:xfrm>
        </p:spPr>
        <p:txBody>
          <a:bodyPr/>
          <a:lstStyle/>
          <a:p>
            <a:pPr>
              <a:defRPr/>
            </a:pPr>
            <a:r>
              <a:rPr lang="es-MX" altLang="es-ES" sz="3000" b="1">
                <a:solidFill>
                  <a:schemeClr val="tx1">
                    <a:lumMod val="75000"/>
                    <a:lumOff val="25000"/>
                  </a:schemeClr>
                </a:solidFill>
              </a:rPr>
              <a:t>CLIENTES</a:t>
            </a:r>
          </a:p>
        </p:txBody>
      </p:sp>
      <p:sp>
        <p:nvSpPr>
          <p:cNvPr id="126980" name="2 Marcador de contenido"/>
          <p:cNvSpPr>
            <a:spLocks noGrp="1"/>
          </p:cNvSpPr>
          <p:nvPr>
            <p:ph idx="4294967295"/>
          </p:nvPr>
        </p:nvSpPr>
        <p:spPr>
          <a:xfrm>
            <a:off x="0" y="4076700"/>
            <a:ext cx="5832475" cy="1585913"/>
          </a:xfrm>
        </p:spPr>
        <p:txBody>
          <a:bodyPr/>
          <a:lstStyle/>
          <a:p>
            <a:pPr marL="0" indent="0" algn="just">
              <a:buNone/>
            </a:pPr>
            <a:r>
              <a:rPr lang="es-MX" altLang="es-ES" sz="1800"/>
              <a:t>Son el factor fundamental de toda empresa, en el cual se centra el valor de la cadena logística, ya que con ellos se inicia el proceso logístico, y termina aún cuando existan devoluciones que afecten en forma inversa a la cadena de valor.</a:t>
            </a:r>
          </a:p>
          <a:p>
            <a:pPr marL="0" indent="0" algn="just">
              <a:buNone/>
            </a:pPr>
            <a:endParaRPr lang="es-MX" altLang="es-ES" sz="1800"/>
          </a:p>
        </p:txBody>
      </p:sp>
    </p:spTree>
    <p:extLst>
      <p:ext uri="{BB962C8B-B14F-4D97-AF65-F5344CB8AC3E}">
        <p14:creationId xmlns:p14="http://schemas.microsoft.com/office/powerpoint/2010/main" val="4237107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Título"/>
          <p:cNvSpPr>
            <a:spLocks noGrp="1"/>
          </p:cNvSpPr>
          <p:nvPr>
            <p:ph type="title" idx="4294967295"/>
          </p:nvPr>
        </p:nvSpPr>
        <p:spPr>
          <a:xfrm>
            <a:off x="2971800" y="1484313"/>
            <a:ext cx="6172200" cy="857250"/>
          </a:xfrm>
        </p:spPr>
        <p:txBody>
          <a:bodyPr/>
          <a:lstStyle/>
          <a:p>
            <a:pPr>
              <a:defRPr/>
            </a:pPr>
            <a:r>
              <a:rPr lang="es-MX" altLang="es-ES" sz="3000" b="1" dirty="0">
                <a:solidFill>
                  <a:schemeClr val="tx1">
                    <a:lumMod val="75000"/>
                    <a:lumOff val="25000"/>
                  </a:schemeClr>
                </a:solidFill>
              </a:rPr>
              <a:t>DISEÑO DEL PRODUCTO</a:t>
            </a:r>
          </a:p>
        </p:txBody>
      </p:sp>
      <p:sp>
        <p:nvSpPr>
          <p:cNvPr id="128003" name="2 Marcador de contenido"/>
          <p:cNvSpPr>
            <a:spLocks noGrp="1"/>
          </p:cNvSpPr>
          <p:nvPr>
            <p:ph idx="4294967295"/>
          </p:nvPr>
        </p:nvSpPr>
        <p:spPr>
          <a:xfrm>
            <a:off x="0" y="2565400"/>
            <a:ext cx="2598738" cy="2774950"/>
          </a:xfrm>
        </p:spPr>
        <p:txBody>
          <a:bodyPr/>
          <a:lstStyle/>
          <a:p>
            <a:pPr marL="0" indent="0" algn="just">
              <a:buNone/>
            </a:pPr>
            <a:r>
              <a:rPr lang="es-MX" altLang="es-ES" sz="1800"/>
              <a:t>La actividad de desarrollo y diseño del producto, es el vínculo entre las actividades requeridas para el fabricar un producto y las necesidades y expectativas de los clientes.</a:t>
            </a:r>
          </a:p>
          <a:p>
            <a:pPr marL="0" indent="0">
              <a:buNone/>
            </a:pPr>
            <a:endParaRPr lang="es-MX" altLang="es-ES" sz="1800"/>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503" y="2457450"/>
            <a:ext cx="2632472" cy="257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92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23" y="2373367"/>
            <a:ext cx="5454253" cy="331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5" name="1 Título"/>
          <p:cNvSpPr>
            <a:spLocks noGrp="1"/>
          </p:cNvSpPr>
          <p:nvPr>
            <p:ph type="title" idx="4294967295"/>
          </p:nvPr>
        </p:nvSpPr>
        <p:spPr>
          <a:xfrm>
            <a:off x="2971800" y="1322388"/>
            <a:ext cx="6172200" cy="857250"/>
          </a:xfrm>
        </p:spPr>
        <p:txBody>
          <a:bodyPr/>
          <a:lstStyle/>
          <a:p>
            <a:pPr>
              <a:defRPr/>
            </a:pPr>
            <a:r>
              <a:rPr lang="es-MX" altLang="es-ES" sz="3000" b="1">
                <a:solidFill>
                  <a:schemeClr val="tx1">
                    <a:lumMod val="75000"/>
                    <a:lumOff val="25000"/>
                  </a:schemeClr>
                </a:solidFill>
              </a:rPr>
              <a:t>FASES DEL DISEÑO LOGÍSTICO</a:t>
            </a:r>
          </a:p>
        </p:txBody>
      </p:sp>
      <p:sp>
        <p:nvSpPr>
          <p:cNvPr id="129028" name="2 Marcador de contenido"/>
          <p:cNvSpPr>
            <a:spLocks noGrp="1"/>
          </p:cNvSpPr>
          <p:nvPr>
            <p:ph idx="4294967295"/>
          </p:nvPr>
        </p:nvSpPr>
        <p:spPr>
          <a:xfrm>
            <a:off x="0" y="2057400"/>
            <a:ext cx="3841750" cy="1587500"/>
          </a:xfrm>
        </p:spPr>
        <p:txBody>
          <a:bodyPr/>
          <a:lstStyle/>
          <a:p>
            <a:pPr marL="385763" indent="-385763">
              <a:buFont typeface="Calibri" panose="020F0502020204030204" pitchFamily="34" charset="0"/>
              <a:buAutoNum type="alphaLcParenR"/>
            </a:pPr>
            <a:r>
              <a:rPr lang="es-MX" altLang="es-ES" sz="1800"/>
              <a:t>Desarrollo del concepto</a:t>
            </a:r>
          </a:p>
          <a:p>
            <a:pPr marL="385763" indent="-385763">
              <a:buFont typeface="Calibri" panose="020F0502020204030204" pitchFamily="34" charset="0"/>
              <a:buAutoNum type="alphaLcParenR"/>
            </a:pPr>
            <a:r>
              <a:rPr lang="es-MX" altLang="es-ES" sz="1800"/>
              <a:t>Planeación del producto</a:t>
            </a:r>
          </a:p>
          <a:p>
            <a:pPr marL="385763" indent="-385763">
              <a:buFont typeface="Calibri" panose="020F0502020204030204" pitchFamily="34" charset="0"/>
              <a:buAutoNum type="alphaLcParenR"/>
            </a:pPr>
            <a:r>
              <a:rPr lang="es-MX" altLang="es-ES" sz="1800"/>
              <a:t>Ingeniería del producto/proceso</a:t>
            </a:r>
          </a:p>
          <a:p>
            <a:pPr marL="385763" indent="-385763">
              <a:buFont typeface="Calibri" panose="020F0502020204030204" pitchFamily="34" charset="0"/>
              <a:buAutoNum type="alphaLcParenR"/>
            </a:pPr>
            <a:r>
              <a:rPr lang="es-MX" altLang="es-ES" sz="1800"/>
              <a:t>Producción piloto/Lanzamiento</a:t>
            </a:r>
          </a:p>
          <a:p>
            <a:pPr marL="385763" indent="-385763">
              <a:buFont typeface="Calibri" panose="020F0502020204030204" pitchFamily="34" charset="0"/>
              <a:buAutoNum type="alphaLcParenR"/>
            </a:pPr>
            <a:endParaRPr lang="es-MX" altLang="es-ES" sz="1800"/>
          </a:p>
        </p:txBody>
      </p:sp>
    </p:spTree>
    <p:extLst>
      <p:ext uri="{BB962C8B-B14F-4D97-AF65-F5344CB8AC3E}">
        <p14:creationId xmlns:p14="http://schemas.microsoft.com/office/powerpoint/2010/main" val="3151656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499" y="2943225"/>
            <a:ext cx="323969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idx="4294967295"/>
          </p:nvPr>
        </p:nvSpPr>
        <p:spPr>
          <a:xfrm>
            <a:off x="0" y="1951038"/>
            <a:ext cx="6172200" cy="857250"/>
          </a:xfrm>
        </p:spPr>
        <p:txBody>
          <a:bodyPr>
            <a:normAutofit fontScale="90000"/>
          </a:bodyPr>
          <a:lstStyle/>
          <a:p>
            <a:pPr>
              <a:defRPr/>
            </a:pPr>
            <a:r>
              <a:rPr lang="es-MX" altLang="es-ES" sz="3000" b="1" dirty="0">
                <a:solidFill>
                  <a:schemeClr val="tx1">
                    <a:lumMod val="75000"/>
                    <a:lumOff val="25000"/>
                  </a:schemeClr>
                </a:solidFill>
              </a:rPr>
              <a:t>VARIABLES DE DECISIÓN PARA LA SELECCIÓN DEL EQUIPO DE PRODUCCIÓN</a:t>
            </a:r>
          </a:p>
        </p:txBody>
      </p:sp>
      <p:sp>
        <p:nvSpPr>
          <p:cNvPr id="130052" name="2 Marcador de contenido"/>
          <p:cNvSpPr>
            <a:spLocks noGrp="1"/>
          </p:cNvSpPr>
          <p:nvPr>
            <p:ph idx="4294967295"/>
          </p:nvPr>
        </p:nvSpPr>
        <p:spPr>
          <a:xfrm>
            <a:off x="0" y="3213100"/>
            <a:ext cx="4159250" cy="1944688"/>
          </a:xfrm>
        </p:spPr>
        <p:txBody>
          <a:bodyPr/>
          <a:lstStyle/>
          <a:p>
            <a:pPr eaLnBrk="1" hangingPunct="1">
              <a:buFont typeface="Wingdings" panose="05000000000000000000" pitchFamily="2" charset="2"/>
              <a:buChar char="q"/>
            </a:pPr>
            <a:r>
              <a:rPr lang="es-MX" altLang="es-ES" sz="1800"/>
              <a:t>Inversión inicial</a:t>
            </a:r>
          </a:p>
          <a:p>
            <a:pPr eaLnBrk="1" hangingPunct="1">
              <a:buFont typeface="Wingdings" panose="05000000000000000000" pitchFamily="2" charset="2"/>
              <a:buChar char="q"/>
            </a:pPr>
            <a:r>
              <a:rPr lang="es-MX" altLang="es-ES" sz="1800"/>
              <a:t>Tasa de producción</a:t>
            </a:r>
          </a:p>
          <a:p>
            <a:pPr eaLnBrk="1" hangingPunct="1">
              <a:buFont typeface="Wingdings" panose="05000000000000000000" pitchFamily="2" charset="2"/>
              <a:buChar char="q"/>
            </a:pPr>
            <a:r>
              <a:rPr lang="es-MX" altLang="es-ES" sz="1800"/>
              <a:t>Calidad de producción</a:t>
            </a:r>
          </a:p>
          <a:p>
            <a:pPr eaLnBrk="1" hangingPunct="1">
              <a:buFont typeface="Wingdings" panose="05000000000000000000" pitchFamily="2" charset="2"/>
              <a:buChar char="q"/>
            </a:pPr>
            <a:r>
              <a:rPr lang="es-MX" altLang="es-ES" sz="1800"/>
              <a:t>Requerimientos operacionales</a:t>
            </a:r>
          </a:p>
          <a:p>
            <a:pPr eaLnBrk="1" hangingPunct="1">
              <a:buFont typeface="Wingdings" panose="05000000000000000000" pitchFamily="2" charset="2"/>
              <a:buChar char="q"/>
            </a:pPr>
            <a:r>
              <a:rPr lang="es-MX" altLang="es-ES" sz="1800"/>
              <a:t>Requerimientos de mano de obra</a:t>
            </a:r>
          </a:p>
          <a:p>
            <a:pPr eaLnBrk="1" hangingPunct="1">
              <a:buFont typeface="Arial" panose="020B0604020202020204" pitchFamily="34" charset="0"/>
              <a:buNone/>
            </a:pPr>
            <a:endParaRPr lang="es-MX" altLang="es-ES" sz="1800"/>
          </a:p>
        </p:txBody>
      </p:sp>
    </p:spTree>
    <p:extLst>
      <p:ext uri="{BB962C8B-B14F-4D97-AF65-F5344CB8AC3E}">
        <p14:creationId xmlns:p14="http://schemas.microsoft.com/office/powerpoint/2010/main" val="320077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66" y="2608660"/>
            <a:ext cx="2396438" cy="239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3" name="2 Marcador de contenido"/>
          <p:cNvSpPr>
            <a:spLocks noGrp="1"/>
          </p:cNvSpPr>
          <p:nvPr>
            <p:ph idx="4294967295"/>
          </p:nvPr>
        </p:nvSpPr>
        <p:spPr>
          <a:xfrm>
            <a:off x="0" y="2859088"/>
            <a:ext cx="6172200" cy="2106612"/>
          </a:xfrm>
        </p:spPr>
        <p:txBody>
          <a:bodyPr rtlCol="0">
            <a:normAutofit lnSpcReduction="10000"/>
          </a:bodyPr>
          <a:lstStyle/>
          <a:p>
            <a:pPr marL="68580" indent="-68580">
              <a:buFont typeface="Wingdings" panose="05000000000000000000" pitchFamily="2" charset="2"/>
              <a:buChar char="q"/>
              <a:defRPr/>
            </a:pPr>
            <a:r>
              <a:rPr lang="es-MX" altLang="es-ES" sz="1800" dirty="0">
                <a:solidFill>
                  <a:schemeClr val="tx1">
                    <a:lumMod val="75000"/>
                    <a:lumOff val="25000"/>
                  </a:schemeClr>
                </a:solidFill>
              </a:rPr>
              <a:t>Flexibilidad</a:t>
            </a:r>
          </a:p>
          <a:p>
            <a:pPr marL="68580" indent="-68580">
              <a:buFont typeface="Wingdings" panose="05000000000000000000" pitchFamily="2" charset="2"/>
              <a:buChar char="q"/>
              <a:defRPr/>
            </a:pPr>
            <a:r>
              <a:rPr lang="es-MX" altLang="es-ES" sz="1800" dirty="0">
                <a:solidFill>
                  <a:schemeClr val="tx1">
                    <a:lumMod val="75000"/>
                    <a:lumOff val="25000"/>
                  </a:schemeClr>
                </a:solidFill>
              </a:rPr>
              <a:t>Requerimientos de instalación</a:t>
            </a:r>
          </a:p>
          <a:p>
            <a:pPr marL="68580" indent="-68580">
              <a:buFont typeface="Wingdings" panose="05000000000000000000" pitchFamily="2" charset="2"/>
              <a:buChar char="q"/>
              <a:defRPr/>
            </a:pPr>
            <a:r>
              <a:rPr lang="es-MX" altLang="es-ES" sz="1800" dirty="0">
                <a:solidFill>
                  <a:schemeClr val="tx1">
                    <a:lumMod val="75000"/>
                    <a:lumOff val="25000"/>
                  </a:schemeClr>
                </a:solidFill>
              </a:rPr>
              <a:t>Mantenimiento</a:t>
            </a:r>
          </a:p>
          <a:p>
            <a:pPr marL="68580" indent="-68580">
              <a:buFont typeface="Wingdings" panose="05000000000000000000" pitchFamily="2" charset="2"/>
              <a:buChar char="q"/>
              <a:defRPr/>
            </a:pPr>
            <a:r>
              <a:rPr lang="es-MX" altLang="es-ES" sz="1800" dirty="0">
                <a:solidFill>
                  <a:schemeClr val="tx1">
                    <a:lumMod val="75000"/>
                    <a:lumOff val="25000"/>
                  </a:schemeClr>
                </a:solidFill>
              </a:rPr>
              <a:t>Obsolescencia</a:t>
            </a:r>
          </a:p>
          <a:p>
            <a:pPr marL="68580" indent="-68580">
              <a:buFont typeface="Wingdings" panose="05000000000000000000" pitchFamily="2" charset="2"/>
              <a:buChar char="q"/>
              <a:defRPr/>
            </a:pPr>
            <a:r>
              <a:rPr lang="es-MX" altLang="es-ES" sz="1800" dirty="0">
                <a:solidFill>
                  <a:schemeClr val="tx1">
                    <a:lumMod val="75000"/>
                    <a:lumOff val="25000"/>
                  </a:schemeClr>
                </a:solidFill>
              </a:rPr>
              <a:t>Inventario en proceso</a:t>
            </a:r>
          </a:p>
          <a:p>
            <a:pPr marL="68580" indent="-68580">
              <a:buFont typeface="Wingdings" panose="05000000000000000000" pitchFamily="2" charset="2"/>
              <a:buChar char="q"/>
              <a:defRPr/>
            </a:pPr>
            <a:r>
              <a:rPr lang="es-MX" altLang="es-ES" sz="1800" dirty="0">
                <a:solidFill>
                  <a:schemeClr val="tx1">
                    <a:lumMod val="75000"/>
                    <a:lumOff val="25000"/>
                  </a:schemeClr>
                </a:solidFill>
              </a:rPr>
              <a:t>Impactos en el sistema</a:t>
            </a:r>
          </a:p>
        </p:txBody>
      </p:sp>
      <p:sp>
        <p:nvSpPr>
          <p:cNvPr id="131076" name="1 Título"/>
          <p:cNvSpPr>
            <a:spLocks/>
          </p:cNvSpPr>
          <p:nvPr/>
        </p:nvSpPr>
        <p:spPr bwMode="auto">
          <a:xfrm>
            <a:off x="1439466" y="1269206"/>
            <a:ext cx="6172200"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400" dirty="0">
                <a:cs typeface="Arial" panose="020B0604020202020204" pitchFamily="34" charset="0"/>
              </a:rPr>
              <a:t>VARIABLES DE DECISIÓN PARA LA SELECCIÓN DEL EQUIPO DE PRODUCCIÓN</a:t>
            </a:r>
            <a:endParaRPr lang="es-ES" altLang="es-ES" sz="2400" dirty="0">
              <a:cs typeface="Arial" panose="020B0604020202020204" pitchFamily="34" charset="0"/>
            </a:endParaRPr>
          </a:p>
        </p:txBody>
      </p:sp>
    </p:spTree>
    <p:extLst>
      <p:ext uri="{BB962C8B-B14F-4D97-AF65-F5344CB8AC3E}">
        <p14:creationId xmlns:p14="http://schemas.microsoft.com/office/powerpoint/2010/main" val="2782899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3 CuadroTexto"/>
          <p:cNvSpPr txBox="1">
            <a:spLocks noChangeArrowheads="1"/>
          </p:cNvSpPr>
          <p:nvPr/>
        </p:nvSpPr>
        <p:spPr bwMode="auto">
          <a:xfrm>
            <a:off x="1678782" y="1593057"/>
            <a:ext cx="63222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3000" dirty="0"/>
              <a:t>EL PRODUCTO </a:t>
            </a:r>
          </a:p>
        </p:txBody>
      </p:sp>
      <p:sp>
        <p:nvSpPr>
          <p:cNvPr id="132099" name="5 CuadroTexto"/>
          <p:cNvSpPr txBox="1">
            <a:spLocks noChangeArrowheads="1"/>
          </p:cNvSpPr>
          <p:nvPr/>
        </p:nvSpPr>
        <p:spPr bwMode="auto">
          <a:xfrm>
            <a:off x="1871663" y="2564606"/>
            <a:ext cx="27539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El producto en sí mismo es la esencia de la logística ya que es la parte fundamental en donde el cliente a través de un conjunto de características y percepciones satisface sus necesidades.</a:t>
            </a:r>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274" y="2240758"/>
            <a:ext cx="2793206" cy="339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578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CuadroTexto"/>
          <p:cNvSpPr txBox="1">
            <a:spLocks noChangeArrowheads="1"/>
          </p:cNvSpPr>
          <p:nvPr/>
        </p:nvSpPr>
        <p:spPr bwMode="auto">
          <a:xfrm>
            <a:off x="1601391" y="2025254"/>
            <a:ext cx="278606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El producto es el punto medular ya que se mueve por el canal logístico y conforme va adquiriendo valor genera ingresos para la compañía.</a:t>
            </a:r>
          </a:p>
        </p:txBody>
      </p:sp>
      <p:sp>
        <p:nvSpPr>
          <p:cNvPr id="134147" name="2 CuadroTexto"/>
          <p:cNvSpPr txBox="1">
            <a:spLocks noChangeArrowheads="1"/>
          </p:cNvSpPr>
          <p:nvPr/>
        </p:nvSpPr>
        <p:spPr bwMode="auto">
          <a:xfrm>
            <a:off x="4518422" y="3807619"/>
            <a:ext cx="32146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El Producto es el núcleo del enfoque en el diseño del sistema de logística, porque es el  objeto de flujo en la cadena de  suministros y en su forma económica genera los ingresos de la empresa.</a:t>
            </a:r>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132410"/>
            <a:ext cx="1620441" cy="132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551" y="3807619"/>
            <a:ext cx="2063223" cy="155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0" name="3 CuadroTexto"/>
          <p:cNvSpPr txBox="1">
            <a:spLocks noChangeArrowheads="1"/>
          </p:cNvSpPr>
          <p:nvPr/>
        </p:nvSpPr>
        <p:spPr bwMode="auto">
          <a:xfrm>
            <a:off x="1678782" y="1593057"/>
            <a:ext cx="63222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3000" dirty="0">
                <a:cs typeface="Arial" panose="020B0604020202020204" pitchFamily="34" charset="0"/>
              </a:rPr>
              <a:t>EL PRODUCTO </a:t>
            </a:r>
            <a:endParaRPr lang="es-ES" altLang="es-E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649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972" y="3375422"/>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http://www.ormazabal.com/datos/empresa/foto5/img_fondo_orientacion.jpg"/>
          <p:cNvPicPr>
            <a:picLocks noChangeAspect="1" noChangeArrowheads="1"/>
          </p:cNvPicPr>
          <p:nvPr/>
        </p:nvPicPr>
        <p:blipFill>
          <a:blip r:embed="rId4" cstate="print"/>
          <a:srcRect/>
          <a:stretch>
            <a:fillRect/>
          </a:stretch>
        </p:blipFill>
        <p:spPr bwMode="auto">
          <a:xfrm>
            <a:off x="2696751" y="4164178"/>
            <a:ext cx="2143141" cy="1084226"/>
          </a:xfrm>
          <a:prstGeom prst="ellipse">
            <a:avLst/>
          </a:prstGeom>
          <a:ln>
            <a:noFill/>
          </a:ln>
          <a:effectLst>
            <a:softEdge rad="112500"/>
          </a:effectLst>
        </p:spPr>
      </p:pic>
      <p:sp>
        <p:nvSpPr>
          <p:cNvPr id="136196" name="1 CuadroTexto"/>
          <p:cNvSpPr txBox="1">
            <a:spLocks noChangeArrowheads="1"/>
          </p:cNvSpPr>
          <p:nvPr/>
        </p:nvSpPr>
        <p:spPr bwMode="auto">
          <a:xfrm>
            <a:off x="1601391" y="2025255"/>
            <a:ext cx="2999184"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Está compuesto por una parte física y otra intangible, juntas forman la oferta total del producto.</a:t>
            </a:r>
          </a:p>
          <a:p>
            <a:pPr algn="just" eaLnBrk="1" hangingPunct="1"/>
            <a:r>
              <a:rPr lang="es-MX" altLang="es-ES" sz="1500" dirty="0"/>
              <a:t>La porción física se compone de características como: peso, volumen, forma y color así como peculiaridades, desempeño y durabilidad que le producen satisfacción al cliente.</a:t>
            </a:r>
          </a:p>
          <a:p>
            <a:pPr eaLnBrk="1" hangingPunct="1"/>
            <a:endParaRPr lang="es-MX" altLang="es-ES" dirty="0"/>
          </a:p>
        </p:txBody>
      </p:sp>
      <p:pic>
        <p:nvPicPr>
          <p:cNvPr id="16388" name="Picture 4" descr="http://www.adrformacion.com/udsimg/atencionct/1/dinero.jpg"/>
          <p:cNvPicPr>
            <a:picLocks noChangeAspect="1" noChangeArrowheads="1"/>
          </p:cNvPicPr>
          <p:nvPr/>
        </p:nvPicPr>
        <p:blipFill>
          <a:blip r:embed="rId5" cstate="print"/>
          <a:srcRect/>
          <a:stretch>
            <a:fillRect/>
          </a:stretch>
        </p:blipFill>
        <p:spPr bwMode="auto">
          <a:xfrm>
            <a:off x="5007371" y="1986736"/>
            <a:ext cx="2044200" cy="1366400"/>
          </a:xfrm>
          <a:prstGeom prst="ellipse">
            <a:avLst/>
          </a:prstGeom>
          <a:ln>
            <a:noFill/>
          </a:ln>
          <a:effectLst>
            <a:softEdge rad="112500"/>
          </a:effectLst>
        </p:spPr>
      </p:pic>
      <p:sp>
        <p:nvSpPr>
          <p:cNvPr id="136198" name="3 CuadroTexto"/>
          <p:cNvSpPr txBox="1">
            <a:spLocks noChangeArrowheads="1"/>
          </p:cNvSpPr>
          <p:nvPr/>
        </p:nvSpPr>
        <p:spPr bwMode="auto">
          <a:xfrm>
            <a:off x="1678782" y="1593057"/>
            <a:ext cx="6322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400" dirty="0">
                <a:cs typeface="Arial" panose="020B0604020202020204" pitchFamily="34" charset="0"/>
              </a:rPr>
              <a:t>EL</a:t>
            </a:r>
            <a:r>
              <a:rPr lang="es-MX" altLang="es-ES" sz="2400" b="1" dirty="0">
                <a:cs typeface="Arial" panose="020B0604020202020204" pitchFamily="34" charset="0"/>
              </a:rPr>
              <a:t> </a:t>
            </a:r>
            <a:r>
              <a:rPr lang="es-MX" altLang="es-ES" sz="2400" dirty="0">
                <a:cs typeface="Arial" panose="020B0604020202020204" pitchFamily="34" charset="0"/>
              </a:rPr>
              <a:t>PRODUCTO </a:t>
            </a:r>
            <a:endParaRPr lang="es-E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597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410" y="3625163"/>
            <a:ext cx="1783183" cy="163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3" name="1 CuadroTexto"/>
          <p:cNvSpPr txBox="1">
            <a:spLocks noChangeArrowheads="1"/>
          </p:cNvSpPr>
          <p:nvPr/>
        </p:nvSpPr>
        <p:spPr bwMode="auto">
          <a:xfrm>
            <a:off x="1818085" y="2402682"/>
            <a:ext cx="251340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a:t>El producto también puede ser algún tipo de servicio formado de rasgos intangibles que convienen a los intereses del cliente y que de alguna manera le proporcionan distinción status o calidad.</a:t>
            </a:r>
          </a:p>
        </p:txBody>
      </p:sp>
      <p:pic>
        <p:nvPicPr>
          <p:cNvPr id="14338" name="Picture 2" descr="http://blog.pucp.edu.pe/media/1503/20080704-control-interno.jpg"/>
          <p:cNvPicPr>
            <a:picLocks noChangeAspect="1" noChangeArrowheads="1"/>
          </p:cNvPicPr>
          <p:nvPr/>
        </p:nvPicPr>
        <p:blipFill>
          <a:blip r:embed="rId4" cstate="print"/>
          <a:srcRect/>
          <a:stretch>
            <a:fillRect/>
          </a:stretch>
        </p:blipFill>
        <p:spPr bwMode="auto">
          <a:xfrm>
            <a:off x="5316390" y="2156604"/>
            <a:ext cx="1608203" cy="1158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8245" name="3 CuadroTexto"/>
          <p:cNvSpPr txBox="1">
            <a:spLocks noChangeArrowheads="1"/>
          </p:cNvSpPr>
          <p:nvPr/>
        </p:nvSpPr>
        <p:spPr bwMode="auto">
          <a:xfrm>
            <a:off x="1678782" y="1593057"/>
            <a:ext cx="6322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400" dirty="0">
                <a:cs typeface="Arial" panose="020B0604020202020204" pitchFamily="34" charset="0"/>
              </a:rPr>
              <a:t>EL PRODUCTO </a:t>
            </a:r>
            <a:endParaRPr lang="es-E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955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CuadroTexto"/>
          <p:cNvSpPr txBox="1">
            <a:spLocks noChangeArrowheads="1"/>
          </p:cNvSpPr>
          <p:nvPr/>
        </p:nvSpPr>
        <p:spPr bwMode="auto">
          <a:xfrm>
            <a:off x="1656160" y="2187179"/>
            <a:ext cx="60769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Normalmente, el volumen de ventas de casi todos los productos tiene un comportamiento como el que muestra la siguiente figura pasando por cuatro etapas:</a:t>
            </a:r>
          </a:p>
        </p:txBody>
      </p:sp>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16" y="3122108"/>
            <a:ext cx="53721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1 CuadroTexto"/>
          <p:cNvSpPr txBox="1">
            <a:spLocks noChangeArrowheads="1"/>
          </p:cNvSpPr>
          <p:nvPr/>
        </p:nvSpPr>
        <p:spPr bwMode="auto">
          <a:xfrm>
            <a:off x="2000250" y="1538288"/>
            <a:ext cx="60007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2100" dirty="0">
                <a:cs typeface="Arial" panose="020B0604020202020204" pitchFamily="34" charset="0"/>
              </a:rPr>
              <a:t>EL CICLO DE VIDA DEL PRODUCTO</a:t>
            </a:r>
            <a:endParaRPr lang="es-ES" altLang="es-E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76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035" y="3282829"/>
            <a:ext cx="5358327" cy="232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1 Título"/>
          <p:cNvSpPr>
            <a:spLocks noGrp="1"/>
          </p:cNvSpPr>
          <p:nvPr>
            <p:ph type="title"/>
          </p:nvPr>
        </p:nvSpPr>
        <p:spPr>
          <a:xfrm>
            <a:off x="2180035" y="1339292"/>
            <a:ext cx="6172200" cy="642423"/>
          </a:xfrm>
        </p:spPr>
        <p:txBody>
          <a:bodyPr>
            <a:normAutofit/>
          </a:bodyPr>
          <a:lstStyle/>
          <a:p>
            <a:pPr>
              <a:defRPr/>
            </a:pPr>
            <a:r>
              <a:rPr lang="es-MX" altLang="es-ES" sz="2100" b="1" dirty="0">
                <a:solidFill>
                  <a:schemeClr val="tx1">
                    <a:lumMod val="75000"/>
                    <a:lumOff val="25000"/>
                  </a:schemeClr>
                </a:solidFill>
              </a:rPr>
              <a:t>LOGÍSTICA EN LOS AÑOS 90</a:t>
            </a:r>
          </a:p>
        </p:txBody>
      </p:sp>
      <p:sp>
        <p:nvSpPr>
          <p:cNvPr id="70660" name="Rectangle 6"/>
          <p:cNvSpPr>
            <a:spLocks noChangeArrowheads="1"/>
          </p:cNvSpPr>
          <p:nvPr/>
        </p:nvSpPr>
        <p:spPr bwMode="auto">
          <a:xfrm>
            <a:off x="1439466" y="2288560"/>
            <a:ext cx="62103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pPr>
            <a:r>
              <a:rPr lang="es-MX" altLang="es-ES" sz="1500" dirty="0">
                <a:cs typeface="Arial" panose="020B0604020202020204" pitchFamily="34" charset="0"/>
              </a:rPr>
              <a:t>Es el proceso de planeación, ejecución y control eficiente y efectivo del flujo de almacenamiento de bienes, servicios y la información asociada, desde el punto de origen al punto de consumo, con el propósito de satisfacer las necesidades de los clientes.</a:t>
            </a:r>
          </a:p>
          <a:p>
            <a:pPr eaLnBrk="1" hangingPunct="1"/>
            <a:endParaRPr lang="es-MX" altLang="es-ES" dirty="0">
              <a:cs typeface="Arial" panose="020B0604020202020204" pitchFamily="34" charset="0"/>
            </a:endParaRPr>
          </a:p>
        </p:txBody>
      </p:sp>
    </p:spTree>
    <p:extLst>
      <p:ext uri="{BB962C8B-B14F-4D97-AF65-F5344CB8AC3E}">
        <p14:creationId xmlns:p14="http://schemas.microsoft.com/office/powerpoint/2010/main" val="261804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1 CuadroTexto"/>
          <p:cNvSpPr txBox="1">
            <a:spLocks noChangeArrowheads="1"/>
          </p:cNvSpPr>
          <p:nvPr/>
        </p:nvSpPr>
        <p:spPr bwMode="auto">
          <a:xfrm>
            <a:off x="1763316" y="1754981"/>
            <a:ext cx="58864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a:t>El </a:t>
            </a:r>
            <a:r>
              <a:rPr lang="es-MX" altLang="es-ES" b="1"/>
              <a:t>PROBLEMA LOGÍSTICO</a:t>
            </a:r>
            <a:r>
              <a:rPr lang="es-MX" altLang="es-ES"/>
              <a:t>  </a:t>
            </a:r>
            <a:r>
              <a:rPr lang="es-MX" altLang="es-ES" b="1"/>
              <a:t>GLOBAL</a:t>
            </a:r>
            <a:r>
              <a:rPr lang="es-MX" altLang="es-ES"/>
              <a:t> de una empresa es la suma de los problemas logísticos de cada producto. La línea de productos de una empresa típica esta compuesta  por productos en diferentes etapas de sus respectivos ciclos de vida y con diversos grados de éxito en sus ventas. Esto da lugar al fenómeno conocido como curva 80-20, un concepto valioso para la planificación logística.</a:t>
            </a:r>
          </a:p>
        </p:txBody>
      </p:sp>
    </p:spTree>
    <p:extLst>
      <p:ext uri="{BB962C8B-B14F-4D97-AF65-F5344CB8AC3E}">
        <p14:creationId xmlns:p14="http://schemas.microsoft.com/office/powerpoint/2010/main" val="3960377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CuadroTexto"/>
          <p:cNvSpPr txBox="1">
            <a:spLocks noChangeArrowheads="1"/>
          </p:cNvSpPr>
          <p:nvPr/>
        </p:nvSpPr>
        <p:spPr bwMode="auto">
          <a:xfrm>
            <a:off x="1980011" y="1916906"/>
            <a:ext cx="57792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Otro uso frecuente del concepto 80-20 y de la clasificación ABC es el de agrupar los productos de un almacén en un número limitado de categorías que luego se manejan con diferentes niveles de disponibilidad.</a:t>
            </a:r>
          </a:p>
        </p:txBody>
      </p:sp>
      <p:sp>
        <p:nvSpPr>
          <p:cNvPr id="144387" name="Rectangle 2"/>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s-ES" sz="1350"/>
          </a:p>
        </p:txBody>
      </p:sp>
      <p:pic>
        <p:nvPicPr>
          <p:cNvPr id="144388"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8310" y="3338899"/>
            <a:ext cx="1510323" cy="3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4 CuadroTexto"/>
          <p:cNvSpPr txBox="1">
            <a:spLocks noChangeArrowheads="1"/>
          </p:cNvSpPr>
          <p:nvPr/>
        </p:nvSpPr>
        <p:spPr bwMode="auto">
          <a:xfrm>
            <a:off x="1980010" y="4293394"/>
            <a:ext cx="46612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500" dirty="0"/>
              <a:t>Donde:</a:t>
            </a:r>
          </a:p>
          <a:p>
            <a:pPr eaLnBrk="1" hangingPunct="1"/>
            <a:r>
              <a:rPr lang="es-MX" altLang="es-ES" sz="1500" dirty="0"/>
              <a:t>Y= fracción acumulada de las ventas</a:t>
            </a:r>
          </a:p>
          <a:p>
            <a:pPr eaLnBrk="1" hangingPunct="1"/>
            <a:r>
              <a:rPr lang="es-MX" altLang="es-ES" sz="1500" dirty="0"/>
              <a:t>X= fracción acumulada de los productos</a:t>
            </a:r>
          </a:p>
          <a:p>
            <a:pPr eaLnBrk="1" hangingPunct="1"/>
            <a:r>
              <a:rPr lang="es-MX" altLang="es-ES" sz="1500" dirty="0"/>
              <a:t>A= constante a determinar</a:t>
            </a:r>
          </a:p>
        </p:txBody>
      </p:sp>
    </p:spTree>
    <p:extLst>
      <p:ext uri="{BB962C8B-B14F-4D97-AF65-F5344CB8AC3E}">
        <p14:creationId xmlns:p14="http://schemas.microsoft.com/office/powerpoint/2010/main" val="1583847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CuadroTexto"/>
          <p:cNvSpPr txBox="1">
            <a:spLocks noChangeArrowheads="1"/>
          </p:cNvSpPr>
          <p:nvPr/>
        </p:nvSpPr>
        <p:spPr bwMode="auto">
          <a:xfrm>
            <a:off x="1871664" y="1754981"/>
            <a:ext cx="589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a:t>La constante A se puede calcular mediante</a:t>
            </a:r>
          </a:p>
        </p:txBody>
      </p:sp>
      <p:sp>
        <p:nvSpPr>
          <p:cNvPr id="146435" name="Rectangle 2"/>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s-ES" sz="1350"/>
          </a:p>
        </p:txBody>
      </p:sp>
      <p:pic>
        <p:nvPicPr>
          <p:cNvPr id="146436"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7572" y="2614320"/>
            <a:ext cx="1738120" cy="4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4 CuadroTexto"/>
          <p:cNvSpPr txBox="1">
            <a:spLocks noChangeArrowheads="1"/>
          </p:cNvSpPr>
          <p:nvPr/>
        </p:nvSpPr>
        <p:spPr bwMode="auto">
          <a:xfrm>
            <a:off x="1820210" y="3257293"/>
            <a:ext cx="56447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Donde se da la relación de la variable X con la variable Y. Por ejemplo, si el 25% de los productos representa el 80% de las ventas, entonces a partir de la ecuación (2).</a:t>
            </a:r>
          </a:p>
        </p:txBody>
      </p:sp>
      <p:sp>
        <p:nvSpPr>
          <p:cNvPr id="146438" name="Rectangle 4"/>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s-ES" sz="1350"/>
          </a:p>
        </p:txBody>
      </p:sp>
      <p:pic>
        <p:nvPicPr>
          <p:cNvPr id="14643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8253" y="4803634"/>
            <a:ext cx="2237828"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8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CuadroTexto"/>
          <p:cNvSpPr txBox="1">
            <a:spLocks noChangeArrowheads="1"/>
          </p:cNvSpPr>
          <p:nvPr/>
        </p:nvSpPr>
        <p:spPr bwMode="auto">
          <a:xfrm>
            <a:off x="1494236" y="1538288"/>
            <a:ext cx="613052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100" b="1" dirty="0"/>
              <a:t>CARACTERÍSTICAS DEL PRODUCTO</a:t>
            </a:r>
          </a:p>
        </p:txBody>
      </p:sp>
      <p:sp>
        <p:nvSpPr>
          <p:cNvPr id="148483" name="2 CuadroTexto"/>
          <p:cNvSpPr txBox="1">
            <a:spLocks noChangeArrowheads="1"/>
          </p:cNvSpPr>
          <p:nvPr/>
        </p:nvSpPr>
        <p:spPr bwMode="auto">
          <a:xfrm>
            <a:off x="446036" y="2125395"/>
            <a:ext cx="47561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350" dirty="0"/>
              <a:t>Las características más importantes del producto que tienen influencia en la estrategia logística son los atributos del producto –peso, volumen, valor, perdurabilidad, inflamabilidad y la posibilidad de sustitución.</a:t>
            </a:r>
          </a:p>
        </p:txBody>
      </p:sp>
      <p:graphicFrame>
        <p:nvGraphicFramePr>
          <p:cNvPr id="6" name="2 Diagrama"/>
          <p:cNvGraphicFramePr/>
          <p:nvPr>
            <p:extLst>
              <p:ext uri="{D42A27DB-BD31-4B8C-83A1-F6EECF244321}">
                <p14:modId xmlns:p14="http://schemas.microsoft.com/office/powerpoint/2010/main" val="3805273673"/>
              </p:ext>
            </p:extLst>
          </p:nvPr>
        </p:nvGraphicFramePr>
        <p:xfrm>
          <a:off x="2414084" y="3520337"/>
          <a:ext cx="2639830" cy="164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CuadroTexto"/>
          <p:cNvSpPr txBox="1">
            <a:spLocks noChangeArrowheads="1"/>
          </p:cNvSpPr>
          <p:nvPr/>
        </p:nvSpPr>
        <p:spPr bwMode="auto">
          <a:xfrm>
            <a:off x="446036" y="3065662"/>
            <a:ext cx="62150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350" dirty="0"/>
              <a:t>Estos atributos se pueden agrupar en cuatro categorías:</a:t>
            </a:r>
          </a:p>
        </p:txBody>
      </p:sp>
    </p:spTree>
    <p:extLst>
      <p:ext uri="{BB962C8B-B14F-4D97-AF65-F5344CB8AC3E}">
        <p14:creationId xmlns:p14="http://schemas.microsoft.com/office/powerpoint/2010/main" val="330165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ten.jpg"/>
          <p:cNvPicPr>
            <a:picLocks noChangeAspect="1"/>
          </p:cNvPicPr>
          <p:nvPr/>
        </p:nvPicPr>
        <p:blipFill>
          <a:blip r:embed="rId2"/>
          <a:stretch>
            <a:fillRect/>
          </a:stretch>
        </p:blipFill>
        <p:spPr>
          <a:xfrm rot="476257">
            <a:off x="4702644" y="4093269"/>
            <a:ext cx="2256487" cy="1494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Left"/>
            <a:lightRig rig="threePt" dir="t"/>
          </a:scene3d>
          <a:sp3d contourW="7620" prstMaterial="flat">
            <a:bevelT w="95250" h="31750"/>
            <a:contourClr>
              <a:srgbClr val="333333"/>
            </a:contourClr>
          </a:sp3d>
        </p:spPr>
      </p:pic>
      <p:sp>
        <p:nvSpPr>
          <p:cNvPr id="222211" name="1 Título"/>
          <p:cNvSpPr>
            <a:spLocks noGrp="1"/>
          </p:cNvSpPr>
          <p:nvPr>
            <p:ph type="title" idx="4294967295"/>
          </p:nvPr>
        </p:nvSpPr>
        <p:spPr>
          <a:xfrm>
            <a:off x="0" y="1431925"/>
            <a:ext cx="6172200" cy="596900"/>
          </a:xfrm>
        </p:spPr>
        <p:txBody>
          <a:bodyPr anchor="t"/>
          <a:lstStyle/>
          <a:p>
            <a:pPr>
              <a:defRPr/>
            </a:pPr>
            <a:r>
              <a:rPr lang="es-MX" altLang="es-ES" sz="3000" b="1">
                <a:solidFill>
                  <a:schemeClr val="tx1">
                    <a:lumMod val="75000"/>
                    <a:lumOff val="25000"/>
                  </a:schemeClr>
                </a:solidFill>
              </a:rPr>
              <a:t>EL SERVICIO AL CLIENTE</a:t>
            </a:r>
          </a:p>
        </p:txBody>
      </p:sp>
      <p:sp>
        <p:nvSpPr>
          <p:cNvPr id="150532" name="2 Marcador de contenido"/>
          <p:cNvSpPr>
            <a:spLocks noGrp="1"/>
          </p:cNvSpPr>
          <p:nvPr>
            <p:ph idx="4294967295"/>
          </p:nvPr>
        </p:nvSpPr>
        <p:spPr>
          <a:xfrm>
            <a:off x="0" y="2078038"/>
            <a:ext cx="6172200" cy="2200275"/>
          </a:xfrm>
        </p:spPr>
        <p:txBody>
          <a:bodyPr>
            <a:normAutofit lnSpcReduction="10000"/>
          </a:bodyPr>
          <a:lstStyle/>
          <a:p>
            <a:pPr algn="ctr" eaLnBrk="1" hangingPunct="1">
              <a:buFont typeface="Arial" panose="020B0604020202020204" pitchFamily="34" charset="0"/>
              <a:buNone/>
            </a:pPr>
            <a:r>
              <a:rPr lang="es-MX" altLang="es-ES" sz="1800"/>
              <a:t>“El cliente Siempre tiene la Razón”</a:t>
            </a:r>
          </a:p>
          <a:p>
            <a:pPr algn="just" eaLnBrk="1" hangingPunct="1"/>
            <a:r>
              <a:rPr lang="es-MX" altLang="es-ES" sz="1800"/>
              <a:t>Las empresas comienzan a competir buscando brindar un mejor servicio para lograr la predilección y satisfacción del cliente.</a:t>
            </a:r>
          </a:p>
          <a:p>
            <a:pPr algn="just" eaLnBrk="1" hangingPunct="1"/>
            <a:r>
              <a:rPr lang="es-MX" altLang="es-ES" sz="1800"/>
              <a:t>El servicio al cliente es el verdadero valor de los almacenes, ya que es allí donde la orden de éste es atendida y donde se escoge el material correcto, donde se embala y se despacha con un método y dirección adecuados.</a:t>
            </a:r>
          </a:p>
        </p:txBody>
      </p:sp>
    </p:spTree>
    <p:extLst>
      <p:ext uri="{BB962C8B-B14F-4D97-AF65-F5344CB8AC3E}">
        <p14:creationId xmlns:p14="http://schemas.microsoft.com/office/powerpoint/2010/main" val="2804635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901" y="2062758"/>
            <a:ext cx="1620440" cy="132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descr="C:\Users\Juan\AppData\Local\Microsoft\Windows\Temporary Internet Files\Content.IE5\NOU0YDNH\empleados-leales[1].jpg"/>
          <p:cNvPicPr>
            <a:picLocks noChangeAspect="1" noChangeArrowheads="1"/>
          </p:cNvPicPr>
          <p:nvPr/>
        </p:nvPicPr>
        <p:blipFill>
          <a:blip r:embed="rId3"/>
          <a:srcRect/>
          <a:stretch>
            <a:fillRect/>
          </a:stretch>
        </p:blipFill>
        <p:spPr bwMode="auto">
          <a:xfrm>
            <a:off x="4063477" y="3144434"/>
            <a:ext cx="2714644" cy="20359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Título"/>
          <p:cNvSpPr>
            <a:spLocks noGrp="1"/>
          </p:cNvSpPr>
          <p:nvPr>
            <p:ph type="title" idx="4294967295"/>
          </p:nvPr>
        </p:nvSpPr>
        <p:spPr>
          <a:xfrm>
            <a:off x="0" y="1063625"/>
            <a:ext cx="6172200" cy="857250"/>
          </a:xfrm>
        </p:spPr>
        <p:txBody>
          <a:bodyPr>
            <a:normAutofit fontScale="90000"/>
          </a:bodyPr>
          <a:lstStyle/>
          <a:p>
            <a:pPr>
              <a:defRPr/>
            </a:pPr>
            <a:r>
              <a:rPr lang="es-MX" altLang="es-ES" sz="3000" b="1">
                <a:solidFill>
                  <a:schemeClr val="tx1">
                    <a:lumMod val="75000"/>
                    <a:lumOff val="25000"/>
                  </a:schemeClr>
                </a:solidFill>
              </a:rPr>
              <a:t>ELEMENTOS DE LA TRANSACCIÓN ENTRE PROVEEDOR Y CLIENTE</a:t>
            </a:r>
          </a:p>
        </p:txBody>
      </p:sp>
      <p:sp>
        <p:nvSpPr>
          <p:cNvPr id="151557" name="2 Marcador de contenido"/>
          <p:cNvSpPr>
            <a:spLocks noGrp="1"/>
          </p:cNvSpPr>
          <p:nvPr>
            <p:ph idx="4294967295"/>
          </p:nvPr>
        </p:nvSpPr>
        <p:spPr>
          <a:xfrm>
            <a:off x="0" y="2725738"/>
            <a:ext cx="2862263" cy="2054225"/>
          </a:xfrm>
        </p:spPr>
        <p:txBody>
          <a:bodyPr>
            <a:normAutofit lnSpcReduction="10000"/>
          </a:bodyPr>
          <a:lstStyle/>
          <a:p>
            <a:pPr algn="just" eaLnBrk="1" hangingPunct="1"/>
            <a:r>
              <a:rPr lang="es-MX" altLang="es-ES" sz="1800" b="1" dirty="0"/>
              <a:t>Pre-transacción:</a:t>
            </a:r>
            <a:r>
              <a:rPr lang="es-MX" altLang="es-ES" sz="1800" dirty="0"/>
              <a:t> ambiente adecuado para brindar un buen servicio. Políticas, tiempos de entrega, procedimiento de devoluciones y órdenes atrasadas, y métodos de envío.</a:t>
            </a:r>
          </a:p>
        </p:txBody>
      </p:sp>
    </p:spTree>
    <p:extLst>
      <p:ext uri="{BB962C8B-B14F-4D97-AF65-F5344CB8AC3E}">
        <p14:creationId xmlns:p14="http://schemas.microsoft.com/office/powerpoint/2010/main" val="203855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idx="1"/>
          </p:nvPr>
        </p:nvSpPr>
        <p:spPr>
          <a:xfrm>
            <a:off x="4139804" y="2564606"/>
            <a:ext cx="3256359" cy="3077766"/>
          </a:xfrm>
        </p:spPr>
        <p:txBody>
          <a:bodyPr/>
          <a:lstStyle/>
          <a:p>
            <a:pPr algn="just" eaLnBrk="1" hangingPunct="1"/>
            <a:r>
              <a:rPr lang="es-MX" altLang="es-ES" sz="1800" b="1" dirty="0"/>
              <a:t>Transacción: </a:t>
            </a:r>
            <a:r>
              <a:rPr lang="es-MX" altLang="es-ES" sz="1800" dirty="0"/>
              <a:t>aquellos que den por resultado directo la entrega del producto al cliente. Forma de transportación, establecimiento de los niveles de inventario, tiempos de entrega, precisión del cumplimiento de pedidos, condición de los bienes que se han de recibir y disponibilidad de inventarios.</a:t>
            </a:r>
            <a:endParaRPr lang="es-MX" altLang="es-ES" sz="1800" b="1" dirty="0"/>
          </a:p>
          <a:p>
            <a:pPr eaLnBrk="1" hangingPunct="1">
              <a:buFont typeface="Arial" panose="020B0604020202020204" pitchFamily="34" charset="0"/>
              <a:buNone/>
            </a:pPr>
            <a:endParaRPr lang="en-US" altLang="es-ES" sz="1800" dirty="0"/>
          </a:p>
        </p:txBody>
      </p:sp>
      <p:sp>
        <p:nvSpPr>
          <p:cNvPr id="152580" name="1 Título"/>
          <p:cNvSpPr>
            <a:spLocks/>
          </p:cNvSpPr>
          <p:nvPr/>
        </p:nvSpPr>
        <p:spPr bwMode="auto">
          <a:xfrm>
            <a:off x="1494235" y="164663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400" dirty="0">
                <a:cs typeface="Arial" panose="020B0604020202020204" pitchFamily="34" charset="0"/>
              </a:rPr>
              <a:t>ELEMENTOS DE LA TRANSACCIÓN ENTRE PROVEEDOR Y CLIENTE</a:t>
            </a:r>
            <a:endParaRPr lang="es-ES" altLang="es-ES" sz="2400" dirty="0">
              <a:cs typeface="Arial" panose="020B0604020202020204" pitchFamily="34" charset="0"/>
            </a:endParaRPr>
          </a:p>
        </p:txBody>
      </p:sp>
      <p:pic>
        <p:nvPicPr>
          <p:cNvPr id="152581" name="Picture 2" descr="http://www.alkosto.com.co/VBeContent/Library/Images/proov-pi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16" y="2564606"/>
            <a:ext cx="22812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809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2 Marcador de contenido"/>
          <p:cNvSpPr>
            <a:spLocks noGrp="1"/>
          </p:cNvSpPr>
          <p:nvPr>
            <p:ph idx="4294967295"/>
          </p:nvPr>
        </p:nvSpPr>
        <p:spPr>
          <a:xfrm>
            <a:off x="2971800" y="2619375"/>
            <a:ext cx="6172200" cy="1225550"/>
          </a:xfrm>
        </p:spPr>
        <p:txBody>
          <a:bodyPr>
            <a:normAutofit/>
          </a:bodyPr>
          <a:lstStyle/>
          <a:p>
            <a:pPr algn="just" eaLnBrk="1" hangingPunct="1"/>
            <a:r>
              <a:rPr lang="es-MX" altLang="es-ES" sz="1350" b="1" dirty="0" err="1"/>
              <a:t>Postransacción</a:t>
            </a:r>
            <a:r>
              <a:rPr lang="es-MX" altLang="es-ES" sz="1350" b="1" dirty="0"/>
              <a:t>:</a:t>
            </a:r>
            <a:r>
              <a:rPr lang="es-MX" altLang="es-ES" sz="1350" dirty="0"/>
              <a:t> servicios necesarios para mantener el producto en el campo. Protección a los clientes después de adquirir el producto, es decir, productos defectuosos, devolución de empaques, manejo de quejas y devoluciones del producto en sí.</a:t>
            </a:r>
            <a:endParaRPr lang="es-MX" altLang="es-ES" sz="1350" b="1" dirty="0"/>
          </a:p>
        </p:txBody>
      </p:sp>
      <p:pic>
        <p:nvPicPr>
          <p:cNvPr id="5" name="4 Imagen" descr="serv.jpg"/>
          <p:cNvPicPr>
            <a:picLocks noChangeAspect="1"/>
          </p:cNvPicPr>
          <p:nvPr/>
        </p:nvPicPr>
        <p:blipFill>
          <a:blip r:embed="rId2"/>
          <a:stretch>
            <a:fillRect/>
          </a:stretch>
        </p:blipFill>
        <p:spPr>
          <a:xfrm>
            <a:off x="3556204" y="3175909"/>
            <a:ext cx="1874591" cy="21435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3605" name="1 Título"/>
          <p:cNvSpPr>
            <a:spLocks/>
          </p:cNvSpPr>
          <p:nvPr/>
        </p:nvSpPr>
        <p:spPr bwMode="auto">
          <a:xfrm>
            <a:off x="1494235" y="164663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ES" sz="2100" dirty="0">
                <a:cs typeface="Arial" panose="020B0604020202020204" pitchFamily="34" charset="0"/>
              </a:rPr>
              <a:t>ELEMENTOS DE LA TRANSACCIÓN ENTRE PROVEEDOR Y CLIENTE</a:t>
            </a:r>
            <a:endParaRPr lang="es-ES" altLang="es-ES" sz="2100" dirty="0">
              <a:cs typeface="Arial" panose="020B0604020202020204" pitchFamily="34" charset="0"/>
            </a:endParaRPr>
          </a:p>
        </p:txBody>
      </p:sp>
    </p:spTree>
    <p:extLst>
      <p:ext uri="{BB962C8B-B14F-4D97-AF65-F5344CB8AC3E}">
        <p14:creationId xmlns:p14="http://schemas.microsoft.com/office/powerpoint/2010/main" val="2291523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4294967295"/>
            <p:extLst>
              <p:ext uri="{D42A27DB-BD31-4B8C-83A1-F6EECF244321}">
                <p14:modId xmlns:p14="http://schemas.microsoft.com/office/powerpoint/2010/main" val="3883666929"/>
              </p:ext>
            </p:extLst>
          </p:nvPr>
        </p:nvGraphicFramePr>
        <p:xfrm>
          <a:off x="1627023" y="1131723"/>
          <a:ext cx="6245225"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038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2 Marcador de contenido"/>
          <p:cNvSpPr>
            <a:spLocks noGrp="1"/>
          </p:cNvSpPr>
          <p:nvPr>
            <p:ph idx="4294967295"/>
          </p:nvPr>
        </p:nvSpPr>
        <p:spPr>
          <a:xfrm>
            <a:off x="0" y="2025650"/>
            <a:ext cx="5794375" cy="2054225"/>
          </a:xfrm>
        </p:spPr>
        <p:txBody>
          <a:bodyPr/>
          <a:lstStyle/>
          <a:p>
            <a:pPr marL="66675" indent="-66675" algn="just">
              <a:buNone/>
            </a:pPr>
            <a:r>
              <a:rPr lang="es-MX" altLang="es-ES" sz="1800"/>
              <a:t>Actualmente la tendencia es disponer de grandes y avanzados almacenes centralizados que reducen los inventarios existentes y donde se esta mejorando el servicio al cliente, pero lo más importante es que se esta reduciendo el costo total de distribución.</a:t>
            </a:r>
          </a:p>
        </p:txBody>
      </p:sp>
      <p:pic>
        <p:nvPicPr>
          <p:cNvPr id="4" name="3 Imagen" descr="gran almacen.jpg"/>
          <p:cNvPicPr>
            <a:picLocks noChangeAspect="1"/>
          </p:cNvPicPr>
          <p:nvPr/>
        </p:nvPicPr>
        <p:blipFill>
          <a:blip r:embed="rId2"/>
          <a:stretch>
            <a:fillRect/>
          </a:stretch>
        </p:blipFill>
        <p:spPr>
          <a:xfrm>
            <a:off x="4071794" y="3625376"/>
            <a:ext cx="2700626" cy="1966368"/>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830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770" y="2768284"/>
            <a:ext cx="2730365" cy="209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2 Marcador de contenido"/>
          <p:cNvSpPr>
            <a:spLocks noGrp="1"/>
          </p:cNvSpPr>
          <p:nvPr>
            <p:ph idx="1"/>
          </p:nvPr>
        </p:nvSpPr>
        <p:spPr>
          <a:xfrm>
            <a:off x="962895" y="2136947"/>
            <a:ext cx="3301603" cy="2153101"/>
          </a:xfrm>
        </p:spPr>
        <p:txBody>
          <a:bodyPr>
            <a:normAutofit/>
          </a:bodyPr>
          <a:lstStyle/>
          <a:p>
            <a:pPr marL="0" indent="0" algn="just">
              <a:buNone/>
            </a:pPr>
            <a:r>
              <a:rPr lang="es-MX" altLang="es-ES" sz="1500" b="1" dirty="0"/>
              <a:t>Logística</a:t>
            </a:r>
            <a:r>
              <a:rPr lang="es-MX" altLang="es-ES" sz="1500" dirty="0"/>
              <a:t> son los procesos de la cadena de suministro (</a:t>
            </a:r>
            <a:r>
              <a:rPr lang="es-MX" altLang="es-ES" sz="1500" dirty="0" err="1"/>
              <a:t>supply</a:t>
            </a:r>
            <a:r>
              <a:rPr lang="es-MX" altLang="es-ES" sz="1500" dirty="0"/>
              <a:t> </a:t>
            </a:r>
            <a:r>
              <a:rPr lang="es-MX" altLang="es-ES" sz="1500" dirty="0" err="1"/>
              <a:t>chain</a:t>
            </a:r>
            <a:r>
              <a:rPr lang="es-MX" altLang="es-ES" sz="1500" dirty="0"/>
              <a:t>) que planean, instrumentan y controlan, en forma eficiente y efectiva, el flujo y almacenamiento de los bienes, los servicios y la información relacionada desde el punto de origen hasta el punto de consumo, para satisfacer los requerimientos de los clientes.</a:t>
            </a:r>
          </a:p>
        </p:txBody>
      </p:sp>
      <p:pic>
        <p:nvPicPr>
          <p:cNvPr id="71684" name="Picture 6"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932" y="1505609"/>
            <a:ext cx="1061677" cy="12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19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2 Marcador de contenido"/>
          <p:cNvSpPr>
            <a:spLocks noGrp="1"/>
          </p:cNvSpPr>
          <p:nvPr>
            <p:ph idx="4294967295"/>
          </p:nvPr>
        </p:nvSpPr>
        <p:spPr>
          <a:xfrm>
            <a:off x="0" y="4184650"/>
            <a:ext cx="6003925" cy="1512888"/>
          </a:xfrm>
        </p:spPr>
        <p:txBody>
          <a:bodyPr>
            <a:normAutofit/>
          </a:bodyPr>
          <a:lstStyle/>
          <a:p>
            <a:pPr algn="just" eaLnBrk="1" hangingPunct="1"/>
            <a:r>
              <a:rPr lang="es-MX" altLang="es-ES" sz="1350" dirty="0"/>
              <a:t>Una vez que se conozca en general la relación ventas-servicio, se hará corresponder los costos con el servicio, los rendimientos decrecientes en la relación ventas-servicio y la creciente curva de costo-servicio dan por resultado una curva de utilidades, que se obtiene de la diferencia entre el ingreso y los costos en distintos niveles de servicio.</a:t>
            </a:r>
          </a:p>
        </p:txBody>
      </p:sp>
      <p:pic>
        <p:nvPicPr>
          <p:cNvPr id="156675" name="Picture 5" descr="11978_3_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78" y="2547158"/>
            <a:ext cx="1778021" cy="138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Rectangle 6"/>
          <p:cNvSpPr>
            <a:spLocks noChangeArrowheads="1"/>
          </p:cNvSpPr>
          <p:nvPr/>
        </p:nvSpPr>
        <p:spPr bwMode="auto">
          <a:xfrm>
            <a:off x="4733926" y="2323818"/>
            <a:ext cx="288964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60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ES" sz="1350" dirty="0">
                <a:latin typeface="Arial" panose="020B0604020202020204" pitchFamily="34" charset="0"/>
                <a:cs typeface="Arial" panose="020B0604020202020204" pitchFamily="34" charset="0"/>
              </a:rPr>
              <a:t>El servicio logístico al cliente es resultado del establecimiento de los niveles de actividad logística. Esto implica que cada nivel de servicio tendrá un nivel de costo relacionado.</a:t>
            </a:r>
          </a:p>
        </p:txBody>
      </p:sp>
    </p:spTree>
    <p:extLst>
      <p:ext uri="{BB962C8B-B14F-4D97-AF65-F5344CB8AC3E}">
        <p14:creationId xmlns:p14="http://schemas.microsoft.com/office/powerpoint/2010/main" val="3003427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512" y="3184922"/>
            <a:ext cx="3454004" cy="261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699" name="3 Rectángulo"/>
          <p:cNvSpPr>
            <a:spLocks noChangeArrowheads="1"/>
          </p:cNvSpPr>
          <p:nvPr/>
        </p:nvSpPr>
        <p:spPr bwMode="auto">
          <a:xfrm>
            <a:off x="2844404" y="1431132"/>
            <a:ext cx="2258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dirty="0"/>
              <a:t>FUNCIÓN DE PÉRDIDA</a:t>
            </a:r>
          </a:p>
        </p:txBody>
      </p:sp>
      <p:sp>
        <p:nvSpPr>
          <p:cNvPr id="157700" name="4 Rectángulo"/>
          <p:cNvSpPr>
            <a:spLocks noChangeArrowheads="1"/>
          </p:cNvSpPr>
          <p:nvPr/>
        </p:nvSpPr>
        <p:spPr bwMode="auto">
          <a:xfrm>
            <a:off x="1488877" y="1984861"/>
            <a:ext cx="55185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El servicio logístico al cliente puede juzgarse por el grado con el que los procesos de la cadena de suministro cumplen los objetos de fechas de  entrega, frecuencia del inventario, tasa de precisión en el cumplimiento de pedidos y de otras variables de servicio.</a:t>
            </a:r>
            <a:endParaRPr lang="es-ES_tradnl" altLang="es-ES" sz="1500" dirty="0"/>
          </a:p>
        </p:txBody>
      </p:sp>
    </p:spTree>
    <p:extLst>
      <p:ext uri="{BB962C8B-B14F-4D97-AF65-F5344CB8AC3E}">
        <p14:creationId xmlns:p14="http://schemas.microsoft.com/office/powerpoint/2010/main" val="1217310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Rectángulo"/>
          <p:cNvSpPr>
            <a:spLocks noChangeArrowheads="1"/>
          </p:cNvSpPr>
          <p:nvPr/>
        </p:nvSpPr>
        <p:spPr bwMode="auto">
          <a:xfrm>
            <a:off x="1601391" y="2294335"/>
            <a:ext cx="361830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a:t>La </a:t>
            </a:r>
            <a:r>
              <a:rPr lang="es-MX" altLang="es-ES" b="1"/>
              <a:t>FUNCIÓN DE PERDIDA</a:t>
            </a:r>
            <a:r>
              <a:rPr lang="es-MX" altLang="es-ES"/>
              <a:t> de Genichi Taguchi es útil para manejar los procesos que generan los niveles de servicio al cliente. Taguchi plantea que la calidad inconsciente del producto y de los servicio ocasiona gastos, desperdicios, perdidas de colaboración y de oportunidad siempre que el objetivo de calidad no se cumpla por completo.</a:t>
            </a:r>
            <a:endParaRPr lang="es-ES_tradnl" altLang="es-ES"/>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657" y="2402681"/>
            <a:ext cx="2302669"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4" name="3 Rectángulo"/>
          <p:cNvSpPr>
            <a:spLocks noChangeArrowheads="1"/>
          </p:cNvSpPr>
          <p:nvPr/>
        </p:nvSpPr>
        <p:spPr bwMode="auto">
          <a:xfrm>
            <a:off x="2807333" y="1497067"/>
            <a:ext cx="36415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3000" dirty="0">
                <a:cs typeface="Arial" panose="020B0604020202020204" pitchFamily="34" charset="0"/>
              </a:rPr>
              <a:t>FUNCIÓN DE PÉRDIDA</a:t>
            </a:r>
            <a:endParaRPr lang="es-ES" altLang="es-E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88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713" y="2945542"/>
            <a:ext cx="2548468" cy="20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7" name="1 Rectángulo"/>
          <p:cNvSpPr>
            <a:spLocks noChangeArrowheads="1"/>
          </p:cNvSpPr>
          <p:nvPr/>
        </p:nvSpPr>
        <p:spPr bwMode="auto">
          <a:xfrm>
            <a:off x="1763317" y="2132410"/>
            <a:ext cx="545425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350" dirty="0"/>
              <a:t>Las pérdidas se presentan a mayor ritmo cuando el servicio (Calidad)  se desvía de su valor meta. Esta pérdida se incrementa a un ritmo creciente de acuerdo con la fórmula.</a:t>
            </a:r>
            <a:endParaRPr lang="es-ES_tradnl" altLang="es-ES" sz="1350" dirty="0"/>
          </a:p>
        </p:txBody>
      </p:sp>
      <p:sp>
        <p:nvSpPr>
          <p:cNvPr id="159748" name="3 Rectángulo"/>
          <p:cNvSpPr>
            <a:spLocks noChangeArrowheads="1"/>
          </p:cNvSpPr>
          <p:nvPr/>
        </p:nvSpPr>
        <p:spPr bwMode="auto">
          <a:xfrm>
            <a:off x="2844404" y="1484711"/>
            <a:ext cx="2946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400" dirty="0">
                <a:cs typeface="Arial" panose="020B0604020202020204" pitchFamily="34" charset="0"/>
              </a:rPr>
              <a:t>FUNCIÓN DE PÉRDIDA</a:t>
            </a:r>
            <a:endParaRPr lang="es-E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191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486" y="3213497"/>
            <a:ext cx="3050381"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1" name="2 Rectángulo"/>
          <p:cNvSpPr>
            <a:spLocks noChangeArrowheads="1"/>
          </p:cNvSpPr>
          <p:nvPr/>
        </p:nvSpPr>
        <p:spPr bwMode="auto">
          <a:xfrm>
            <a:off x="2185354" y="1484711"/>
            <a:ext cx="472924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ES_tradnl" altLang="es-ES" sz="2700" dirty="0"/>
              <a:t>SUSTITUCIÓN DE INFORMACIÓN</a:t>
            </a:r>
          </a:p>
        </p:txBody>
      </p:sp>
      <p:sp>
        <p:nvSpPr>
          <p:cNvPr id="160772" name="3 Rectángulo"/>
          <p:cNvSpPr>
            <a:spLocks noChangeArrowheads="1"/>
          </p:cNvSpPr>
          <p:nvPr/>
        </p:nvSpPr>
        <p:spPr bwMode="auto">
          <a:xfrm>
            <a:off x="2087167" y="2240758"/>
            <a:ext cx="5625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El servicio al cliente con frecuencia se trata como una restricción sobre el sistema logístico cuando no es posible desarrollar una relación venta-servicio.</a:t>
            </a:r>
            <a:endParaRPr lang="es-ES_tradnl" altLang="es-ES" dirty="0"/>
          </a:p>
        </p:txBody>
      </p:sp>
    </p:spTree>
    <p:extLst>
      <p:ext uri="{BB962C8B-B14F-4D97-AF65-F5344CB8AC3E}">
        <p14:creationId xmlns:p14="http://schemas.microsoft.com/office/powerpoint/2010/main" val="2139080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Rectángulo"/>
          <p:cNvSpPr>
            <a:spLocks noChangeArrowheads="1"/>
          </p:cNvSpPr>
          <p:nvPr/>
        </p:nvSpPr>
        <p:spPr bwMode="auto">
          <a:xfrm>
            <a:off x="1678782" y="2132410"/>
            <a:ext cx="564713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a:t>En este caso, se puede seleccionar un nivel predeterminado de servicio al cliente y se diseña el sistema logístico para cumplir con este nivel a un costo mínimo. El nivel de servicio con frecuencia se basa en factores como los niveles de servicio establecidos por la competencia, la opinión de los vendedores, y por la tradición.</a:t>
            </a:r>
            <a:endParaRPr lang="es-ES_tradnl" altLang="es-ES"/>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897" y="3807619"/>
            <a:ext cx="1971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6" name="2 Rectángulo"/>
          <p:cNvSpPr>
            <a:spLocks noChangeArrowheads="1"/>
          </p:cNvSpPr>
          <p:nvPr/>
        </p:nvSpPr>
        <p:spPr bwMode="auto">
          <a:xfrm>
            <a:off x="2438178" y="1484711"/>
            <a:ext cx="4223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ES_tradnl" altLang="es-ES" sz="2400" dirty="0">
                <a:cs typeface="Arial" panose="020B0604020202020204" pitchFamily="34" charset="0"/>
              </a:rPr>
              <a:t>SUSTITUCIÓN DE INFORMACIÓN</a:t>
            </a:r>
            <a:endParaRPr lang="es-E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929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Rectángulo"/>
          <p:cNvSpPr>
            <a:spLocks noChangeArrowheads="1"/>
          </p:cNvSpPr>
          <p:nvPr/>
        </p:nvSpPr>
        <p:spPr bwMode="auto">
          <a:xfrm>
            <a:off x="1709737" y="1754981"/>
            <a:ext cx="57864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a:t>Evaluar de manera eficaz el desempeño del servicio logístico al cliente es muy difícil considerando las múltiples dimensiones del servicio al cliente. El tiempo total del ciclo del pedido y su variabilidad son tal vez las mejores medidas del servicio logístico al cliente, ya que engloban muchas de las variables que se consideran importantes para el cliente.</a:t>
            </a:r>
            <a:endParaRPr lang="es-ES_tradnl" altLang="es-ES"/>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056" y="3537348"/>
            <a:ext cx="3943350" cy="20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936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www.barandilleros.com/files/2008/08/produc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592" y="1970486"/>
            <a:ext cx="176331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Rectangle 2"/>
          <p:cNvSpPr>
            <a:spLocks noGrp="1"/>
          </p:cNvSpPr>
          <p:nvPr>
            <p:ph idx="1"/>
          </p:nvPr>
        </p:nvSpPr>
        <p:spPr>
          <a:xfrm>
            <a:off x="1601391" y="1538289"/>
            <a:ext cx="6172200" cy="3394472"/>
          </a:xfrm>
        </p:spPr>
        <p:txBody>
          <a:bodyPr rtlCol="0">
            <a:normAutofit fontScale="92500" lnSpcReduction="10000"/>
          </a:bodyPr>
          <a:lstStyle/>
          <a:p>
            <a:pPr marL="68580" indent="-68580">
              <a:buNone/>
              <a:defRPr/>
            </a:pPr>
            <a:r>
              <a:rPr lang="es-MX" altLang="es-ES" sz="2625" dirty="0">
                <a:solidFill>
                  <a:schemeClr val="tx1">
                    <a:lumMod val="75000"/>
                    <a:lumOff val="25000"/>
                  </a:schemeClr>
                </a:solidFill>
              </a:rPr>
              <a:t>DISPONIBILIDAD DE PRODUCTO E INVENTARIO</a:t>
            </a:r>
          </a:p>
          <a:p>
            <a:pPr marL="68580" indent="-68580">
              <a:defRPr/>
            </a:pPr>
            <a:endParaRPr lang="es-MX" altLang="es-ES" sz="2625" b="1" dirty="0">
              <a:solidFill>
                <a:schemeClr val="tx1">
                  <a:lumMod val="75000"/>
                  <a:lumOff val="25000"/>
                </a:schemeClr>
              </a:solidFill>
            </a:endParaRPr>
          </a:p>
          <a:p>
            <a:pPr marL="68580" indent="-68580">
              <a:buNone/>
              <a:defRPr/>
            </a:pPr>
            <a:endParaRPr lang="es-MX" altLang="es-ES" sz="1800" dirty="0">
              <a:solidFill>
                <a:schemeClr val="tx1">
                  <a:lumMod val="75000"/>
                  <a:lumOff val="25000"/>
                </a:schemeClr>
              </a:solidFill>
            </a:endParaRPr>
          </a:p>
          <a:p>
            <a:pPr marL="68580" indent="-68580">
              <a:defRPr/>
            </a:pPr>
            <a:r>
              <a:rPr lang="es-MX" altLang="es-ES" sz="1800" dirty="0">
                <a:solidFill>
                  <a:schemeClr val="tx1">
                    <a:lumMod val="75000"/>
                    <a:lumOff val="25000"/>
                  </a:schemeClr>
                </a:solidFill>
              </a:rPr>
              <a:t>Porcentaje de falta de inventario.</a:t>
            </a:r>
          </a:p>
          <a:p>
            <a:pPr marL="68580" indent="-68580">
              <a:buNone/>
              <a:defRPr/>
            </a:pPr>
            <a:r>
              <a:rPr lang="es-MX" altLang="es-ES" sz="1800" dirty="0">
                <a:solidFill>
                  <a:schemeClr val="tx1">
                    <a:lumMod val="75000"/>
                    <a:lumOff val="25000"/>
                  </a:schemeClr>
                </a:solidFill>
              </a:rPr>
              <a:t>•	Porcentaje de pedidos cumplidos en su totalidad.</a:t>
            </a:r>
          </a:p>
          <a:p>
            <a:pPr marL="68580" indent="-68580">
              <a:buNone/>
              <a:defRPr/>
            </a:pPr>
            <a:r>
              <a:rPr lang="es-MX" altLang="es-ES" sz="1800" dirty="0">
                <a:solidFill>
                  <a:schemeClr val="tx1">
                    <a:lumMod val="75000"/>
                    <a:lumOff val="25000"/>
                  </a:schemeClr>
                </a:solidFill>
              </a:rPr>
              <a:t>•	Tasa de cumplimiento de pedidos y tasa de cumplimiento de promedio ponderado.</a:t>
            </a:r>
          </a:p>
          <a:p>
            <a:pPr marL="68580" indent="-68580">
              <a:buNone/>
              <a:defRPr/>
            </a:pPr>
            <a:r>
              <a:rPr lang="es-MX" altLang="es-ES" sz="1800" dirty="0">
                <a:solidFill>
                  <a:schemeClr val="tx1">
                    <a:lumMod val="75000"/>
                    <a:lumOff val="25000"/>
                  </a:schemeClr>
                </a:solidFill>
              </a:rPr>
              <a:t>•	Porcentaje de promedio de artículos de pedido con retraso.</a:t>
            </a:r>
          </a:p>
          <a:p>
            <a:pPr marL="68580" indent="-68580">
              <a:buNone/>
              <a:defRPr/>
            </a:pPr>
            <a:r>
              <a:rPr lang="es-MX" altLang="es-ES" sz="1800" dirty="0">
                <a:solidFill>
                  <a:schemeClr val="tx1">
                    <a:lumMod val="75000"/>
                    <a:lumOff val="25000"/>
                  </a:schemeClr>
                </a:solidFill>
              </a:rPr>
              <a:t>•	Tasa de cumplimiento de artículos.</a:t>
            </a:r>
          </a:p>
          <a:p>
            <a:pPr marL="68580" indent="-68580">
              <a:buNone/>
              <a:defRPr/>
            </a:pPr>
            <a:endParaRPr lang="en-US" altLang="es-ES" sz="1800" dirty="0">
              <a:solidFill>
                <a:schemeClr val="tx1">
                  <a:lumMod val="75000"/>
                  <a:lumOff val="25000"/>
                </a:schemeClr>
              </a:solidFill>
            </a:endParaRPr>
          </a:p>
        </p:txBody>
      </p:sp>
    </p:spTree>
    <p:extLst>
      <p:ext uri="{BB962C8B-B14F-4D97-AF65-F5344CB8AC3E}">
        <p14:creationId xmlns:p14="http://schemas.microsoft.com/office/powerpoint/2010/main" val="1814322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5" descr="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36" y="3515209"/>
            <a:ext cx="5509022" cy="1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1 Rectángulo"/>
          <p:cNvSpPr>
            <a:spLocks noChangeArrowheads="1"/>
          </p:cNvSpPr>
          <p:nvPr/>
        </p:nvSpPr>
        <p:spPr bwMode="auto">
          <a:xfrm>
            <a:off x="2037517" y="1538288"/>
            <a:ext cx="50642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ES_tradnl" altLang="es-ES" sz="3000" dirty="0"/>
              <a:t>INTERRUPCIONES DEL SISTEMA</a:t>
            </a:r>
          </a:p>
        </p:txBody>
      </p:sp>
      <p:sp>
        <p:nvSpPr>
          <p:cNvPr id="164868" name="2 Rectángulo"/>
          <p:cNvSpPr>
            <a:spLocks noChangeArrowheads="1"/>
          </p:cNvSpPr>
          <p:nvPr/>
        </p:nvSpPr>
        <p:spPr bwMode="auto">
          <a:xfrm>
            <a:off x="1547812" y="2349103"/>
            <a:ext cx="60543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Ningún sistema logístico en operación puede funcionar perfectamente todo el tiempo, pueden ocurrir interrupciones del sistema, pero no necesariamente las consideraríamos de suficiente importancia como para tener planes especiales listos en el caso de que se presentasen.</a:t>
            </a:r>
            <a:endParaRPr lang="es-ES_tradnl" altLang="es-ES" sz="1500" dirty="0"/>
          </a:p>
        </p:txBody>
      </p:sp>
    </p:spTree>
    <p:extLst>
      <p:ext uri="{BB962C8B-B14F-4D97-AF65-F5344CB8AC3E}">
        <p14:creationId xmlns:p14="http://schemas.microsoft.com/office/powerpoint/2010/main" val="2033113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Rectángulo"/>
          <p:cNvSpPr>
            <a:spLocks noChangeArrowheads="1"/>
          </p:cNvSpPr>
          <p:nvPr/>
        </p:nvSpPr>
        <p:spPr bwMode="auto">
          <a:xfrm>
            <a:off x="4193381" y="1754982"/>
            <a:ext cx="35099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Los inventarios han sido la forma principal como las compañías han enfrentado los trastornos. Actúan como una red de seguridad o como un amortiguador cuando la demanda y la oferta no coinciden. Los programas de Justo a Tiempo y los programas de logística “tendenciosa” han minimizado los inventarios e incrementado el efecto negativo de los retrasos o de las suspensiones temporales por parte del canal de suministro.</a:t>
            </a:r>
            <a:endParaRPr lang="es-ES_tradnl" altLang="es-ES" sz="1500" dirty="0"/>
          </a:p>
        </p:txBody>
      </p:sp>
      <p:pic>
        <p:nvPicPr>
          <p:cNvPr id="165892" name="Picture 6"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955" y="2114915"/>
            <a:ext cx="1753791" cy="14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6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1494235" y="1322785"/>
            <a:ext cx="6172200" cy="857250"/>
          </a:xfrm>
        </p:spPr>
        <p:txBody>
          <a:bodyPr/>
          <a:lstStyle/>
          <a:p>
            <a:pPr>
              <a:defRPr/>
            </a:pPr>
            <a:r>
              <a:rPr lang="es-MX" altLang="es-ES" sz="3000" b="1">
                <a:solidFill>
                  <a:schemeClr val="tx1">
                    <a:lumMod val="75000"/>
                    <a:lumOff val="25000"/>
                  </a:schemeClr>
                </a:solidFill>
              </a:rPr>
              <a:t>LOGÍSTICA EN EL 2000</a:t>
            </a:r>
          </a:p>
        </p:txBody>
      </p:sp>
      <p:pic>
        <p:nvPicPr>
          <p:cNvPr id="727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2259806"/>
            <a:ext cx="6084094"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240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Rectángulo"/>
          <p:cNvSpPr>
            <a:spLocks noChangeArrowheads="1"/>
          </p:cNvSpPr>
          <p:nvPr/>
        </p:nvSpPr>
        <p:spPr bwMode="auto">
          <a:xfrm>
            <a:off x="2681288" y="1484711"/>
            <a:ext cx="34959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2700" dirty="0"/>
              <a:t>RETIRO DEL PRODUCTO</a:t>
            </a:r>
          </a:p>
        </p:txBody>
      </p:sp>
      <p:sp>
        <p:nvSpPr>
          <p:cNvPr id="166915" name="2 Rectángulo"/>
          <p:cNvSpPr>
            <a:spLocks noChangeArrowheads="1"/>
          </p:cNvSpPr>
          <p:nvPr/>
        </p:nvSpPr>
        <p:spPr bwMode="auto">
          <a:xfrm>
            <a:off x="1149179" y="1999210"/>
            <a:ext cx="6614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Los encargados de logística están implicados en el retiro de productos en tres formas: presidiendo un grupo de trabajo para el retiro del producto rastreando el producto y diseñando el canal logístico inverso.</a:t>
            </a:r>
            <a:endParaRPr lang="es-ES_tradnl" altLang="es-ES" dirty="0"/>
          </a:p>
        </p:txBody>
      </p:sp>
      <p:sp>
        <p:nvSpPr>
          <p:cNvPr id="166916" name="4 Rectángulo"/>
          <p:cNvSpPr>
            <a:spLocks noChangeArrowheads="1"/>
          </p:cNvSpPr>
          <p:nvPr/>
        </p:nvSpPr>
        <p:spPr bwMode="auto">
          <a:xfrm>
            <a:off x="1046528" y="3197449"/>
            <a:ext cx="67175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Uno de los primeros pasos en la planeación para un retiro futuro, es establecer un comité de propósito específico que guíe los esfuerzos del retiro.</a:t>
            </a:r>
            <a:endParaRPr lang="es-ES_tradnl" altLang="es-ES" dirty="0"/>
          </a:p>
        </p:txBody>
      </p:sp>
      <p:pic>
        <p:nvPicPr>
          <p:cNvPr id="1669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033" y="4034739"/>
            <a:ext cx="2961084" cy="14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8" name="Picture 9" descr="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761" y="4034739"/>
            <a:ext cx="1177528" cy="118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9880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2 Rectángulo"/>
          <p:cNvSpPr>
            <a:spLocks noChangeArrowheads="1"/>
          </p:cNvSpPr>
          <p:nvPr/>
        </p:nvSpPr>
        <p:spPr bwMode="auto">
          <a:xfrm>
            <a:off x="3105306" y="1484711"/>
            <a:ext cx="2840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_tradnl" altLang="es-ES" sz="2400" dirty="0"/>
              <a:t>EL CICLO DEL PEDIDO</a:t>
            </a:r>
          </a:p>
        </p:txBody>
      </p:sp>
      <p:sp>
        <p:nvSpPr>
          <p:cNvPr id="167939" name="3 Rectángulo"/>
          <p:cNvSpPr>
            <a:spLocks noChangeArrowheads="1"/>
          </p:cNvSpPr>
          <p:nvPr/>
        </p:nvSpPr>
        <p:spPr bwMode="auto">
          <a:xfrm>
            <a:off x="2062453" y="1923292"/>
            <a:ext cx="550902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El ciclo del pedido contiene todos los eventos relacionados con el tiempo que da forma al tiempo total requerido para que un cliente reciba un pedido.</a:t>
            </a:r>
          </a:p>
          <a:p>
            <a:pPr algn="just" eaLnBrk="1" hangingPunct="1"/>
            <a:endParaRPr lang="es-MX" altLang="es-ES" dirty="0"/>
          </a:p>
        </p:txBody>
      </p:sp>
      <p:pic>
        <p:nvPicPr>
          <p:cNvPr id="16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56" y="2685021"/>
            <a:ext cx="4589860" cy="265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768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Rectángulo"/>
          <p:cNvSpPr>
            <a:spLocks noChangeArrowheads="1"/>
          </p:cNvSpPr>
          <p:nvPr/>
        </p:nvSpPr>
        <p:spPr bwMode="auto">
          <a:xfrm>
            <a:off x="877330" y="2511028"/>
            <a:ext cx="66105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Es el tiempo entre el momento en que se levanta un pedido de cliente, una orden de compra o una solicitud de servicio y el momento en que el producto o servicio es recibido por el cliente.</a:t>
            </a:r>
          </a:p>
        </p:txBody>
      </p:sp>
      <p:sp>
        <p:nvSpPr>
          <p:cNvPr id="168963" name="2 Rectángulo"/>
          <p:cNvSpPr>
            <a:spLocks noChangeArrowheads="1"/>
          </p:cNvSpPr>
          <p:nvPr/>
        </p:nvSpPr>
        <p:spPr bwMode="auto">
          <a:xfrm>
            <a:off x="1000898" y="3575737"/>
            <a:ext cx="44343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El tiempo del ciclo del pedido puede expresarse en forma cuantitativa en términos comunes estadísticos, como la media, la desviación estándar y la forma de distribución de frecuencias.</a:t>
            </a:r>
            <a:endParaRPr lang="es-ES_tradnl" altLang="es-ES" dirty="0"/>
          </a:p>
        </p:txBody>
      </p:sp>
      <p:sp>
        <p:nvSpPr>
          <p:cNvPr id="168964" name="Text Box 4"/>
          <p:cNvSpPr txBox="1">
            <a:spLocks noChangeArrowheads="1"/>
          </p:cNvSpPr>
          <p:nvPr/>
        </p:nvSpPr>
        <p:spPr bwMode="auto">
          <a:xfrm>
            <a:off x="1709739" y="1593058"/>
            <a:ext cx="56709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700" dirty="0">
                <a:latin typeface="Arial" panose="020B0604020202020204" pitchFamily="34" charset="0"/>
                <a:cs typeface="Arial" panose="020B0604020202020204" pitchFamily="34" charset="0"/>
              </a:rPr>
              <a:t>TIEMPO DEL CICLO DEL PEDIDO</a:t>
            </a:r>
          </a:p>
        </p:txBody>
      </p:sp>
      <p:pic>
        <p:nvPicPr>
          <p:cNvPr id="1689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586" y="3429001"/>
            <a:ext cx="1668065" cy="210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7597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Group 1"/>
          <p:cNvGrpSpPr>
            <a:grpSpLocks/>
          </p:cNvGrpSpPr>
          <p:nvPr/>
        </p:nvGrpSpPr>
        <p:grpSpPr bwMode="auto">
          <a:xfrm>
            <a:off x="1792085" y="1525643"/>
            <a:ext cx="5701903" cy="3711178"/>
            <a:chOff x="750" y="4785"/>
            <a:chExt cx="10920" cy="4425"/>
          </a:xfrm>
        </p:grpSpPr>
        <p:sp>
          <p:nvSpPr>
            <p:cNvPr id="169987" name="Rectangle 2"/>
            <p:cNvSpPr>
              <a:spLocks noChangeArrowheads="1"/>
            </p:cNvSpPr>
            <p:nvPr/>
          </p:nvSpPr>
          <p:spPr bwMode="auto">
            <a:xfrm>
              <a:off x="1410" y="5895"/>
              <a:ext cx="1950" cy="6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Transmisión del pedido.</a:t>
              </a:r>
              <a:endParaRPr lang="es-ES_tradnl" altLang="es-ES" sz="1125">
                <a:latin typeface="Arial" panose="020B0604020202020204" pitchFamily="34" charset="0"/>
              </a:endParaRPr>
            </a:p>
          </p:txBody>
        </p:sp>
        <p:sp>
          <p:nvSpPr>
            <p:cNvPr id="169988" name="Rectangle 3"/>
            <p:cNvSpPr>
              <a:spLocks noChangeArrowheads="1"/>
            </p:cNvSpPr>
            <p:nvPr/>
          </p:nvSpPr>
          <p:spPr bwMode="auto">
            <a:xfrm>
              <a:off x="3930" y="5700"/>
              <a:ext cx="2205" cy="10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Procesamiento y ensamblado del pedido.</a:t>
              </a:r>
              <a:endParaRPr lang="es-ES_tradnl" altLang="es-ES" sz="1125">
                <a:latin typeface="Arial" panose="020B0604020202020204" pitchFamily="34" charset="0"/>
              </a:endParaRPr>
            </a:p>
          </p:txBody>
        </p:sp>
        <p:sp>
          <p:nvSpPr>
            <p:cNvPr id="169989" name="Rectangle 4"/>
            <p:cNvSpPr>
              <a:spLocks noChangeArrowheads="1"/>
            </p:cNvSpPr>
            <p:nvPr/>
          </p:nvSpPr>
          <p:spPr bwMode="auto">
            <a:xfrm>
              <a:off x="6570" y="5700"/>
              <a:ext cx="2340" cy="10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Tiempo de adquisición de inventarios adicionales.</a:t>
              </a:r>
              <a:endParaRPr lang="es-ES_tradnl" altLang="es-ES" sz="1125">
                <a:latin typeface="Arial" panose="020B0604020202020204" pitchFamily="34" charset="0"/>
              </a:endParaRPr>
            </a:p>
          </p:txBody>
        </p:sp>
        <p:sp>
          <p:nvSpPr>
            <p:cNvPr id="169990" name="Rectangle 5"/>
            <p:cNvSpPr>
              <a:spLocks noChangeArrowheads="1"/>
            </p:cNvSpPr>
            <p:nvPr/>
          </p:nvSpPr>
          <p:spPr bwMode="auto">
            <a:xfrm>
              <a:off x="9375" y="5895"/>
              <a:ext cx="2085" cy="55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Tiempo de entrega.</a:t>
              </a:r>
              <a:endParaRPr lang="es-ES_tradnl" altLang="es-ES" sz="1125">
                <a:latin typeface="Arial" panose="020B0604020202020204" pitchFamily="34" charset="0"/>
              </a:endParaRPr>
            </a:p>
          </p:txBody>
        </p:sp>
        <p:grpSp>
          <p:nvGrpSpPr>
            <p:cNvPr id="169991" name="Group 6"/>
            <p:cNvGrpSpPr>
              <a:grpSpLocks/>
            </p:cNvGrpSpPr>
            <p:nvPr/>
          </p:nvGrpSpPr>
          <p:grpSpPr bwMode="auto">
            <a:xfrm>
              <a:off x="750" y="4785"/>
              <a:ext cx="10920" cy="4425"/>
              <a:chOff x="750" y="4800"/>
              <a:chExt cx="10920" cy="4425"/>
            </a:xfrm>
          </p:grpSpPr>
          <p:sp>
            <p:nvSpPr>
              <p:cNvPr id="169992" name="Rectangle 7"/>
              <p:cNvSpPr>
                <a:spLocks noChangeArrowheads="1"/>
              </p:cNvSpPr>
              <p:nvPr/>
            </p:nvSpPr>
            <p:spPr bwMode="auto">
              <a:xfrm>
                <a:off x="4440" y="4800"/>
                <a:ext cx="3900" cy="4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200"/>
                  <a:t>TIEMPO TOTAL DEL CICLO DEL PEDIDO.</a:t>
                </a:r>
                <a:endParaRPr lang="es-ES_tradnl" altLang="es-ES" sz="1200">
                  <a:latin typeface="Arial" panose="020B0604020202020204" pitchFamily="34" charset="0"/>
                </a:endParaRPr>
              </a:p>
            </p:txBody>
          </p:sp>
          <p:cxnSp>
            <p:nvCxnSpPr>
              <p:cNvPr id="169993" name="AutoShape 8"/>
              <p:cNvCxnSpPr>
                <a:cxnSpLocks noChangeShapeType="1"/>
              </p:cNvCxnSpPr>
              <p:nvPr/>
            </p:nvCxnSpPr>
            <p:spPr bwMode="auto">
              <a:xfrm>
                <a:off x="930" y="5955"/>
                <a:ext cx="0"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994" name="AutoShape 9"/>
              <p:cNvCxnSpPr>
                <a:cxnSpLocks noChangeShapeType="1"/>
              </p:cNvCxnSpPr>
              <p:nvPr/>
            </p:nvCxnSpPr>
            <p:spPr bwMode="auto">
              <a:xfrm>
                <a:off x="3645" y="5940"/>
                <a:ext cx="0"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995" name="AutoShape 10"/>
              <p:cNvCxnSpPr>
                <a:cxnSpLocks noChangeShapeType="1"/>
              </p:cNvCxnSpPr>
              <p:nvPr/>
            </p:nvCxnSpPr>
            <p:spPr bwMode="auto">
              <a:xfrm>
                <a:off x="6375" y="5895"/>
                <a:ext cx="0"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996" name="AutoShape 11"/>
              <p:cNvCxnSpPr>
                <a:cxnSpLocks noChangeShapeType="1"/>
              </p:cNvCxnSpPr>
              <p:nvPr/>
            </p:nvCxnSpPr>
            <p:spPr bwMode="auto">
              <a:xfrm>
                <a:off x="9165" y="5940"/>
                <a:ext cx="0"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997" name="AutoShape 12"/>
              <p:cNvCxnSpPr>
                <a:cxnSpLocks noChangeShapeType="1"/>
              </p:cNvCxnSpPr>
              <p:nvPr/>
            </p:nvCxnSpPr>
            <p:spPr bwMode="auto">
              <a:xfrm>
                <a:off x="11670" y="5895"/>
                <a:ext cx="0"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998" name="AutoShape 13"/>
              <p:cNvCxnSpPr>
                <a:cxnSpLocks noChangeShapeType="1"/>
              </p:cNvCxnSpPr>
              <p:nvPr/>
            </p:nvCxnSpPr>
            <p:spPr bwMode="auto">
              <a:xfrm flipH="1" flipV="1">
                <a:off x="930" y="6210"/>
                <a:ext cx="480" cy="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9999" name="AutoShape 14"/>
              <p:cNvCxnSpPr>
                <a:cxnSpLocks noChangeShapeType="1"/>
              </p:cNvCxnSpPr>
              <p:nvPr/>
            </p:nvCxnSpPr>
            <p:spPr bwMode="auto">
              <a:xfrm>
                <a:off x="3360" y="6210"/>
                <a:ext cx="28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0" name="AutoShape 15"/>
              <p:cNvCxnSpPr>
                <a:cxnSpLocks noChangeShapeType="1"/>
              </p:cNvCxnSpPr>
              <p:nvPr/>
            </p:nvCxnSpPr>
            <p:spPr bwMode="auto">
              <a:xfrm flipH="1" flipV="1">
                <a:off x="3645" y="6210"/>
                <a:ext cx="285" cy="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1" name="AutoShape 16"/>
              <p:cNvCxnSpPr>
                <a:cxnSpLocks noChangeShapeType="1"/>
              </p:cNvCxnSpPr>
              <p:nvPr/>
            </p:nvCxnSpPr>
            <p:spPr bwMode="auto">
              <a:xfrm>
                <a:off x="6135" y="6210"/>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2" name="AutoShape 17"/>
              <p:cNvCxnSpPr>
                <a:cxnSpLocks noChangeShapeType="1"/>
              </p:cNvCxnSpPr>
              <p:nvPr/>
            </p:nvCxnSpPr>
            <p:spPr bwMode="auto">
              <a:xfrm flipH="1">
                <a:off x="6375" y="6210"/>
                <a:ext cx="1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3" name="AutoShape 18"/>
              <p:cNvCxnSpPr>
                <a:cxnSpLocks noChangeShapeType="1"/>
              </p:cNvCxnSpPr>
              <p:nvPr/>
            </p:nvCxnSpPr>
            <p:spPr bwMode="auto">
              <a:xfrm>
                <a:off x="8910" y="6210"/>
                <a:ext cx="25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4" name="AutoShape 19"/>
              <p:cNvCxnSpPr>
                <a:cxnSpLocks noChangeShapeType="1"/>
              </p:cNvCxnSpPr>
              <p:nvPr/>
            </p:nvCxnSpPr>
            <p:spPr bwMode="auto">
              <a:xfrm flipH="1">
                <a:off x="9165" y="6210"/>
                <a:ext cx="2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05" name="AutoShape 20"/>
              <p:cNvCxnSpPr>
                <a:cxnSpLocks noChangeShapeType="1"/>
              </p:cNvCxnSpPr>
              <p:nvPr/>
            </p:nvCxnSpPr>
            <p:spPr bwMode="auto">
              <a:xfrm>
                <a:off x="11460" y="6210"/>
                <a:ext cx="2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0006" name="Rectangle 21"/>
              <p:cNvSpPr>
                <a:spLocks noChangeArrowheads="1"/>
              </p:cNvSpPr>
              <p:nvPr/>
            </p:nvSpPr>
            <p:spPr bwMode="auto">
              <a:xfrm>
                <a:off x="1095" y="7470"/>
                <a:ext cx="2550" cy="175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endParaRPr lang="es-MX" altLang="es-ES" sz="1125"/>
              </a:p>
              <a:p>
                <a:pPr algn="ctr">
                  <a:spcAft>
                    <a:spcPts val="750"/>
                  </a:spcAft>
                </a:pPr>
                <a:r>
                  <a:rPr lang="es-MX" altLang="es-ES" sz="1125"/>
                  <a:t>Consolidación del pedido.</a:t>
                </a:r>
              </a:p>
              <a:p>
                <a:pPr algn="ctr">
                  <a:spcAft>
                    <a:spcPts val="750"/>
                  </a:spcAft>
                </a:pPr>
                <a:r>
                  <a:rPr lang="es-MX" altLang="es-ES" sz="1125"/>
                  <a:t>Transmisión de los pedidos de almacén.</a:t>
                </a:r>
              </a:p>
              <a:p>
                <a:pPr eaLnBrk="1" hangingPunct="1"/>
                <a:endParaRPr lang="es-ES_tradnl" altLang="es-ES" sz="1125">
                  <a:latin typeface="Arial" panose="020B0604020202020204" pitchFamily="34" charset="0"/>
                </a:endParaRPr>
              </a:p>
            </p:txBody>
          </p:sp>
          <p:sp>
            <p:nvSpPr>
              <p:cNvPr id="170007" name="Rectangle 22"/>
              <p:cNvSpPr>
                <a:spLocks noChangeArrowheads="1"/>
              </p:cNvSpPr>
              <p:nvPr/>
            </p:nvSpPr>
            <p:spPr bwMode="auto">
              <a:xfrm>
                <a:off x="3645" y="7470"/>
                <a:ext cx="2550" cy="175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Preparación del conocimiento de embarque.</a:t>
                </a:r>
              </a:p>
              <a:p>
                <a:pPr algn="ctr">
                  <a:spcAft>
                    <a:spcPts val="750"/>
                  </a:spcAft>
                </a:pPr>
                <a:r>
                  <a:rPr lang="es-MX" altLang="es-ES" sz="1125"/>
                  <a:t>Autorización y crédito.</a:t>
                </a:r>
              </a:p>
              <a:p>
                <a:pPr algn="ctr">
                  <a:spcAft>
                    <a:spcPts val="750"/>
                  </a:spcAft>
                </a:pPr>
                <a:r>
                  <a:rPr lang="es-MX" altLang="es-ES" sz="1125"/>
                  <a:t>Ensamblado del pedido.</a:t>
                </a:r>
              </a:p>
              <a:p>
                <a:pPr eaLnBrk="1" hangingPunct="1"/>
                <a:endParaRPr lang="es-ES_tradnl" altLang="es-ES" sz="1125">
                  <a:latin typeface="Arial" panose="020B0604020202020204" pitchFamily="34" charset="0"/>
                </a:endParaRPr>
              </a:p>
            </p:txBody>
          </p:sp>
          <p:sp>
            <p:nvSpPr>
              <p:cNvPr id="170008" name="Rectangle 23"/>
              <p:cNvSpPr>
                <a:spLocks noChangeArrowheads="1"/>
              </p:cNvSpPr>
              <p:nvPr/>
            </p:nvSpPr>
            <p:spPr bwMode="auto">
              <a:xfrm>
                <a:off x="6195" y="7470"/>
                <a:ext cx="2550" cy="175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endParaRPr lang="es-MX" altLang="es-ES" sz="1125"/>
              </a:p>
              <a:p>
                <a:pPr algn="ctr">
                  <a:spcAft>
                    <a:spcPts val="750"/>
                  </a:spcAft>
                </a:pPr>
                <a:r>
                  <a:rPr lang="es-MX" altLang="es-ES" sz="1125"/>
                  <a:t>Si se agoto el inventario el tiempo adicional para adquirirlo en la planta.</a:t>
                </a:r>
                <a:endParaRPr lang="es-ES_tradnl" altLang="es-ES" sz="1125">
                  <a:latin typeface="Arial" panose="020B0604020202020204" pitchFamily="34" charset="0"/>
                </a:endParaRPr>
              </a:p>
            </p:txBody>
          </p:sp>
          <p:sp>
            <p:nvSpPr>
              <p:cNvPr id="170009" name="Rectangle 24"/>
              <p:cNvSpPr>
                <a:spLocks noChangeArrowheads="1"/>
              </p:cNvSpPr>
              <p:nvPr/>
            </p:nvSpPr>
            <p:spPr bwMode="auto">
              <a:xfrm>
                <a:off x="8745" y="7470"/>
                <a:ext cx="2550" cy="175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s-MX" altLang="es-ES" sz="1125"/>
                  <a:t>Tiempo de entrega desde el almacén.</a:t>
                </a:r>
              </a:p>
              <a:p>
                <a:pPr algn="ctr">
                  <a:spcAft>
                    <a:spcPts val="750"/>
                  </a:spcAft>
                </a:pPr>
                <a:r>
                  <a:rPr lang="es-MX" altLang="es-ES" sz="1125"/>
                  <a:t>Tiempo de envió desde la planta.</a:t>
                </a:r>
              </a:p>
              <a:p>
                <a:pPr algn="ctr">
                  <a:spcAft>
                    <a:spcPts val="750"/>
                  </a:spcAft>
                </a:pPr>
                <a:r>
                  <a:rPr lang="es-MX" altLang="es-ES" sz="1125"/>
                  <a:t>Procesamiento del envió al cliente.</a:t>
                </a:r>
                <a:endParaRPr lang="es-ES_tradnl" altLang="es-ES" sz="1125">
                  <a:latin typeface="Arial" panose="020B0604020202020204" pitchFamily="34" charset="0"/>
                </a:endParaRPr>
              </a:p>
            </p:txBody>
          </p:sp>
          <p:cxnSp>
            <p:nvCxnSpPr>
              <p:cNvPr id="170010" name="AutoShape 25"/>
              <p:cNvCxnSpPr>
                <a:cxnSpLocks noChangeShapeType="1"/>
              </p:cNvCxnSpPr>
              <p:nvPr/>
            </p:nvCxnSpPr>
            <p:spPr bwMode="auto">
              <a:xfrm flipH="1" flipV="1">
                <a:off x="750" y="5025"/>
                <a:ext cx="3690" cy="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0011" name="AutoShape 26"/>
              <p:cNvCxnSpPr>
                <a:cxnSpLocks noChangeShapeType="1"/>
              </p:cNvCxnSpPr>
              <p:nvPr/>
            </p:nvCxnSpPr>
            <p:spPr bwMode="auto">
              <a:xfrm>
                <a:off x="8340" y="5025"/>
                <a:ext cx="3330" cy="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021492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Rectángulo"/>
          <p:cNvSpPr>
            <a:spLocks noChangeArrowheads="1"/>
          </p:cNvSpPr>
          <p:nvPr/>
        </p:nvSpPr>
        <p:spPr bwMode="auto">
          <a:xfrm>
            <a:off x="1703559" y="2466203"/>
            <a:ext cx="5886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Se ha asumido que los elementos del ciclo de pedido operan sin restricción. Sin embargo, en ocasiones las políticas del servicio al cliente distorsionaran los patrones normales del tiempo del ciclo del pedido. Muchas de estas políticas se relacionan con las prioridades del procesamiento de pedidos, la condición del pedido y otras restricciones del tamaño del pedido. </a:t>
            </a:r>
          </a:p>
        </p:txBody>
      </p:sp>
      <p:sp>
        <p:nvSpPr>
          <p:cNvPr id="171011" name="Text Box 3"/>
          <p:cNvSpPr txBox="1">
            <a:spLocks noChangeArrowheads="1"/>
          </p:cNvSpPr>
          <p:nvPr/>
        </p:nvSpPr>
        <p:spPr bwMode="auto">
          <a:xfrm>
            <a:off x="1638462" y="2034587"/>
            <a:ext cx="5778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dirty="0">
                <a:latin typeface="Arial" panose="020B0604020202020204" pitchFamily="34" charset="0"/>
                <a:cs typeface="Arial" panose="020B0604020202020204" pitchFamily="34" charset="0"/>
              </a:rPr>
              <a:t>AJUSTE AL TIEMPO DEL CICLO DEL PEDIDO</a:t>
            </a:r>
          </a:p>
        </p:txBody>
      </p:sp>
      <p:pic>
        <p:nvPicPr>
          <p:cNvPr id="171013" name="Picture 6" descr="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0950" y="4005814"/>
            <a:ext cx="1153716"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802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Rectángulo"/>
          <p:cNvSpPr>
            <a:spLocks noChangeArrowheads="1"/>
          </p:cNvSpPr>
          <p:nvPr/>
        </p:nvSpPr>
        <p:spPr bwMode="auto">
          <a:xfrm>
            <a:off x="2005560" y="2539603"/>
            <a:ext cx="5724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El tiempo total del ciclo de pedido para un cliente determinado puede variar mucho del estándar, dependiendo de las reglas de prioridad que se hayan establecido para el procesamiento de los pedidos de entrada. </a:t>
            </a:r>
          </a:p>
        </p:txBody>
      </p:sp>
      <p:sp>
        <p:nvSpPr>
          <p:cNvPr id="172036" name="Text Box 4"/>
          <p:cNvSpPr txBox="1">
            <a:spLocks noChangeArrowheads="1"/>
          </p:cNvSpPr>
          <p:nvPr/>
        </p:nvSpPr>
        <p:spPr bwMode="auto">
          <a:xfrm>
            <a:off x="1494236" y="1646635"/>
            <a:ext cx="650676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100" dirty="0">
                <a:latin typeface="Arial" panose="020B0604020202020204" pitchFamily="34" charset="0"/>
                <a:cs typeface="Arial" panose="020B0604020202020204" pitchFamily="34" charset="0"/>
              </a:rPr>
              <a:t>PRIORIDADES DEL PROCESAMIENTO DE PEDIDOS</a:t>
            </a:r>
          </a:p>
        </p:txBody>
      </p:sp>
      <p:pic>
        <p:nvPicPr>
          <p:cNvPr id="172037" name="Picture 5"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099" y="3724533"/>
            <a:ext cx="2202656"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169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Rectángulo"/>
          <p:cNvSpPr>
            <a:spLocks noChangeArrowheads="1"/>
          </p:cNvSpPr>
          <p:nvPr/>
        </p:nvSpPr>
        <p:spPr bwMode="auto">
          <a:xfrm>
            <a:off x="3862516" y="2384597"/>
            <a:ext cx="372546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Un tiempo normal del tiempo de ciclo de pedido podría alterarse sustancialmente si los productos ordenados llegan al lugar del cliente en estado dañado o inservible. La mayor parte de las empresas no desean absorber el alto costo, ni los clientes el alto precio, de eliminar la posibilidad de eliminar un pedido dañado o equivocado.</a:t>
            </a:r>
          </a:p>
        </p:txBody>
      </p:sp>
      <p:sp>
        <p:nvSpPr>
          <p:cNvPr id="173059" name="Text Box 3"/>
          <p:cNvSpPr txBox="1">
            <a:spLocks noChangeArrowheads="1"/>
          </p:cNvSpPr>
          <p:nvPr/>
        </p:nvSpPr>
        <p:spPr bwMode="auto">
          <a:xfrm>
            <a:off x="1818085" y="1484710"/>
            <a:ext cx="5562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100" dirty="0">
                <a:latin typeface="Arial" panose="020B0604020202020204" pitchFamily="34" charset="0"/>
                <a:cs typeface="Arial" panose="020B0604020202020204" pitchFamily="34" charset="0"/>
              </a:rPr>
              <a:t>ESTÁNDARES DE LA CONDICIÓN DEL PEDIDO</a:t>
            </a:r>
          </a:p>
        </p:txBody>
      </p:sp>
      <p:pic>
        <p:nvPicPr>
          <p:cNvPr id="173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2" y="2457451"/>
            <a:ext cx="2214563" cy="296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8321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Rectángulo"/>
          <p:cNvSpPr>
            <a:spLocks noChangeArrowheads="1"/>
          </p:cNvSpPr>
          <p:nvPr/>
        </p:nvSpPr>
        <p:spPr bwMode="auto">
          <a:xfrm>
            <a:off x="1494235" y="2187179"/>
            <a:ext cx="62376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sz="1500" dirty="0"/>
              <a:t>Bajo algunas circunstancias el responsable de logística deseara un tamaño de pedido mínimo para hacer que los pedidos se levanten de acuerdo con un programa preestablecido o para hacer que las formas del pedido preparadas por le cliente se adapten a las especificaciones predefinidas. Estas restricciones se permiten que se obtengan importantes economías en la distribución del producto.</a:t>
            </a:r>
          </a:p>
        </p:txBody>
      </p:sp>
      <p:sp>
        <p:nvSpPr>
          <p:cNvPr id="174083" name="Text Box 4"/>
          <p:cNvSpPr txBox="1">
            <a:spLocks noChangeArrowheads="1"/>
          </p:cNvSpPr>
          <p:nvPr/>
        </p:nvSpPr>
        <p:spPr bwMode="auto">
          <a:xfrm>
            <a:off x="1763317" y="1538289"/>
            <a:ext cx="5778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400" dirty="0">
                <a:latin typeface="Arial" panose="020B0604020202020204" pitchFamily="34" charset="0"/>
                <a:cs typeface="Arial" panose="020B0604020202020204" pitchFamily="34" charset="0"/>
              </a:rPr>
              <a:t>RESTRICCIÓN DEL PEDIDO</a:t>
            </a:r>
          </a:p>
        </p:txBody>
      </p:sp>
      <p:pic>
        <p:nvPicPr>
          <p:cNvPr id="1740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651" y="3641423"/>
            <a:ext cx="2739628" cy="193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132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img.directindustry.es/images_di/photo-g/software-de-gestion-del-ciclo-de-vida-del-producto-plm-251727.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89636" y="2187180"/>
            <a:ext cx="3240881" cy="320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1 Rectángulo"/>
          <p:cNvSpPr>
            <a:spLocks noChangeArrowheads="1"/>
          </p:cNvSpPr>
          <p:nvPr/>
        </p:nvSpPr>
        <p:spPr bwMode="auto">
          <a:xfrm>
            <a:off x="1763317" y="2294335"/>
            <a:ext cx="596860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ES" dirty="0"/>
              <a:t>Esto se refiere a las actividades de recopilar información necesaria apara los productos y servicios deseados, así como la requisición formal de los productos que se vallan a comprar.</a:t>
            </a:r>
          </a:p>
          <a:p>
            <a:pPr algn="just" eaLnBrk="1" hangingPunct="1"/>
            <a:endParaRPr lang="es-MX" altLang="es-ES" dirty="0"/>
          </a:p>
          <a:p>
            <a:pPr algn="just" eaLnBrk="1" hangingPunct="1"/>
            <a:r>
              <a:rPr lang="es-MX" altLang="es-ES" dirty="0"/>
              <a:t>Existen muchas formas en la cual contactar a un vendedor, como llamarlo por teléfono, llenar un formulario o por algunos medios electrónicos:</a:t>
            </a:r>
          </a:p>
          <a:p>
            <a:pPr algn="just" eaLnBrk="1" hangingPunct="1"/>
            <a:r>
              <a:rPr lang="es-MX" altLang="es-ES" dirty="0"/>
              <a:t>•	Código de barras: acelera la preparación del pedido al recopilar información electrónicamente sobre el artículo vendido (tamaño, cantidad y descripción), enviándolo a una computadora.</a:t>
            </a:r>
          </a:p>
        </p:txBody>
      </p:sp>
      <p:sp>
        <p:nvSpPr>
          <p:cNvPr id="175108" name="Text Box 3"/>
          <p:cNvSpPr txBox="1">
            <a:spLocks noChangeArrowheads="1"/>
          </p:cNvSpPr>
          <p:nvPr/>
        </p:nvSpPr>
        <p:spPr bwMode="auto">
          <a:xfrm>
            <a:off x="1601391" y="1538289"/>
            <a:ext cx="56709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400" dirty="0">
                <a:latin typeface="Arial" panose="020B0604020202020204" pitchFamily="34" charset="0"/>
                <a:cs typeface="Arial" panose="020B0604020202020204" pitchFamily="34" charset="0"/>
              </a:rPr>
              <a:t>PREPARACIÓN DEL PEDIDO</a:t>
            </a:r>
          </a:p>
        </p:txBody>
      </p:sp>
    </p:spTree>
    <p:extLst>
      <p:ext uri="{BB962C8B-B14F-4D97-AF65-F5344CB8AC3E}">
        <p14:creationId xmlns:p14="http://schemas.microsoft.com/office/powerpoint/2010/main" val="1479898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0" name="Group 1"/>
          <p:cNvGrpSpPr>
            <a:grpSpLocks/>
          </p:cNvGrpSpPr>
          <p:nvPr/>
        </p:nvGrpSpPr>
        <p:grpSpPr bwMode="auto">
          <a:xfrm>
            <a:off x="1709739" y="1593057"/>
            <a:ext cx="5947172" cy="4179094"/>
            <a:chOff x="1241" y="1425"/>
            <a:chExt cx="9394" cy="6660"/>
          </a:xfrm>
        </p:grpSpPr>
        <p:sp>
          <p:nvSpPr>
            <p:cNvPr id="176132" name="Rectangle 2"/>
            <p:cNvSpPr>
              <a:spLocks noChangeArrowheads="1"/>
            </p:cNvSpPr>
            <p:nvPr/>
          </p:nvSpPr>
          <p:spPr bwMode="auto">
            <a:xfrm>
              <a:off x="1241" y="2235"/>
              <a:ext cx="2460" cy="148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750"/>
                </a:spcAft>
              </a:pPr>
              <a:r>
                <a:rPr lang="es-MX" altLang="es-ES" sz="1125"/>
                <a:t>Preparación del pedido:</a:t>
              </a:r>
            </a:p>
            <a:p>
              <a:pPr lvl="1" eaLnBrk="1" hangingPunct="1">
                <a:buFont typeface="Symbol" panose="05050102010706020507" pitchFamily="18" charset="2"/>
                <a:buChar char="·"/>
              </a:pPr>
              <a:r>
                <a:rPr lang="es-MX" altLang="es-ES" sz="1125"/>
                <a:t>Solicitud de productos o servicios.</a:t>
              </a:r>
              <a:endParaRPr lang="es-ES_tradnl" altLang="es-ES" sz="1125">
                <a:latin typeface="Arial" panose="020B0604020202020204" pitchFamily="34" charset="0"/>
              </a:endParaRPr>
            </a:p>
          </p:txBody>
        </p:sp>
        <p:sp>
          <p:nvSpPr>
            <p:cNvPr id="176133" name="Rectangle 3"/>
            <p:cNvSpPr>
              <a:spLocks noChangeArrowheads="1"/>
            </p:cNvSpPr>
            <p:nvPr/>
          </p:nvSpPr>
          <p:spPr bwMode="auto">
            <a:xfrm>
              <a:off x="4348" y="2235"/>
              <a:ext cx="2460" cy="148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750"/>
                </a:spcAft>
              </a:pPr>
              <a:r>
                <a:rPr lang="es-MX" altLang="es-ES" sz="1125"/>
                <a:t>Transmisión del pedido:</a:t>
              </a:r>
            </a:p>
            <a:p>
              <a:pPr lvl="1" eaLnBrk="1" hangingPunct="1">
                <a:buFont typeface="Symbol" panose="05050102010706020507" pitchFamily="18" charset="2"/>
                <a:buChar char="·"/>
              </a:pPr>
              <a:r>
                <a:rPr lang="es-MX" altLang="es-ES" sz="1125"/>
                <a:t>Transferencia de la información del pedido.</a:t>
              </a:r>
              <a:endParaRPr lang="es-ES_tradnl" altLang="es-ES" sz="1125">
                <a:latin typeface="Arial" panose="020B0604020202020204" pitchFamily="34" charset="0"/>
              </a:endParaRPr>
            </a:p>
          </p:txBody>
        </p:sp>
        <p:sp>
          <p:nvSpPr>
            <p:cNvPr id="176134" name="Rectangle 4"/>
            <p:cNvSpPr>
              <a:spLocks noChangeArrowheads="1"/>
            </p:cNvSpPr>
            <p:nvPr/>
          </p:nvSpPr>
          <p:spPr bwMode="auto">
            <a:xfrm>
              <a:off x="7648" y="1425"/>
              <a:ext cx="2987" cy="3909"/>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750"/>
                </a:spcAft>
              </a:pPr>
              <a:endParaRPr lang="es-MX" altLang="es-ES" sz="1125"/>
            </a:p>
            <a:p>
              <a:pPr>
                <a:spcAft>
                  <a:spcPts val="750"/>
                </a:spcAft>
              </a:pPr>
              <a:r>
                <a:rPr lang="es-MX" altLang="es-ES" sz="1125"/>
                <a:t>Entrada del pedido:</a:t>
              </a:r>
            </a:p>
            <a:p>
              <a:pPr lvl="1" eaLnBrk="1" hangingPunct="1">
                <a:buFont typeface="Symbol" panose="05050102010706020507" pitchFamily="18" charset="2"/>
                <a:buChar char="·"/>
              </a:pPr>
              <a:r>
                <a:rPr lang="es-MX" altLang="es-ES" sz="1125"/>
                <a:t>Comprobación de las existencias.</a:t>
              </a:r>
            </a:p>
            <a:p>
              <a:pPr eaLnBrk="1" hangingPunct="1">
                <a:buFont typeface="Symbol" panose="05050102010706020507" pitchFamily="18" charset="2"/>
                <a:buChar char="·"/>
              </a:pPr>
              <a:r>
                <a:rPr lang="es-MX" altLang="es-ES" sz="1125"/>
                <a:t>Comprobación de las premisas.</a:t>
              </a:r>
            </a:p>
            <a:p>
              <a:pPr eaLnBrk="1" hangingPunct="1">
                <a:buFont typeface="Symbol" panose="05050102010706020507" pitchFamily="18" charset="2"/>
                <a:buChar char="·"/>
              </a:pPr>
              <a:r>
                <a:rPr lang="es-MX" altLang="es-ES" sz="1125"/>
                <a:t>Comprobación del crédito.</a:t>
              </a:r>
            </a:p>
            <a:p>
              <a:pPr eaLnBrk="1" hangingPunct="1">
                <a:buFont typeface="Symbol" panose="05050102010706020507" pitchFamily="18" charset="2"/>
                <a:buChar char="·"/>
              </a:pPr>
              <a:r>
                <a:rPr lang="es-MX" altLang="es-ES" sz="1125"/>
                <a:t>Pedidos atrasados o cancelación de pedidos.</a:t>
              </a:r>
            </a:p>
            <a:p>
              <a:pPr eaLnBrk="1" hangingPunct="1">
                <a:buFont typeface="Symbol" panose="05050102010706020507" pitchFamily="18" charset="2"/>
                <a:buChar char="·"/>
              </a:pPr>
              <a:r>
                <a:rPr lang="es-MX" altLang="es-ES" sz="1125"/>
                <a:t>Transcripción.</a:t>
              </a:r>
            </a:p>
            <a:p>
              <a:pPr eaLnBrk="1" hangingPunct="1">
                <a:buFont typeface="Symbol" panose="05050102010706020507" pitchFamily="18" charset="2"/>
                <a:buChar char="·"/>
              </a:pPr>
              <a:r>
                <a:rPr lang="es-MX" altLang="es-ES" sz="1125"/>
                <a:t>Facturación</a:t>
              </a:r>
              <a:r>
                <a:rPr lang="es-MX" altLang="es-ES" sz="825"/>
                <a:t>.</a:t>
              </a:r>
              <a:endParaRPr lang="es-ES_tradnl" altLang="es-ES" sz="1350">
                <a:latin typeface="Arial" panose="020B0604020202020204" pitchFamily="34" charset="0"/>
              </a:endParaRPr>
            </a:p>
          </p:txBody>
        </p:sp>
        <p:sp>
          <p:nvSpPr>
            <p:cNvPr id="176135" name="Rectangle 5"/>
            <p:cNvSpPr>
              <a:spLocks noChangeArrowheads="1"/>
            </p:cNvSpPr>
            <p:nvPr/>
          </p:nvSpPr>
          <p:spPr bwMode="auto">
            <a:xfrm>
              <a:off x="5291" y="5775"/>
              <a:ext cx="3602" cy="231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750"/>
                </a:spcAft>
              </a:pPr>
              <a:r>
                <a:rPr lang="es-MX" altLang="es-ES" sz="1125"/>
                <a:t>Levantamiento del pedido:</a:t>
              </a:r>
            </a:p>
            <a:p>
              <a:pPr lvl="1" eaLnBrk="1" hangingPunct="1">
                <a:buFont typeface="Symbol" panose="05050102010706020507" pitchFamily="18" charset="2"/>
                <a:buChar char="·"/>
              </a:pPr>
              <a:r>
                <a:rPr lang="es-MX" altLang="es-ES" sz="1125"/>
                <a:t>Recuperación del producto, producción y compra.</a:t>
              </a:r>
            </a:p>
            <a:p>
              <a:pPr eaLnBrk="1" hangingPunct="1">
                <a:buFont typeface="Symbol" panose="05050102010706020507" pitchFamily="18" charset="2"/>
                <a:buChar char="·"/>
              </a:pPr>
              <a:r>
                <a:rPr lang="es-MX" altLang="es-ES" sz="1125"/>
                <a:t>Embalaje para el envió.</a:t>
              </a:r>
            </a:p>
            <a:p>
              <a:pPr eaLnBrk="1" hangingPunct="1">
                <a:buFont typeface="Symbol" panose="05050102010706020507" pitchFamily="18" charset="2"/>
                <a:buChar char="·"/>
              </a:pPr>
              <a:r>
                <a:rPr lang="es-MX" altLang="es-ES" sz="1125"/>
                <a:t>Programación de la entrega.</a:t>
              </a:r>
            </a:p>
            <a:p>
              <a:pPr eaLnBrk="1" hangingPunct="1">
                <a:buFont typeface="Symbol" panose="05050102010706020507" pitchFamily="18" charset="2"/>
                <a:buChar char="·"/>
              </a:pPr>
              <a:r>
                <a:rPr lang="es-MX" altLang="es-ES" sz="1125"/>
                <a:t>Preparación de documentos para el en envió.</a:t>
              </a:r>
              <a:endParaRPr lang="es-ES_tradnl" altLang="es-ES" sz="1125">
                <a:latin typeface="Arial" panose="020B0604020202020204" pitchFamily="34" charset="0"/>
              </a:endParaRPr>
            </a:p>
          </p:txBody>
        </p:sp>
        <p:sp>
          <p:nvSpPr>
            <p:cNvPr id="176136" name="Rectangle 6"/>
            <p:cNvSpPr>
              <a:spLocks noChangeArrowheads="1"/>
            </p:cNvSpPr>
            <p:nvPr/>
          </p:nvSpPr>
          <p:spPr bwMode="auto">
            <a:xfrm>
              <a:off x="1241" y="6120"/>
              <a:ext cx="3240" cy="151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750"/>
                </a:spcAft>
              </a:pPr>
              <a:r>
                <a:rPr lang="es-MX" altLang="es-ES" sz="1125"/>
                <a:t>Informe del estado de pedido:</a:t>
              </a:r>
            </a:p>
            <a:p>
              <a:pPr lvl="1" eaLnBrk="1" hangingPunct="1">
                <a:buFont typeface="Symbol" panose="05050102010706020507" pitchFamily="18" charset="2"/>
                <a:buChar char="·"/>
              </a:pPr>
              <a:r>
                <a:rPr lang="es-MX" altLang="es-ES" sz="1125"/>
                <a:t>Rastreo y localización.</a:t>
              </a:r>
            </a:p>
            <a:p>
              <a:pPr eaLnBrk="1" hangingPunct="1">
                <a:buFont typeface="Symbol" panose="05050102010706020507" pitchFamily="18" charset="2"/>
                <a:buChar char="·"/>
              </a:pPr>
              <a:r>
                <a:rPr lang="es-MX" altLang="es-ES" sz="1125"/>
                <a:t>Comunicación con el cliente sobre el estado de pedido.</a:t>
              </a:r>
              <a:endParaRPr lang="es-ES_tradnl" altLang="es-ES" sz="1125">
                <a:latin typeface="Arial" panose="020B0604020202020204" pitchFamily="34" charset="0"/>
              </a:endParaRPr>
            </a:p>
          </p:txBody>
        </p:sp>
        <p:cxnSp>
          <p:nvCxnSpPr>
            <p:cNvPr id="176137" name="AutoShape 7"/>
            <p:cNvCxnSpPr>
              <a:cxnSpLocks noChangeShapeType="1"/>
            </p:cNvCxnSpPr>
            <p:nvPr/>
          </p:nvCxnSpPr>
          <p:spPr bwMode="auto">
            <a:xfrm>
              <a:off x="3701" y="2895"/>
              <a:ext cx="64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6138" name="AutoShape 8"/>
            <p:cNvCxnSpPr>
              <a:cxnSpLocks noChangeShapeType="1"/>
            </p:cNvCxnSpPr>
            <p:nvPr/>
          </p:nvCxnSpPr>
          <p:spPr bwMode="auto">
            <a:xfrm>
              <a:off x="6808" y="2895"/>
              <a:ext cx="8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6139" name="AutoShape 9"/>
            <p:cNvCxnSpPr>
              <a:cxnSpLocks noChangeShapeType="1"/>
            </p:cNvCxnSpPr>
            <p:nvPr/>
          </p:nvCxnSpPr>
          <p:spPr bwMode="auto">
            <a:xfrm flipH="1">
              <a:off x="9285" y="5334"/>
              <a:ext cx="15" cy="15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6140" name="AutoShape 10"/>
            <p:cNvCxnSpPr>
              <a:cxnSpLocks noChangeShapeType="1"/>
            </p:cNvCxnSpPr>
            <p:nvPr/>
          </p:nvCxnSpPr>
          <p:spPr bwMode="auto">
            <a:xfrm flipH="1">
              <a:off x="8893" y="6900"/>
              <a:ext cx="39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6141" name="AutoShape 11"/>
            <p:cNvCxnSpPr>
              <a:cxnSpLocks noChangeShapeType="1"/>
            </p:cNvCxnSpPr>
            <p:nvPr/>
          </p:nvCxnSpPr>
          <p:spPr bwMode="auto">
            <a:xfrm flipH="1">
              <a:off x="4481" y="6900"/>
              <a:ext cx="8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17613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486" y="2943226"/>
            <a:ext cx="1550194" cy="141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04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b11de53b301c33472e1492dda3245cf292f2"/>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4678</Words>
  <Application>Microsoft Office PowerPoint</Application>
  <PresentationFormat>Presentación en pantalla (4:3)</PresentationFormat>
  <Paragraphs>402</Paragraphs>
  <Slides>99</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99</vt:i4>
      </vt:variant>
    </vt:vector>
  </HeadingPairs>
  <TitlesOfParts>
    <vt:vector size="105" baseType="lpstr">
      <vt:lpstr>Arial</vt:lpstr>
      <vt:lpstr>Calibri</vt:lpstr>
      <vt:lpstr>Calibri Light</vt:lpstr>
      <vt:lpstr>Symbol</vt:lpstr>
      <vt:lpstr>Wingdings</vt:lpstr>
      <vt:lpstr>Tema de Office</vt:lpstr>
      <vt:lpstr>Presentación de PowerPoint</vt:lpstr>
      <vt:lpstr>CADENA DE SUMINISTROS</vt:lpstr>
      <vt:lpstr>ANTECEDENTES</vt:lpstr>
      <vt:lpstr>Presentación de PowerPoint</vt:lpstr>
      <vt:lpstr>Presentación de PowerPoint</vt:lpstr>
      <vt:lpstr>Presentación de PowerPoint</vt:lpstr>
      <vt:lpstr>LOGÍSTICA EN LOS AÑOS 90</vt:lpstr>
      <vt:lpstr>Presentación de PowerPoint</vt:lpstr>
      <vt:lpstr>LOGÍSTICA EN EL 2000</vt:lpstr>
      <vt:lpstr>CADENA DE SUMINISTRO</vt:lpstr>
      <vt:lpstr>CADENA DE VALOR</vt:lpstr>
      <vt:lpstr>ACTIVIDADES DE LA CADENA DE VALOR</vt:lpstr>
      <vt:lpstr>ACTIVIDADES DE VALOR AGREGADO REAL</vt:lpstr>
      <vt:lpstr>CADENA DE VALOR</vt:lpstr>
      <vt:lpstr>OBJETIVO DE LA CADENA DE VALOR</vt:lpstr>
      <vt:lpstr>Presentación de PowerPoint</vt:lpstr>
      <vt:lpstr>MODELOS DE NEGOCIOS</vt:lpstr>
      <vt:lpstr>BENEFICIOS</vt:lpstr>
      <vt:lpstr>Presentación de PowerPoint</vt:lpstr>
      <vt:lpstr>Presentación de PowerPoint</vt:lpstr>
      <vt:lpstr>SAP (SYSTEM APPLICATION PRODUCT)</vt:lpstr>
      <vt:lpstr>PROCESO LOGÍSTICO DE SAP </vt:lpstr>
      <vt:lpstr>LOS BENEFICIOS DEL SAP</vt:lpstr>
      <vt:lpstr>CADENA DE VALOR Y CADENA DE SUMINISTROS</vt:lpstr>
      <vt:lpstr>FILOSOFÍA DE LA CADENA DE SUMINISTROS</vt:lpstr>
      <vt:lpstr>ACTIVIDADES EMPRESARIALES  DE LA CADENA DE SUMINISTROS </vt:lpstr>
      <vt:lpstr>OBJETIVOS PRINCIPALES DE LA CADENA DE SUMINISTROS</vt:lpstr>
      <vt:lpstr>DISEÑO DE LA CADENA DE SUMINISTROS</vt:lpstr>
      <vt:lpstr>PROBLEMA DE LA CONFIGURACIÓN DE LA RED </vt:lpstr>
      <vt:lpstr>DATOS PARA LA PLANEACIÓN DE LA RED </vt:lpstr>
      <vt:lpstr>FUENTES DE INFORMACIÓN </vt:lpstr>
      <vt:lpstr>CODIFICACIÓN DE LA INFORMACIÓN </vt:lpstr>
      <vt:lpstr>TARIFA DE TRANSPORTACIÓN </vt:lpstr>
      <vt:lpstr>PERFILES DE PEDIDO Y DE ENVIÓ</vt:lpstr>
      <vt:lpstr>AGRUPACIÓN DE VENTAS</vt:lpstr>
      <vt:lpstr>ESTIMADOS DE KILOMETRAJE</vt:lpstr>
      <vt:lpstr>COSTOS DE LAS INSTALACIONES </vt:lpstr>
      <vt:lpstr>RENDIMIENTO DE INVENTARIOS</vt:lpstr>
      <vt:lpstr>HERRAMIENTAS DE ANÁLISIS</vt:lpstr>
      <vt:lpstr>HERRAMIENTAS DE ANÁLISIS</vt:lpstr>
      <vt:lpstr>HERRAMIENTAS DE ANÁLISIS</vt:lpstr>
      <vt:lpstr>MODELOS DE SISTEMAS EXPERTOS</vt:lpstr>
      <vt:lpstr>EVALUACIÓN POR COMPARACIÓN MEJORADA.</vt:lpstr>
      <vt:lpstr>OPORTUNIDAD MÁXIMA</vt:lpstr>
      <vt:lpstr>DISEÑOS PRÁCTICOS</vt:lpstr>
      <vt:lpstr>ANÁLISIS DEL AÑO DEL DISEÑO</vt:lpstr>
      <vt:lpstr>DISEÑO DEL CANAL</vt:lpstr>
      <vt:lpstr>PLANEACIÓN INTEGRADA DE LA CADENA DE SUMINISTROS</vt:lpstr>
      <vt:lpstr>CRITERIO PARA GUIAR A UNA EMPRESA A DISEÑAR SUS CADENAS DE SUMINISTROS COMPETITIVAS</vt:lpstr>
      <vt:lpstr>TRAZABILIDAD</vt:lpstr>
      <vt:lpstr>Presentación de PowerPoint</vt:lpstr>
      <vt:lpstr>Presentación de PowerPoint</vt:lpstr>
      <vt:lpstr>ELEMENTOS DE LA CADENA DE SUMINISTRO</vt:lpstr>
      <vt:lpstr>Presentación de PowerPoint</vt:lpstr>
      <vt:lpstr>BÚSQUEDA Y SELECCIÓN DE PROVEEDORES</vt:lpstr>
      <vt:lpstr>FACTORES CLAVE DEL SUMINISTRO</vt:lpstr>
      <vt:lpstr>TRANSPORTE</vt:lpstr>
      <vt:lpstr>ACTIVIDADES LOGÍSTICAS  (TRANSPORTE)</vt:lpstr>
      <vt:lpstr>EMPRESA</vt:lpstr>
      <vt:lpstr>CLIENTES</vt:lpstr>
      <vt:lpstr>DISEÑO DEL PRODUCTO</vt:lpstr>
      <vt:lpstr>FASES DEL DISEÑO LOGÍSTICO</vt:lpstr>
      <vt:lpstr>VARIABLES DE DECISIÓN PARA LA SELECCIÓN DEL EQUIPO DE PRODUCCIÓN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SERVICIO AL CLIENTE</vt:lpstr>
      <vt:lpstr>ELEMENTOS DE LA TRANSACCIÓN ENTRE PROVEEDOR Y CLIENTE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nmejia</dc:creator>
  <cp:lastModifiedBy>hvela</cp:lastModifiedBy>
  <cp:revision>13</cp:revision>
  <dcterms:created xsi:type="dcterms:W3CDTF">2017-05-29T21:37:33Z</dcterms:created>
  <dcterms:modified xsi:type="dcterms:W3CDTF">2017-06-01T17:36:05Z</dcterms:modified>
</cp:coreProperties>
</file>