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58"/>
  </p:notesMasterIdLst>
  <p:sldIdLst>
    <p:sldId id="389" r:id="rId2"/>
    <p:sldId id="390" r:id="rId3"/>
    <p:sldId id="391" r:id="rId4"/>
    <p:sldId id="392" r:id="rId5"/>
    <p:sldId id="393" r:id="rId6"/>
    <p:sldId id="422" r:id="rId7"/>
    <p:sldId id="367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272" r:id="rId26"/>
    <p:sldId id="273" r:id="rId27"/>
    <p:sldId id="274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6" r:id="rId37"/>
    <p:sldId id="287" r:id="rId38"/>
    <p:sldId id="289" r:id="rId39"/>
    <p:sldId id="290" r:id="rId40"/>
    <p:sldId id="396" r:id="rId41"/>
    <p:sldId id="397" r:id="rId42"/>
    <p:sldId id="398" r:id="rId43"/>
    <p:sldId id="402" r:id="rId44"/>
    <p:sldId id="409" r:id="rId45"/>
    <p:sldId id="410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265" r:id="rId54"/>
    <p:sldId id="268" r:id="rId55"/>
    <p:sldId id="271" r:id="rId56"/>
    <p:sldId id="301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86" d="100"/>
          <a:sy n="86" d="100"/>
        </p:scale>
        <p:origin x="804" y="96"/>
      </p:cViewPr>
      <p:guideLst>
        <p:guide orient="horz" pos="2160"/>
        <p:guide pos="2472"/>
      </p:guideLst>
    </p:cSldViewPr>
  </p:slideViewPr>
  <p:outlineViewPr>
    <p:cViewPr>
      <p:scale>
        <a:sx n="33" d="100"/>
        <a:sy n="33" d="100"/>
      </p:scale>
      <p:origin x="0" y="484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7078A8-F1C9-4E35-925F-A9D6E58BD16C}" type="datetimeFigureOut">
              <a:rPr lang="es-MX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CE30C4-C97B-410E-9D43-A68EF398F9B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6689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607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C19C9-AB21-405C-AC05-E7D159A7E8A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407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832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45ED6-A4FB-4620-B09D-FB204895CA5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37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873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EA4FCB-C830-4F82-B1A2-C68903E05A1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462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894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4E9F1A-A04B-4CF3-8D16-ECB4D587A57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705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14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B1AC4-63A1-4771-A7C7-57EF3FEEAE0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835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55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8DC39-83AC-4BA9-919B-D629B960B9CB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7584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76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2142CF-10EC-4E17-89D1-55EC4891D07A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896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129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6BADD-9539-417C-B055-A42BE42C885E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87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396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A77FB-C95B-4E1B-9B3D-6054870AE6B4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2037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580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71FE8-9EE3-410D-8A8D-FD8D655D5B31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7110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600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050BC-752A-4F46-BE36-16D9BAE9548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57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62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88278-C345-48B9-BAAA-9FED1F0B134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634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87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0B72C8-9CF7-493B-B579-6EB92E48B340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71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648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94C7B-44F7-4C98-98B2-7FB26D89042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63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10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8CDB9-F448-47C0-AE13-53D8E35D3571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6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3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9D30F-4345-47C8-8EAB-9F49C98DF648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90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5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386CE1-9272-4F2F-9710-447D7E5C63E1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427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71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533AA-37D6-473E-8C3E-3492AF93098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05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92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5D248-6A79-4315-A015-0D3E5D7071CC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304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812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9EE23-CE81-4D7D-BD5B-E0D14AC475D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4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F7093-979C-4F09-8ED8-6299C0185040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82C3E-6AFB-40F6-8328-0504869282E2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B5F52-E59F-4326-BD46-1E80561B8338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F8D31-9BE8-44B2-B0B0-236A9147A00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38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B8F43-643D-4E5C-BDC0-0F23D4CC17C2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658DB-6378-4D05-AE1B-243433FCAFF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10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845E-B8A3-494D-98AA-ED599B7856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081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1BB0-3D0B-4BA0-80A1-E1B3C017FA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3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62A5B-B1E9-4631-9D03-25E0275015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70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41746-8A16-4807-90DE-1986D036ED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9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7C503-0C04-481E-B268-BDCAD5BC73C5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A51D9-64BC-4142-9268-C3FC2FFCB67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03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F5143-B653-46A3-BE9F-242B0DC1702B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86796-EE00-4A2A-82AE-165D76F42F0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2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D0F4-5FF0-42C9-B5D8-9EE069FE1383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EC9C-3A7F-447C-A012-C219CB8714B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6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8A2F5-CC2F-4C13-A637-1C2B80E10157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51EA-6F15-474C-BF79-08989197E49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4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6194C-9E01-45D1-8A04-9AA1BBC50614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D4595-A4BE-489E-B029-5AD4FC569FE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84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F1E24-C78A-42C4-9227-9ED77DAC3877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3E4EE-6750-4530-B123-F9B30DA8C0ED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51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81F7501-1D8D-46A9-B034-277B09415946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A46A39-EF26-4143-BC17-B2B56E92E79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200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97278-8D56-4E80-AEA5-6F7803AA20EC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9BE77-5B20-411E-8355-33EBB680289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0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D6194C-9E01-45D1-8A04-9AA1BBC50614}" type="datetimeFigureOut">
              <a:rPr lang="es-MX" smtClean="0"/>
              <a:pPr>
                <a:defRPr/>
              </a:pPr>
              <a:t>01/06/2017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5D4595-A4BE-489E-B029-5AD4FC569FE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4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543800" cy="104466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/>
              <a:t>4.1 </a:t>
            </a:r>
            <a:r>
              <a:rPr lang="es-MX" sz="3200" dirty="0"/>
              <a:t>El sistema de transporte y distribución  del producto</a:t>
            </a:r>
            <a:endParaRPr lang="es-ES" sz="3200" dirty="0"/>
          </a:p>
        </p:txBody>
      </p:sp>
      <p:pic>
        <p:nvPicPr>
          <p:cNvPr id="37890" name="Group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5325" y="2708920"/>
            <a:ext cx="7261051" cy="300608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4"/>
          <p:cNvSpPr txBox="1">
            <a:spLocks noChangeArrowheads="1"/>
          </p:cNvSpPr>
          <p:nvPr/>
        </p:nvSpPr>
        <p:spPr bwMode="auto">
          <a:xfrm>
            <a:off x="971600" y="1071778"/>
            <a:ext cx="7561535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El ferrocarril es una empresa de transporte de larga distancia y baja velocidad para materias primas y productos manufacturados de bajo valor que prefiere desplazar tamaños de envió de al menos un vagón completo.</a:t>
            </a:r>
          </a:p>
          <a:p>
            <a:pPr algn="just"/>
            <a:endParaRPr lang="es-ES" sz="1800" dirty="0"/>
          </a:p>
          <a:p>
            <a:pPr algn="just"/>
            <a:r>
              <a:rPr lang="es-ES" sz="1600" dirty="0"/>
              <a:t>En la actualidad se emplea una conjunción de medios (marítimos, carreteros, ferroviarios, etc.) actuando coordinadamente para este fin.</a:t>
            </a:r>
          </a:p>
          <a:p>
            <a:pPr>
              <a:spcBef>
                <a:spcPct val="50000"/>
              </a:spcBef>
            </a:pPr>
            <a:endParaRPr lang="es-ES" sz="1800" dirty="0"/>
          </a:p>
        </p:txBody>
      </p:sp>
      <p:pic>
        <p:nvPicPr>
          <p:cNvPr id="5427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48" y="2780928"/>
            <a:ext cx="2032788" cy="2508951"/>
          </a:xfrm>
        </p:spPr>
      </p:pic>
      <p:pic>
        <p:nvPicPr>
          <p:cNvPr id="54275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984" y="3501008"/>
            <a:ext cx="3384376" cy="16380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414700" y="1556792"/>
            <a:ext cx="2458616" cy="652934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800" dirty="0"/>
              <a:t>4.5.2 CAMIÓN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517988"/>
            <a:ext cx="4248472" cy="244827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1800" dirty="0"/>
              <a:t>Un </a:t>
            </a:r>
            <a:r>
              <a:rPr lang="es-ES" sz="1800" b="1" dirty="0"/>
              <a:t>camión</a:t>
            </a:r>
            <a:r>
              <a:rPr lang="es-ES" sz="1800" dirty="0"/>
              <a:t> es un vehículo motorizado para el transporte de bienes. </a:t>
            </a:r>
            <a:endParaRPr lang="es-ES" sz="2800" dirty="0"/>
          </a:p>
          <a:p>
            <a:pPr algn="just" eaLnBrk="1" hangingPunct="1">
              <a:lnSpc>
                <a:spcPct val="80000"/>
              </a:lnSpc>
            </a:pPr>
            <a:r>
              <a:rPr lang="es-ES" sz="1800" dirty="0"/>
              <a:t>La mayoría están formados por un chasis portante, generalmente un marco estructural, una cabina y una estructura para transportar la carga. </a:t>
            </a:r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4048" y="2517988"/>
            <a:ext cx="3383755" cy="223455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4"/>
          <p:cNvSpPr txBox="1">
            <a:spLocks noChangeArrowheads="1"/>
          </p:cNvSpPr>
          <p:nvPr/>
        </p:nvSpPr>
        <p:spPr bwMode="auto">
          <a:xfrm>
            <a:off x="1042988" y="1500201"/>
            <a:ext cx="6984826" cy="117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1800" dirty="0"/>
              <a:t>Hay camiones de muchos tamaños y de todo tipos, desde los </a:t>
            </a:r>
            <a:r>
              <a:rPr lang="es-ES" sz="1800" i="1" dirty="0"/>
              <a:t>pickup</a:t>
            </a:r>
            <a:r>
              <a:rPr lang="es-ES" sz="1800" dirty="0"/>
              <a:t> del tamaño de un automóvil hasta los trenes de carretera, pasando por los camiones todoterreno de 200 toneladas usados en minería.</a:t>
            </a:r>
          </a:p>
          <a:p>
            <a:pPr>
              <a:spcBef>
                <a:spcPct val="50000"/>
              </a:spcBef>
            </a:pPr>
            <a:endParaRPr lang="es-ES" sz="1800" dirty="0"/>
          </a:p>
        </p:txBody>
      </p:sp>
      <p:pic>
        <p:nvPicPr>
          <p:cNvPr id="56322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640" y="2586361"/>
            <a:ext cx="1944836" cy="2463459"/>
          </a:xfrm>
        </p:spPr>
      </p:pic>
      <p:pic>
        <p:nvPicPr>
          <p:cNvPr id="5632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71071" y="2348880"/>
            <a:ext cx="2592858" cy="1309679"/>
          </a:xfrm>
        </p:spPr>
      </p:pic>
      <p:pic>
        <p:nvPicPr>
          <p:cNvPr id="5632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5004048" y="4077072"/>
            <a:ext cx="2172744" cy="14730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683568" y="1451011"/>
            <a:ext cx="7992119" cy="125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1800" dirty="0"/>
              <a:t>Los camiones se han ido especializando y tomando una serie de características propias del trabajo a realizar. En una evolución de una simple caja a la forma más adecuada a la materia a transportar; peligrosas, líquidas, refrigeradas, en continuo movimiento que impida el fraguado, abiertos, cerrados, con grúa etc.</a:t>
            </a:r>
          </a:p>
          <a:p>
            <a:endParaRPr lang="es-ES" sz="1800" dirty="0"/>
          </a:p>
        </p:txBody>
      </p:sp>
      <p:pic>
        <p:nvPicPr>
          <p:cNvPr id="5734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19872" y="2924944"/>
            <a:ext cx="2304405" cy="24447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1268760"/>
            <a:ext cx="2530624" cy="72494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600" dirty="0"/>
              <a:t>4.5.3 AVIÓN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2348880"/>
            <a:ext cx="4038600" cy="2016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sz="1800" dirty="0"/>
              <a:t>Como medio de transporte rápido y seguro se constatan unas características esenciales:</a:t>
            </a:r>
            <a:endParaRPr lang="es-ES" sz="1800" b="1" dirty="0"/>
          </a:p>
          <a:p>
            <a:pPr algn="just" eaLnBrk="1" hangingPunct="1">
              <a:lnSpc>
                <a:spcPct val="90000"/>
              </a:lnSpc>
            </a:pPr>
            <a:r>
              <a:rPr lang="es-ES" sz="1800" dirty="0"/>
              <a:t>Rapidez: Es el medio de transporte más veloz existente, por lo que se adapta a un proceso logístico ideal.</a:t>
            </a:r>
          </a:p>
          <a:p>
            <a:pPr algn="just" eaLnBrk="1" hangingPunct="1">
              <a:lnSpc>
                <a:spcPct val="90000"/>
              </a:lnSpc>
            </a:pPr>
            <a:endParaRPr lang="es-ES" sz="2800" b="1" i="1" dirty="0"/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60032" y="3573016"/>
            <a:ext cx="3456384" cy="143709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987824" y="3068960"/>
            <a:ext cx="3439581" cy="2316775"/>
          </a:xfrm>
        </p:spPr>
      </p:pic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1070651" y="1340768"/>
            <a:ext cx="7273925" cy="14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/>
            <a:r>
              <a:rPr lang="es-ES" sz="1800" dirty="0"/>
              <a:t>Seguridad: es el medio de transporte más seguro de los existentes, unido en gran medida al transporte ferroviario, teniendo unos índices de seguridad muy altos.</a:t>
            </a:r>
          </a:p>
          <a:p>
            <a:pPr algn="just"/>
            <a:r>
              <a:rPr lang="es-ES" sz="1800" dirty="0"/>
              <a:t>Flexibilidad: Hay una gran diversidad da aviones adaptados al tipo de transporte a realizar, admitiendo hasta cargas de más de 100 toneladas.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807777" y="3429000"/>
            <a:ext cx="3312421" cy="2436232"/>
          </a:xfrm>
        </p:spPr>
      </p:pic>
      <p:sp>
        <p:nvSpPr>
          <p:cNvPr id="60418" name="Text Box 6"/>
          <p:cNvSpPr txBox="1">
            <a:spLocks noChangeArrowheads="1"/>
          </p:cNvSpPr>
          <p:nvPr/>
        </p:nvSpPr>
        <p:spPr bwMode="auto">
          <a:xfrm>
            <a:off x="539551" y="1256994"/>
            <a:ext cx="7848872" cy="21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es-ES" sz="1800" dirty="0"/>
              <a:t>Control de seguimiento: los sistemas de control electrónicos, al igual que en los demás sistemas de transporte, permiten un seguimiento exhaustivo del punto exacto de localización de las mercancías en cada momento.</a:t>
            </a:r>
          </a:p>
          <a:p>
            <a:pPr algn="just"/>
            <a:r>
              <a:rPr lang="es-ES" sz="1800" dirty="0"/>
              <a:t>Globalización internacional: es un sistema de transporte que, por sus características, permite una adaptación y conexión con cualquier punto del globo terráqueo.</a:t>
            </a:r>
          </a:p>
          <a:p>
            <a:pPr>
              <a:spcBef>
                <a:spcPct val="50000"/>
              </a:spcBef>
            </a:pPr>
            <a:endParaRPr lang="es-E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1124744"/>
            <a:ext cx="2020848" cy="442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2800" dirty="0"/>
              <a:t>4.5.4 BARCO</a:t>
            </a:r>
          </a:p>
        </p:txBody>
      </p:sp>
      <p:pic>
        <p:nvPicPr>
          <p:cNvPr id="614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187" y="3081313"/>
            <a:ext cx="4176087" cy="2278347"/>
          </a:xfrm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539748" y="1754163"/>
            <a:ext cx="82089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/>
              <a:t>Este servicio de transportación presenta varias limitaciones, es en promedio mas lento que el ferrocarril, su velocidad depende de la dirección y la disponibilidad y confiabilidad del servicio acuífero es influida de manera importante por el clima.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364088" y="1910818"/>
            <a:ext cx="2461199" cy="3186628"/>
          </a:xfrm>
        </p:spPr>
      </p:pic>
      <p:sp>
        <p:nvSpPr>
          <p:cNvPr id="62466" name="Text Box 7"/>
          <p:cNvSpPr txBox="1">
            <a:spLocks noChangeArrowheads="1"/>
          </p:cNvSpPr>
          <p:nvPr/>
        </p:nvSpPr>
        <p:spPr bwMode="auto">
          <a:xfrm>
            <a:off x="1187624" y="2348880"/>
            <a:ext cx="3240360" cy="23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dirty="0"/>
              <a:t>Los servicios marítimos se proporcionan en todas las formas legales, la mayor parte de las mecánicas enviadas por el agua se desplazan libres de regulación económica. Los costos por perdidas y daños se consideran bajos.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312638" y="3573016"/>
            <a:ext cx="2857899" cy="1790476"/>
          </a:xfrm>
        </p:spPr>
      </p:pic>
      <p:sp>
        <p:nvSpPr>
          <p:cNvPr id="63490" name="Text Box 7"/>
          <p:cNvSpPr txBox="1">
            <a:spLocks noChangeArrowheads="1"/>
          </p:cNvSpPr>
          <p:nvPr/>
        </p:nvSpPr>
        <p:spPr bwMode="auto">
          <a:xfrm>
            <a:off x="827584" y="2245866"/>
            <a:ext cx="77057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800" dirty="0"/>
              <a:t>El </a:t>
            </a:r>
            <a:r>
              <a:rPr lang="es-ES" sz="1800" b="1" dirty="0"/>
              <a:t>transporte por tubería o ductos</a:t>
            </a:r>
            <a:r>
              <a:rPr lang="es-ES" sz="1800" dirty="0"/>
              <a:t> es un modo de transporte de gases, líquidos, </a:t>
            </a:r>
            <a:r>
              <a:rPr lang="es-ES" sz="1800" dirty="0" err="1"/>
              <a:t>multifásico</a:t>
            </a:r>
            <a:r>
              <a:rPr lang="es-ES" sz="1800" dirty="0"/>
              <a:t>, dirigido en general a través de las tuberías que constituyen una red o un sistema de transporte.</a:t>
            </a:r>
          </a:p>
          <a:p>
            <a:pPr algn="just"/>
            <a:endParaRPr lang="es-ES" sz="1800" dirty="0"/>
          </a:p>
        </p:txBody>
      </p:sp>
      <p:sp>
        <p:nvSpPr>
          <p:cNvPr id="63491" name="Text Box 8"/>
          <p:cNvSpPr txBox="1">
            <a:spLocks noChangeArrowheads="1"/>
          </p:cNvSpPr>
          <p:nvPr/>
        </p:nvSpPr>
        <p:spPr bwMode="auto">
          <a:xfrm>
            <a:off x="3492128" y="1320681"/>
            <a:ext cx="2376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/>
              <a:t>4.5.5 DUCTOS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2339752" y="1340768"/>
            <a:ext cx="4757152" cy="684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200" dirty="0"/>
              <a:t>4.2 Medios de transportación</a:t>
            </a:r>
          </a:p>
        </p:txBody>
      </p:sp>
      <p:pic>
        <p:nvPicPr>
          <p:cNvPr id="38914" name="Group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238" y="2606972"/>
            <a:ext cx="8620125" cy="22621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ChangeArrowheads="1"/>
          </p:cNvSpPr>
          <p:nvPr/>
        </p:nvSpPr>
        <p:spPr bwMode="auto">
          <a:xfrm>
            <a:off x="395536" y="1124744"/>
            <a:ext cx="8425631" cy="23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es-ES" sz="1800" dirty="0"/>
              <a:t>El drenaje por gravedad de efluentes (aguas residuales, aguas lluvias, sistemas de alcantarillado, etc.) y el tránsito de alimentos (cerveza, leche, granos, etc.) por medio de tuberías pueden entrar en esta acepción.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Dependiendo del producto transportado, el gasoducto recibe diferentes nombres, así como los reglamentos, las técnicas de construcción y de funcionamiento también varían.</a:t>
            </a:r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</p:txBody>
      </p:sp>
      <p:pic>
        <p:nvPicPr>
          <p:cNvPr id="64514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131840" y="3140968"/>
            <a:ext cx="3407659" cy="255574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0424"/>
            <a:ext cx="8229600" cy="5943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" sz="2800" dirty="0"/>
              <a:t>TABLA COMPARATIVA DEL TRANSPORTE </a:t>
            </a:r>
          </a:p>
        </p:txBody>
      </p:sp>
      <p:graphicFrame>
        <p:nvGraphicFramePr>
          <p:cNvPr id="13388" name="Group 7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66950537"/>
              </p:ext>
            </p:extLst>
          </p:nvPr>
        </p:nvGraphicFramePr>
        <p:xfrm>
          <a:off x="539751" y="1189632"/>
          <a:ext cx="8085387" cy="4934183"/>
        </p:xfrm>
        <a:graphic>
          <a:graphicData uri="http://schemas.openxmlformats.org/drawingml/2006/table">
            <a:tbl>
              <a:tblPr/>
              <a:tblGrid>
                <a:gridCol w="26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Modo de transporte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Principales ventajas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Principales Desventajas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Marítimo fluvial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Mayor capacidad.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Competitividad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Flexibilidad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Accesibilidad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Mayores costos de embalaje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Mayor tiempo de viaje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Carretero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Accesibilidad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Versatilidad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Mayor seguridad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Menor complejidad de embalaje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Menor capacidad por unidad de transporte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Limitación de distancias a recorrer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Ferroviario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Mayor capacidad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Flexibilidad para transporte combinado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Falta flexibilidad en itinerarios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Falta de infraestructura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Inseguridad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Aéreo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Menos tiempo de almacenamiento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Menos costo de embalaje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Menor capacidad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aptos cargas a granel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apto productos alto valor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apto productos peligrosos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Multimodal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Mayor eficiencia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Reducción sustancial de tiempos y costos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Mayor seguridad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aptos para ciertos tipo de cargas.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Desbalance de circulación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Mayores inversiones en equipo.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980728"/>
            <a:ext cx="4541128" cy="900649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dirty="0"/>
              <a:t>4.6 Sistema portuario</a:t>
            </a:r>
          </a:p>
        </p:txBody>
      </p:sp>
      <p:graphicFrame>
        <p:nvGraphicFramePr>
          <p:cNvPr id="15360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351108"/>
              </p:ext>
            </p:extLst>
          </p:nvPr>
        </p:nvGraphicFramePr>
        <p:xfrm>
          <a:off x="1984352" y="2060848"/>
          <a:ext cx="5221015" cy="371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5" name="Imagen de mapa de bits" r:id="rId3" imgW="4057560" imgH="2886120" progId="Paint.Picture">
                  <p:embed/>
                </p:oleObj>
              </mc:Choice>
              <mc:Fallback>
                <p:oleObj name="Imagen de mapa de bits" r:id="rId3" imgW="4057560" imgH="2886120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52" y="2060848"/>
                        <a:ext cx="5221015" cy="37138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19872" y="3318816"/>
            <a:ext cx="3097212" cy="2197100"/>
          </a:xfrm>
        </p:spPr>
      </p:pic>
      <p:sp>
        <p:nvSpPr>
          <p:cNvPr id="154626" name="Text Box 6"/>
          <p:cNvSpPr txBox="1">
            <a:spLocks noChangeArrowheads="1"/>
          </p:cNvSpPr>
          <p:nvPr/>
        </p:nvSpPr>
        <p:spPr bwMode="auto">
          <a:xfrm>
            <a:off x="899592" y="1700808"/>
            <a:ext cx="7704856" cy="16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/>
              <a:t>ECONOMIA:</a:t>
            </a:r>
          </a:p>
          <a:p>
            <a:pPr algn="just">
              <a:spcBef>
                <a:spcPct val="50000"/>
              </a:spcBef>
            </a:pPr>
            <a:r>
              <a:rPr lang="es-ES" sz="1800" dirty="0"/>
              <a:t>Los puertos que integran el sistema portuario nacional son fundamentales para la economía del país, ya que a través de ellos se transportan mas del 80% del volumen total de nuestras exportaciones y el 33.2% de la carga manejada por todos los medios de transporte.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99792" y="2492896"/>
            <a:ext cx="3706827" cy="3294964"/>
          </a:xfrm>
        </p:spPr>
      </p:pic>
      <p:sp>
        <p:nvSpPr>
          <p:cNvPr id="155650" name="Text Box 6"/>
          <p:cNvSpPr txBox="1">
            <a:spLocks noChangeArrowheads="1"/>
          </p:cNvSpPr>
          <p:nvPr/>
        </p:nvSpPr>
        <p:spPr bwMode="auto">
          <a:xfrm>
            <a:off x="827584" y="980728"/>
            <a:ext cx="7128792" cy="134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/>
              <a:t>EXPORTACIONES E IMPORTACIONES:</a:t>
            </a:r>
          </a:p>
          <a:p>
            <a:pPr algn="just">
              <a:spcBef>
                <a:spcPct val="50000"/>
              </a:spcBef>
            </a:pPr>
            <a:r>
              <a:rPr lang="es-ES" sz="1800" dirty="0"/>
              <a:t>Los puertos constituyen la mejor opción para manejar grandes volúmenes de carga. A través de ellos se maneja mas del 50% de cemento, productos de acero, azufre productos químicos y azucares, entre otros.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ext Box 4"/>
          <p:cNvSpPr txBox="1">
            <a:spLocks noChangeArrowheads="1"/>
          </p:cNvSpPr>
          <p:nvPr/>
        </p:nvSpPr>
        <p:spPr bwMode="auto">
          <a:xfrm>
            <a:off x="1619672" y="1052736"/>
            <a:ext cx="712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/>
              <a:t>4.6.2 PUERTOS DE MÉXICO</a:t>
            </a:r>
          </a:p>
        </p:txBody>
      </p:sp>
      <p:pic>
        <p:nvPicPr>
          <p:cNvPr id="159746" name="Picture 6" descr="MapaMexicoPuer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060848"/>
            <a:ext cx="5964460" cy="34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ext Box 4"/>
          <p:cNvSpPr txBox="1">
            <a:spLocks noChangeArrowheads="1"/>
          </p:cNvSpPr>
          <p:nvPr/>
        </p:nvSpPr>
        <p:spPr bwMode="auto">
          <a:xfrm>
            <a:off x="2324931" y="1196752"/>
            <a:ext cx="4895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/>
              <a:t>4.6.2.1   PUERTO DE ACAPULCO</a:t>
            </a:r>
          </a:p>
        </p:txBody>
      </p:sp>
      <p:pic>
        <p:nvPicPr>
          <p:cNvPr id="161794" name="Picture 6" descr="crucero_acapul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2060848"/>
            <a:ext cx="5111923" cy="327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6"/>
          <p:cNvSpPr txBox="1">
            <a:spLocks noChangeArrowheads="1"/>
          </p:cNvSpPr>
          <p:nvPr/>
        </p:nvSpPr>
        <p:spPr bwMode="auto">
          <a:xfrm>
            <a:off x="1547664" y="2132856"/>
            <a:ext cx="69847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2000" dirty="0"/>
              <a:t>Es un puerto de vocación fundamentalmente turística.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dirty="0"/>
              <a:t>Es el segundo en la recepción de cruceros.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000" dirty="0"/>
              <a:t>Es un importante centro de exportación de vehículos automotores a: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dirty="0"/>
              <a:t>Centro y Sudáfrica.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dirty="0"/>
              <a:t>Estados Unidos.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000" dirty="0"/>
              <a:t>Canadá  y  el Lejano Oriente.</a:t>
            </a:r>
          </a:p>
        </p:txBody>
      </p:sp>
      <p:sp>
        <p:nvSpPr>
          <p:cNvPr id="163842" name="Text Box 8"/>
          <p:cNvSpPr txBox="1">
            <a:spLocks noChangeArrowheads="1"/>
          </p:cNvSpPr>
          <p:nvPr/>
        </p:nvSpPr>
        <p:spPr bwMode="auto">
          <a:xfrm>
            <a:off x="2051720" y="1196752"/>
            <a:ext cx="50673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/>
              <a:t>INFRAESTRUCTURA GENERAL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ext Box 4"/>
          <p:cNvSpPr txBox="1">
            <a:spLocks noChangeArrowheads="1"/>
          </p:cNvSpPr>
          <p:nvPr/>
        </p:nvSpPr>
        <p:spPr bwMode="auto">
          <a:xfrm>
            <a:off x="1907704" y="1124744"/>
            <a:ext cx="54726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/>
              <a:t>4.6.2.2   PUERTO DE VERACRUZ</a:t>
            </a:r>
          </a:p>
        </p:txBody>
      </p:sp>
      <p:pic>
        <p:nvPicPr>
          <p:cNvPr id="169986" name="Picture 6" descr="435450933_f724a26d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988840"/>
            <a:ext cx="5616426" cy="355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457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INFRAESTRUCTURA GENERAL</a:t>
            </a:r>
          </a:p>
        </p:txBody>
      </p:sp>
      <p:sp>
        <p:nvSpPr>
          <p:cNvPr id="172034" name="Text Box 6"/>
          <p:cNvSpPr txBox="1">
            <a:spLocks noChangeArrowheads="1"/>
          </p:cNvSpPr>
          <p:nvPr/>
        </p:nvSpPr>
        <p:spPr bwMode="auto">
          <a:xfrm>
            <a:off x="981051" y="2492896"/>
            <a:ext cx="61383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" sz="2400" dirty="0"/>
              <a:t>Es el puerto mas antiguo e importante del país</a:t>
            </a:r>
          </a:p>
          <a:p>
            <a:r>
              <a:rPr lang="es-ES" sz="2400" dirty="0"/>
              <a:t>y la puerta  de entrada de mercancías </a:t>
            </a:r>
          </a:p>
          <a:p>
            <a:r>
              <a:rPr lang="es-ES" sz="2400" dirty="0"/>
              <a:t>que vienen de:</a:t>
            </a:r>
          </a:p>
        </p:txBody>
      </p:sp>
      <p:sp>
        <p:nvSpPr>
          <p:cNvPr id="172035" name="Text Box 7"/>
          <p:cNvSpPr txBox="1">
            <a:spLocks noChangeArrowheads="1"/>
          </p:cNvSpPr>
          <p:nvPr/>
        </p:nvSpPr>
        <p:spPr bwMode="auto">
          <a:xfrm>
            <a:off x="2555776" y="4149080"/>
            <a:ext cx="45636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Costa este de los Estados Unidos.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Sudamérica  y Europa.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2340615" y="1340768"/>
            <a:ext cx="4469120" cy="684625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200" dirty="0"/>
              <a:t>4.3 Transporte combinado</a:t>
            </a:r>
          </a:p>
        </p:txBody>
      </p:sp>
      <p:pic>
        <p:nvPicPr>
          <p:cNvPr id="39938" name="Group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1075" y="2620963"/>
            <a:ext cx="7188200" cy="190182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 Box 4"/>
          <p:cNvSpPr txBox="1">
            <a:spLocks noChangeArrowheads="1"/>
          </p:cNvSpPr>
          <p:nvPr/>
        </p:nvSpPr>
        <p:spPr bwMode="auto">
          <a:xfrm>
            <a:off x="1907704" y="1196752"/>
            <a:ext cx="621349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" sz="2800" dirty="0"/>
              <a:t>más de 1736 agencias aduanales.</a:t>
            </a:r>
          </a:p>
          <a:p>
            <a:pPr>
              <a:buFontTx/>
              <a:buChar char="•"/>
            </a:pPr>
            <a:r>
              <a:rPr lang="es-ES" sz="2800" dirty="0"/>
              <a:t>2 empresas ferroviarias.</a:t>
            </a:r>
          </a:p>
          <a:p>
            <a:pPr>
              <a:buFontTx/>
              <a:buChar char="•"/>
            </a:pPr>
            <a:r>
              <a:rPr lang="es-ES" sz="2800" dirty="0"/>
              <a:t>42 agencias navieras.</a:t>
            </a:r>
          </a:p>
          <a:p>
            <a:pPr>
              <a:buFontTx/>
              <a:buChar char="•"/>
            </a:pPr>
            <a:r>
              <a:rPr lang="es-ES" sz="2800" dirty="0"/>
              <a:t>22 compañías cesionarias.</a:t>
            </a:r>
          </a:p>
          <a:p>
            <a:pPr>
              <a:buFontTx/>
              <a:buChar char="•"/>
            </a:pPr>
            <a:r>
              <a:rPr lang="es-ES" sz="2800" dirty="0"/>
              <a:t>36 líneas navieras con servicio regular a:</a:t>
            </a:r>
          </a:p>
        </p:txBody>
      </p:sp>
      <p:sp>
        <p:nvSpPr>
          <p:cNvPr id="174082" name="Text Box 5"/>
          <p:cNvSpPr txBox="1">
            <a:spLocks noChangeArrowheads="1"/>
          </p:cNvSpPr>
          <p:nvPr/>
        </p:nvSpPr>
        <p:spPr bwMode="auto">
          <a:xfrm>
            <a:off x="720005" y="783784"/>
            <a:ext cx="1363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Operan:</a:t>
            </a:r>
          </a:p>
        </p:txBody>
      </p:sp>
      <p:sp>
        <p:nvSpPr>
          <p:cNvPr id="174083" name="Text Box 6"/>
          <p:cNvSpPr txBox="1">
            <a:spLocks noChangeArrowheads="1"/>
          </p:cNvSpPr>
          <p:nvPr/>
        </p:nvSpPr>
        <p:spPr bwMode="auto">
          <a:xfrm>
            <a:off x="1401763" y="3500438"/>
            <a:ext cx="513557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/>
              <a:t>Estados Unidos, Canadá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/>
              <a:t>Europa, Centroamérica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/>
              <a:t>Sudamérica, Asia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/>
              <a:t>La cuenca del Pacífico y Oceanía</a:t>
            </a:r>
          </a:p>
        </p:txBody>
      </p:sp>
      <p:sp>
        <p:nvSpPr>
          <p:cNvPr id="174084" name="Text Box 7"/>
          <p:cNvSpPr txBox="1">
            <a:spLocks noChangeArrowheads="1"/>
          </p:cNvSpPr>
          <p:nvPr/>
        </p:nvSpPr>
        <p:spPr bwMode="auto">
          <a:xfrm>
            <a:off x="720005" y="5316320"/>
            <a:ext cx="4522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A través del canal de Panamá.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ext Box 4"/>
          <p:cNvSpPr txBox="1">
            <a:spLocks noChangeArrowheads="1"/>
          </p:cNvSpPr>
          <p:nvPr/>
        </p:nvSpPr>
        <p:spPr bwMode="auto">
          <a:xfrm>
            <a:off x="683568" y="1224649"/>
            <a:ext cx="3945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/>
              <a:t>ÁREAS DE ALMACENAMIENTO</a:t>
            </a:r>
          </a:p>
        </p:txBody>
      </p:sp>
      <p:sp>
        <p:nvSpPr>
          <p:cNvPr id="176130" name="Text Box 6"/>
          <p:cNvSpPr txBox="1">
            <a:spLocks noChangeArrowheads="1"/>
          </p:cNvSpPr>
          <p:nvPr/>
        </p:nvSpPr>
        <p:spPr bwMode="auto">
          <a:xfrm>
            <a:off x="2483768" y="1778647"/>
            <a:ext cx="475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Bodegas y cobertizos 42,727.13m2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Patios 288,380m2</a:t>
            </a:r>
          </a:p>
        </p:txBody>
      </p:sp>
      <p:sp>
        <p:nvSpPr>
          <p:cNvPr id="176131" name="Text Box 7"/>
          <p:cNvSpPr txBox="1">
            <a:spLocks noChangeArrowheads="1"/>
          </p:cNvSpPr>
          <p:nvPr/>
        </p:nvSpPr>
        <p:spPr bwMode="auto">
          <a:xfrm>
            <a:off x="899592" y="2794310"/>
            <a:ext cx="2734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/>
              <a:t>EQUIPO PORTUARIO</a:t>
            </a:r>
          </a:p>
        </p:txBody>
      </p:sp>
      <p:sp>
        <p:nvSpPr>
          <p:cNvPr id="176132" name="Text Box 8"/>
          <p:cNvSpPr txBox="1">
            <a:spLocks noChangeArrowheads="1"/>
          </p:cNvSpPr>
          <p:nvPr/>
        </p:nvSpPr>
        <p:spPr bwMode="auto">
          <a:xfrm>
            <a:off x="3275856" y="3255975"/>
            <a:ext cx="35371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Almejas 76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Cargadores frontales 37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Grúa pórtico de muelle 6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Locomotora 6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Montacargas 213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Plataformas 159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Tractores 14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ext Box 4"/>
          <p:cNvSpPr txBox="1">
            <a:spLocks noChangeArrowheads="1"/>
          </p:cNvSpPr>
          <p:nvPr/>
        </p:nvSpPr>
        <p:spPr bwMode="auto">
          <a:xfrm>
            <a:off x="2051720" y="908720"/>
            <a:ext cx="4679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/>
              <a:t>4.6.2.3   PUERTO DE TUXPAN</a:t>
            </a:r>
          </a:p>
        </p:txBody>
      </p:sp>
      <p:pic>
        <p:nvPicPr>
          <p:cNvPr id="178178" name="Picture 6" descr="asimex-global-aduanas-maritimas-instalaciones-especializadas-en-los-puertos-349837-FG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1700808"/>
            <a:ext cx="5861820" cy="38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ext Box 4"/>
          <p:cNvSpPr txBox="1">
            <a:spLocks noChangeArrowheads="1"/>
          </p:cNvSpPr>
          <p:nvPr/>
        </p:nvSpPr>
        <p:spPr bwMode="auto">
          <a:xfrm>
            <a:off x="1403648" y="1052736"/>
            <a:ext cx="4457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INFRAESTRUCTURA GENERAL</a:t>
            </a:r>
          </a:p>
        </p:txBody>
      </p:sp>
      <p:sp>
        <p:nvSpPr>
          <p:cNvPr id="180226" name="Text Box 7"/>
          <p:cNvSpPr txBox="1">
            <a:spLocks noChangeArrowheads="1"/>
          </p:cNvSpPr>
          <p:nvPr/>
        </p:nvSpPr>
        <p:spPr bwMode="auto">
          <a:xfrm>
            <a:off x="1259632" y="2204864"/>
            <a:ext cx="5646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/>
              <a:t>Es el puerto mas cercano al Distrito Federal.</a:t>
            </a:r>
          </a:p>
        </p:txBody>
      </p:sp>
      <p:sp>
        <p:nvSpPr>
          <p:cNvPr id="180227" name="Text Box 8"/>
          <p:cNvSpPr txBox="1">
            <a:spLocks noChangeArrowheads="1"/>
          </p:cNvSpPr>
          <p:nvPr/>
        </p:nvSpPr>
        <p:spPr bwMode="auto">
          <a:xfrm>
            <a:off x="2191605" y="3212976"/>
            <a:ext cx="39227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/>
              <a:t>Tiene acceso a </a:t>
            </a:r>
          </a:p>
          <a:p>
            <a:pPr>
              <a:buFontTx/>
              <a:buChar char="•"/>
            </a:pPr>
            <a:r>
              <a:rPr lang="es-ES" sz="2400" dirty="0"/>
              <a:t>la costa este de E.U.A </a:t>
            </a:r>
          </a:p>
          <a:p>
            <a:pPr>
              <a:buFontTx/>
              <a:buChar char="•"/>
            </a:pPr>
            <a:r>
              <a:rPr lang="es-ES" sz="2400" dirty="0"/>
              <a:t>Canadá </a:t>
            </a:r>
          </a:p>
          <a:p>
            <a:pPr>
              <a:buFontTx/>
              <a:buChar char="•"/>
            </a:pPr>
            <a:r>
              <a:rPr lang="es-ES" sz="2400" dirty="0"/>
              <a:t>Centroamérica y Sudamérica</a:t>
            </a:r>
          </a:p>
          <a:p>
            <a:pPr>
              <a:buFontTx/>
              <a:buChar char="•"/>
            </a:pPr>
            <a:r>
              <a:rPr lang="es-ES" sz="2400" dirty="0"/>
              <a:t>Europa</a:t>
            </a:r>
          </a:p>
          <a:p>
            <a:pPr>
              <a:buFontTx/>
              <a:buChar char="•"/>
            </a:pPr>
            <a:r>
              <a:rPr lang="es-ES" sz="2400" dirty="0"/>
              <a:t>Asia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ext Box 6"/>
          <p:cNvSpPr txBox="1">
            <a:spLocks noChangeArrowheads="1"/>
          </p:cNvSpPr>
          <p:nvPr/>
        </p:nvSpPr>
        <p:spPr bwMode="auto">
          <a:xfrm>
            <a:off x="2339752" y="1138250"/>
            <a:ext cx="4623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/>
              <a:t>PRINCIPALES MERCANCÍAS</a:t>
            </a:r>
          </a:p>
        </p:txBody>
      </p:sp>
      <p:sp>
        <p:nvSpPr>
          <p:cNvPr id="182274" name="Text Box 7"/>
          <p:cNvSpPr txBox="1">
            <a:spLocks noChangeArrowheads="1"/>
          </p:cNvSpPr>
          <p:nvPr/>
        </p:nvSpPr>
        <p:spPr bwMode="auto">
          <a:xfrm>
            <a:off x="2051720" y="1879394"/>
            <a:ext cx="23046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Carga general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Granel agrícola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Granel mineral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Fluidos</a:t>
            </a:r>
          </a:p>
        </p:txBody>
      </p:sp>
      <p:sp>
        <p:nvSpPr>
          <p:cNvPr id="182275" name="Text Box 8"/>
          <p:cNvSpPr txBox="1">
            <a:spLocks noChangeArrowheads="1"/>
          </p:cNvSpPr>
          <p:nvPr/>
        </p:nvSpPr>
        <p:spPr bwMode="auto">
          <a:xfrm>
            <a:off x="2371439" y="3444537"/>
            <a:ext cx="5205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/>
              <a:t>ÁREAS DE ALMACENAMIENTO</a:t>
            </a:r>
          </a:p>
        </p:txBody>
      </p:sp>
      <p:sp>
        <p:nvSpPr>
          <p:cNvPr id="182276" name="Text Box 9"/>
          <p:cNvSpPr txBox="1">
            <a:spLocks noChangeArrowheads="1"/>
          </p:cNvSpPr>
          <p:nvPr/>
        </p:nvSpPr>
        <p:spPr bwMode="auto">
          <a:xfrm>
            <a:off x="3275856" y="4339569"/>
            <a:ext cx="3151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Bodegas 42,050m2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Cobertizos 186663m2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ext Box 4"/>
          <p:cNvSpPr txBox="1">
            <a:spLocks noChangeArrowheads="1"/>
          </p:cNvSpPr>
          <p:nvPr/>
        </p:nvSpPr>
        <p:spPr bwMode="auto">
          <a:xfrm>
            <a:off x="2123728" y="1196752"/>
            <a:ext cx="5039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/>
              <a:t>4.6.2.4 PUERTO TOPOLOBAMPO</a:t>
            </a:r>
          </a:p>
        </p:txBody>
      </p:sp>
      <p:pic>
        <p:nvPicPr>
          <p:cNvPr id="186370" name="Picture 6" descr="salinacru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2132856"/>
            <a:ext cx="5163992" cy="33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 Box 4"/>
          <p:cNvSpPr txBox="1">
            <a:spLocks noChangeArrowheads="1"/>
          </p:cNvSpPr>
          <p:nvPr/>
        </p:nvSpPr>
        <p:spPr bwMode="auto">
          <a:xfrm>
            <a:off x="2267744" y="764704"/>
            <a:ext cx="4457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INFRAESTRUCTURA GENERAL</a:t>
            </a:r>
          </a:p>
        </p:txBody>
      </p:sp>
      <p:sp>
        <p:nvSpPr>
          <p:cNvPr id="188418" name="Text Box 5"/>
          <p:cNvSpPr txBox="1">
            <a:spLocks noChangeArrowheads="1"/>
          </p:cNvSpPr>
          <p:nvPr/>
        </p:nvSpPr>
        <p:spPr bwMode="auto">
          <a:xfrm>
            <a:off x="1043608" y="1844824"/>
            <a:ext cx="72733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Constituye un apoyo fundamental para </a:t>
            </a:r>
          </a:p>
          <a:p>
            <a:r>
              <a:rPr lang="es-ES" sz="2400" dirty="0"/>
              <a:t>el desarrollo de:</a:t>
            </a:r>
          </a:p>
          <a:p>
            <a:r>
              <a:rPr lang="es-ES" sz="32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Nuevas industrias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Parques comerciales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Actividades agropecuarias, pesqueras, </a:t>
            </a:r>
          </a:p>
          <a:p>
            <a:r>
              <a:rPr lang="es-ES" sz="2400" dirty="0"/>
              <a:t>comerciales y turísticas del</a:t>
            </a:r>
          </a:p>
          <a:p>
            <a:r>
              <a:rPr lang="es-ES" sz="2400" dirty="0"/>
              <a:t>Sur de sonora, centro y norte de Sinaloa </a:t>
            </a:r>
          </a:p>
          <a:p>
            <a:r>
              <a:rPr lang="es-ES" sz="2400" dirty="0"/>
              <a:t>y Chihuahua.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ext Box 4"/>
          <p:cNvSpPr txBox="1">
            <a:spLocks noChangeArrowheads="1"/>
          </p:cNvSpPr>
          <p:nvPr/>
        </p:nvSpPr>
        <p:spPr bwMode="auto">
          <a:xfrm>
            <a:off x="1619672" y="1556792"/>
            <a:ext cx="684386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Constituye un catalizador para el intercambio </a:t>
            </a:r>
          </a:p>
          <a:p>
            <a:r>
              <a:rPr lang="es-ES" sz="2800" dirty="0"/>
              <a:t>de productos con los mercados de: </a:t>
            </a:r>
          </a:p>
          <a:p>
            <a:endParaRPr lang="es-ES" sz="2800" dirty="0"/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Asia 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Sudamérica 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los estados de Kansas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Nuevo México 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Texas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ext Box 4"/>
          <p:cNvSpPr txBox="1">
            <a:spLocks noChangeArrowheads="1"/>
          </p:cNvSpPr>
          <p:nvPr/>
        </p:nvSpPr>
        <p:spPr bwMode="auto">
          <a:xfrm>
            <a:off x="2539265" y="1268760"/>
            <a:ext cx="4464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dirty="0"/>
              <a:t>4.6.2.5 PUERTO DE TAMPICO</a:t>
            </a:r>
          </a:p>
        </p:txBody>
      </p:sp>
      <p:pic>
        <p:nvPicPr>
          <p:cNvPr id="194562" name="Picture 6" descr="barcospetroleros.jpg image by paulatreides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2204864"/>
            <a:ext cx="4532256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ext Box 4"/>
          <p:cNvSpPr txBox="1">
            <a:spLocks noChangeArrowheads="1"/>
          </p:cNvSpPr>
          <p:nvPr/>
        </p:nvSpPr>
        <p:spPr bwMode="auto">
          <a:xfrm>
            <a:off x="1187624" y="1291496"/>
            <a:ext cx="4623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dirty="0"/>
              <a:t>PRINCIPALES MERCANCÍAS</a:t>
            </a:r>
          </a:p>
        </p:txBody>
      </p:sp>
      <p:sp>
        <p:nvSpPr>
          <p:cNvPr id="196610" name="Text Box 5"/>
          <p:cNvSpPr txBox="1">
            <a:spLocks noChangeArrowheads="1"/>
          </p:cNvSpPr>
          <p:nvPr/>
        </p:nvSpPr>
        <p:spPr bwMode="auto">
          <a:xfrm>
            <a:off x="2987824" y="1916832"/>
            <a:ext cx="26910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800" dirty="0"/>
              <a:t>Carga General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/>
              <a:t>Granel Agrícola</a:t>
            </a:r>
          </a:p>
          <a:p>
            <a:pPr>
              <a:buFont typeface="Wingdings" pitchFamily="2" charset="2"/>
              <a:buChar char="Ø"/>
            </a:pPr>
            <a:r>
              <a:rPr lang="es-ES" sz="2800" dirty="0"/>
              <a:t>Granel Mineral</a:t>
            </a:r>
          </a:p>
        </p:txBody>
      </p:sp>
      <p:sp>
        <p:nvSpPr>
          <p:cNvPr id="196611" name="Text Box 6"/>
          <p:cNvSpPr txBox="1">
            <a:spLocks noChangeArrowheads="1"/>
          </p:cNvSpPr>
          <p:nvPr/>
        </p:nvSpPr>
        <p:spPr bwMode="auto">
          <a:xfrm>
            <a:off x="1772580" y="3501008"/>
            <a:ext cx="4577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/>
              <a:t>ÁREAS DE ALMACENAMIENTO</a:t>
            </a:r>
          </a:p>
        </p:txBody>
      </p:sp>
      <p:sp>
        <p:nvSpPr>
          <p:cNvPr id="196612" name="Text Box 7"/>
          <p:cNvSpPr txBox="1">
            <a:spLocks noChangeArrowheads="1"/>
          </p:cNvSpPr>
          <p:nvPr/>
        </p:nvSpPr>
        <p:spPr bwMode="auto">
          <a:xfrm>
            <a:off x="2555776" y="4079907"/>
            <a:ext cx="30114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Bodegas   54,500 m2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Cobertizos 6,472 m2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Patios 331,730 m2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2013640" y="1227275"/>
            <a:ext cx="5045184" cy="684625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600" dirty="0"/>
              <a:t>4.4 Transporte multimodal</a:t>
            </a:r>
          </a:p>
        </p:txBody>
      </p:sp>
      <p:grpSp>
        <p:nvGrpSpPr>
          <p:cNvPr id="4" name="14 Grupo"/>
          <p:cNvGrpSpPr/>
          <p:nvPr/>
        </p:nvGrpSpPr>
        <p:grpSpPr>
          <a:xfrm>
            <a:off x="1259632" y="3140968"/>
            <a:ext cx="6575425" cy="1543050"/>
            <a:chOff x="1250950" y="2582863"/>
            <a:chExt cx="6575425" cy="1543050"/>
          </a:xfrm>
          <a:solidFill>
            <a:srgbClr val="7030A0"/>
          </a:solidFill>
        </p:grpSpPr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1250950" y="3133725"/>
              <a:ext cx="1265238" cy="273050"/>
            </a:xfrm>
            <a:prstGeom prst="rect">
              <a:avLst/>
            </a:prstGeom>
            <a:grpFill/>
            <a:ln w="31750">
              <a:solidFill>
                <a:srgbClr val="8064A2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6868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MX" sz="1100"/>
                <a:t>OBJETIVO</a:t>
              </a:r>
              <a:endParaRPr lang="es-MX" sz="1800">
                <a:latin typeface="Arial" pitchFamily="34" charset="0"/>
              </a:endParaRPr>
            </a:p>
          </p:txBody>
        </p:sp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3262313" y="2682875"/>
              <a:ext cx="1265237" cy="274638"/>
            </a:xfrm>
            <a:prstGeom prst="rect">
              <a:avLst/>
            </a:prstGeom>
            <a:grpFill/>
            <a:ln w="31750">
              <a:solidFill>
                <a:srgbClr val="8064A2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6868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MX" sz="1100" dirty="0"/>
                <a:t>FACILITAR</a:t>
              </a:r>
              <a:endParaRPr lang="es-MX" sz="1800" dirty="0">
                <a:latin typeface="Arial" pitchFamily="34" charset="0"/>
              </a:endParaRP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3216275" y="3340100"/>
              <a:ext cx="1266825" cy="273050"/>
            </a:xfrm>
            <a:prstGeom prst="rect">
              <a:avLst/>
            </a:prstGeom>
            <a:grpFill/>
            <a:ln w="31750">
              <a:solidFill>
                <a:srgbClr val="8064A2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6868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MX" sz="1100" dirty="0"/>
                <a:t>DESAROLLAR</a:t>
              </a:r>
              <a:endParaRPr lang="es-MX" sz="1800" dirty="0">
                <a:latin typeface="Arial" pitchFamily="34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5646738" y="2582863"/>
              <a:ext cx="1265237" cy="550862"/>
            </a:xfrm>
            <a:prstGeom prst="rect">
              <a:avLst/>
            </a:prstGeom>
            <a:grpFill/>
            <a:ln w="31750">
              <a:solidFill>
                <a:srgbClr val="8064A2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6868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MX" sz="1100" dirty="0"/>
                <a:t>CADENAS LOGISTICAS</a:t>
              </a:r>
              <a:endParaRPr lang="es-MX" sz="1800" dirty="0">
                <a:latin typeface="Arial" pitchFamily="34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4959350" y="3665538"/>
              <a:ext cx="1266825" cy="274637"/>
            </a:xfrm>
            <a:prstGeom prst="rect">
              <a:avLst/>
            </a:prstGeom>
            <a:grpFill/>
            <a:ln w="31750">
              <a:solidFill>
                <a:srgbClr val="8064A2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6868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MX" sz="1100"/>
                <a:t>TERRITORIO</a:t>
              </a:r>
              <a:endParaRPr lang="es-MX" sz="1800">
                <a:latin typeface="Arial" pitchFamily="34" charset="0"/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6559550" y="3613150"/>
              <a:ext cx="1266825" cy="512763"/>
            </a:xfrm>
            <a:prstGeom prst="rect">
              <a:avLst/>
            </a:prstGeom>
            <a:grpFill/>
            <a:ln w="31750">
              <a:solidFill>
                <a:srgbClr val="8064A2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6868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s-MX" sz="1100"/>
                <a:t>MEDIOS DE TRANSPORTE</a:t>
              </a:r>
              <a:endParaRPr lang="es-MX" sz="1800">
                <a:latin typeface="Arial" pitchFamily="34" charset="0"/>
              </a:endParaRPr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4641850" y="2767013"/>
              <a:ext cx="800100" cy="122237"/>
            </a:xfrm>
            <a:prstGeom prst="rightArrow">
              <a:avLst>
                <a:gd name="adj1" fmla="val 50000"/>
                <a:gd name="adj2" fmla="val 163637"/>
              </a:avLst>
            </a:prstGeom>
            <a:grpFill/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800">
                <a:latin typeface="+mn-lt"/>
              </a:endParaRPr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 rot="-1269178">
              <a:off x="2654300" y="2967038"/>
              <a:ext cx="534988" cy="90487"/>
            </a:xfrm>
            <a:prstGeom prst="rightArrow">
              <a:avLst>
                <a:gd name="adj1" fmla="val 50000"/>
                <a:gd name="adj2" fmla="val 147808"/>
              </a:avLst>
            </a:prstGeom>
            <a:grpFill/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800">
                <a:latin typeface="+mn-lt"/>
              </a:endParaRPr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 rot="1620427">
              <a:off x="2632075" y="3324225"/>
              <a:ext cx="533400" cy="90488"/>
            </a:xfrm>
            <a:prstGeom prst="rightArrow">
              <a:avLst>
                <a:gd name="adj1" fmla="val 50000"/>
                <a:gd name="adj2" fmla="val 147368"/>
              </a:avLst>
            </a:prstGeom>
            <a:grpFill/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800">
                <a:latin typeface="+mn-lt"/>
              </a:endParaRPr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 rot="-1907811">
              <a:off x="4619625" y="3221038"/>
              <a:ext cx="858838" cy="98425"/>
            </a:xfrm>
            <a:prstGeom prst="rightArrow">
              <a:avLst>
                <a:gd name="adj1" fmla="val 50000"/>
                <a:gd name="adj2" fmla="val 218145"/>
              </a:avLst>
            </a:prstGeom>
            <a:grpFill/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800">
                <a:latin typeface="+mn-lt"/>
              </a:endParaRPr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 rot="3053271">
              <a:off x="6334919" y="3248819"/>
              <a:ext cx="533400" cy="90488"/>
            </a:xfrm>
            <a:prstGeom prst="rightArrow">
              <a:avLst>
                <a:gd name="adj1" fmla="val 50000"/>
                <a:gd name="adj2" fmla="val 147368"/>
              </a:avLst>
            </a:prstGeom>
            <a:grpFill/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800">
                <a:latin typeface="+mn-lt"/>
              </a:endParaRPr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 rot="6890397">
              <a:off x="5570538" y="3276600"/>
              <a:ext cx="533400" cy="92075"/>
            </a:xfrm>
            <a:prstGeom prst="rightArrow">
              <a:avLst>
                <a:gd name="adj1" fmla="val 50000"/>
                <a:gd name="adj2" fmla="val 144828"/>
              </a:avLst>
            </a:prstGeom>
            <a:grpFill/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800">
                <a:latin typeface="+mn-lt"/>
              </a:endParaRPr>
            </a:p>
          </p:txBody>
        </p:sp>
      </p:grpSp>
      <p:sp>
        <p:nvSpPr>
          <p:cNvPr id="40963" name="15 Rectángulo"/>
          <p:cNvSpPr>
            <a:spLocks noChangeArrowheads="1"/>
          </p:cNvSpPr>
          <p:nvPr/>
        </p:nvSpPr>
        <p:spPr bwMode="auto">
          <a:xfrm>
            <a:off x="1912938" y="2147888"/>
            <a:ext cx="5032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dirty="0">
                <a:solidFill>
                  <a:srgbClr val="365F91"/>
                </a:solidFill>
                <a:cs typeface="Times New Roman" pitchFamily="18" charset="0"/>
              </a:rPr>
              <a:t>4.4.1 Objetivo</a:t>
            </a:r>
            <a:endParaRPr lang="es-MX" sz="2400" b="1" dirty="0">
              <a:solidFill>
                <a:srgbClr val="365F9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1 Título"/>
          <p:cNvSpPr>
            <a:spLocks noGrp="1"/>
          </p:cNvSpPr>
          <p:nvPr>
            <p:ph type="title"/>
          </p:nvPr>
        </p:nvSpPr>
        <p:spPr>
          <a:xfrm>
            <a:off x="2987824" y="1412776"/>
            <a:ext cx="5765264" cy="663476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dirty="0"/>
              <a:t>Conectividad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584" y="2530319"/>
            <a:ext cx="3384376" cy="2592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b="1" dirty="0"/>
              <a:t>Puerto Chiapas</a:t>
            </a:r>
            <a:r>
              <a:rPr lang="es-MX" dirty="0"/>
              <a:t> ofrece un sitio estratégico a los interesados en manejar sus productos a través del Océano Pacífico, conectándolos con Asia, EUA, Canadá y Sudamérica, así como con el resto del mundo vía el canal de Panamá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/>
          </a:p>
        </p:txBody>
      </p:sp>
      <p:pic>
        <p:nvPicPr>
          <p:cNvPr id="2109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9" y="2708920"/>
            <a:ext cx="3715938" cy="2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1280170"/>
            <a:ext cx="1876832" cy="72008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s-MX" dirty="0"/>
            </a:br>
            <a:br>
              <a:rPr lang="es-MX" dirty="0"/>
            </a:br>
            <a:r>
              <a:rPr lang="es-MX" sz="2700" dirty="0"/>
              <a:t>Distancias</a:t>
            </a:r>
            <a:br>
              <a:rPr lang="es-MX" dirty="0"/>
            </a:br>
            <a:endParaRPr lang="es-MX" dirty="0"/>
          </a:p>
        </p:txBody>
      </p:sp>
      <p:pic>
        <p:nvPicPr>
          <p:cNvPr id="2119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85877" y="2564904"/>
            <a:ext cx="3435942" cy="2358579"/>
          </a:xfrm>
        </p:spPr>
      </p:pic>
      <p:pic>
        <p:nvPicPr>
          <p:cNvPr id="211971" name="Picture 4" descr="http://www.prensalibre.com/pl/2005/septiembre/12/images/30n12sep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2492896"/>
            <a:ext cx="2316055" cy="264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13153" y="1052736"/>
            <a:ext cx="4685144" cy="115212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s-MX" sz="2800" dirty="0"/>
            </a:br>
            <a:br>
              <a:rPr lang="es-MX" sz="2800" dirty="0"/>
            </a:br>
            <a:r>
              <a:rPr lang="es-MX" sz="2800" dirty="0"/>
              <a:t>Principales Mercancías o Carga</a:t>
            </a:r>
            <a:br>
              <a:rPr lang="es-MX" sz="2800" dirty="0"/>
            </a:br>
            <a:br>
              <a:rPr lang="es-MX" sz="2800" dirty="0"/>
            </a:br>
            <a:endParaRPr lang="es-MX" sz="2800" dirty="0"/>
          </a:p>
        </p:txBody>
      </p:sp>
      <p:sp>
        <p:nvSpPr>
          <p:cNvPr id="214018" name="4 Marcador de contenido"/>
          <p:cNvSpPr>
            <a:spLocks noGrp="1"/>
          </p:cNvSpPr>
          <p:nvPr>
            <p:ph sz="half" idx="1"/>
          </p:nvPr>
        </p:nvSpPr>
        <p:spPr>
          <a:xfrm>
            <a:off x="1259632" y="1844824"/>
            <a:ext cx="3998788" cy="4193084"/>
          </a:xfrm>
        </p:spPr>
        <p:txBody>
          <a:bodyPr/>
          <a:lstStyle/>
          <a:p>
            <a:pPr eaLnBrk="1" hangingPunct="1"/>
            <a:r>
              <a:rPr lang="es-MX" u="sng" dirty="0"/>
              <a:t>Carga General </a:t>
            </a:r>
            <a:r>
              <a:rPr lang="es-MX" dirty="0"/>
              <a:t> Café, Atún, Plátano, Ganado, Madera,</a:t>
            </a:r>
          </a:p>
          <a:p>
            <a:pPr eaLnBrk="1" hangingPunct="1"/>
            <a:r>
              <a:rPr lang="es-MX" dirty="0"/>
              <a:t> </a:t>
            </a:r>
            <a:r>
              <a:rPr lang="es-MX" u="sng" dirty="0" err="1"/>
              <a:t>Contenerizada</a:t>
            </a:r>
            <a:r>
              <a:rPr lang="es-MX" u="sng" dirty="0"/>
              <a:t>  </a:t>
            </a:r>
            <a:r>
              <a:rPr lang="es-MX" dirty="0"/>
              <a:t>Frutas Tropicales, Carga General,</a:t>
            </a:r>
          </a:p>
          <a:p>
            <a:pPr eaLnBrk="1" hangingPunct="1"/>
            <a:r>
              <a:rPr lang="es-MX" dirty="0"/>
              <a:t> </a:t>
            </a:r>
            <a:r>
              <a:rPr lang="es-MX" u="sng" dirty="0"/>
              <a:t>Granel Agrícola   </a:t>
            </a:r>
            <a:r>
              <a:rPr lang="es-MX" dirty="0"/>
              <a:t>Maíz, Trigo, </a:t>
            </a:r>
          </a:p>
          <a:p>
            <a:pPr eaLnBrk="1" hangingPunct="1"/>
            <a:r>
              <a:rPr lang="es-MX" dirty="0"/>
              <a:t> </a:t>
            </a:r>
            <a:r>
              <a:rPr lang="es-MX" u="sng" dirty="0"/>
              <a:t>Granel Mineral  </a:t>
            </a:r>
            <a:r>
              <a:rPr lang="es-MX" dirty="0"/>
              <a:t>Barita, Magnetita, Fertilizantes, Hierro</a:t>
            </a:r>
          </a:p>
          <a:p>
            <a:pPr eaLnBrk="1" hangingPunct="1"/>
            <a:r>
              <a:rPr lang="es-MX" dirty="0"/>
              <a:t> </a:t>
            </a:r>
            <a:r>
              <a:rPr lang="es-MX" u="sng" dirty="0"/>
              <a:t>Fluidos  </a:t>
            </a:r>
            <a:r>
              <a:rPr lang="es-MX" dirty="0"/>
              <a:t>Gas, Gasolinas Premium y magna, diésel, aceites  </a:t>
            </a:r>
          </a:p>
        </p:txBody>
      </p:sp>
      <p:pic>
        <p:nvPicPr>
          <p:cNvPr id="214019" name="Picture 4" descr="http://www.semar.gob.mx/boletin/2005/fotos_bol_105/foto_gran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916832"/>
            <a:ext cx="2021929" cy="308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836712"/>
            <a:ext cx="2452896" cy="145075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s-MX" dirty="0"/>
            </a:br>
            <a:br>
              <a:rPr lang="es-MX" dirty="0"/>
            </a:br>
            <a:r>
              <a:rPr lang="es-MX" dirty="0"/>
              <a:t>Distancias</a:t>
            </a:r>
            <a:br>
              <a:rPr lang="es-MX" dirty="0"/>
            </a:br>
            <a:endParaRPr lang="es-MX" dirty="0"/>
          </a:p>
        </p:txBody>
      </p:sp>
      <p:pic>
        <p:nvPicPr>
          <p:cNvPr id="2181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325" y="2381957"/>
            <a:ext cx="3703638" cy="2951336"/>
          </a:xfrm>
        </p:spPr>
      </p:pic>
      <p:pic>
        <p:nvPicPr>
          <p:cNvPr id="218115" name="3 Imagen" descr="http://www.puertosyucatan.com/fotos/progreso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0640" y="2708920"/>
            <a:ext cx="2857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3965064" cy="10446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s-MX" sz="3200" dirty="0"/>
            </a:br>
            <a:r>
              <a:rPr lang="es-MX" sz="3200" dirty="0"/>
              <a:t>4.6.2.9 Puerto Mazatlán</a:t>
            </a:r>
            <a:br>
              <a:rPr lang="es-MX" sz="3200" dirty="0"/>
            </a:br>
            <a:endParaRPr lang="es-MX" sz="3200" dirty="0"/>
          </a:p>
        </p:txBody>
      </p:sp>
      <p:pic>
        <p:nvPicPr>
          <p:cNvPr id="225282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2325" y="2888217"/>
            <a:ext cx="3703638" cy="1938817"/>
          </a:xfrm>
        </p:spPr>
      </p:pic>
      <p:pic>
        <p:nvPicPr>
          <p:cNvPr id="2252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464594"/>
            <a:ext cx="27955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630030"/>
            <a:ext cx="7543800" cy="57606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s-MX" sz="3200" dirty="0"/>
            </a:br>
            <a:br>
              <a:rPr lang="es-MX" sz="3200" dirty="0"/>
            </a:br>
            <a:r>
              <a:rPr lang="es-MX" sz="3200" dirty="0"/>
              <a:t>ZONA DE INFLUENCIA</a:t>
            </a:r>
            <a:br>
              <a:rPr lang="es-MX" sz="3200" b="1" dirty="0"/>
            </a:br>
            <a:endParaRPr lang="es-MX" sz="32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683568" y="1918062"/>
            <a:ext cx="4357687" cy="48817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400" dirty="0"/>
              <a:t>Ubicado en Sinaloa, colinda con los estados de Nayarit, Durango y Chihuahua, ubicándolo en una zona eminentemente agrícola y forestal.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400" dirty="0"/>
              <a:t>Al oeste del puerto se encuentra B.C. Sur, con la que se realiza un importante tráfico de cabotaje para abastecimiento.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/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772816"/>
            <a:ext cx="2816969" cy="33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1 Título"/>
          <p:cNvSpPr>
            <a:spLocks noGrp="1"/>
          </p:cNvSpPr>
          <p:nvPr>
            <p:ph type="title"/>
          </p:nvPr>
        </p:nvSpPr>
        <p:spPr>
          <a:xfrm>
            <a:off x="822960" y="1196752"/>
            <a:ext cx="7493456" cy="540609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400" dirty="0"/>
              <a:t>TIPOS DE TRANSPORTE MARITIMO</a:t>
            </a:r>
          </a:p>
        </p:txBody>
      </p:sp>
      <p:sp>
        <p:nvSpPr>
          <p:cNvPr id="231426" name="4 Marcador de contenido"/>
          <p:cNvSpPr>
            <a:spLocks noGrp="1"/>
          </p:cNvSpPr>
          <p:nvPr>
            <p:ph sz="half" idx="1"/>
          </p:nvPr>
        </p:nvSpPr>
        <p:spPr>
          <a:xfrm>
            <a:off x="1403648" y="1922305"/>
            <a:ext cx="5400675" cy="614362"/>
          </a:xfrm>
        </p:spPr>
        <p:txBody>
          <a:bodyPr>
            <a:normAutofit/>
          </a:bodyPr>
          <a:lstStyle/>
          <a:p>
            <a:pPr eaLnBrk="1" hangingPunct="1"/>
            <a:r>
              <a:rPr lang="es-MX" dirty="0"/>
              <a:t>Petroleros</a:t>
            </a:r>
          </a:p>
        </p:txBody>
      </p:sp>
      <p:sp>
        <p:nvSpPr>
          <p:cNvPr id="231427" name="5 CuadroTexto"/>
          <p:cNvSpPr txBox="1">
            <a:spLocks noChangeArrowheads="1"/>
          </p:cNvSpPr>
          <p:nvPr/>
        </p:nvSpPr>
        <p:spPr bwMode="auto">
          <a:xfrm>
            <a:off x="4565868" y="2486230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800"/>
          </a:p>
        </p:txBody>
      </p:sp>
      <p:sp>
        <p:nvSpPr>
          <p:cNvPr id="231428" name="9 CuadroTexto"/>
          <p:cNvSpPr txBox="1">
            <a:spLocks noChangeArrowheads="1"/>
          </p:cNvSpPr>
          <p:nvPr/>
        </p:nvSpPr>
        <p:spPr bwMode="auto">
          <a:xfrm>
            <a:off x="4716016" y="2671174"/>
            <a:ext cx="3857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dirty="0"/>
              <a:t>Su transporte es el petróleo crudo desde las plataformas offshore o desde puertos de países productores hasta las refinerías.</a:t>
            </a:r>
          </a:p>
        </p:txBody>
      </p:sp>
      <p:pic>
        <p:nvPicPr>
          <p:cNvPr id="231429" name="Picture 2" descr="http://www.buques.org/Navieras/Vizcaina/PhMundac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636912"/>
            <a:ext cx="2982411" cy="219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1 Título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917392" cy="851536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dirty="0"/>
              <a:t>TIPOS DE TRANSPORTE MARITIMO</a:t>
            </a:r>
          </a:p>
        </p:txBody>
      </p:sp>
      <p:sp>
        <p:nvSpPr>
          <p:cNvPr id="232450" name="4 Marcador de contenido"/>
          <p:cNvSpPr>
            <a:spLocks noGrp="1"/>
          </p:cNvSpPr>
          <p:nvPr>
            <p:ph sz="half" idx="1"/>
          </p:nvPr>
        </p:nvSpPr>
        <p:spPr>
          <a:xfrm>
            <a:off x="1115616" y="1781525"/>
            <a:ext cx="2530624" cy="614362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400" dirty="0"/>
              <a:t>Buques Químicos</a:t>
            </a:r>
          </a:p>
        </p:txBody>
      </p:sp>
      <p:sp>
        <p:nvSpPr>
          <p:cNvPr id="232452" name="9 CuadroTexto"/>
          <p:cNvSpPr txBox="1">
            <a:spLocks noChangeArrowheads="1"/>
          </p:cNvSpPr>
          <p:nvPr/>
        </p:nvSpPr>
        <p:spPr bwMode="auto">
          <a:xfrm>
            <a:off x="4365164" y="2829818"/>
            <a:ext cx="402788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dirty="0"/>
              <a:t>Se dedican al transporte de productos químicos (fenol, amoniaco). </a:t>
            </a:r>
          </a:p>
          <a:p>
            <a:r>
              <a:rPr lang="es-MX" dirty="0"/>
              <a:t>Son buques de un elevado coste por las exigencias constructivas como el doble casco, tanques de acero inoxidable, o sofisticados sistemas de pintura.</a:t>
            </a:r>
          </a:p>
          <a:p>
            <a:endParaRPr lang="es-MX" dirty="0"/>
          </a:p>
          <a:p>
            <a:endParaRPr lang="es-MX" sz="3000" dirty="0"/>
          </a:p>
          <a:p>
            <a:endParaRPr lang="es-MX" sz="1800" dirty="0"/>
          </a:p>
        </p:txBody>
      </p:sp>
      <p:pic>
        <p:nvPicPr>
          <p:cNvPr id="2324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636912"/>
            <a:ext cx="2200300" cy="24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1 Título"/>
          <p:cNvSpPr>
            <a:spLocks noGrp="1"/>
          </p:cNvSpPr>
          <p:nvPr>
            <p:ph type="title"/>
          </p:nvPr>
        </p:nvSpPr>
        <p:spPr>
          <a:xfrm>
            <a:off x="1043608" y="1077968"/>
            <a:ext cx="7463790" cy="575311"/>
          </a:xfrm>
        </p:spPr>
        <p:txBody>
          <a:bodyPr>
            <a:normAutofit/>
          </a:bodyPr>
          <a:lstStyle/>
          <a:p>
            <a:pPr eaLnBrk="1" hangingPunct="1"/>
            <a:r>
              <a:rPr lang="es-MX" sz="3200" dirty="0"/>
              <a:t>TIPOS DE TRANSPORTE MARITIMO</a:t>
            </a:r>
          </a:p>
        </p:txBody>
      </p:sp>
      <p:sp>
        <p:nvSpPr>
          <p:cNvPr id="233474" name="4 Marcador de contenido"/>
          <p:cNvSpPr>
            <a:spLocks noGrp="1"/>
          </p:cNvSpPr>
          <p:nvPr>
            <p:ph sz="half" idx="1"/>
          </p:nvPr>
        </p:nvSpPr>
        <p:spPr>
          <a:xfrm>
            <a:off x="1187624" y="1853464"/>
            <a:ext cx="5400675" cy="614362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400" dirty="0"/>
              <a:t>Buques Gaseros</a:t>
            </a:r>
          </a:p>
        </p:txBody>
      </p:sp>
      <p:sp>
        <p:nvSpPr>
          <p:cNvPr id="233475" name="5 CuadroTexto"/>
          <p:cNvSpPr txBox="1">
            <a:spLocks noChangeArrowheads="1"/>
          </p:cNvSpPr>
          <p:nvPr/>
        </p:nvSpPr>
        <p:spPr bwMode="auto">
          <a:xfrm>
            <a:off x="4643438" y="2000250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800"/>
          </a:p>
        </p:txBody>
      </p:sp>
      <p:sp>
        <p:nvSpPr>
          <p:cNvPr id="233476" name="9 CuadroTexto"/>
          <p:cNvSpPr txBox="1">
            <a:spLocks noChangeArrowheads="1"/>
          </p:cNvSpPr>
          <p:nvPr/>
        </p:nvSpPr>
        <p:spPr bwMode="auto">
          <a:xfrm>
            <a:off x="4286250" y="2224088"/>
            <a:ext cx="45005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dirty="0"/>
              <a:t>Son muy sofisticados interiormente y de una alta tecnología que se traduce en un alto costo de construcción.</a:t>
            </a:r>
          </a:p>
          <a:p>
            <a:r>
              <a:rPr lang="es-MX" sz="2400" dirty="0"/>
              <a:t>Hay dos tipos de gaseros. Los LNG (</a:t>
            </a:r>
            <a:r>
              <a:rPr lang="es-MX" sz="2400" dirty="0" err="1"/>
              <a:t>liquified</a:t>
            </a:r>
            <a:r>
              <a:rPr lang="es-MX" sz="2400" dirty="0"/>
              <a:t> Natural Gas) y los LPG.</a:t>
            </a:r>
          </a:p>
          <a:p>
            <a:endParaRPr lang="es-MX" sz="1800" dirty="0"/>
          </a:p>
        </p:txBody>
      </p:sp>
      <p:pic>
        <p:nvPicPr>
          <p:cNvPr id="233477" name="Picture 2" descr="http://blog.unab.cl/jotasub100/files/2009/03/buque-petrol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86063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1 Título"/>
          <p:cNvSpPr>
            <a:spLocks noGrp="1"/>
          </p:cNvSpPr>
          <p:nvPr>
            <p:ph type="title"/>
          </p:nvPr>
        </p:nvSpPr>
        <p:spPr>
          <a:xfrm>
            <a:off x="1314450" y="961167"/>
            <a:ext cx="7543800" cy="540609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dirty="0"/>
              <a:t>TIPOS DE TRANSPORTE MARITIMO</a:t>
            </a:r>
          </a:p>
        </p:txBody>
      </p:sp>
      <p:sp>
        <p:nvSpPr>
          <p:cNvPr id="234498" name="4 Marcador de contenido"/>
          <p:cNvSpPr>
            <a:spLocks noGrp="1"/>
          </p:cNvSpPr>
          <p:nvPr>
            <p:ph sz="half" idx="1"/>
          </p:nvPr>
        </p:nvSpPr>
        <p:spPr>
          <a:xfrm>
            <a:off x="2051720" y="1570832"/>
            <a:ext cx="5400675" cy="614362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400" dirty="0"/>
              <a:t>Buques Portacontenedores</a:t>
            </a:r>
          </a:p>
        </p:txBody>
      </p:sp>
      <p:sp>
        <p:nvSpPr>
          <p:cNvPr id="234499" name="5 CuadroTexto"/>
          <p:cNvSpPr txBox="1">
            <a:spLocks noChangeArrowheads="1"/>
          </p:cNvSpPr>
          <p:nvPr/>
        </p:nvSpPr>
        <p:spPr bwMode="auto">
          <a:xfrm>
            <a:off x="4643438" y="2000250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800"/>
          </a:p>
        </p:txBody>
      </p:sp>
      <p:sp>
        <p:nvSpPr>
          <p:cNvPr id="234500" name="9 CuadroTexto"/>
          <p:cNvSpPr txBox="1">
            <a:spLocks noChangeArrowheads="1"/>
          </p:cNvSpPr>
          <p:nvPr/>
        </p:nvSpPr>
        <p:spPr bwMode="auto">
          <a:xfrm>
            <a:off x="3786188" y="2254250"/>
            <a:ext cx="50720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dirty="0"/>
              <a:t>Se trata de una de las familias de buques de mayor tamaño. Los mayores legan a los 350 metros para casi 9 000 contenedores. Actualmente existen estudios de portacontenedores de hasta 18 000 unidades</a:t>
            </a:r>
          </a:p>
        </p:txBody>
      </p:sp>
      <p:pic>
        <p:nvPicPr>
          <p:cNvPr id="234501" name="Picture 2" descr="http://www.cargolaw.com/images/disaster2007.Napoli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357438"/>
            <a:ext cx="32305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568952" cy="57606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/>
              <a:t>4.4.2 Infraestructura para el transporte multimodal</a:t>
            </a:r>
          </a:p>
        </p:txBody>
      </p:sp>
      <p:pic>
        <p:nvPicPr>
          <p:cNvPr id="41986" name="Group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5025" y="2714625"/>
            <a:ext cx="7559675" cy="2371725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1 Título"/>
          <p:cNvSpPr>
            <a:spLocks noGrp="1"/>
          </p:cNvSpPr>
          <p:nvPr>
            <p:ph type="title"/>
          </p:nvPr>
        </p:nvSpPr>
        <p:spPr>
          <a:xfrm>
            <a:off x="1425757" y="1105275"/>
            <a:ext cx="7543800" cy="511811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dirty="0"/>
              <a:t>TIPOS DE TRANSPORTE MARITIMO</a:t>
            </a:r>
          </a:p>
        </p:txBody>
      </p:sp>
      <p:sp>
        <p:nvSpPr>
          <p:cNvPr id="235522" name="4 Marcador de contenido"/>
          <p:cNvSpPr>
            <a:spLocks noGrp="1"/>
          </p:cNvSpPr>
          <p:nvPr>
            <p:ph sz="half" idx="1"/>
          </p:nvPr>
        </p:nvSpPr>
        <p:spPr>
          <a:xfrm>
            <a:off x="500063" y="1791926"/>
            <a:ext cx="5400675" cy="614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Roll on- Roll of (Ro-Ro)</a:t>
            </a:r>
            <a:endParaRPr lang="es-MX" sz="2400" dirty="0"/>
          </a:p>
        </p:txBody>
      </p:sp>
      <p:sp>
        <p:nvSpPr>
          <p:cNvPr id="235523" name="5 CuadroTexto"/>
          <p:cNvSpPr txBox="1">
            <a:spLocks noChangeArrowheads="1"/>
          </p:cNvSpPr>
          <p:nvPr/>
        </p:nvSpPr>
        <p:spPr bwMode="auto">
          <a:xfrm>
            <a:off x="4643438" y="2000250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800"/>
          </a:p>
        </p:txBody>
      </p:sp>
      <p:sp>
        <p:nvSpPr>
          <p:cNvPr id="235524" name="9 CuadroTexto"/>
          <p:cNvSpPr txBox="1">
            <a:spLocks noChangeArrowheads="1"/>
          </p:cNvSpPr>
          <p:nvPr/>
        </p:nvSpPr>
        <p:spPr bwMode="auto">
          <a:xfrm>
            <a:off x="3214688" y="2160588"/>
            <a:ext cx="5715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dirty="0"/>
              <a:t>Sus siglas significan “rodar dentro – rodar fuera”. Transportan únicamente mercancías con ruedas que son cargadas y descargadas mediante vehículos tractores</a:t>
            </a:r>
          </a:p>
          <a:p>
            <a:r>
              <a:rPr lang="es-MX" sz="2400" dirty="0"/>
              <a:t>Se caracterizan por tener una gran porta abatible en la popa o proa que hacen las veces de rampa, así como una superestructura muy alta y larga. </a:t>
            </a:r>
          </a:p>
        </p:txBody>
      </p:sp>
      <p:pic>
        <p:nvPicPr>
          <p:cNvPr id="235525" name="Picture 2" descr="carcarrier4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786063"/>
            <a:ext cx="25034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1 Título"/>
          <p:cNvSpPr>
            <a:spLocks noGrp="1"/>
          </p:cNvSpPr>
          <p:nvPr>
            <p:ph type="title"/>
          </p:nvPr>
        </p:nvSpPr>
        <p:spPr>
          <a:xfrm>
            <a:off x="1600200" y="984831"/>
            <a:ext cx="7543800" cy="565786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dirty="0"/>
              <a:t>TIPOS DE TRANSPORTE MARÍTIMO</a:t>
            </a:r>
          </a:p>
        </p:txBody>
      </p:sp>
      <p:sp>
        <p:nvSpPr>
          <p:cNvPr id="236546" name="4 Marcador de contenido"/>
          <p:cNvSpPr>
            <a:spLocks noGrp="1"/>
          </p:cNvSpPr>
          <p:nvPr>
            <p:ph sz="half" idx="1"/>
          </p:nvPr>
        </p:nvSpPr>
        <p:spPr>
          <a:xfrm>
            <a:off x="683568" y="1941744"/>
            <a:ext cx="5400675" cy="614362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400" dirty="0"/>
              <a:t>Especiales</a:t>
            </a:r>
          </a:p>
        </p:txBody>
      </p:sp>
      <p:sp>
        <p:nvSpPr>
          <p:cNvPr id="236547" name="5 CuadroTexto"/>
          <p:cNvSpPr txBox="1">
            <a:spLocks noChangeArrowheads="1"/>
          </p:cNvSpPr>
          <p:nvPr/>
        </p:nvSpPr>
        <p:spPr bwMode="auto">
          <a:xfrm>
            <a:off x="4643438" y="2000250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800"/>
          </a:p>
        </p:txBody>
      </p:sp>
      <p:sp>
        <p:nvSpPr>
          <p:cNvPr id="236548" name="9 CuadroTexto"/>
          <p:cNvSpPr txBox="1">
            <a:spLocks noChangeArrowheads="1"/>
          </p:cNvSpPr>
          <p:nvPr/>
        </p:nvSpPr>
        <p:spPr bwMode="auto">
          <a:xfrm>
            <a:off x="5372100" y="2819114"/>
            <a:ext cx="3429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dirty="0"/>
              <a:t>En esta clasificación podemos meter todo buque que no tenga una propia clasificación. Son buques construidos para un fin específico.</a:t>
            </a:r>
          </a:p>
        </p:txBody>
      </p:sp>
      <p:pic>
        <p:nvPicPr>
          <p:cNvPr id="236549" name="Picture 4" descr="http://img.nauticexpo.es/images_ne/photo-g/buque-especial-buque-de-perforacion-194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095" y="2742074"/>
            <a:ext cx="4283968" cy="27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1 Título"/>
          <p:cNvSpPr>
            <a:spLocks noGrp="1"/>
          </p:cNvSpPr>
          <p:nvPr>
            <p:ph type="title"/>
          </p:nvPr>
        </p:nvSpPr>
        <p:spPr>
          <a:xfrm>
            <a:off x="1547664" y="1356800"/>
            <a:ext cx="7543800" cy="540609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dirty="0"/>
              <a:t>TIPOS DE TRANSPORTE MARITIMO</a:t>
            </a:r>
          </a:p>
        </p:txBody>
      </p:sp>
      <p:sp>
        <p:nvSpPr>
          <p:cNvPr id="237570" name="4 Marcador de contenido"/>
          <p:cNvSpPr>
            <a:spLocks noGrp="1"/>
          </p:cNvSpPr>
          <p:nvPr>
            <p:ph sz="half" idx="1"/>
          </p:nvPr>
        </p:nvSpPr>
        <p:spPr>
          <a:xfrm>
            <a:off x="611560" y="1988840"/>
            <a:ext cx="5400675" cy="614362"/>
          </a:xfrm>
        </p:spPr>
        <p:txBody>
          <a:bodyPr/>
          <a:lstStyle/>
          <a:p>
            <a:pPr eaLnBrk="1" hangingPunct="1"/>
            <a:r>
              <a:rPr lang="es-MX" sz="2400" dirty="0"/>
              <a:t>Dragas</a:t>
            </a:r>
          </a:p>
        </p:txBody>
      </p:sp>
      <p:sp>
        <p:nvSpPr>
          <p:cNvPr id="237571" name="9 CuadroTexto"/>
          <p:cNvSpPr txBox="1">
            <a:spLocks noChangeArrowheads="1"/>
          </p:cNvSpPr>
          <p:nvPr/>
        </p:nvSpPr>
        <p:spPr bwMode="auto">
          <a:xfrm>
            <a:off x="4355976" y="2996952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dirty="0"/>
              <a:t>Se trata de buques cuya labor es la de eliminar los sedimentos del fondo de los puertos ofreciendo así un mayor calado. También se dragan ríos y sus desembocaduras siendo el objetivo el mismo.</a:t>
            </a:r>
          </a:p>
        </p:txBody>
      </p:sp>
      <p:pic>
        <p:nvPicPr>
          <p:cNvPr id="237572" name="Picture 2" descr="http://mxbandido.tripod.com/sitebuildercontent/sitebuilderpictures/quetz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786063"/>
            <a:ext cx="37147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413243"/>
            <a:ext cx="7543800" cy="54060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/>
              <a:t>4.6.4 Manejo de cargas en el transporte marítimo</a:t>
            </a:r>
          </a:p>
        </p:txBody>
      </p:sp>
      <p:sp>
        <p:nvSpPr>
          <p:cNvPr id="238594" name="2 Marcador de contenido"/>
          <p:cNvSpPr>
            <a:spLocks noGrp="1"/>
          </p:cNvSpPr>
          <p:nvPr>
            <p:ph idx="1"/>
          </p:nvPr>
        </p:nvSpPr>
        <p:spPr>
          <a:xfrm>
            <a:off x="357808" y="2096734"/>
            <a:ext cx="8229600" cy="612186"/>
          </a:xfrm>
        </p:spPr>
        <p:txBody>
          <a:bodyPr/>
          <a:lstStyle/>
          <a:p>
            <a:pPr eaLnBrk="1" hangingPunct="1"/>
            <a:r>
              <a:rPr lang="es-MX"/>
              <a:t>4.6.4.1 Tipos de contenedores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06414"/>
              </p:ext>
            </p:extLst>
          </p:nvPr>
        </p:nvGraphicFramePr>
        <p:xfrm>
          <a:off x="3484539" y="2708920"/>
          <a:ext cx="5102869" cy="3000405"/>
        </p:xfrm>
        <a:graphic>
          <a:graphicData uri="http://schemas.openxmlformats.org/drawingml/2006/table">
            <a:tbl>
              <a:tblPr/>
              <a:tblGrid>
                <a:gridCol w="510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0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Contenedor de Carga Seca </a:t>
                      </a:r>
                      <a:br>
                        <a:rPr lang="es-MX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s-MX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MX" sz="1800" b="1" dirty="0" err="1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Dry</a:t>
                      </a:r>
                      <a:r>
                        <a:rPr lang="es-MX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cargo </a:t>
                      </a:r>
                      <a:r>
                        <a:rPr lang="es-MX" sz="1800" b="1" dirty="0" err="1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container</a:t>
                      </a:r>
                      <a:r>
                        <a:rPr lang="es-MX" sz="1800" b="1" dirty="0">
                          <a:solidFill>
                            <a:srgbClr val="000099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):</a:t>
                      </a:r>
                      <a:r>
                        <a:rPr lang="es-MX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En General en este tipo de contenedores se pueden transportar productos secos ensacados como cemento, yeso, lentejas, harina, etc., son unidades especialmente diseñadas para el transporte de carga seca. </a:t>
                      </a:r>
                      <a:endParaRPr lang="es-MX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85" marR="4385" marT="4385" marB="4385" anchor="ctr">
                    <a:lnL w="12700" cap="flat" cmpd="sng" algn="ctr">
                      <a:solidFill>
                        <a:srgbClr val="5F7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F7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7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7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8601" name="Imagen 1" descr="Contenedor de Carga Seca 40'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94684"/>
            <a:ext cx="28432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543800" cy="54060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/>
              <a:t>4.7.1 Sistema Aeroportuario Nacional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/>
              <a:t>Administración del SAN = </a:t>
            </a:r>
            <a:r>
              <a:rPr lang="es-MX" b="1" dirty="0"/>
              <a:t>1 215 </a:t>
            </a:r>
            <a:r>
              <a:rPr lang="es-MX" dirty="0"/>
              <a:t>aeródromos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b="1" dirty="0"/>
              <a:t>57</a:t>
            </a:r>
            <a:r>
              <a:rPr lang="es-MX" dirty="0"/>
              <a:t> internacionales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b="1" dirty="0"/>
              <a:t>28</a:t>
            </a:r>
            <a:r>
              <a:rPr lang="es-MX" dirty="0"/>
              <a:t> nacionales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/>
              <a:t>Administración coordinada por grupos concesionarios = </a:t>
            </a:r>
            <a:r>
              <a:rPr lang="es-MX" b="1" dirty="0"/>
              <a:t>35 </a:t>
            </a:r>
            <a:r>
              <a:rPr lang="es-MX" dirty="0"/>
              <a:t>aeropuertos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/>
              <a:t>Administración a cargo de Aeropuertos y Servicios Auxiliares (ASA) = </a:t>
            </a:r>
            <a:r>
              <a:rPr lang="es-MX" b="1" dirty="0"/>
              <a:t>27</a:t>
            </a:r>
            <a:r>
              <a:rPr lang="es-MX" dirty="0"/>
              <a:t> aeropuertos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/>
              <a:t>Administración pública y privada = </a:t>
            </a:r>
            <a:r>
              <a:rPr lang="es-MX" b="1" dirty="0"/>
              <a:t>23 </a:t>
            </a:r>
            <a:r>
              <a:rPr lang="es-MX" dirty="0"/>
              <a:t>aeropuertos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543800" cy="54060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/>
              <a:t>4.7.1 Sistema Aeroportuario Nacional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204864"/>
            <a:ext cx="7543801" cy="33834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dirty="0"/>
              <a:t>Administración de aeropuertos nacionales más importantes = 4 grupos concesionarios: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/>
              <a:t>Grupo Aeroportuario de la Ciudad de México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/>
              <a:t>Grupo Centro-Norte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/>
              <a:t>Grupo Pacífico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MX" dirty="0"/>
              <a:t>Grupo Sureste</a:t>
            </a:r>
          </a:p>
          <a:p>
            <a:pPr marL="201168" lvl="1" indent="0" eaLnBrk="1" fontAlgn="auto" hangingPunct="1">
              <a:spcAft>
                <a:spcPts val="0"/>
              </a:spcAft>
              <a:buNone/>
              <a:defRPr/>
            </a:pPr>
            <a:r>
              <a:rPr lang="es-MX" dirty="0"/>
              <a:t>Concentran más del </a:t>
            </a:r>
            <a:r>
              <a:rPr lang="es-MX" b="1" dirty="0"/>
              <a:t>95%</a:t>
            </a:r>
            <a:r>
              <a:rPr lang="es-MX" dirty="0"/>
              <a:t> del movimiento de pasajeros y el </a:t>
            </a:r>
            <a:r>
              <a:rPr lang="es-MX" b="1" dirty="0"/>
              <a:t>80%</a:t>
            </a:r>
            <a:r>
              <a:rPr lang="es-MX" dirty="0"/>
              <a:t> de las operaciones.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loading aircraft"/>
          <p:cNvPicPr>
            <a:picLocks noChangeAspect="1" noChangeArrowheads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>
            <a:off x="4572000" y="2996952"/>
            <a:ext cx="3240410" cy="23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1520" y="162880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dirty="0"/>
              <a:t>INFORMACIÓN GENERAL</a:t>
            </a:r>
          </a:p>
          <a:p>
            <a:pPr algn="just"/>
            <a:r>
              <a:rPr lang="es-MX" sz="2400" dirty="0"/>
              <a:t>Superficie del Aeropuerto   781 	</a:t>
            </a:r>
          </a:p>
          <a:p>
            <a:pPr algn="just"/>
            <a:r>
              <a:rPr lang="es-MX" sz="2400" dirty="0"/>
              <a:t>Vol. de Carga por año: (2002)7000 </a:t>
            </a:r>
            <a:r>
              <a:rPr lang="es-MX" sz="2400" dirty="0" err="1"/>
              <a:t>tons</a:t>
            </a:r>
            <a:r>
              <a:rPr lang="es-MX" sz="2400" dirty="0"/>
              <a:t>. </a:t>
            </a:r>
            <a:r>
              <a:rPr lang="es-MX" sz="2400" dirty="0" err="1"/>
              <a:t>Nal</a:t>
            </a:r>
            <a:r>
              <a:rPr lang="es-MX" sz="2400" dirty="0"/>
              <a:t>. por mes </a:t>
            </a:r>
          </a:p>
          <a:p>
            <a:pPr algn="just"/>
            <a:r>
              <a:rPr lang="es-MX" sz="2000" dirty="0"/>
              <a:t>                                                23000 </a:t>
            </a:r>
            <a:r>
              <a:rPr lang="es-MX" sz="2000" dirty="0" err="1"/>
              <a:t>tons</a:t>
            </a:r>
            <a:r>
              <a:rPr lang="es-MX" sz="2000" dirty="0"/>
              <a:t>.  </a:t>
            </a:r>
            <a:r>
              <a:rPr lang="es-MX" sz="2000" dirty="0" err="1"/>
              <a:t>Intl</a:t>
            </a:r>
            <a:r>
              <a:rPr lang="es-MX" sz="2000" dirty="0"/>
              <a:t>. por  mes</a:t>
            </a:r>
          </a:p>
          <a:p>
            <a:pPr algn="just"/>
            <a:r>
              <a:rPr lang="es-MX" sz="2000" dirty="0"/>
              <a:t>                                          (2003)7500tons. </a:t>
            </a:r>
            <a:r>
              <a:rPr lang="es-MX" sz="2000" dirty="0" err="1"/>
              <a:t>Nal</a:t>
            </a:r>
            <a:r>
              <a:rPr lang="es-MX" sz="2000" dirty="0"/>
              <a:t>. Por mes</a:t>
            </a:r>
          </a:p>
          <a:p>
            <a:pPr algn="just"/>
            <a:r>
              <a:rPr lang="es-MX" sz="2000" dirty="0"/>
              <a:t>                                                   20000tons. </a:t>
            </a:r>
            <a:r>
              <a:rPr lang="es-MX" sz="2000" dirty="0" err="1"/>
              <a:t>Intl</a:t>
            </a:r>
            <a:r>
              <a:rPr lang="es-MX" sz="2000" dirty="0"/>
              <a:t>. por mes</a:t>
            </a:r>
          </a:p>
          <a:p>
            <a:pPr algn="just"/>
            <a:r>
              <a:rPr lang="es-MX" sz="2000" dirty="0"/>
              <a:t>Cantidad de vuelos carga por día o </a:t>
            </a:r>
            <a:r>
              <a:rPr lang="es-MX" sz="2000" dirty="0" err="1"/>
              <a:t>sem</a:t>
            </a:r>
            <a:r>
              <a:rPr lang="es-MX" sz="2000" dirty="0"/>
              <a:t>. 859 por mes</a:t>
            </a:r>
          </a:p>
          <a:p>
            <a:pPr algn="just"/>
            <a:r>
              <a:rPr lang="es-MX" sz="2000" dirty="0"/>
              <a:t>Cantidad de línea de pasajeros 32</a:t>
            </a:r>
          </a:p>
          <a:p>
            <a:pPr algn="just"/>
            <a:r>
              <a:rPr lang="es-MX" sz="2000" dirty="0"/>
              <a:t>Cantidad de líneas de carga  Internacionales : Air </a:t>
            </a:r>
            <a:r>
              <a:rPr lang="es-MX" sz="2000" dirty="0" err="1"/>
              <a:t>Canada</a:t>
            </a:r>
            <a:r>
              <a:rPr lang="es-MX" sz="2000" dirty="0"/>
              <a:t>, Air France, </a:t>
            </a:r>
            <a:r>
              <a:rPr lang="es-MX" sz="2000" dirty="0" err="1"/>
              <a:t>Lan</a:t>
            </a:r>
            <a:r>
              <a:rPr lang="es-MX" sz="2000" dirty="0"/>
              <a:t> Chile, etc.</a:t>
            </a:r>
          </a:p>
          <a:p>
            <a:pPr algn="just"/>
            <a:r>
              <a:rPr lang="es-MX" sz="2000" dirty="0"/>
              <a:t>Aerolíneas de carga: </a:t>
            </a:r>
            <a:r>
              <a:rPr lang="es-MX" sz="2000" dirty="0" err="1"/>
              <a:t>Amerijet</a:t>
            </a:r>
            <a:r>
              <a:rPr lang="es-MX" sz="2000" dirty="0"/>
              <a:t> Internacional de México, Martin Air, </a:t>
            </a:r>
            <a:r>
              <a:rPr lang="es-MX" sz="2000" dirty="0" err="1"/>
              <a:t>Aerocharter</a:t>
            </a:r>
            <a:r>
              <a:rPr lang="es-MX" sz="2000" dirty="0"/>
              <a:t> , </a:t>
            </a:r>
            <a:r>
              <a:rPr lang="es-MX" sz="2000" dirty="0" err="1"/>
              <a:t>etc</a:t>
            </a:r>
            <a:endParaRPr lang="es-MX" sz="2000" dirty="0"/>
          </a:p>
          <a:p>
            <a:pPr algn="just"/>
            <a:r>
              <a:rPr lang="es-MX" sz="2000" dirty="0"/>
              <a:t>Nombre de Pistas: 51-23D = 3846 </a:t>
            </a:r>
            <a:r>
              <a:rPr lang="es-MX" sz="2000" dirty="0" err="1"/>
              <a:t>mts</a:t>
            </a:r>
            <a:r>
              <a:rPr lang="es-MX" sz="2000" dirty="0"/>
              <a:t>. de longitud</a:t>
            </a:r>
          </a:p>
          <a:p>
            <a:pPr algn="just"/>
            <a:r>
              <a:rPr lang="es-MX" sz="2000" dirty="0"/>
              <a:t>                                  5D-231 = 3900 </a:t>
            </a:r>
            <a:r>
              <a:rPr lang="es-MX" sz="2000" dirty="0" err="1"/>
              <a:t>mts</a:t>
            </a:r>
            <a:r>
              <a:rPr lang="es-MX" sz="2000" dirty="0"/>
              <a:t>. de longitud   </a:t>
            </a:r>
            <a:endParaRPr lang="es-ES" sz="2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502248"/>
              </p:ext>
            </p:extLst>
          </p:nvPr>
        </p:nvGraphicFramePr>
        <p:xfrm>
          <a:off x="4283968" y="2102138"/>
          <a:ext cx="432246" cy="37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cuación" r:id="rId5" imgW="215640" imgH="203040" progId="Equation.3">
                  <p:embed/>
                </p:oleObj>
              </mc:Choice>
              <mc:Fallback>
                <p:oleObj name="Ecuación" r:id="rId5" imgW="2156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102138"/>
                        <a:ext cx="432246" cy="37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1835696" y="1052736"/>
            <a:ext cx="4901168" cy="612617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600" dirty="0"/>
              <a:t>4.4.3 Operación logística</a:t>
            </a:r>
          </a:p>
        </p:txBody>
      </p:sp>
      <p:sp>
        <p:nvSpPr>
          <p:cNvPr id="4301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/>
              <a:t>El transporte multimodal permite:</a:t>
            </a:r>
          </a:p>
          <a:p>
            <a:pPr eaLnBrk="1" hangingPunct="1"/>
            <a:r>
              <a:rPr lang="es-ES"/>
              <a:t>Mayores niveles de competitividad</a:t>
            </a:r>
          </a:p>
          <a:p>
            <a:pPr eaLnBrk="1" hangingPunct="1"/>
            <a:r>
              <a:rPr lang="es-ES"/>
              <a:t>Facilita al empresario el contrato mínimo de transporte</a:t>
            </a:r>
          </a:p>
          <a:p>
            <a:pPr eaLnBrk="1" hangingPunct="1"/>
            <a:r>
              <a:rPr lang="es-ES"/>
              <a:t>Incrementa los niveles de productividad</a:t>
            </a:r>
          </a:p>
          <a:p>
            <a:pPr eaLnBrk="1" hangingPunct="1"/>
            <a:endParaRPr lang="es-ES"/>
          </a:p>
          <a:p>
            <a:pPr eaLnBrk="1" hangingPunct="1"/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4"/>
          <p:cNvSpPr txBox="1">
            <a:spLocks noChangeArrowheads="1"/>
          </p:cNvSpPr>
          <p:nvPr/>
        </p:nvSpPr>
        <p:spPr bwMode="auto">
          <a:xfrm>
            <a:off x="971600" y="1484784"/>
            <a:ext cx="7416179" cy="14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dirty="0"/>
              <a:t>En México se depende del comercio exterior para impulsar su crecimiento. Pero la movilización de carga por el territorio nacional esta sustentada en una infraestructura de transporte carretero, ferroviario, naval y aeroportuario deficiente y desarticulado, que eleva el costo de llevar y traer y frena inversiones.</a:t>
            </a:r>
          </a:p>
        </p:txBody>
      </p:sp>
      <p:pic>
        <p:nvPicPr>
          <p:cNvPr id="5017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3608" y="3011721"/>
            <a:ext cx="2704115" cy="2042170"/>
          </a:xfrm>
        </p:spPr>
      </p:pic>
      <p:pic>
        <p:nvPicPr>
          <p:cNvPr id="501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6096" y="3167554"/>
            <a:ext cx="2808312" cy="18863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1628800"/>
            <a:ext cx="7493456" cy="61261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/>
              <a:t>4.5 INFRAESTRUCTURA Y MEDIOS DE TRASPORTE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367643" y="2420888"/>
            <a:ext cx="6701369" cy="302342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dirty="0"/>
              <a:t>Para le elección del modo de transporte se debe de tener un conocimiento de las características y estado de las distintas rutas y facilidades, terminales disponibles en materia de infraestructura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dirty="0"/>
              <a:t>La infraestructura se denomina normalmente red y se distinguen las de carreteras, vías de ferrocarril, rutas aéreas, canales, tuberías, etc., incluyendo los nodos o terminales: aeropuertos, estaciones de ferrocarril, terminales de autobuses y puertos.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4"/>
          <p:cNvSpPr txBox="1">
            <a:spLocks noChangeArrowheads="1"/>
          </p:cNvSpPr>
          <p:nvPr/>
        </p:nvSpPr>
        <p:spPr bwMode="auto">
          <a:xfrm>
            <a:off x="971600" y="1782138"/>
            <a:ext cx="74885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El ferrocarril forma parte de una amplia gama de transporte terrestre en todo el mundo, ya sea marítimo y aéreo que, en su conjunto, permite y realiza el transporte de personas y mercancías del lugar donde se encuentran al lugar donde quieren ir o donde son necesarias. </a:t>
            </a:r>
          </a:p>
        </p:txBody>
      </p:sp>
      <p:pic>
        <p:nvPicPr>
          <p:cNvPr id="5325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419872" y="2996952"/>
            <a:ext cx="2487326" cy="2208435"/>
          </a:xfrm>
        </p:spPr>
      </p:pic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25558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sz="1800"/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3059671" y="1196752"/>
            <a:ext cx="33123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800" dirty="0"/>
              <a:t>4.5.1 FERROCARRIL </a:t>
            </a:r>
          </a:p>
          <a:p>
            <a:pPr>
              <a:spcBef>
                <a:spcPct val="50000"/>
              </a:spcBef>
            </a:pPr>
            <a:endParaRPr lang="es-ES" sz="4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e0dcdecb8f813be982bd358cbbd231e34aa89"/>
</p:tagLst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418</TotalTime>
  <Words>1800</Words>
  <Application>Microsoft Office PowerPoint</Application>
  <PresentationFormat>Presentación en pantalla (4:3)</PresentationFormat>
  <Paragraphs>262</Paragraphs>
  <Slides>56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Wingdings</vt:lpstr>
      <vt:lpstr>Retrospección</vt:lpstr>
      <vt:lpstr>Imagen de mapa de bits</vt:lpstr>
      <vt:lpstr>Ecuación</vt:lpstr>
      <vt:lpstr>4.1 El sistema de transporte y distribución  del producto</vt:lpstr>
      <vt:lpstr>4.2 Medios de transportación</vt:lpstr>
      <vt:lpstr>4.3 Transporte combinado</vt:lpstr>
      <vt:lpstr>4.4 Transporte multimodal</vt:lpstr>
      <vt:lpstr>4.4.2 Infraestructura para el transporte multimodal</vt:lpstr>
      <vt:lpstr>4.4.3 Operación logística</vt:lpstr>
      <vt:lpstr>Presentación de PowerPoint</vt:lpstr>
      <vt:lpstr>4.5 INFRAESTRUCTURA Y MEDIOS DE TRASPORTE</vt:lpstr>
      <vt:lpstr>Presentación de PowerPoint</vt:lpstr>
      <vt:lpstr>Presentación de PowerPoint</vt:lpstr>
      <vt:lpstr>4.5.2 CAMIÓN</vt:lpstr>
      <vt:lpstr>Presentación de PowerPoint</vt:lpstr>
      <vt:lpstr>Presentación de PowerPoint</vt:lpstr>
      <vt:lpstr>4.5.3 AVIÓN</vt:lpstr>
      <vt:lpstr>Presentación de PowerPoint</vt:lpstr>
      <vt:lpstr>Presentación de PowerPoint</vt:lpstr>
      <vt:lpstr>4.5.4 BARCO</vt:lpstr>
      <vt:lpstr>Presentación de PowerPoint</vt:lpstr>
      <vt:lpstr>Presentación de PowerPoint</vt:lpstr>
      <vt:lpstr>Presentación de PowerPoint</vt:lpstr>
      <vt:lpstr>TABLA COMPARATIVA DEL TRANSPORTE </vt:lpstr>
      <vt:lpstr>4.6 Sistema portuario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Conectividad</vt:lpstr>
      <vt:lpstr>  Distancias </vt:lpstr>
      <vt:lpstr>  Principales Mercancías o Carga  </vt:lpstr>
      <vt:lpstr>  Distancias </vt:lpstr>
      <vt:lpstr> 4.6.2.9 Puerto Mazatlán </vt:lpstr>
      <vt:lpstr>  ZONA DE INFLUENCIA </vt:lpstr>
      <vt:lpstr>TIPOS DE TRANSPORTE MARITIMO</vt:lpstr>
      <vt:lpstr>TIPOS DE TRANSPORTE MARITIMO</vt:lpstr>
      <vt:lpstr>TIPOS DE TRANSPORTE MARITIMO</vt:lpstr>
      <vt:lpstr>TIPOS DE TRANSPORTE MARITIMO</vt:lpstr>
      <vt:lpstr>TIPOS DE TRANSPORTE MARITIMO</vt:lpstr>
      <vt:lpstr>TIPOS DE TRANSPORTE MARÍTIMO</vt:lpstr>
      <vt:lpstr>TIPOS DE TRANSPORTE MARITIMO</vt:lpstr>
      <vt:lpstr>4.6.4 Manejo de cargas en el transporte marítimo</vt:lpstr>
      <vt:lpstr>4.7.1 Sistema Aeroportuario Nacional</vt:lpstr>
      <vt:lpstr>4.7.1 Sistema Aeroportuario Nacional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IV El sistema de transporte y distribución  del producto</dc:title>
  <dc:creator>Jonathan</dc:creator>
  <cp:lastModifiedBy>hvela</cp:lastModifiedBy>
  <cp:revision>143</cp:revision>
  <dcterms:created xsi:type="dcterms:W3CDTF">2009-06-13T19:12:24Z</dcterms:created>
  <dcterms:modified xsi:type="dcterms:W3CDTF">2017-06-01T17:37:59Z</dcterms:modified>
</cp:coreProperties>
</file>