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9" r:id="rId48"/>
    <p:sldId id="320" r:id="rId49"/>
    <p:sldId id="321" r:id="rId50"/>
    <p:sldId id="322" r:id="rId51"/>
    <p:sldId id="323" r:id="rId52"/>
    <p:sldId id="326" r:id="rId53"/>
    <p:sldId id="328" r:id="rId54"/>
    <p:sldId id="329" r:id="rId55"/>
    <p:sldId id="331" r:id="rId56"/>
    <p:sldId id="333" r:id="rId57"/>
    <p:sldId id="335" r:id="rId58"/>
    <p:sldId id="336" r:id="rId59"/>
    <p:sldId id="337" r:id="rId60"/>
    <p:sldId id="338" r:id="rId61"/>
    <p:sldId id="339" r:id="rId62"/>
    <p:sldId id="340" r:id="rId63"/>
    <p:sldId id="341" r:id="rId64"/>
    <p:sldId id="343" r:id="rId65"/>
    <p:sldId id="344" r:id="rId66"/>
    <p:sldId id="346" r:id="rId67"/>
    <p:sldId id="349" r:id="rId68"/>
    <p:sldId id="351" r:id="rId69"/>
    <p:sldId id="352" r:id="rId70"/>
    <p:sldId id="353" r:id="rId71"/>
    <p:sldId id="354" r:id="rId72"/>
    <p:sldId id="355" r:id="rId73"/>
    <p:sldId id="357" r:id="rId74"/>
    <p:sldId id="359" r:id="rId75"/>
    <p:sldId id="361" r:id="rId76"/>
    <p:sldId id="362" r:id="rId77"/>
    <p:sldId id="363" r:id="rId78"/>
    <p:sldId id="364" r:id="rId79"/>
    <p:sldId id="365" r:id="rId80"/>
    <p:sldId id="366" r:id="rId81"/>
    <p:sldId id="367" r:id="rId82"/>
    <p:sldId id="368" r:id="rId83"/>
    <p:sldId id="369" r:id="rId84"/>
    <p:sldId id="370" r:id="rId85"/>
    <p:sldId id="371" r:id="rId86"/>
    <p:sldId id="373" r:id="rId87"/>
    <p:sldId id="375" r:id="rId88"/>
    <p:sldId id="376" r:id="rId89"/>
    <p:sldId id="377" r:id="rId90"/>
    <p:sldId id="378" r:id="rId91"/>
    <p:sldId id="379" r:id="rId92"/>
    <p:sldId id="381" r:id="rId93"/>
    <p:sldId id="383" r:id="rId94"/>
    <p:sldId id="384" r:id="rId95"/>
    <p:sldId id="256" r:id="rId96"/>
    <p:sldId id="257" r:id="rId97"/>
    <p:sldId id="258" r:id="rId98"/>
    <p:sldId id="259" r:id="rId99"/>
    <p:sldId id="260" r:id="rId100"/>
    <p:sldId id="261" r:id="rId101"/>
    <p:sldId id="262" r:id="rId102"/>
    <p:sldId id="263" r:id="rId103"/>
    <p:sldId id="264" r:id="rId104"/>
    <p:sldId id="265" r:id="rId105"/>
    <p:sldId id="266" r:id="rId106"/>
    <p:sldId id="267" r:id="rId107"/>
    <p:sldId id="268" r:id="rId108"/>
    <p:sldId id="269" r:id="rId109"/>
    <p:sldId id="270" r:id="rId110"/>
    <p:sldId id="271" r:id="rId111"/>
    <p:sldId id="385" r:id="rId112"/>
    <p:sldId id="386" r:id="rId113"/>
  </p:sldIdLst>
  <p:sldSz cx="9144000" cy="6858000" type="screen4x3"/>
  <p:notesSz cx="6858000" cy="9144000"/>
  <p:custDataLst>
    <p:tags r:id="rId1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gs" Target="tags/tag1.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4F209B5-225A-456B-9CD0-FDAA4072717A}" type="datetimeFigureOut">
              <a:rPr lang="es-MX" smtClean="0"/>
              <a:t>01/06/2017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EA24A2-4CAA-46F2-9E67-9CBA88437E7A}"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6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F209B5-225A-456B-9CD0-FDAA4072717A}" type="datetimeFigureOut">
              <a:rPr lang="es-MX" smtClean="0"/>
              <a:t>01/06/2017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250071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F209B5-225A-456B-9CD0-FDAA4072717A}" type="datetimeFigureOut">
              <a:rPr lang="es-MX" smtClean="0"/>
              <a:t>01/06/2017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187557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_tradnl"/>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_tradnl"/>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119F13F7-BD0C-418A-854A-99AB62E40F2F}" type="slidenum">
              <a:rPr lang="es-ES_tradnl"/>
              <a:pPr/>
              <a:t>‹Nº›</a:t>
            </a:fld>
            <a:endParaRPr lang="es-ES_tradnl"/>
          </a:p>
        </p:txBody>
      </p:sp>
    </p:spTree>
    <p:extLst>
      <p:ext uri="{BB962C8B-B14F-4D97-AF65-F5344CB8AC3E}">
        <p14:creationId xmlns:p14="http://schemas.microsoft.com/office/powerpoint/2010/main" val="70152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F209B5-225A-456B-9CD0-FDAA4072717A}" type="datetimeFigureOut">
              <a:rPr lang="es-MX" smtClean="0"/>
              <a:t>01/06/2017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11337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4F209B5-225A-456B-9CD0-FDAA4072717A}" type="datetimeFigureOut">
              <a:rPr lang="es-MX" smtClean="0"/>
              <a:t>01/06/2017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EA24A2-4CAA-46F2-9E67-9CBA88437E7A}" type="slidenum">
              <a:rPr lang="es-MX" smtClean="0"/>
              <a:t>‹Nº›</a:t>
            </a:fld>
            <a:endParaRPr lang="es-MX"/>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66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F209B5-225A-456B-9CD0-FDAA4072717A}" type="datetimeFigureOut">
              <a:rPr lang="es-MX" smtClean="0"/>
              <a:t>01/06/2017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196044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F209B5-225A-456B-9CD0-FDAA4072717A}" type="datetimeFigureOut">
              <a:rPr lang="es-MX" smtClean="0"/>
              <a:t>01/06/2017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79742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4F209B5-225A-456B-9CD0-FDAA4072717A}" type="datetimeFigureOut">
              <a:rPr lang="es-MX" smtClean="0"/>
              <a:t>01/06/2017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56467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F209B5-225A-456B-9CD0-FDAA4072717A}" type="datetimeFigureOut">
              <a:rPr lang="es-MX" smtClean="0"/>
              <a:t>01/06/2017</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329457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F209B5-225A-456B-9CD0-FDAA4072717A}" type="datetimeFigureOut">
              <a:rPr lang="es-MX" smtClean="0"/>
              <a:t>01/06/2017</a:t>
            </a:fld>
            <a:endParaRPr lang="es-MX"/>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EA24A2-4CAA-46F2-9E67-9CBA88437E7A}" type="slidenum">
              <a:rPr lang="es-MX" smtClean="0"/>
              <a:t>‹Nº›</a:t>
            </a:fld>
            <a:endParaRPr lang="es-MX"/>
          </a:p>
        </p:txBody>
      </p:sp>
    </p:spTree>
    <p:extLst>
      <p:ext uri="{BB962C8B-B14F-4D97-AF65-F5344CB8AC3E}">
        <p14:creationId xmlns:p14="http://schemas.microsoft.com/office/powerpoint/2010/main" val="5341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4F209B5-225A-456B-9CD0-FDAA4072717A}" type="datetimeFigureOut">
              <a:rPr lang="es-MX" smtClean="0"/>
              <a:t>01/06/2017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EA24A2-4CAA-46F2-9E67-9CBA88437E7A}" type="slidenum">
              <a:rPr lang="es-MX" smtClean="0"/>
              <a:t>‹Nº›</a:t>
            </a:fld>
            <a:endParaRPr lang="es-MX"/>
          </a:p>
        </p:txBody>
      </p:sp>
    </p:spTree>
    <p:extLst>
      <p:ext uri="{BB962C8B-B14F-4D97-AF65-F5344CB8AC3E}">
        <p14:creationId xmlns:p14="http://schemas.microsoft.com/office/powerpoint/2010/main" val="214066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F209B5-225A-456B-9CD0-FDAA4072717A}" type="datetimeFigureOut">
              <a:rPr lang="es-MX" smtClean="0"/>
              <a:t>01/06/2017</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EEA24A2-4CAA-46F2-9E67-9CBA88437E7A}" type="slidenum">
              <a:rPr lang="es-MX" smtClean="0"/>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16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Título"/>
          <p:cNvSpPr>
            <a:spLocks noGrp="1"/>
          </p:cNvSpPr>
          <p:nvPr>
            <p:ph type="title"/>
          </p:nvPr>
        </p:nvSpPr>
        <p:spPr>
          <a:xfrm>
            <a:off x="1979712" y="1412776"/>
            <a:ext cx="5383560" cy="1296144"/>
          </a:xfrm>
        </p:spPr>
        <p:txBody>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CAPÍTULO VI</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Subtítulo"/>
          <p:cNvSpPr>
            <a:spLocks noGrp="1"/>
          </p:cNvSpPr>
          <p:nvPr>
            <p:ph type="body" idx="1"/>
          </p:nvPr>
        </p:nvSpPr>
        <p:spPr>
          <a:xfrm>
            <a:off x="1403648" y="2734559"/>
            <a:ext cx="6540312" cy="864096"/>
          </a:xfrm>
        </p:spPr>
        <p:txBody>
          <a:bodyPr>
            <a:normAutofit fontScale="92500"/>
          </a:bodyPr>
          <a:lstStyle/>
          <a:p>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LOGÍSTICA DEL FUTURO BAJO EL ENFOQUE DE LA MANUFACTURA DE CLASE MUNDIAL</a:t>
            </a:r>
          </a:p>
          <a:p>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4" descr="http://www.manzanilloxport.com/mx-content/noticias/2011/07/1/logistic_en_mexico_cuello_de_botella.jpg"/>
          <p:cNvPicPr>
            <a:picLocks noChangeAspect="1" noChangeArrowheads="1"/>
          </p:cNvPicPr>
          <p:nvPr/>
        </p:nvPicPr>
        <p:blipFill rotWithShape="1">
          <a:blip r:embed="rId2">
            <a:extLst>
              <a:ext uri="{28A0092B-C50C-407E-A947-70E740481C1C}">
                <a14:useLocalDpi xmlns:a14="http://schemas.microsoft.com/office/drawing/2010/main" val="0"/>
              </a:ext>
            </a:extLst>
          </a:blip>
          <a:srcRect t="15034" b="10580"/>
          <a:stretch/>
        </p:blipFill>
        <p:spPr bwMode="auto">
          <a:xfrm>
            <a:off x="3131840" y="3631340"/>
            <a:ext cx="3024336" cy="1351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0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55576" y="1628800"/>
            <a:ext cx="8064896" cy="1512168"/>
          </a:xfrm>
        </p:spPr>
        <p:txBody>
          <a:bodyPr>
            <a:normAutofit lnSpcReduction="10000"/>
          </a:bodyPr>
          <a:lstStyle/>
          <a:p>
            <a:pPr algn="just">
              <a:buNone/>
            </a:pPr>
            <a:r>
              <a:rPr lang="es-ES" sz="1800" b="1" dirty="0"/>
              <a:t>Sistema de producción por componente fijo</a:t>
            </a:r>
            <a:endParaRPr lang="es-ES" sz="1800" dirty="0"/>
          </a:p>
          <a:p>
            <a:pPr algn="just">
              <a:buNone/>
            </a:pPr>
            <a:r>
              <a:rPr lang="es-ES" sz="1800" dirty="0"/>
              <a:t>	Este tipo de sistema de producción se sitúa alrededor del producto, es decir, materias primas, maquinaria, mano de obra, etc.; se trasladan hacia donde se elaborará el producto final, claro ejemplo de este tipo de sistemas es la fabricación de barcos o la construcción de un edificio.</a:t>
            </a:r>
          </a:p>
          <a:p>
            <a:pPr algn="just">
              <a:buNone/>
            </a:pPr>
            <a:endParaRPr lang="es-ES" sz="1800" dirty="0"/>
          </a:p>
          <a:p>
            <a:pPr algn="just">
              <a:buNone/>
            </a:pPr>
            <a:endParaRPr lang="es-ES" sz="1800" dirty="0"/>
          </a:p>
        </p:txBody>
      </p:sp>
      <p:pic>
        <p:nvPicPr>
          <p:cNvPr id="91138" name="Picture 2" descr="http://images.encydia.com/thumb/7/76/Cuxhaven_schiff_wiesbaden_aus_gdy.jpg/250px-Cuxhaven_schiff_wiesbaden_aus_gdy.jpg"/>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131840" y="3284984"/>
            <a:ext cx="3312368" cy="2172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96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03471803"/>
              </p:ext>
            </p:extLst>
          </p:nvPr>
        </p:nvGraphicFramePr>
        <p:xfrm>
          <a:off x="1187624" y="1600224"/>
          <a:ext cx="6584901" cy="3874741"/>
        </p:xfrm>
        <a:graphic>
          <a:graphicData uri="http://schemas.openxmlformats.org/drawingml/2006/table">
            <a:tbl>
              <a:tblPr>
                <a:tableStyleId>{5C22544A-7EE6-4342-B048-85BDC9FD1C3A}</a:tableStyleId>
              </a:tblPr>
              <a:tblGrid>
                <a:gridCol w="1299183">
                  <a:extLst>
                    <a:ext uri="{9D8B030D-6E8A-4147-A177-3AD203B41FA5}">
                      <a16:colId xmlns:a16="http://schemas.microsoft.com/office/drawing/2014/main" val="20000"/>
                    </a:ext>
                  </a:extLst>
                </a:gridCol>
                <a:gridCol w="3185668">
                  <a:extLst>
                    <a:ext uri="{9D8B030D-6E8A-4147-A177-3AD203B41FA5}">
                      <a16:colId xmlns:a16="http://schemas.microsoft.com/office/drawing/2014/main" val="20001"/>
                    </a:ext>
                  </a:extLst>
                </a:gridCol>
                <a:gridCol w="2100050">
                  <a:extLst>
                    <a:ext uri="{9D8B030D-6E8A-4147-A177-3AD203B41FA5}">
                      <a16:colId xmlns:a16="http://schemas.microsoft.com/office/drawing/2014/main" val="20002"/>
                    </a:ext>
                  </a:extLst>
                </a:gridCol>
              </a:tblGrid>
              <a:tr h="1076317">
                <a:tc>
                  <a:txBody>
                    <a:bodyPr/>
                    <a:lstStyle/>
                    <a:p>
                      <a:pPr algn="ctr" fontAlgn="ctr"/>
                      <a:r>
                        <a:rPr lang="es-MX" sz="1400" u="none" strike="noStrike" dirty="0">
                          <a:effectLst>
                            <a:outerShdw blurRad="38100" dist="38100" dir="2700000" algn="tl">
                              <a:srgbClr val="000000">
                                <a:alpha val="43137"/>
                              </a:srgbClr>
                            </a:outerShdw>
                          </a:effectLst>
                        </a:rPr>
                        <a:t>Embarque diario</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Indica que se proporciona información manual para la elaboración de productos, generalmente se enfoca a las órdenes de trabajo. </a:t>
                      </a:r>
                      <a:endParaRPr lang="es-MX" sz="1400" b="0" i="0" u="none" strike="noStrike">
                        <a:solidFill>
                          <a:srgbClr val="000000"/>
                        </a:solidFill>
                        <a:effectLst/>
                        <a:latin typeface="Calibri"/>
                      </a:endParaRPr>
                    </a:p>
                  </a:txBody>
                  <a:tcPr marL="0" marR="0" marT="0" marB="0" anchor="ctr"/>
                </a:tc>
                <a:tc>
                  <a:txBody>
                    <a:bodyPr/>
                    <a:lstStyle/>
                    <a:p>
                      <a:pPr algn="ctr" fontAlgn="b"/>
                      <a:r>
                        <a:rPr lang="es-MX" sz="1800" b="1" u="none" strike="noStrike" dirty="0">
                          <a:effectLst/>
                        </a:rPr>
                        <a:t>Diario</a:t>
                      </a:r>
                      <a:endParaRPr lang="es-MX" sz="180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val="10000"/>
                  </a:ext>
                </a:extLst>
              </a:tr>
              <a:tr h="1076317">
                <a:tc>
                  <a:txBody>
                    <a:bodyPr/>
                    <a:lstStyle/>
                    <a:p>
                      <a:pPr algn="ctr" fontAlgn="ctr"/>
                      <a:r>
                        <a:rPr lang="es-MX" sz="1400" u="none" strike="noStrike">
                          <a:effectLst>
                            <a:outerShdw blurRad="38100" dist="38100" dir="2700000" algn="tl">
                              <a:srgbClr val="000000">
                                <a:alpha val="43137"/>
                              </a:srgbClr>
                            </a:outerShdw>
                          </a:effectLst>
                        </a:rPr>
                        <a:t>Información mensual</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Significa que se está proporcionando información mensual vía electrónica, la cual va a determinar la cantidad de fabricación o respuesta de la empresa.</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645790">
                <a:tc>
                  <a:txBody>
                    <a:bodyPr/>
                    <a:lstStyle/>
                    <a:p>
                      <a:pPr algn="ctr" fontAlgn="ctr"/>
                      <a:r>
                        <a:rPr lang="es-MX" sz="1400" u="none" strike="noStrike">
                          <a:effectLst>
                            <a:outerShdw blurRad="38100" dist="38100" dir="2700000" algn="tl">
                              <a:srgbClr val="000000">
                                <a:alpha val="43137"/>
                              </a:srgbClr>
                            </a:outerShdw>
                          </a:effectLst>
                        </a:rPr>
                        <a:t>Producción Kanban</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Este símbolo envía la señal para producción de un determinado numero de partes. </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1076317">
                <a:tc>
                  <a:txBody>
                    <a:bodyPr/>
                    <a:lstStyle/>
                    <a:p>
                      <a:pPr algn="ctr" fontAlgn="ctr"/>
                      <a:r>
                        <a:rPr lang="es-MX" sz="1400" u="none" strike="noStrike" dirty="0">
                          <a:effectLst>
                            <a:outerShdw blurRad="38100" dist="38100" dir="2700000" algn="tl">
                              <a:srgbClr val="000000">
                                <a:alpha val="43137"/>
                              </a:srgbClr>
                            </a:outerShdw>
                          </a:effectLst>
                        </a:rPr>
                        <a:t>Retirada </a:t>
                      </a:r>
                      <a:r>
                        <a:rPr lang="es-MX" sz="1400" u="none" strike="noStrike" dirty="0" err="1">
                          <a:effectLst>
                            <a:outerShdw blurRad="38100" dist="38100" dir="2700000" algn="tl">
                              <a:srgbClr val="000000">
                                <a:alpha val="43137"/>
                              </a:srgbClr>
                            </a:outerShdw>
                          </a:effectLst>
                        </a:rPr>
                        <a:t>Kanban</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Ilustra que un material se va a retirar hacia un supermercado, el cual envía una señal para que la operación anterior proceda a fabricar la cantidad de piezas retiradas.</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bl>
          </a:graphicData>
        </a:graphic>
      </p:graphicFrame>
      <p:cxnSp>
        <p:nvCxnSpPr>
          <p:cNvPr id="3" name="17 Conector recto de flecha"/>
          <p:cNvCxnSpPr/>
          <p:nvPr/>
        </p:nvCxnSpPr>
        <p:spPr>
          <a:xfrm>
            <a:off x="6480175" y="1894533"/>
            <a:ext cx="657225" cy="628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 name="20 Imagen"/>
          <p:cNvPicPr>
            <a:picLocks noChangeAspect="1"/>
          </p:cNvPicPr>
          <p:nvPr/>
        </p:nvPicPr>
        <p:blipFill rotWithShape="1">
          <a:blip r:embed="rId2">
            <a:extLst>
              <a:ext uri="{28A0092B-C50C-407E-A947-70E740481C1C}">
                <a14:useLocalDpi xmlns:a14="http://schemas.microsoft.com/office/drawing/2010/main" val="0"/>
              </a:ext>
            </a:extLst>
          </a:blip>
          <a:srcRect l="47654" t="10273" r="45927" b="86453"/>
          <a:stretch/>
        </p:blipFill>
        <p:spPr>
          <a:xfrm>
            <a:off x="6078834" y="2885133"/>
            <a:ext cx="1314450" cy="733425"/>
          </a:xfrm>
          <a:prstGeom prst="rect">
            <a:avLst/>
          </a:prstGeom>
        </p:spPr>
      </p:pic>
      <p:pic>
        <p:nvPicPr>
          <p:cNvPr id="5" name="22 Imagen"/>
          <p:cNvPicPr>
            <a:picLocks noChangeAspect="1"/>
          </p:cNvPicPr>
          <p:nvPr/>
        </p:nvPicPr>
        <p:blipFill rotWithShape="1">
          <a:blip r:embed="rId2">
            <a:extLst>
              <a:ext uri="{28A0092B-C50C-407E-A947-70E740481C1C}">
                <a14:useLocalDpi xmlns:a14="http://schemas.microsoft.com/office/drawing/2010/main" val="0"/>
              </a:ext>
            </a:extLst>
          </a:blip>
          <a:srcRect l="47654" t="15240" r="45927" b="82615"/>
          <a:stretch/>
        </p:blipFill>
        <p:spPr>
          <a:xfrm>
            <a:off x="6012160" y="3861048"/>
            <a:ext cx="1447800" cy="528637"/>
          </a:xfrm>
          <a:prstGeom prst="rect">
            <a:avLst/>
          </a:prstGeom>
        </p:spPr>
      </p:pic>
      <p:pic>
        <p:nvPicPr>
          <p:cNvPr id="6" name="33 Imagen"/>
          <p:cNvPicPr>
            <a:picLocks noChangeAspect="1"/>
          </p:cNvPicPr>
          <p:nvPr/>
        </p:nvPicPr>
        <p:blipFill rotWithShape="1">
          <a:blip r:embed="rId3"/>
          <a:srcRect l="62664" t="55382" r="30851" b="39243"/>
          <a:stretch/>
        </p:blipFill>
        <p:spPr>
          <a:xfrm>
            <a:off x="6083597" y="4509120"/>
            <a:ext cx="1304925" cy="676275"/>
          </a:xfrm>
          <a:prstGeom prst="rect">
            <a:avLst/>
          </a:prstGeom>
        </p:spPr>
      </p:pic>
    </p:spTree>
    <p:extLst>
      <p:ext uri="{BB962C8B-B14F-4D97-AF65-F5344CB8AC3E}">
        <p14:creationId xmlns:p14="http://schemas.microsoft.com/office/powerpoint/2010/main" val="27952437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13949205"/>
              </p:ext>
            </p:extLst>
          </p:nvPr>
        </p:nvGraphicFramePr>
        <p:xfrm>
          <a:off x="1331640" y="1269776"/>
          <a:ext cx="6624736" cy="4031431"/>
        </p:xfrm>
        <a:graphic>
          <a:graphicData uri="http://schemas.openxmlformats.org/drawingml/2006/table">
            <a:tbl>
              <a:tblPr>
                <a:tableStyleId>{5C22544A-7EE6-4342-B048-85BDC9FD1C3A}</a:tableStyleId>
              </a:tblPr>
              <a:tblGrid>
                <a:gridCol w="1307042">
                  <a:extLst>
                    <a:ext uri="{9D8B030D-6E8A-4147-A177-3AD203B41FA5}">
                      <a16:colId xmlns:a16="http://schemas.microsoft.com/office/drawing/2014/main" val="20000"/>
                    </a:ext>
                  </a:extLst>
                </a:gridCol>
                <a:gridCol w="3204940">
                  <a:extLst>
                    <a:ext uri="{9D8B030D-6E8A-4147-A177-3AD203B41FA5}">
                      <a16:colId xmlns:a16="http://schemas.microsoft.com/office/drawing/2014/main" val="20001"/>
                    </a:ext>
                  </a:extLst>
                </a:gridCol>
                <a:gridCol w="2112754">
                  <a:extLst>
                    <a:ext uri="{9D8B030D-6E8A-4147-A177-3AD203B41FA5}">
                      <a16:colId xmlns:a16="http://schemas.microsoft.com/office/drawing/2014/main" val="20002"/>
                    </a:ext>
                  </a:extLst>
                </a:gridCol>
              </a:tblGrid>
              <a:tr h="1343810">
                <a:tc>
                  <a:txBody>
                    <a:bodyPr/>
                    <a:lstStyle/>
                    <a:p>
                      <a:pPr algn="ctr" fontAlgn="ctr"/>
                      <a:r>
                        <a:rPr lang="es-MX" sz="1400" u="none" strike="noStrike" dirty="0">
                          <a:effectLst>
                            <a:outerShdw blurRad="38100" dist="38100" dir="2700000" algn="tl">
                              <a:srgbClr val="000000">
                                <a:alpha val="43137"/>
                              </a:srgbClr>
                            </a:outerShdw>
                          </a:effectLst>
                        </a:rPr>
                        <a:t>Señales </a:t>
                      </a:r>
                      <a:r>
                        <a:rPr lang="es-MX" sz="1400" u="none" strike="noStrike" dirty="0" err="1">
                          <a:effectLst>
                            <a:outerShdw blurRad="38100" dist="38100" dir="2700000" algn="tl">
                              <a:srgbClr val="000000">
                                <a:alpha val="43137"/>
                              </a:srgbClr>
                            </a:outerShdw>
                          </a:effectLst>
                        </a:rPr>
                        <a:t>Kanban</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Ícono que señala el inventario que está nivelado dentro de cada supermercado en medio de dos procesos. </a:t>
                      </a:r>
                      <a:endParaRPr lang="es-MX" sz="1400" b="0" i="0" u="none" strike="noStrike" dirty="0">
                        <a:solidFill>
                          <a:srgbClr val="000000"/>
                        </a:solidFill>
                        <a:effectLst/>
                        <a:latin typeface="Calibri"/>
                      </a:endParaRPr>
                    </a:p>
                  </a:txBody>
                  <a:tcPr marL="0" marR="0" marT="0" marB="0" anchor="ctr"/>
                </a:tc>
                <a:tc>
                  <a:txBody>
                    <a:bodyPr/>
                    <a:lstStyle/>
                    <a:p>
                      <a:pPr algn="l" fontAlgn="b"/>
                      <a:r>
                        <a:rPr lang="es-MX" sz="1100" u="none" strike="noStrike">
                          <a:effectLst/>
                        </a:rPr>
                        <a:t> </a:t>
                      </a:r>
                      <a:endParaRPr lang="es-MX" sz="1100" b="0" i="0" u="none" strike="noStrike">
                        <a:solidFill>
                          <a:srgbClr val="000000"/>
                        </a:solidFill>
                        <a:effectLst/>
                        <a:latin typeface="Calibri"/>
                      </a:endParaRPr>
                    </a:p>
                  </a:txBody>
                  <a:tcPr marL="0" marR="0" marT="0" marB="0"/>
                </a:tc>
                <a:extLst>
                  <a:ext uri="{0D108BD9-81ED-4DB2-BD59-A6C34878D82A}">
                    <a16:rowId xmlns:a16="http://schemas.microsoft.com/office/drawing/2014/main" val="10000"/>
                  </a:ext>
                </a:extLst>
              </a:tr>
              <a:tr h="1679763">
                <a:tc>
                  <a:txBody>
                    <a:bodyPr/>
                    <a:lstStyle/>
                    <a:p>
                      <a:pPr algn="ctr" fontAlgn="ctr"/>
                      <a:r>
                        <a:rPr lang="es-MX" sz="1400" u="none" strike="noStrike">
                          <a:effectLst>
                            <a:outerShdw blurRad="38100" dist="38100" dir="2700000" algn="tl">
                              <a:srgbClr val="000000">
                                <a:alpha val="43137"/>
                              </a:srgbClr>
                            </a:outerShdw>
                          </a:effectLst>
                        </a:rPr>
                        <a:t>Tarjeta Kanban</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Es un ícono en el cual se señala la cantidad a recoger. Con frecuencia se utilizaban dos tarjetas, para el intercambio de retiro y ordenar la producción. </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1007858">
                <a:tc>
                  <a:txBody>
                    <a:bodyPr/>
                    <a:lstStyle/>
                    <a:p>
                      <a:pPr algn="ctr" fontAlgn="ctr"/>
                      <a:r>
                        <a:rPr lang="es-MX" sz="1400" u="none" strike="noStrike" dirty="0">
                          <a:effectLst>
                            <a:outerShdw blurRad="38100" dist="38100" dir="2700000" algn="tl">
                              <a:srgbClr val="000000">
                                <a:alpha val="43137"/>
                              </a:srgbClr>
                            </a:outerShdw>
                          </a:effectLst>
                        </a:rPr>
                        <a:t>Secuencia de Jalar</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Representa el retirar material de </a:t>
                      </a:r>
                      <a:r>
                        <a:rPr lang="es-MX" sz="1400" u="none" strike="noStrike" dirty="0" err="1">
                          <a:effectLst/>
                        </a:rPr>
                        <a:t>subensambles</a:t>
                      </a:r>
                      <a:r>
                        <a:rPr lang="es-MX" sz="1400" u="none" strike="noStrike" dirty="0">
                          <a:effectLst/>
                        </a:rPr>
                        <a:t>, para producir un determinado numero de artículos.</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bl>
          </a:graphicData>
        </a:graphic>
      </p:graphicFrame>
      <p:pic>
        <p:nvPicPr>
          <p:cNvPr id="3" name="24 Imagen"/>
          <p:cNvPicPr>
            <a:picLocks noChangeAspect="1"/>
          </p:cNvPicPr>
          <p:nvPr/>
        </p:nvPicPr>
        <p:blipFill rotWithShape="1">
          <a:blip r:embed="rId2">
            <a:extLst>
              <a:ext uri="{28A0092B-C50C-407E-A947-70E740481C1C}">
                <a14:useLocalDpi xmlns:a14="http://schemas.microsoft.com/office/drawing/2010/main" val="0"/>
              </a:ext>
            </a:extLst>
          </a:blip>
          <a:srcRect l="48892" t="24383" r="47354" b="73843"/>
          <a:stretch/>
        </p:blipFill>
        <p:spPr>
          <a:xfrm>
            <a:off x="6075395" y="1484549"/>
            <a:ext cx="1616763" cy="835122"/>
          </a:xfrm>
          <a:prstGeom prst="rect">
            <a:avLst/>
          </a:prstGeom>
        </p:spPr>
      </p:pic>
      <p:pic>
        <p:nvPicPr>
          <p:cNvPr id="4" name="25 Imagen"/>
          <p:cNvPicPr>
            <a:picLocks noChangeAspect="1"/>
          </p:cNvPicPr>
          <p:nvPr/>
        </p:nvPicPr>
        <p:blipFill rotWithShape="1">
          <a:blip r:embed="rId2">
            <a:extLst>
              <a:ext uri="{28A0092B-C50C-407E-A947-70E740481C1C}">
                <a14:useLocalDpi xmlns:a14="http://schemas.microsoft.com/office/drawing/2010/main" val="0"/>
              </a:ext>
            </a:extLst>
          </a:blip>
          <a:srcRect l="49505" t="27770" r="48026" b="69860"/>
          <a:stretch/>
        </p:blipFill>
        <p:spPr>
          <a:xfrm>
            <a:off x="6407527" y="2996952"/>
            <a:ext cx="952501" cy="1000125"/>
          </a:xfrm>
          <a:prstGeom prst="rect">
            <a:avLst/>
          </a:prstGeom>
        </p:spPr>
      </p:pic>
      <p:pic>
        <p:nvPicPr>
          <p:cNvPr id="5" name="26 Imagen"/>
          <p:cNvPicPr>
            <a:picLocks noChangeAspect="1"/>
          </p:cNvPicPr>
          <p:nvPr/>
        </p:nvPicPr>
        <p:blipFill rotWithShape="1">
          <a:blip r:embed="rId2">
            <a:extLst>
              <a:ext uri="{28A0092B-C50C-407E-A947-70E740481C1C}">
                <a14:useLocalDpi xmlns:a14="http://schemas.microsoft.com/office/drawing/2010/main" val="0"/>
              </a:ext>
            </a:extLst>
          </a:blip>
          <a:srcRect l="49629" t="32397" r="47285" b="65119"/>
          <a:stretch/>
        </p:blipFill>
        <p:spPr>
          <a:xfrm>
            <a:off x="6473178" y="4421015"/>
            <a:ext cx="821195" cy="724064"/>
          </a:xfrm>
          <a:prstGeom prst="rect">
            <a:avLst/>
          </a:prstGeom>
        </p:spPr>
      </p:pic>
    </p:spTree>
    <p:extLst>
      <p:ext uri="{BB962C8B-B14F-4D97-AF65-F5344CB8AC3E}">
        <p14:creationId xmlns:p14="http://schemas.microsoft.com/office/powerpoint/2010/main" val="32455068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0780473"/>
              </p:ext>
            </p:extLst>
          </p:nvPr>
        </p:nvGraphicFramePr>
        <p:xfrm>
          <a:off x="1187624" y="1124744"/>
          <a:ext cx="6629226" cy="4536503"/>
        </p:xfrm>
        <a:graphic>
          <a:graphicData uri="http://schemas.openxmlformats.org/drawingml/2006/table">
            <a:tbl>
              <a:tblPr>
                <a:tableStyleId>{5C22544A-7EE6-4342-B048-85BDC9FD1C3A}</a:tableStyleId>
              </a:tblPr>
              <a:tblGrid>
                <a:gridCol w="1307928">
                  <a:extLst>
                    <a:ext uri="{9D8B030D-6E8A-4147-A177-3AD203B41FA5}">
                      <a16:colId xmlns:a16="http://schemas.microsoft.com/office/drawing/2014/main" val="20000"/>
                    </a:ext>
                  </a:extLst>
                </a:gridCol>
                <a:gridCol w="3207112">
                  <a:extLst>
                    <a:ext uri="{9D8B030D-6E8A-4147-A177-3AD203B41FA5}">
                      <a16:colId xmlns:a16="http://schemas.microsoft.com/office/drawing/2014/main" val="20001"/>
                    </a:ext>
                  </a:extLst>
                </a:gridCol>
                <a:gridCol w="2114186">
                  <a:extLst>
                    <a:ext uri="{9D8B030D-6E8A-4147-A177-3AD203B41FA5}">
                      <a16:colId xmlns:a16="http://schemas.microsoft.com/office/drawing/2014/main" val="20002"/>
                    </a:ext>
                  </a:extLst>
                </a:gridCol>
              </a:tblGrid>
              <a:tr h="1143875">
                <a:tc>
                  <a:txBody>
                    <a:bodyPr/>
                    <a:lstStyle/>
                    <a:p>
                      <a:pPr algn="ctr" fontAlgn="ctr"/>
                      <a:r>
                        <a:rPr lang="es-MX" sz="1400" u="none" strike="noStrike" dirty="0">
                          <a:effectLst>
                            <a:outerShdw blurRad="38100" dist="38100" dir="2700000" algn="tl">
                              <a:srgbClr val="000000">
                                <a:alpha val="43137"/>
                              </a:srgbClr>
                            </a:outerShdw>
                          </a:effectLst>
                        </a:rPr>
                        <a:t>Balanceo de cargas </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Es la herramienta que se utiliza en los kanban para nivelar la producción.</a:t>
                      </a:r>
                      <a:endParaRPr lang="es-MX" sz="1400" b="0" i="0" u="none" strike="noStrike">
                        <a:solidFill>
                          <a:srgbClr val="000000"/>
                        </a:solidFill>
                        <a:effectLst/>
                        <a:latin typeface="Calibri"/>
                      </a:endParaRPr>
                    </a:p>
                  </a:txBody>
                  <a:tcPr marL="0" marR="0" marT="0" marB="0" anchor="ctr"/>
                </a:tc>
                <a:tc>
                  <a:txBody>
                    <a:bodyPr/>
                    <a:lstStyle/>
                    <a:p>
                      <a:pPr algn="l" fontAlgn="b"/>
                      <a:r>
                        <a:rPr lang="es-MX" sz="1100" u="none" strike="noStrike" dirty="0">
                          <a:effectLst/>
                        </a:rPr>
                        <a:t> </a:t>
                      </a:r>
                      <a:endParaRPr lang="es-MX" sz="1100" b="0" i="0" u="none" strike="noStrike" dirty="0">
                        <a:solidFill>
                          <a:srgbClr val="000000"/>
                        </a:solidFill>
                        <a:effectLst/>
                        <a:latin typeface="Calibri"/>
                      </a:endParaRPr>
                    </a:p>
                  </a:txBody>
                  <a:tcPr marL="0" marR="0" marT="0" marB="0"/>
                </a:tc>
                <a:extLst>
                  <a:ext uri="{0D108BD9-81ED-4DB2-BD59-A6C34878D82A}">
                    <a16:rowId xmlns:a16="http://schemas.microsoft.com/office/drawing/2014/main" val="10000"/>
                  </a:ext>
                </a:extLst>
              </a:tr>
              <a:tr h="1299857">
                <a:tc>
                  <a:txBody>
                    <a:bodyPr/>
                    <a:lstStyle/>
                    <a:p>
                      <a:pPr algn="ctr" fontAlgn="ctr"/>
                      <a:r>
                        <a:rPr lang="es-MX" sz="1400" u="none" strike="noStrike">
                          <a:effectLst>
                            <a:outerShdw blurRad="38100" dist="38100" dir="2700000" algn="tl">
                              <a:srgbClr val="000000">
                                <a:alpha val="43137"/>
                              </a:srgbClr>
                            </a:outerShdw>
                          </a:effectLst>
                        </a:rPr>
                        <a:t>MRP/ERP</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Este símbolo determina la utilización de los diferentes métodos para ordenar la programación de la producción requerida por el cliente u otros métodos centralizados. </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1039886">
                <a:tc>
                  <a:txBody>
                    <a:bodyPr/>
                    <a:lstStyle/>
                    <a:p>
                      <a:pPr algn="ctr" fontAlgn="ctr"/>
                      <a:r>
                        <a:rPr lang="es-MX" sz="1400" u="none" strike="noStrike">
                          <a:effectLst>
                            <a:outerShdw blurRad="38100" dist="38100" dir="2700000" algn="tl">
                              <a:srgbClr val="000000">
                                <a:alpha val="43137"/>
                              </a:srgbClr>
                            </a:outerShdw>
                          </a:effectLst>
                        </a:rPr>
                        <a:t>Operario</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Representa al operario en cada estación de trabajo. Se agrega un numero adicional para indicar el plural de trabajadores.</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1052885">
                <a:tc>
                  <a:txBody>
                    <a:bodyPr/>
                    <a:lstStyle/>
                    <a:p>
                      <a:pPr algn="ctr" fontAlgn="ctr"/>
                      <a:r>
                        <a:rPr lang="es-MX" sz="1400" u="none" strike="noStrike" dirty="0">
                          <a:effectLst>
                            <a:outerShdw blurRad="38100" dist="38100" dir="2700000" algn="tl">
                              <a:srgbClr val="000000">
                                <a:alpha val="43137"/>
                              </a:srgbClr>
                            </a:outerShdw>
                          </a:effectLst>
                        </a:rPr>
                        <a:t>Mejora </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Se emplea en el mapeo de cadena de valor a futuro, ya que es en el que se aplican las mejoras en el proceso. </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bl>
          </a:graphicData>
        </a:graphic>
      </p:graphicFrame>
      <p:pic>
        <p:nvPicPr>
          <p:cNvPr id="3" name="27 Imagen"/>
          <p:cNvPicPr>
            <a:picLocks noChangeAspect="1"/>
          </p:cNvPicPr>
          <p:nvPr/>
        </p:nvPicPr>
        <p:blipFill rotWithShape="1">
          <a:blip r:embed="rId2">
            <a:extLst>
              <a:ext uri="{28A0092B-C50C-407E-A947-70E740481C1C}">
                <a14:useLocalDpi xmlns:a14="http://schemas.microsoft.com/office/drawing/2010/main" val="0"/>
              </a:ext>
            </a:extLst>
          </a:blip>
          <a:srcRect l="48542" t="37015" r="47285" b="61446"/>
          <a:stretch/>
        </p:blipFill>
        <p:spPr>
          <a:xfrm>
            <a:off x="5910444" y="1412776"/>
            <a:ext cx="1769694" cy="713826"/>
          </a:xfrm>
          <a:prstGeom prst="rect">
            <a:avLst/>
          </a:prstGeom>
        </p:spPr>
      </p:pic>
      <p:pic>
        <p:nvPicPr>
          <p:cNvPr id="4" name="28 Imagen"/>
          <p:cNvPicPr>
            <a:picLocks noChangeAspect="1"/>
          </p:cNvPicPr>
          <p:nvPr/>
        </p:nvPicPr>
        <p:blipFill rotWithShape="1">
          <a:blip r:embed="rId2">
            <a:extLst>
              <a:ext uri="{28A0092B-C50C-407E-A947-70E740481C1C}">
                <a14:useLocalDpi xmlns:a14="http://schemas.microsoft.com/office/drawing/2010/main" val="0"/>
              </a:ext>
            </a:extLst>
          </a:blip>
          <a:srcRect l="49348" t="40542" r="48197" b="56989"/>
          <a:stretch/>
        </p:blipFill>
        <p:spPr>
          <a:xfrm>
            <a:off x="6342854" y="2429883"/>
            <a:ext cx="904875" cy="995583"/>
          </a:xfrm>
          <a:prstGeom prst="rect">
            <a:avLst/>
          </a:prstGeom>
        </p:spPr>
      </p:pic>
      <p:pic>
        <p:nvPicPr>
          <p:cNvPr id="5" name="30 Imagen"/>
          <p:cNvPicPr>
            <a:picLocks noChangeAspect="1"/>
          </p:cNvPicPr>
          <p:nvPr/>
        </p:nvPicPr>
        <p:blipFill rotWithShape="1">
          <a:blip r:embed="rId3"/>
          <a:srcRect l="63445" t="67135" r="32570" b="27490"/>
          <a:stretch/>
        </p:blipFill>
        <p:spPr>
          <a:xfrm>
            <a:off x="6326968" y="3674779"/>
            <a:ext cx="936649" cy="789410"/>
          </a:xfrm>
          <a:prstGeom prst="rect">
            <a:avLst/>
          </a:prstGeom>
        </p:spPr>
      </p:pic>
      <p:pic>
        <p:nvPicPr>
          <p:cNvPr id="6" name="31 Imagen"/>
          <p:cNvPicPr>
            <a:picLocks noChangeAspect="1"/>
          </p:cNvPicPr>
          <p:nvPr/>
        </p:nvPicPr>
        <p:blipFill rotWithShape="1">
          <a:blip r:embed="rId3"/>
          <a:srcRect l="61257" t="79761" r="30070" b="12364"/>
          <a:stretch/>
        </p:blipFill>
        <p:spPr>
          <a:xfrm>
            <a:off x="6111805" y="4725144"/>
            <a:ext cx="1366976" cy="775697"/>
          </a:xfrm>
          <a:prstGeom prst="rect">
            <a:avLst/>
          </a:prstGeom>
        </p:spPr>
      </p:pic>
    </p:spTree>
    <p:extLst>
      <p:ext uri="{BB962C8B-B14F-4D97-AF65-F5344CB8AC3E}">
        <p14:creationId xmlns:p14="http://schemas.microsoft.com/office/powerpoint/2010/main" val="32256567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692696"/>
            <a:ext cx="7798892" cy="5632311"/>
          </a:xfrm>
          <a:prstGeom prst="rect">
            <a:avLst/>
          </a:prstGeom>
          <a:noFill/>
        </p:spPr>
        <p:txBody>
          <a:bodyPr wrap="square" rtlCol="0">
            <a:spAutoFit/>
          </a:bodyPr>
          <a:lstStyle/>
          <a:p>
            <a:pPr algn="just"/>
            <a:r>
              <a:rPr lang="es-MX" i="1" dirty="0"/>
              <a:t>Elaboración del Mapa:</a:t>
            </a:r>
          </a:p>
          <a:p>
            <a:pPr algn="just"/>
            <a:endParaRPr lang="es-MX" dirty="0"/>
          </a:p>
          <a:p>
            <a:pPr algn="just"/>
            <a:r>
              <a:rPr lang="es-MX" dirty="0"/>
              <a:t>1.- Dibujar el ícono del proveedor, cliente y control de producción. </a:t>
            </a:r>
          </a:p>
          <a:p>
            <a:pPr algn="just"/>
            <a:r>
              <a:rPr lang="es-MX" dirty="0"/>
              <a:t>2.- Colocar los requerimientos por día y mes.</a:t>
            </a:r>
          </a:p>
          <a:p>
            <a:pPr algn="just"/>
            <a:r>
              <a:rPr lang="es-MX" dirty="0"/>
              <a:t>3.- Colocar la producción diaria y sus requerimientos.</a:t>
            </a:r>
          </a:p>
          <a:p>
            <a:pPr algn="just"/>
            <a:r>
              <a:rPr lang="es-MX" dirty="0"/>
              <a:t>4.- Dibujar el ícono del envío que sale del cliente y dentro, la frecuencia de entregas.</a:t>
            </a:r>
          </a:p>
          <a:p>
            <a:pPr algn="just"/>
            <a:r>
              <a:rPr lang="es-MX" dirty="0"/>
              <a:t>5.- Dibujar el ícono de entrega del proveedor y dentro la frecuencia de entrega.</a:t>
            </a:r>
          </a:p>
          <a:p>
            <a:pPr algn="just"/>
            <a:r>
              <a:rPr lang="es-MX" dirty="0"/>
              <a:t>6.- Agregar los íconos del proceso en orden de izquierda a derecha.</a:t>
            </a:r>
          </a:p>
          <a:p>
            <a:pPr algn="just"/>
            <a:r>
              <a:rPr lang="es-MX" dirty="0"/>
              <a:t>7.- Agregar los íconos de información debajo de cada proceso.</a:t>
            </a:r>
          </a:p>
          <a:p>
            <a:pPr algn="just"/>
            <a:r>
              <a:rPr lang="es-MX" dirty="0"/>
              <a:t>8.- Agregar los íconos de comunicación e información y frecuencia de ejecución. </a:t>
            </a:r>
          </a:p>
          <a:p>
            <a:pPr algn="just"/>
            <a:r>
              <a:rPr lang="es-MX" dirty="0"/>
              <a:t>9.- Obtener la información del proceso y agregarla en la caja de texto correspondiente. </a:t>
            </a:r>
          </a:p>
          <a:p>
            <a:pPr algn="just"/>
            <a:r>
              <a:rPr lang="es-MX" dirty="0"/>
              <a:t>10.- Agregar íconos y cantidad de operadores.</a:t>
            </a:r>
          </a:p>
          <a:p>
            <a:pPr algn="just"/>
            <a:r>
              <a:rPr lang="es-MX" dirty="0"/>
              <a:t>11.- Agregar ícono de inventarios y días.</a:t>
            </a:r>
          </a:p>
          <a:p>
            <a:pPr algn="just"/>
            <a:r>
              <a:rPr lang="es-MX" dirty="0"/>
              <a:t>12.- Agregar íconos de empuje y PEPS.</a:t>
            </a:r>
          </a:p>
          <a:p>
            <a:pPr algn="just"/>
            <a:r>
              <a:rPr lang="es-MX" dirty="0"/>
              <a:t>13.- Agregar alguna otra información que sea útil al proceso.</a:t>
            </a:r>
          </a:p>
          <a:p>
            <a:pPr algn="just"/>
            <a:r>
              <a:rPr lang="es-MX" dirty="0"/>
              <a:t>14.- Agregar las horas del proceso.</a:t>
            </a:r>
          </a:p>
          <a:p>
            <a:pPr algn="just"/>
            <a:r>
              <a:rPr lang="es-MX" dirty="0"/>
              <a:t>15.- Revisar los ciclos del proceso esbelto.</a:t>
            </a:r>
          </a:p>
          <a:p>
            <a:pPr algn="just"/>
            <a:r>
              <a:rPr lang="es-MX" dirty="0"/>
              <a:t>16.- Calcule el tiempo de ciclo total y los días requeridos.</a:t>
            </a:r>
          </a:p>
        </p:txBody>
      </p:sp>
    </p:spTree>
    <p:extLst>
      <p:ext uri="{BB962C8B-B14F-4D97-AF65-F5344CB8AC3E}">
        <p14:creationId xmlns:p14="http://schemas.microsoft.com/office/powerpoint/2010/main" val="40260791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692696"/>
            <a:ext cx="7942908" cy="5909310"/>
          </a:xfrm>
          <a:prstGeom prst="rect">
            <a:avLst/>
          </a:prstGeom>
          <a:noFill/>
        </p:spPr>
        <p:txBody>
          <a:bodyPr wrap="square" rtlCol="0">
            <a:spAutoFit/>
          </a:bodyPr>
          <a:lstStyle/>
          <a:p>
            <a:pPr algn="just"/>
            <a:r>
              <a:rPr lang="es-MX" dirty="0"/>
              <a:t>6.4 EL FUTURO DE LA LOGÍSTICA</a:t>
            </a:r>
          </a:p>
          <a:p>
            <a:pPr algn="just"/>
            <a:endParaRPr lang="es-MX" dirty="0"/>
          </a:p>
          <a:p>
            <a:pPr algn="just"/>
            <a:r>
              <a:rPr lang="es-MX" dirty="0"/>
              <a:t>México es un país en vías de desarrollo, lo cual nos hace tener un atraso aproximado de 30 años con respecto a los países más avanzados. Y en esta situación ¿como es la logística actual y su futuro?</a:t>
            </a:r>
          </a:p>
          <a:p>
            <a:pPr algn="just"/>
            <a:endParaRPr lang="es-MX" dirty="0"/>
          </a:p>
          <a:p>
            <a:pPr algn="just"/>
            <a:r>
              <a:rPr lang="es-MX" dirty="0"/>
              <a:t>En los setenta, la logística se tenía esparcida en todas las áreas productivas de la empresa. En esa época se creó la Gerencia de materiales para lograr la administración de los insumos. De esta forma se empieza a tener control sobre los proveedores y se desarrolla un MRP a mano.</a:t>
            </a:r>
          </a:p>
          <a:p>
            <a:pPr algn="just"/>
            <a:endParaRPr lang="es-MX" dirty="0"/>
          </a:p>
          <a:p>
            <a:pPr algn="just"/>
            <a:r>
              <a:rPr lang="es-MX" dirty="0"/>
              <a:t>El servicio al cliente se apoyaba con tener grandes inventarios y un gran número de centros de distribución; cuando hoy día, las soluciones están basadas en los movimientos de carga, la rotación de inventarios, el justo a tiempo, etc.</a:t>
            </a:r>
          </a:p>
          <a:p>
            <a:pPr algn="just"/>
            <a:endParaRPr lang="es-MX" dirty="0"/>
          </a:p>
          <a:p>
            <a:pPr algn="just"/>
            <a:r>
              <a:rPr lang="es-MX" dirty="0"/>
              <a:t>En los ochenta, aparece la logística como función dentro de las actividades de distribución, pero las compañías confundieron este concepto con el transporte. También se le da importancia al flujo de materiales y aunque su fundamento es transaccional y contable, surgen las aplicaciones para situaciones muy específicas de lo que es la cadena de suministros. </a:t>
            </a:r>
          </a:p>
          <a:p>
            <a:pPr algn="just"/>
            <a:endParaRPr lang="es-MX" dirty="0"/>
          </a:p>
        </p:txBody>
      </p:sp>
    </p:spTree>
    <p:extLst>
      <p:ext uri="{BB962C8B-B14F-4D97-AF65-F5344CB8AC3E}">
        <p14:creationId xmlns:p14="http://schemas.microsoft.com/office/powerpoint/2010/main" val="13916239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07504" y="692696"/>
            <a:ext cx="8302948" cy="5355312"/>
          </a:xfrm>
          <a:prstGeom prst="rect">
            <a:avLst/>
          </a:prstGeom>
          <a:noFill/>
        </p:spPr>
        <p:txBody>
          <a:bodyPr wrap="square" rtlCol="0">
            <a:spAutoFit/>
          </a:bodyPr>
          <a:lstStyle/>
          <a:p>
            <a:pPr algn="just"/>
            <a:r>
              <a:rPr lang="es-MX" dirty="0"/>
              <a:t>En los noventa, el concepto de logística comenzó a ser más aceptado y se empiezan a hacer utópicas relaciones organizacionales dentro de la empresa, con todas las áreas, funciones, y obteniendo grandes beneficios. </a:t>
            </a:r>
          </a:p>
          <a:p>
            <a:pPr algn="just"/>
            <a:r>
              <a:rPr lang="es-MX" dirty="0"/>
              <a:t>Surge el concepto del </a:t>
            </a:r>
            <a:r>
              <a:rPr lang="es-MX" dirty="0" err="1"/>
              <a:t>outsourcing</a:t>
            </a:r>
            <a:r>
              <a:rPr lang="es-MX" dirty="0"/>
              <a:t>, todavía en algunos casos no se comprendían los beneficios y el impacto de este proceso. </a:t>
            </a:r>
          </a:p>
          <a:p>
            <a:pPr algn="just"/>
            <a:endParaRPr lang="es-MX" dirty="0"/>
          </a:p>
          <a:p>
            <a:pPr algn="just"/>
            <a:r>
              <a:rPr lang="es-MX" dirty="0"/>
              <a:t>Aparecen sistemas completos donde se maneja la conectividad entre proveedores y clientes, aplicaciones específicas de rutas, eliminando la incertidumbre de los inventarios por manejar el código de barras.</a:t>
            </a:r>
          </a:p>
          <a:p>
            <a:pPr algn="just"/>
            <a:endParaRPr lang="es-MX" dirty="0"/>
          </a:p>
          <a:p>
            <a:pPr algn="just"/>
            <a:r>
              <a:rPr lang="es-MX" dirty="0"/>
              <a:t>Lo que se busca actualmente es la generación de valor en el producto y en el servicio, a través de la integración de los proveedores y los clientes en la cadena de suministro, para poder ofrecerle al cliente la mejor opción y ser más competitivos en el mercado. </a:t>
            </a:r>
          </a:p>
          <a:p>
            <a:pPr algn="just"/>
            <a:endParaRPr lang="es-MX" dirty="0"/>
          </a:p>
          <a:p>
            <a:pPr algn="just"/>
            <a:r>
              <a:rPr lang="es-MX" dirty="0"/>
              <a:t>6.4.1 Posición de México en el plano Internacional</a:t>
            </a:r>
          </a:p>
          <a:p>
            <a:pPr algn="just"/>
            <a:endParaRPr lang="es-MX" dirty="0"/>
          </a:p>
          <a:p>
            <a:pPr algn="just"/>
            <a:r>
              <a:rPr lang="es-MX" dirty="0"/>
              <a:t>México ocupa el cuarto lugar mejor posicionado en América Latina después de Brasil, Argentina y Chile. Lo cual indica que hace falta penetrar el concepto de logística en las empresas mexicanas, ya que solo el 20% la implementan.</a:t>
            </a:r>
          </a:p>
        </p:txBody>
      </p:sp>
    </p:spTree>
    <p:extLst>
      <p:ext uri="{BB962C8B-B14F-4D97-AF65-F5344CB8AC3E}">
        <p14:creationId xmlns:p14="http://schemas.microsoft.com/office/powerpoint/2010/main" val="31227611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51520" y="620688"/>
            <a:ext cx="7776864" cy="5909310"/>
          </a:xfrm>
          <a:prstGeom prst="rect">
            <a:avLst/>
          </a:prstGeom>
          <a:noFill/>
        </p:spPr>
        <p:txBody>
          <a:bodyPr wrap="square" rtlCol="0">
            <a:spAutoFit/>
          </a:bodyPr>
          <a:lstStyle/>
          <a:p>
            <a:pPr algn="just"/>
            <a:r>
              <a:rPr lang="es-MX" dirty="0"/>
              <a:t>Existen 3 tipos de empresas en cuanto al nivel de eficiencia logística:</a:t>
            </a:r>
          </a:p>
          <a:p>
            <a:pPr algn="just"/>
            <a:endParaRPr lang="es-MX" dirty="0"/>
          </a:p>
          <a:p>
            <a:pPr marL="342900" indent="-342900" algn="just">
              <a:buAutoNum type="arabicPeriod"/>
            </a:pPr>
            <a:r>
              <a:rPr lang="es-MX" dirty="0"/>
              <a:t>Nivel alto: invierten para optimizar los diferentes eslabones de la cadena y mejoran permanentemente sus procesos logísticos con expertos en el tema.</a:t>
            </a:r>
          </a:p>
          <a:p>
            <a:pPr marL="342900" indent="-342900" algn="just">
              <a:buAutoNum type="arabicPeriod"/>
            </a:pPr>
            <a:r>
              <a:rPr lang="es-MX" dirty="0"/>
              <a:t>Nivel Medio: empresas que se preocupan por mejorar algunos eslabones de la cadena y que invierten gradualmente en algunos procesos. </a:t>
            </a:r>
          </a:p>
          <a:p>
            <a:pPr marL="342900" indent="-342900" algn="just">
              <a:buAutoNum type="arabicPeriod"/>
            </a:pPr>
            <a:r>
              <a:rPr lang="es-MX" dirty="0"/>
              <a:t>Nivel bajo: empresas que no conocen o no tienen interés en el tema.</a:t>
            </a:r>
          </a:p>
          <a:p>
            <a:pPr algn="just"/>
            <a:endParaRPr lang="es-MX" dirty="0"/>
          </a:p>
          <a:p>
            <a:pPr algn="just"/>
            <a:r>
              <a:rPr lang="es-MX" dirty="0"/>
              <a:t>6.4.2  Nuevas Herramientas</a:t>
            </a:r>
          </a:p>
          <a:p>
            <a:pPr algn="just"/>
            <a:endParaRPr lang="es-MX" dirty="0"/>
          </a:p>
          <a:p>
            <a:pPr algn="just"/>
            <a:r>
              <a:rPr lang="es-MX" dirty="0"/>
              <a:t>6.4.2.1 Comercio Electrónico (e-</a:t>
            </a:r>
            <a:r>
              <a:rPr lang="es-MX" dirty="0" err="1"/>
              <a:t>commerce</a:t>
            </a:r>
            <a:r>
              <a:rPr lang="es-MX" dirty="0"/>
              <a:t>)</a:t>
            </a:r>
          </a:p>
          <a:p>
            <a:pPr algn="just"/>
            <a:endParaRPr lang="es-MX" dirty="0"/>
          </a:p>
          <a:p>
            <a:pPr algn="just"/>
            <a:r>
              <a:rPr lang="es-MX" dirty="0"/>
              <a:t>El comercio electrónico es:</a:t>
            </a:r>
          </a:p>
          <a:p>
            <a:pPr algn="just"/>
            <a:r>
              <a:rPr lang="es-MX" dirty="0"/>
              <a:t>“La aplicación avanzada de la tecnología de información para incrementar la eficacia de las relaciones empresariales entre socios comerciales”. (</a:t>
            </a:r>
            <a:r>
              <a:rPr lang="es-MX" dirty="0" err="1"/>
              <a:t>Automotive</a:t>
            </a:r>
            <a:r>
              <a:rPr lang="es-MX" dirty="0"/>
              <a:t> </a:t>
            </a:r>
            <a:r>
              <a:rPr lang="es-MX" dirty="0" err="1"/>
              <a:t>Action</a:t>
            </a:r>
            <a:r>
              <a:rPr lang="es-MX" dirty="0"/>
              <a:t> </a:t>
            </a:r>
            <a:r>
              <a:rPr lang="es-MX" dirty="0" err="1"/>
              <a:t>Group</a:t>
            </a:r>
            <a:r>
              <a:rPr lang="es-MX" dirty="0"/>
              <a:t> in North </a:t>
            </a:r>
            <a:r>
              <a:rPr lang="es-MX" dirty="0" err="1"/>
              <a:t>America</a:t>
            </a:r>
            <a:r>
              <a:rPr lang="es-MX" dirty="0"/>
              <a:t>)</a:t>
            </a:r>
          </a:p>
          <a:p>
            <a:pPr algn="just"/>
            <a:endParaRPr lang="es-MX" dirty="0"/>
          </a:p>
          <a:p>
            <a:pPr algn="just"/>
            <a:r>
              <a:rPr lang="es-MX" dirty="0"/>
              <a:t>“Es el uso de las tecnologías computacional y telecomunicaciones que se realiza entre empresas o bien entre vendedores y compradores, para apoyar el comercio de bienes y servicios.” (</a:t>
            </a:r>
            <a:r>
              <a:rPr lang="es-MX" dirty="0" err="1"/>
              <a:t>Electronic</a:t>
            </a:r>
            <a:r>
              <a:rPr lang="es-MX" dirty="0"/>
              <a:t> Commerce, </a:t>
            </a:r>
            <a:r>
              <a:rPr lang="es-MX" dirty="0" err="1"/>
              <a:t>Halchmi</a:t>
            </a:r>
            <a:r>
              <a:rPr lang="es-MX" dirty="0"/>
              <a:t>, Z. </a:t>
            </a:r>
            <a:r>
              <a:rPr lang="es-MX" dirty="0" err="1"/>
              <a:t>Hommel</a:t>
            </a:r>
            <a:r>
              <a:rPr lang="es-MX" dirty="0"/>
              <a:t>)</a:t>
            </a:r>
          </a:p>
          <a:p>
            <a:pPr algn="just"/>
            <a:endParaRPr lang="es-MX" dirty="0"/>
          </a:p>
        </p:txBody>
      </p:sp>
    </p:spTree>
    <p:extLst>
      <p:ext uri="{BB962C8B-B14F-4D97-AF65-F5344CB8AC3E}">
        <p14:creationId xmlns:p14="http://schemas.microsoft.com/office/powerpoint/2010/main" val="21536117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395536" y="692696"/>
            <a:ext cx="7776864" cy="5632311"/>
          </a:xfrm>
          <a:prstGeom prst="rect">
            <a:avLst/>
          </a:prstGeom>
          <a:noFill/>
        </p:spPr>
        <p:txBody>
          <a:bodyPr wrap="square" rtlCol="0">
            <a:spAutoFit/>
          </a:bodyPr>
          <a:lstStyle/>
          <a:p>
            <a:pPr algn="just"/>
            <a:r>
              <a:rPr lang="es-MX" dirty="0"/>
              <a:t>Una definición propuesta es:</a:t>
            </a:r>
          </a:p>
          <a:p>
            <a:pPr algn="just"/>
            <a:endParaRPr lang="es-MX" dirty="0"/>
          </a:p>
          <a:p>
            <a:pPr algn="just"/>
            <a:r>
              <a:rPr lang="es-MX" dirty="0"/>
              <a:t>“El comercio electrónico es una metodología moderna para hacer negocios, que detecta la necesidad de las empresas, comerciantes y consumidores de reducir costos, así como mejorar la calidad de los bienes o servicios.”</a:t>
            </a:r>
          </a:p>
          <a:p>
            <a:pPr algn="just"/>
            <a:endParaRPr lang="es-MX" dirty="0"/>
          </a:p>
          <a:p>
            <a:pPr algn="just"/>
            <a:r>
              <a:rPr lang="es-MX" dirty="0"/>
              <a:t>Actualmente, la manera de comerciar se caracteriza por el mejoramiento constante en los procesos de abastecimiento, y como respuesta a ello los negocios a nivel mundial están cambiando tanto su organización como sus operaciones. El comercio electrónico es el medio para llevar estos cambios, permitiendo ser más flexibles y eficientes, y tener acceso a un mercado global. </a:t>
            </a:r>
          </a:p>
          <a:p>
            <a:pPr algn="just"/>
            <a:endParaRPr lang="es-MX" dirty="0"/>
          </a:p>
          <a:p>
            <a:pPr algn="just"/>
            <a:r>
              <a:rPr lang="es-MX" dirty="0"/>
              <a:t>6.4.2.2 Procesos para el establecimiento del comercio electrónico</a:t>
            </a:r>
          </a:p>
          <a:p>
            <a:pPr algn="just"/>
            <a:endParaRPr lang="es-MX" dirty="0"/>
          </a:p>
          <a:p>
            <a:pPr algn="just"/>
            <a:r>
              <a:rPr lang="es-MX" dirty="0"/>
              <a:t>El comercio implica la investigación de mercado para detectar los deseos del comprador, la publicidad para anunciar la existencia de un producto, la posibilidad de adquirirlo, y en que lugar, a la vez que se utilizan los métodos de persuasión, la venta al por menor y finalmente, la adquisición por parte del público. </a:t>
            </a:r>
          </a:p>
          <a:p>
            <a:pPr algn="just"/>
            <a:endParaRPr lang="es-MX" dirty="0"/>
          </a:p>
        </p:txBody>
      </p:sp>
    </p:spTree>
    <p:extLst>
      <p:ext uri="{BB962C8B-B14F-4D97-AF65-F5344CB8AC3E}">
        <p14:creationId xmlns:p14="http://schemas.microsoft.com/office/powerpoint/2010/main" val="22302702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467544" y="908720"/>
            <a:ext cx="7776864" cy="5078313"/>
          </a:xfrm>
          <a:prstGeom prst="rect">
            <a:avLst/>
          </a:prstGeom>
          <a:noFill/>
        </p:spPr>
        <p:txBody>
          <a:bodyPr wrap="square" rtlCol="0">
            <a:spAutoFit/>
          </a:bodyPr>
          <a:lstStyle/>
          <a:p>
            <a:pPr algn="just"/>
            <a:r>
              <a:rPr lang="es-MX" dirty="0"/>
              <a:t>Así como han aparecido otros mecanismos de compra-venta, como los catálogos, las tarjetas de crédito, la venta directa, órdenes de pedido electrónicas, la aparición del Internet para enlazar documentos desde diferentes computadoras.</a:t>
            </a:r>
          </a:p>
          <a:p>
            <a:pPr algn="just"/>
            <a:endParaRPr lang="es-MX" dirty="0"/>
          </a:p>
          <a:p>
            <a:pPr algn="just"/>
            <a:r>
              <a:rPr lang="es-MX" b="1" dirty="0"/>
              <a:t>Asociación Mexicana de Estándares para el Comercio Electrónico (AMECE) </a:t>
            </a:r>
          </a:p>
          <a:p>
            <a:pPr algn="just"/>
            <a:endParaRPr lang="es-MX" dirty="0"/>
          </a:p>
          <a:p>
            <a:pPr algn="just"/>
            <a:r>
              <a:rPr lang="es-MX" dirty="0"/>
              <a:t>Surgió gracias a los esfuerzos de empresas particulares que trataban de alcanzar un esquema actualizado, ordenado y seguro para conseguir mayores ventajas en el comercio electrónico. La AMECE  quien se encarga de promover el uso de normas, código de barras, código de producto, numero de localización EAN e intercambio Electrónico de datos, denominado EDI, con el fin de beneficiar el desarrollo del comercio electrónico. </a:t>
            </a:r>
          </a:p>
          <a:p>
            <a:pPr algn="just"/>
            <a:endParaRPr lang="es-MX" dirty="0"/>
          </a:p>
          <a:p>
            <a:pPr algn="just"/>
            <a:r>
              <a:rPr lang="es-MX" dirty="0"/>
              <a:t>La AMECE agrupa a 15 mil empresas, y su filosofía: “Es de, para y por sus asociados”.</a:t>
            </a:r>
          </a:p>
          <a:p>
            <a:pPr algn="just"/>
            <a:endParaRPr lang="es-MX" dirty="0"/>
          </a:p>
          <a:p>
            <a:pPr algn="just"/>
            <a:endParaRPr lang="es-MX" dirty="0"/>
          </a:p>
          <a:p>
            <a:pPr algn="just"/>
            <a:endParaRPr lang="es-MX" dirty="0"/>
          </a:p>
        </p:txBody>
      </p:sp>
    </p:spTree>
    <p:extLst>
      <p:ext uri="{BB962C8B-B14F-4D97-AF65-F5344CB8AC3E}">
        <p14:creationId xmlns:p14="http://schemas.microsoft.com/office/powerpoint/2010/main" val="478838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11560" y="620689"/>
            <a:ext cx="7056784" cy="5693866"/>
          </a:xfrm>
          <a:prstGeom prst="rect">
            <a:avLst/>
          </a:prstGeom>
          <a:noFill/>
        </p:spPr>
        <p:txBody>
          <a:bodyPr wrap="square" rtlCol="0">
            <a:spAutoFit/>
          </a:bodyPr>
          <a:lstStyle/>
          <a:p>
            <a:pPr algn="just"/>
            <a:r>
              <a:rPr lang="es-MX" sz="1600" dirty="0"/>
              <a:t>Ventajas para los clientes:</a:t>
            </a:r>
          </a:p>
          <a:p>
            <a:pPr algn="just"/>
            <a:endParaRPr lang="es-MX" sz="1600" dirty="0"/>
          </a:p>
          <a:p>
            <a:pPr marL="285750" indent="-285750" algn="just">
              <a:buFont typeface="Arial" pitchFamily="34" charset="0"/>
              <a:buChar char="•"/>
            </a:pPr>
            <a:r>
              <a:rPr lang="es-MX" sz="1600" dirty="0"/>
              <a:t>Permite el acceso a más información.</a:t>
            </a:r>
          </a:p>
          <a:p>
            <a:pPr marL="285750" indent="-285750" algn="just">
              <a:buFont typeface="Arial" pitchFamily="34" charset="0"/>
              <a:buChar char="•"/>
            </a:pPr>
            <a:r>
              <a:rPr lang="es-MX" sz="1600" dirty="0"/>
              <a:t>Facilita la investigación y comparación de mercados.</a:t>
            </a:r>
          </a:p>
          <a:p>
            <a:pPr marL="285750" indent="-285750" algn="just">
              <a:buFont typeface="Arial" pitchFamily="34" charset="0"/>
              <a:buChar char="•"/>
            </a:pPr>
            <a:r>
              <a:rPr lang="es-MX" sz="1600" dirty="0"/>
              <a:t>Abarata los costos y precios.</a:t>
            </a:r>
          </a:p>
          <a:p>
            <a:pPr algn="just"/>
            <a:endParaRPr lang="es-MX" sz="1600" dirty="0"/>
          </a:p>
          <a:p>
            <a:pPr algn="just"/>
            <a:r>
              <a:rPr lang="es-MX" sz="1600" dirty="0"/>
              <a:t>Ventajas para los empresarios:</a:t>
            </a:r>
          </a:p>
          <a:p>
            <a:pPr algn="just"/>
            <a:endParaRPr lang="es-MX" sz="1600" dirty="0"/>
          </a:p>
          <a:p>
            <a:pPr marL="285750" indent="-285750" algn="just">
              <a:buFont typeface="Arial" pitchFamily="34" charset="0"/>
              <a:buChar char="•"/>
            </a:pPr>
            <a:r>
              <a:rPr lang="es-MX" sz="1600" dirty="0"/>
              <a:t>Mejoras en la distribución, por participar en un mercado interactivo. </a:t>
            </a:r>
          </a:p>
          <a:p>
            <a:pPr marL="285750" indent="-285750" algn="just">
              <a:buFont typeface="Arial" pitchFamily="34" charset="0"/>
              <a:buChar char="•"/>
            </a:pPr>
            <a:r>
              <a:rPr lang="es-MX" sz="1600" dirty="0"/>
              <a:t>Comunicaciones de mercadeo </a:t>
            </a:r>
          </a:p>
          <a:p>
            <a:pPr marL="285750" indent="-285750" algn="just">
              <a:buFont typeface="Arial" pitchFamily="34" charset="0"/>
              <a:buChar char="•"/>
            </a:pPr>
            <a:r>
              <a:rPr lang="es-MX" sz="1600" dirty="0"/>
              <a:t>Beneficios operacionales. </a:t>
            </a:r>
          </a:p>
          <a:p>
            <a:pPr algn="just"/>
            <a:endParaRPr lang="es-MX" sz="1600" dirty="0"/>
          </a:p>
          <a:p>
            <a:pPr algn="just"/>
            <a:r>
              <a:rPr lang="es-MX" sz="1600" dirty="0"/>
              <a:t>Tecnologías que emplea el e-</a:t>
            </a:r>
            <a:r>
              <a:rPr lang="es-MX" sz="1600" dirty="0" err="1"/>
              <a:t>commerce</a:t>
            </a:r>
            <a:r>
              <a:rPr lang="es-MX" sz="1600" dirty="0"/>
              <a:t>:</a:t>
            </a:r>
          </a:p>
          <a:p>
            <a:pPr algn="just"/>
            <a:endParaRPr lang="es-MX" sz="1600" dirty="0"/>
          </a:p>
          <a:p>
            <a:pPr marL="285750" indent="-285750" algn="just">
              <a:buFont typeface="Arial" pitchFamily="34" charset="0"/>
              <a:buChar char="•"/>
            </a:pPr>
            <a:r>
              <a:rPr lang="es-MX" sz="1600" dirty="0" err="1"/>
              <a:t>Call</a:t>
            </a:r>
            <a:r>
              <a:rPr lang="es-MX" sz="1600" dirty="0"/>
              <a:t> center</a:t>
            </a:r>
          </a:p>
          <a:p>
            <a:pPr marL="285750" indent="-285750" algn="just">
              <a:buFont typeface="Arial" pitchFamily="34" charset="0"/>
              <a:buChar char="•"/>
            </a:pPr>
            <a:r>
              <a:rPr lang="es-MX" sz="1600" dirty="0"/>
              <a:t>Internet</a:t>
            </a:r>
          </a:p>
          <a:p>
            <a:pPr marL="285750" indent="-285750" algn="just">
              <a:buFont typeface="Arial" pitchFamily="34" charset="0"/>
              <a:buChar char="•"/>
            </a:pPr>
            <a:r>
              <a:rPr lang="es-MX" sz="1600" dirty="0"/>
              <a:t>Radiocomunicación</a:t>
            </a:r>
          </a:p>
          <a:p>
            <a:pPr marL="285750" indent="-285750" algn="just">
              <a:buFont typeface="Arial" pitchFamily="34" charset="0"/>
              <a:buChar char="•"/>
            </a:pPr>
            <a:r>
              <a:rPr lang="es-MX" sz="1600" dirty="0"/>
              <a:t>Servicios Satelitales</a:t>
            </a:r>
          </a:p>
          <a:p>
            <a:pPr marL="285750" indent="-285750" algn="just">
              <a:buFont typeface="Arial" pitchFamily="34" charset="0"/>
              <a:buChar char="•"/>
            </a:pPr>
            <a:r>
              <a:rPr lang="es-MX" sz="1600" dirty="0"/>
              <a:t>TV por cable</a:t>
            </a:r>
          </a:p>
          <a:p>
            <a:pPr marL="285750" indent="-285750" algn="just">
              <a:buFont typeface="Arial" pitchFamily="34" charset="0"/>
              <a:buChar char="•"/>
            </a:pPr>
            <a:r>
              <a:rPr lang="es-MX" sz="1600" dirty="0"/>
              <a:t>Telefonía fija, móvil y </a:t>
            </a:r>
            <a:r>
              <a:rPr lang="es-MX" sz="1600" dirty="0" err="1"/>
              <a:t>VoIP</a:t>
            </a:r>
            <a:endParaRPr lang="es-MX" sz="1600" dirty="0"/>
          </a:p>
          <a:p>
            <a:pPr marL="285750" indent="-285750" algn="just">
              <a:buFont typeface="Arial" pitchFamily="34" charset="0"/>
              <a:buChar char="•"/>
            </a:pPr>
            <a:r>
              <a:rPr lang="es-MX" sz="1600" dirty="0"/>
              <a:t>Videoconferencia</a:t>
            </a:r>
          </a:p>
          <a:p>
            <a:pPr algn="just"/>
            <a:endParaRPr lang="es-MX" sz="1600" dirty="0"/>
          </a:p>
        </p:txBody>
      </p:sp>
    </p:spTree>
    <p:extLst>
      <p:ext uri="{BB962C8B-B14F-4D97-AF65-F5344CB8AC3E}">
        <p14:creationId xmlns:p14="http://schemas.microsoft.com/office/powerpoint/2010/main" val="324832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563888" y="1052736"/>
            <a:ext cx="5097462" cy="4896544"/>
          </a:xfrm>
        </p:spPr>
        <p:txBody>
          <a:bodyPr>
            <a:normAutofit/>
          </a:bodyPr>
          <a:lstStyle/>
          <a:p>
            <a:pPr>
              <a:buNone/>
            </a:pPr>
            <a:r>
              <a:rPr lang="es-ES" sz="1800" b="1" dirty="0"/>
              <a:t>Sistema de Producción flexible</a:t>
            </a:r>
            <a:endParaRPr lang="es-ES" sz="1800" dirty="0"/>
          </a:p>
          <a:p>
            <a:pPr>
              <a:buNone/>
            </a:pPr>
            <a:r>
              <a:rPr lang="es-ES" sz="1800" dirty="0"/>
              <a:t>	</a:t>
            </a:r>
            <a:r>
              <a:rPr lang="es-ES" sz="1500" dirty="0"/>
              <a:t>Un sistema de producción flexible (en inglés, FMS) consiste en instalaciones (máquinas, manipuladores de carga y descarga, etc.) totalmente controladas por un ordenador central, de modo que la instalación pueda funcionar sin atención de personal.</a:t>
            </a:r>
          </a:p>
          <a:p>
            <a:pPr>
              <a:buNone/>
            </a:pPr>
            <a:r>
              <a:rPr lang="es-ES" sz="1500" dirty="0"/>
              <a:t>	La flexibilidad de un sistema de fabricación está dada por la facilidad que tiene para adaptarse a las variaciones del producto a fabricar.</a:t>
            </a:r>
          </a:p>
          <a:p>
            <a:pPr>
              <a:buNone/>
            </a:pPr>
            <a:r>
              <a:rPr lang="es-ES" sz="1500" dirty="0"/>
              <a:t>	Para que un sistema de fabricación sea flexible debe tener las siguientes capacidades:</a:t>
            </a:r>
          </a:p>
          <a:p>
            <a:pPr>
              <a:buFont typeface="Wingdings" pitchFamily="2" charset="2"/>
              <a:buChar char="v"/>
            </a:pPr>
            <a:r>
              <a:rPr lang="es-ES" sz="1500" dirty="0"/>
              <a:t>Identificación de diferentes unidades de trabajo de forma manual por el operario o mediante algún sistema automático.</a:t>
            </a:r>
          </a:p>
          <a:p>
            <a:pPr>
              <a:buFont typeface="Wingdings" pitchFamily="2" charset="2"/>
              <a:buChar char="v"/>
            </a:pPr>
            <a:r>
              <a:rPr lang="es-ES" sz="1500" dirty="0"/>
              <a:t>Cambio rápido de las instrucciones de funcionamiento según la operación a realizar o las circunstancias, de forma manual o automática.</a:t>
            </a:r>
          </a:p>
          <a:p>
            <a:pPr>
              <a:buFont typeface="Wingdings" pitchFamily="2" charset="2"/>
              <a:buChar char="v"/>
            </a:pPr>
            <a:r>
              <a:rPr lang="es-ES" sz="1500" dirty="0"/>
              <a:t>Cambio rápido de la disposición física para reducir la perdida de tiempo</a:t>
            </a:r>
            <a:r>
              <a:rPr lang="es-ES" sz="1800" dirty="0"/>
              <a:t>.</a:t>
            </a:r>
          </a:p>
        </p:txBody>
      </p:sp>
      <p:pic>
        <p:nvPicPr>
          <p:cNvPr id="90114" name="Picture 2" descr="http://www.portaleso.com/usuarios/Toni/web_robot_3/imagenes/Industrial_Robotics_in_car_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2995533" cy="37444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023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733548" y="2492896"/>
            <a:ext cx="7776864" cy="3693319"/>
          </a:xfrm>
          <a:prstGeom prst="rect">
            <a:avLst/>
          </a:prstGeom>
          <a:noFill/>
        </p:spPr>
        <p:txBody>
          <a:bodyPr wrap="square" rtlCol="0">
            <a:spAutoFit/>
          </a:bodyPr>
          <a:lstStyle/>
          <a:p>
            <a:pPr algn="just"/>
            <a:endParaRPr lang="es-MX" dirty="0"/>
          </a:p>
          <a:p>
            <a:pPr algn="just"/>
            <a:r>
              <a:rPr lang="es-MX" dirty="0"/>
              <a:t>Definición: “ Es la logística para los productos tangibles vendidos en Internet”. Sin embargo, es más que solo comercio electrónico, se encarga también de los cambios que se producen en la logística convencional con la aparición de tecnologías relacionadas con Internet. </a:t>
            </a:r>
          </a:p>
          <a:p>
            <a:pPr algn="just"/>
            <a:endParaRPr lang="es-MX" dirty="0"/>
          </a:p>
          <a:p>
            <a:pPr algn="just"/>
            <a:r>
              <a:rPr lang="es-MX" dirty="0"/>
              <a:t>Su principal objetivo es conseguir acceder a la información adecuada y actualizada de una manera sencilla consiguiendo que los productos y servicios adecuados estén en el lugar adecuado, en el momento preciso y en las condiciones deseadas. </a:t>
            </a:r>
          </a:p>
          <a:p>
            <a:pPr algn="just"/>
            <a:endParaRPr lang="es-MX" dirty="0"/>
          </a:p>
          <a:p>
            <a:pPr algn="just"/>
            <a:r>
              <a:rPr lang="es-MX" dirty="0"/>
              <a:t> </a:t>
            </a:r>
          </a:p>
          <a:p>
            <a:pPr algn="just"/>
            <a:endParaRPr lang="es-MX" dirty="0"/>
          </a:p>
        </p:txBody>
      </p:sp>
      <p:sp>
        <p:nvSpPr>
          <p:cNvPr id="3" name="2 Título"/>
          <p:cNvSpPr>
            <a:spLocks noGrp="1"/>
          </p:cNvSpPr>
          <p:nvPr>
            <p:ph type="title"/>
          </p:nvPr>
        </p:nvSpPr>
        <p:spPr/>
        <p:txBody>
          <a:bodyPr/>
          <a:lstStyle/>
          <a:p>
            <a:r>
              <a:rPr lang="es-MX" sz="3200" dirty="0"/>
              <a:t>6.4.3 Logística Electrónica (e-logística)</a:t>
            </a:r>
          </a:p>
        </p:txBody>
      </p:sp>
    </p:spTree>
    <p:extLst>
      <p:ext uri="{BB962C8B-B14F-4D97-AF65-F5344CB8AC3E}">
        <p14:creationId xmlns:p14="http://schemas.microsoft.com/office/powerpoint/2010/main" val="996231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3568" y="2427853"/>
            <a:ext cx="7776864" cy="2585323"/>
          </a:xfrm>
          <a:prstGeom prst="rect">
            <a:avLst/>
          </a:prstGeom>
          <a:noFill/>
        </p:spPr>
        <p:txBody>
          <a:bodyPr wrap="square" rtlCol="0">
            <a:spAutoFit/>
          </a:bodyPr>
          <a:lstStyle/>
          <a:p>
            <a:pPr algn="just"/>
            <a:endParaRPr lang="es-MX" dirty="0"/>
          </a:p>
          <a:p>
            <a:pPr algn="just"/>
            <a:r>
              <a:rPr lang="es-MX" dirty="0"/>
              <a:t>Definición: “ Es el proceso de planear, implementar y controlar el flujo de materia prima, inventario en proceso, productos terminados, e información relacionada desde el punto de consumo hasta el punto de origen de una forma eficiente y lo más económicamente posible con el propósito de recuperar su valor o el de la propia devolución ”.</a:t>
            </a:r>
          </a:p>
          <a:p>
            <a:pPr algn="just"/>
            <a:r>
              <a:rPr lang="es-MX" dirty="0"/>
              <a:t> </a:t>
            </a:r>
          </a:p>
          <a:p>
            <a:pPr algn="just"/>
            <a:r>
              <a:rPr lang="es-MX" dirty="0"/>
              <a:t>La logística inversa gestiona el retorno de las mercancías en la cadena de suministro.</a:t>
            </a:r>
          </a:p>
        </p:txBody>
      </p:sp>
      <p:sp>
        <p:nvSpPr>
          <p:cNvPr id="3" name="2 Título"/>
          <p:cNvSpPr>
            <a:spLocks noGrp="1"/>
          </p:cNvSpPr>
          <p:nvPr>
            <p:ph type="title"/>
          </p:nvPr>
        </p:nvSpPr>
        <p:spPr/>
        <p:txBody>
          <a:bodyPr/>
          <a:lstStyle/>
          <a:p>
            <a:r>
              <a:rPr lang="es-MX" dirty="0"/>
              <a:t>6.4.4 Logística Inversa</a:t>
            </a:r>
          </a:p>
        </p:txBody>
      </p:sp>
    </p:spTree>
    <p:extLst>
      <p:ext uri="{BB962C8B-B14F-4D97-AF65-F5344CB8AC3E}">
        <p14:creationId xmlns:p14="http://schemas.microsoft.com/office/powerpoint/2010/main" val="341783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a:t>Muchas gracias por su atención</a:t>
            </a:r>
          </a:p>
        </p:txBody>
      </p:sp>
      <p:pic>
        <p:nvPicPr>
          <p:cNvPr id="96258" name="Picture 2" descr="http://www.mtmingenieros.com/img/consultoria_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19149"/>
            <a:ext cx="3333750" cy="2609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9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175288"/>
            <a:ext cx="5760640" cy="432048"/>
          </a:xfrm>
        </p:spPr>
        <p:txBody>
          <a:bodyPr>
            <a:normAutofit fontScale="90000"/>
          </a:bodyPr>
          <a:lstStyle/>
          <a:p>
            <a:pPr algn="l"/>
            <a:r>
              <a:rPr lang="es-ES" sz="2800" dirty="0"/>
              <a:t>6.2.2 Gestión de los sistemas de producción </a:t>
            </a:r>
            <a:endParaRPr lang="es-MX" sz="2800" dirty="0"/>
          </a:p>
        </p:txBody>
      </p:sp>
      <p:sp>
        <p:nvSpPr>
          <p:cNvPr id="3" name="2 Marcador de contenido"/>
          <p:cNvSpPr>
            <a:spLocks noGrp="1"/>
          </p:cNvSpPr>
          <p:nvPr>
            <p:ph idx="1"/>
          </p:nvPr>
        </p:nvSpPr>
        <p:spPr>
          <a:xfrm>
            <a:off x="683568" y="1687166"/>
            <a:ext cx="7745505" cy="3556917"/>
          </a:xfrm>
        </p:spPr>
        <p:txBody>
          <a:bodyPr>
            <a:normAutofit/>
          </a:bodyPr>
          <a:lstStyle/>
          <a:p>
            <a:pPr>
              <a:buNone/>
            </a:pPr>
            <a:r>
              <a:rPr lang="es-ES" dirty="0"/>
              <a:t>La evolución histórica de la gestión de la producción:</a:t>
            </a:r>
          </a:p>
          <a:p>
            <a:pPr>
              <a:buFont typeface="Wingdings" pitchFamily="2" charset="2"/>
              <a:buChar char="q"/>
            </a:pPr>
            <a:r>
              <a:rPr lang="es-ES" dirty="0"/>
              <a:t>División del trabajo</a:t>
            </a:r>
          </a:p>
          <a:p>
            <a:pPr>
              <a:buFont typeface="Wingdings" pitchFamily="2" charset="2"/>
              <a:buChar char="q"/>
            </a:pPr>
            <a:r>
              <a:rPr lang="es-ES" dirty="0"/>
              <a:t>Estandarización de partes </a:t>
            </a:r>
          </a:p>
          <a:p>
            <a:pPr>
              <a:buFont typeface="Wingdings" pitchFamily="2" charset="2"/>
              <a:buChar char="q"/>
            </a:pPr>
            <a:r>
              <a:rPr lang="es-ES" dirty="0"/>
              <a:t>Revolución industrial</a:t>
            </a:r>
          </a:p>
          <a:p>
            <a:pPr>
              <a:buFont typeface="Wingdings" pitchFamily="2" charset="2"/>
              <a:buChar char="q"/>
            </a:pPr>
            <a:r>
              <a:rPr lang="es-ES" dirty="0"/>
              <a:t>Estudio científico del trabajo </a:t>
            </a:r>
          </a:p>
          <a:p>
            <a:pPr>
              <a:buFont typeface="Wingdings" pitchFamily="2" charset="2"/>
              <a:buChar char="q"/>
            </a:pPr>
            <a:r>
              <a:rPr lang="es-ES" dirty="0"/>
              <a:t> Relaciones humanas </a:t>
            </a:r>
          </a:p>
          <a:p>
            <a:pPr>
              <a:buFont typeface="Wingdings" pitchFamily="2" charset="2"/>
              <a:buChar char="q"/>
            </a:pPr>
            <a:r>
              <a:rPr lang="es-ES" dirty="0"/>
              <a:t>Modelos de decisiones </a:t>
            </a:r>
          </a:p>
          <a:p>
            <a:pPr>
              <a:buFont typeface="Wingdings" pitchFamily="2" charset="2"/>
              <a:buChar char="q"/>
            </a:pPr>
            <a:r>
              <a:rPr lang="es-ES" dirty="0"/>
              <a:t>Informáticas </a:t>
            </a:r>
          </a:p>
        </p:txBody>
      </p:sp>
      <p:pic>
        <p:nvPicPr>
          <p:cNvPr id="92162" name="Picture 2" descr="http://www.infonegocio.com/unoasisparaelalma/Cavernic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276872"/>
            <a:ext cx="1662927" cy="1901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64" name="Picture 4" descr="http://www.identidadrobada.com/wp-content/uploads/2011/08/es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974"/>
          <a:stretch/>
        </p:blipFill>
        <p:spPr bwMode="auto">
          <a:xfrm flipH="1">
            <a:off x="5364088" y="3699235"/>
            <a:ext cx="1480809" cy="1940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9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340768"/>
            <a:ext cx="8229600" cy="3960440"/>
          </a:xfrm>
        </p:spPr>
        <p:txBody>
          <a:bodyPr>
            <a:normAutofit/>
          </a:bodyPr>
          <a:lstStyle/>
          <a:p>
            <a:pPr>
              <a:buNone/>
            </a:pPr>
            <a:r>
              <a:rPr lang="es-ES" sz="1800" b="1" dirty="0"/>
              <a:t>División del trabajo </a:t>
            </a:r>
            <a:endParaRPr lang="es-ES" sz="1800" dirty="0"/>
          </a:p>
          <a:p>
            <a:pPr>
              <a:buNone/>
            </a:pPr>
            <a:r>
              <a:rPr lang="es-ES" sz="1800" dirty="0"/>
              <a:t>	La idea fundamental radica en la “especialización  del trabajo” y su impacto en la productividad del trabajo y la eficiencia.</a:t>
            </a:r>
          </a:p>
          <a:p>
            <a:pPr>
              <a:buNone/>
            </a:pPr>
            <a:r>
              <a:rPr lang="es-ES" sz="1800" b="1" dirty="0"/>
              <a:t>Estandarización de partes </a:t>
            </a:r>
            <a:endParaRPr lang="es-ES" sz="1800" dirty="0"/>
          </a:p>
          <a:p>
            <a:pPr>
              <a:buNone/>
            </a:pPr>
            <a:r>
              <a:rPr lang="es-ES" sz="1800" dirty="0"/>
              <a:t>	Se desarrolla la estandarización de las partes de un producto con el fin de poder intercambiarlas más adelante.</a:t>
            </a:r>
          </a:p>
          <a:p>
            <a:pPr>
              <a:buNone/>
            </a:pPr>
            <a:r>
              <a:rPr lang="es-ES" sz="1800" b="1" dirty="0"/>
              <a:t>Revolución industrial </a:t>
            </a:r>
            <a:endParaRPr lang="es-ES" sz="1800" dirty="0"/>
          </a:p>
          <a:p>
            <a:pPr>
              <a:buNone/>
            </a:pPr>
            <a:r>
              <a:rPr lang="es-ES" sz="1800" dirty="0"/>
              <a:t>	Ésta permitió la sustitución de la fuerza de hombre por la fuerza mecánica, es decir, la humanización del trabajo, que junto con otros grandes avances tecnológicos posibilitaron el desarrollo de la producción industrial y surgimientos de conceptos, como el de la “producción en masa”.</a:t>
            </a:r>
          </a:p>
        </p:txBody>
      </p:sp>
    </p:spTree>
    <p:extLst>
      <p:ext uri="{BB962C8B-B14F-4D97-AF65-F5344CB8AC3E}">
        <p14:creationId xmlns:p14="http://schemas.microsoft.com/office/powerpoint/2010/main" val="274144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1412776"/>
            <a:ext cx="8229600" cy="3888432"/>
          </a:xfrm>
        </p:spPr>
        <p:txBody>
          <a:bodyPr>
            <a:normAutofit/>
          </a:bodyPr>
          <a:lstStyle/>
          <a:p>
            <a:pPr>
              <a:buNone/>
            </a:pPr>
            <a:r>
              <a:rPr lang="es-ES" sz="1800" b="1" dirty="0"/>
              <a:t>Estudio científico del trabajo</a:t>
            </a:r>
            <a:endParaRPr lang="es-ES" sz="1800" dirty="0"/>
          </a:p>
          <a:p>
            <a:pPr>
              <a:buNone/>
            </a:pPr>
            <a:r>
              <a:rPr lang="es-ES" sz="1800" dirty="0"/>
              <a:t>	Aquí la idea es aplicar un enfoque científico con el objetivo de determinar el método de trabajo más eficiente.</a:t>
            </a:r>
          </a:p>
          <a:p>
            <a:pPr>
              <a:buNone/>
            </a:pPr>
            <a:r>
              <a:rPr lang="es-ES" sz="1800" b="1" dirty="0"/>
              <a:t>Relaciones humanas</a:t>
            </a:r>
            <a:endParaRPr lang="es-ES" sz="1800" dirty="0"/>
          </a:p>
          <a:p>
            <a:pPr>
              <a:buNone/>
            </a:pPr>
            <a:r>
              <a:rPr lang="es-ES" sz="1800" dirty="0"/>
              <a:t>	Se reconoce la importancia que tiene la motivación y el factor humano en el momento del diseño del trabajo y así el aumento de productividad, agregando al enfoque técnico y al enfoque socio-técnico. Dándole así la importancia al recurso humano como un factor estratégico para mejorar la productividad.</a:t>
            </a:r>
          </a:p>
          <a:p>
            <a:pPr>
              <a:buNone/>
            </a:pPr>
            <a:r>
              <a:rPr lang="es-ES" sz="1800" b="1" dirty="0"/>
              <a:t>Modelo de decisión</a:t>
            </a:r>
            <a:endParaRPr lang="es-ES" sz="1800" dirty="0"/>
          </a:p>
          <a:p>
            <a:pPr>
              <a:buNone/>
            </a:pPr>
            <a:r>
              <a:rPr lang="es-ES" sz="1800" dirty="0"/>
              <a:t>	Este enfoque se comenzó a utilizar desde principios de siglo pasado, con el lote económico, control estadístico de la calidad, método simplex de programación, etc.   </a:t>
            </a:r>
          </a:p>
        </p:txBody>
      </p:sp>
    </p:spTree>
    <p:extLst>
      <p:ext uri="{BB962C8B-B14F-4D97-AF65-F5344CB8AC3E}">
        <p14:creationId xmlns:p14="http://schemas.microsoft.com/office/powerpoint/2010/main" val="132551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1556792"/>
            <a:ext cx="7776864" cy="3410699"/>
          </a:xfrm>
        </p:spPr>
        <p:txBody>
          <a:bodyPr>
            <a:normAutofit/>
          </a:bodyPr>
          <a:lstStyle/>
          <a:p>
            <a:pPr>
              <a:buNone/>
            </a:pPr>
            <a:r>
              <a:rPr lang="es-ES" sz="1800" b="1" dirty="0"/>
              <a:t>Informática</a:t>
            </a:r>
            <a:endParaRPr lang="es-ES" sz="1800" dirty="0"/>
          </a:p>
          <a:p>
            <a:pPr>
              <a:buNone/>
            </a:pPr>
            <a:r>
              <a:rPr lang="es-ES" sz="1800" dirty="0"/>
              <a:t>	El desarrollo de la informática ha permitido la creación de nuevas tecnologías y filosofías de gestión. Se han generado sistemas capaces de lograr mejoras en la productividad.</a:t>
            </a:r>
          </a:p>
          <a:p>
            <a:pPr>
              <a:buNone/>
            </a:pPr>
            <a:r>
              <a:rPr lang="es-ES" sz="1800" dirty="0"/>
              <a:t>Algunos de estos son:</a:t>
            </a:r>
          </a:p>
          <a:p>
            <a:pPr>
              <a:buFont typeface="Wingdings" pitchFamily="2" charset="2"/>
              <a:buChar char="q"/>
            </a:pPr>
            <a:r>
              <a:rPr lang="es-ES" sz="1800" dirty="0"/>
              <a:t>MRP I (Material </a:t>
            </a:r>
            <a:r>
              <a:rPr lang="es-ES" sz="1800" dirty="0" err="1"/>
              <a:t>Requirements</a:t>
            </a:r>
            <a:r>
              <a:rPr lang="es-ES" sz="1800" dirty="0"/>
              <a:t> </a:t>
            </a:r>
            <a:r>
              <a:rPr lang="es-ES" sz="1800" dirty="0" err="1"/>
              <a:t>Planning</a:t>
            </a:r>
            <a:r>
              <a:rPr lang="es-ES" sz="1800" dirty="0"/>
              <a:t>)</a:t>
            </a:r>
          </a:p>
          <a:p>
            <a:pPr>
              <a:buFont typeface="Wingdings" pitchFamily="2" charset="2"/>
              <a:buChar char="q"/>
            </a:pPr>
            <a:r>
              <a:rPr lang="es-ES" sz="1800" dirty="0"/>
              <a:t>MRP II (</a:t>
            </a:r>
            <a:r>
              <a:rPr lang="es-ES" sz="1800" dirty="0" err="1"/>
              <a:t>Manufacturing</a:t>
            </a:r>
            <a:r>
              <a:rPr lang="es-ES" sz="1800" dirty="0"/>
              <a:t> </a:t>
            </a:r>
            <a:r>
              <a:rPr lang="es-ES" sz="1800" dirty="0" err="1"/>
              <a:t>Resources</a:t>
            </a:r>
            <a:r>
              <a:rPr lang="es-ES" sz="1800" dirty="0"/>
              <a:t> </a:t>
            </a:r>
            <a:r>
              <a:rPr lang="es-ES" sz="1800" dirty="0" err="1"/>
              <a:t>Planning</a:t>
            </a:r>
            <a:r>
              <a:rPr lang="es-ES" sz="1800" dirty="0"/>
              <a:t>)</a:t>
            </a:r>
          </a:p>
          <a:p>
            <a:pPr>
              <a:buFont typeface="Wingdings" pitchFamily="2" charset="2"/>
              <a:buChar char="q"/>
            </a:pPr>
            <a:r>
              <a:rPr lang="es-ES" sz="1800" dirty="0"/>
              <a:t> JIT (</a:t>
            </a:r>
            <a:r>
              <a:rPr lang="es-ES" sz="1800" dirty="0" err="1"/>
              <a:t>Just</a:t>
            </a:r>
            <a:r>
              <a:rPr lang="es-ES" sz="1800" dirty="0"/>
              <a:t> in time)</a:t>
            </a:r>
          </a:p>
          <a:p>
            <a:pPr>
              <a:buFont typeface="Wingdings" pitchFamily="2" charset="2"/>
              <a:buChar char="q"/>
            </a:pPr>
            <a:r>
              <a:rPr lang="es-ES" sz="1800" dirty="0"/>
              <a:t>OPT (</a:t>
            </a:r>
            <a:r>
              <a:rPr lang="es-ES" sz="1800" dirty="0" err="1"/>
              <a:t>Optimized</a:t>
            </a:r>
            <a:r>
              <a:rPr lang="es-ES" sz="1800" dirty="0"/>
              <a:t> </a:t>
            </a:r>
            <a:r>
              <a:rPr lang="es-ES" sz="1800" dirty="0" err="1"/>
              <a:t>Production</a:t>
            </a:r>
            <a:r>
              <a:rPr lang="es-ES" sz="1800" dirty="0"/>
              <a:t> </a:t>
            </a:r>
            <a:r>
              <a:rPr lang="es-ES" sz="1800" dirty="0" err="1"/>
              <a:t>Technology</a:t>
            </a:r>
            <a:r>
              <a:rPr lang="es-ES" sz="1800" dirty="0"/>
              <a:t>)</a:t>
            </a:r>
          </a:p>
        </p:txBody>
      </p:sp>
      <p:pic>
        <p:nvPicPr>
          <p:cNvPr id="95234" name="Picture 2" descr="http://4.bp.blogspot.com/_BjPkiRR45b0/TS1al4KmFuI/AAAAAAAAACM/-s8mjYUmog4/s1600/informat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2000" y="2420888"/>
            <a:ext cx="3788359" cy="2845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2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http://www.kwaliteg.co.za/manufacturing/MRP1.gif"/>
          <p:cNvPicPr>
            <a:picLocks noChangeAspect="1" noChangeArrowheads="1"/>
          </p:cNvPicPr>
          <p:nvPr/>
        </p:nvPicPr>
        <p:blipFill>
          <a:blip r:embed="rId2" cstate="print"/>
          <a:srcRect/>
          <a:stretch>
            <a:fillRect/>
          </a:stretch>
        </p:blipFill>
        <p:spPr bwMode="auto">
          <a:xfrm>
            <a:off x="4716016" y="3004450"/>
            <a:ext cx="3549727" cy="2376264"/>
          </a:xfrm>
          <a:prstGeom prst="rect">
            <a:avLst/>
          </a:prstGeom>
          <a:noFill/>
        </p:spPr>
      </p:pic>
      <p:sp>
        <p:nvSpPr>
          <p:cNvPr id="2" name="1 Título"/>
          <p:cNvSpPr>
            <a:spLocks noGrp="1"/>
          </p:cNvSpPr>
          <p:nvPr>
            <p:ph type="title"/>
          </p:nvPr>
        </p:nvSpPr>
        <p:spPr>
          <a:xfrm>
            <a:off x="1403648" y="1340768"/>
            <a:ext cx="6532127" cy="504056"/>
          </a:xfrm>
        </p:spPr>
        <p:txBody>
          <a:bodyPr>
            <a:normAutofit/>
          </a:bodyPr>
          <a:lstStyle/>
          <a:p>
            <a:r>
              <a:rPr lang="es-ES" sz="2800" dirty="0"/>
              <a:t>6.2.3 MRP I (Material  </a:t>
            </a:r>
            <a:r>
              <a:rPr lang="es-ES" sz="2800" dirty="0" err="1"/>
              <a:t>Requirements</a:t>
            </a:r>
            <a:r>
              <a:rPr lang="es-ES" sz="2800" dirty="0"/>
              <a:t> </a:t>
            </a:r>
            <a:r>
              <a:rPr lang="es-ES" sz="2800" dirty="0" err="1"/>
              <a:t>Planning</a:t>
            </a:r>
            <a:r>
              <a:rPr lang="es-ES" sz="2800" dirty="0"/>
              <a:t>)</a:t>
            </a:r>
            <a:endParaRPr lang="es-MX" sz="2800" dirty="0"/>
          </a:p>
        </p:txBody>
      </p:sp>
      <p:sp>
        <p:nvSpPr>
          <p:cNvPr id="3" name="2 Marcador de contenido"/>
          <p:cNvSpPr>
            <a:spLocks noGrp="1"/>
          </p:cNvSpPr>
          <p:nvPr>
            <p:ph idx="1"/>
          </p:nvPr>
        </p:nvSpPr>
        <p:spPr>
          <a:xfrm>
            <a:off x="755576" y="1916832"/>
            <a:ext cx="7473153" cy="3412901"/>
          </a:xfrm>
        </p:spPr>
        <p:txBody>
          <a:bodyPr>
            <a:normAutofit/>
          </a:bodyPr>
          <a:lstStyle/>
          <a:p>
            <a:pPr>
              <a:buNone/>
            </a:pPr>
            <a:r>
              <a:rPr lang="es-ES" sz="1800" dirty="0"/>
              <a:t>La planificación de los requerimientos de material (MRP), proporciona un programa de la producción y de los abastecimientos, de acuerdo con los pronósticos de ventas de la compañía, los estándares de producción y los tiempos de entrega de los proveedores</a:t>
            </a:r>
          </a:p>
          <a:p>
            <a:pPr>
              <a:buNone/>
            </a:pPr>
            <a:r>
              <a:rPr lang="es-ES" sz="1800" dirty="0"/>
              <a:t>El MRP I responde a las siguientes preguntas </a:t>
            </a:r>
          </a:p>
          <a:p>
            <a:pPr>
              <a:buNone/>
            </a:pPr>
            <a:r>
              <a:rPr lang="es-ES" sz="1800" dirty="0"/>
              <a:t>¿Qué ?</a:t>
            </a:r>
          </a:p>
          <a:p>
            <a:pPr>
              <a:buNone/>
            </a:pPr>
            <a:r>
              <a:rPr lang="es-ES" sz="1800" dirty="0"/>
              <a:t>¿Cuánto?                Se debe producir </a:t>
            </a:r>
          </a:p>
          <a:p>
            <a:pPr>
              <a:buNone/>
            </a:pPr>
            <a:r>
              <a:rPr lang="es-ES" sz="1800" dirty="0"/>
              <a:t>¿Cuándo?               y/o abastecer</a:t>
            </a:r>
          </a:p>
        </p:txBody>
      </p:sp>
      <p:sp>
        <p:nvSpPr>
          <p:cNvPr id="4" name="3 Cerrar llave"/>
          <p:cNvSpPr/>
          <p:nvPr/>
        </p:nvSpPr>
        <p:spPr>
          <a:xfrm>
            <a:off x="1907704" y="3789040"/>
            <a:ext cx="432048"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99276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1700808"/>
            <a:ext cx="8100392" cy="3600375"/>
          </a:xfrm>
        </p:spPr>
        <p:txBody>
          <a:bodyPr>
            <a:noAutofit/>
          </a:bodyPr>
          <a:lstStyle/>
          <a:p>
            <a:pPr>
              <a:buNone/>
            </a:pPr>
            <a:r>
              <a:rPr lang="es-ES" sz="2000" b="1" dirty="0"/>
              <a:t>6.2.3.1 El sistema de MRP</a:t>
            </a:r>
            <a:endParaRPr lang="es-ES" sz="2000" dirty="0"/>
          </a:p>
          <a:p>
            <a:pPr>
              <a:buNone/>
            </a:pPr>
            <a:r>
              <a:rPr lang="es-ES" sz="2000" dirty="0"/>
              <a:t>El sistema MRP comprende la información obtenida de al menos tres fuentes: </a:t>
            </a:r>
          </a:p>
          <a:p>
            <a:pPr>
              <a:buFont typeface="Wingdings" pitchFamily="2" charset="2"/>
              <a:buChar char="v"/>
            </a:pPr>
            <a:r>
              <a:rPr lang="es-ES" sz="2000" dirty="0"/>
              <a:t> El plan maestro, el cual contiene las cantidades y fechas en que han de estar disponibles los productos.</a:t>
            </a:r>
          </a:p>
          <a:p>
            <a:pPr>
              <a:buFont typeface="Wingdings" pitchFamily="2" charset="2"/>
              <a:buChar char="v"/>
            </a:pPr>
            <a:r>
              <a:rPr lang="es-ES" sz="2000" dirty="0"/>
              <a:t> El estado del inventario, que recoge  las cantidades de cada una de las referencias de la planta que están disponibles o en curso de fabricación.</a:t>
            </a:r>
          </a:p>
          <a:p>
            <a:pPr>
              <a:buFont typeface="Wingdings" pitchFamily="2" charset="2"/>
              <a:buChar char="v"/>
            </a:pPr>
            <a:r>
              <a:rPr lang="es-ES" sz="2000" dirty="0"/>
              <a:t> La lista de materiales, es el registro donde figuran los componentes de un artículo las relaciones padre-componente y las cantidades de uso según ingeniería y procesos.</a:t>
            </a:r>
          </a:p>
        </p:txBody>
      </p:sp>
    </p:spTree>
    <p:extLst>
      <p:ext uri="{BB962C8B-B14F-4D97-AF65-F5344CB8AC3E}">
        <p14:creationId xmlns:p14="http://schemas.microsoft.com/office/powerpoint/2010/main" val="179800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2"/>
          </p:nvPr>
        </p:nvSpPr>
        <p:spPr>
          <a:noFill/>
        </p:spPr>
        <p:txBody>
          <a:bodyPr/>
          <a:lstStyle/>
          <a:p>
            <a:fld id="{2B27A667-FBBD-462E-9C59-714804002B08}" type="slidenum">
              <a:rPr lang="es-ES_tradnl"/>
              <a:pPr/>
              <a:t>18</a:t>
            </a:fld>
            <a:endParaRPr lang="es-ES_tradnl"/>
          </a:p>
        </p:txBody>
      </p:sp>
      <p:sp>
        <p:nvSpPr>
          <p:cNvPr id="5" name="Rectangle 2"/>
          <p:cNvSpPr>
            <a:spLocks noGrp="1" noChangeArrowheads="1"/>
          </p:cNvSpPr>
          <p:nvPr>
            <p:ph type="title" idx="4294967295"/>
          </p:nvPr>
        </p:nvSpPr>
        <p:spPr>
          <a:xfrm>
            <a:off x="2251930" y="1139873"/>
            <a:ext cx="5007304" cy="447650"/>
          </a:xfrm>
        </p:spPr>
        <p:txBody>
          <a:bodyPr>
            <a:normAutofit fontScale="90000"/>
          </a:bodyPr>
          <a:lstStyle/>
          <a:p>
            <a:pPr eaLnBrk="1" hangingPunct="1"/>
            <a:r>
              <a:rPr lang="es-ES" sz="3200" b="1" dirty="0"/>
              <a:t>Estructura de un sistema MRP</a:t>
            </a:r>
          </a:p>
        </p:txBody>
      </p:sp>
      <p:sp>
        <p:nvSpPr>
          <p:cNvPr id="6" name="Text Box 4"/>
          <p:cNvSpPr txBox="1">
            <a:spLocks noChangeArrowheads="1"/>
          </p:cNvSpPr>
          <p:nvPr/>
        </p:nvSpPr>
        <p:spPr bwMode="auto">
          <a:xfrm>
            <a:off x="3739057" y="2527347"/>
            <a:ext cx="1584176" cy="1077218"/>
          </a:xfrm>
          <a:prstGeom prst="rect">
            <a:avLst/>
          </a:prstGeom>
          <a:noFill/>
          <a:ln w="9525">
            <a:noFill/>
            <a:miter lim="800000"/>
            <a:headEnd/>
            <a:tailEnd/>
          </a:ln>
        </p:spPr>
        <p:txBody>
          <a:bodyPr wrap="square">
            <a:spAutoFit/>
          </a:bodyPr>
          <a:lstStyle/>
          <a:p>
            <a:pPr algn="l" eaLnBrk="1" hangingPunct="1"/>
            <a:r>
              <a:rPr lang="en-US" sz="3200" b="0" dirty="0" err="1">
                <a:solidFill>
                  <a:schemeClr val="accent1"/>
                </a:solidFill>
              </a:rPr>
              <a:t>Sistema</a:t>
            </a:r>
            <a:endParaRPr lang="en-US" sz="3200" b="0" dirty="0">
              <a:solidFill>
                <a:schemeClr val="accent1"/>
              </a:solidFill>
            </a:endParaRPr>
          </a:p>
          <a:p>
            <a:pPr algn="l" eaLnBrk="1" hangingPunct="1"/>
            <a:r>
              <a:rPr lang="en-US" sz="3200" b="0" dirty="0">
                <a:solidFill>
                  <a:schemeClr val="accent1"/>
                </a:solidFill>
              </a:rPr>
              <a:t>MRP</a:t>
            </a:r>
            <a:endParaRPr lang="es-ES" sz="3200" b="0" dirty="0">
              <a:solidFill>
                <a:schemeClr val="accent1"/>
              </a:solidFill>
            </a:endParaRPr>
          </a:p>
        </p:txBody>
      </p:sp>
      <p:sp>
        <p:nvSpPr>
          <p:cNvPr id="7" name="Text Box 5"/>
          <p:cNvSpPr txBox="1">
            <a:spLocks noChangeArrowheads="1"/>
          </p:cNvSpPr>
          <p:nvPr/>
        </p:nvSpPr>
        <p:spPr bwMode="auto">
          <a:xfrm>
            <a:off x="827088" y="2132856"/>
            <a:ext cx="2841625" cy="2462213"/>
          </a:xfrm>
          <a:prstGeom prst="rect">
            <a:avLst/>
          </a:prstGeom>
          <a:noFill/>
          <a:ln w="9525">
            <a:noFill/>
            <a:miter lim="800000"/>
            <a:headEnd/>
            <a:tailEnd/>
          </a:ln>
        </p:spPr>
        <p:txBody>
          <a:bodyPr>
            <a:spAutoFit/>
          </a:bodyPr>
          <a:lstStyle/>
          <a:p>
            <a:pPr algn="l" eaLnBrk="1" hangingPunct="1"/>
            <a:r>
              <a:rPr lang="en-US" sz="2800" b="0" dirty="0">
                <a:solidFill>
                  <a:srgbClr val="990000"/>
                </a:solidFill>
              </a:rPr>
              <a:t>Entradas</a:t>
            </a:r>
            <a:endParaRPr lang="en-US" sz="3600" b="0" dirty="0">
              <a:solidFill>
                <a:srgbClr val="990000"/>
              </a:solidFill>
            </a:endParaRPr>
          </a:p>
          <a:p>
            <a:pPr algn="l" eaLnBrk="1" hangingPunct="1"/>
            <a:r>
              <a:rPr lang="en-US" b="0" dirty="0" err="1"/>
              <a:t>Programa</a:t>
            </a:r>
            <a:r>
              <a:rPr lang="en-US" b="0" dirty="0"/>
              <a:t> maestro de </a:t>
            </a:r>
            <a:r>
              <a:rPr lang="en-US" b="0" dirty="0" err="1"/>
              <a:t>producción</a:t>
            </a:r>
            <a:endParaRPr lang="en-US" b="0" dirty="0"/>
          </a:p>
          <a:p>
            <a:pPr algn="l" eaLnBrk="1" hangingPunct="1"/>
            <a:endParaRPr lang="en-US" b="0" dirty="0"/>
          </a:p>
          <a:p>
            <a:pPr algn="l" eaLnBrk="1" hangingPunct="1"/>
            <a:r>
              <a:rPr lang="en-US" b="0" dirty="0" err="1"/>
              <a:t>Lista</a:t>
            </a:r>
            <a:r>
              <a:rPr lang="en-US" b="0" dirty="0"/>
              <a:t> de </a:t>
            </a:r>
            <a:r>
              <a:rPr lang="en-US" dirty="0" err="1"/>
              <a:t>m</a:t>
            </a:r>
            <a:r>
              <a:rPr lang="en-US" b="0" dirty="0" err="1"/>
              <a:t>ateriales</a:t>
            </a:r>
            <a:endParaRPr lang="en-US" b="0" dirty="0"/>
          </a:p>
          <a:p>
            <a:pPr algn="l" eaLnBrk="1" hangingPunct="1"/>
            <a:endParaRPr lang="en-US" b="0" dirty="0"/>
          </a:p>
          <a:p>
            <a:pPr algn="l" eaLnBrk="1" hangingPunct="1"/>
            <a:r>
              <a:rPr lang="en-US" b="0" dirty="0" err="1"/>
              <a:t>Archivo</a:t>
            </a:r>
            <a:r>
              <a:rPr lang="en-US" b="0" dirty="0"/>
              <a:t> de </a:t>
            </a:r>
            <a:r>
              <a:rPr lang="en-US" dirty="0" err="1"/>
              <a:t>r</a:t>
            </a:r>
            <a:r>
              <a:rPr lang="en-US" b="0" dirty="0" err="1"/>
              <a:t>egistro</a:t>
            </a:r>
            <a:r>
              <a:rPr lang="en-US" b="0" dirty="0"/>
              <a:t> de </a:t>
            </a:r>
            <a:r>
              <a:rPr lang="en-US" dirty="0" err="1"/>
              <a:t>i</a:t>
            </a:r>
            <a:r>
              <a:rPr lang="en-US" b="0" dirty="0" err="1"/>
              <a:t>nventarios</a:t>
            </a:r>
            <a:endParaRPr lang="es-ES" b="0" dirty="0"/>
          </a:p>
        </p:txBody>
      </p:sp>
      <p:sp>
        <p:nvSpPr>
          <p:cNvPr id="8" name="Text Box 6"/>
          <p:cNvSpPr txBox="1">
            <a:spLocks noChangeArrowheads="1"/>
          </p:cNvSpPr>
          <p:nvPr/>
        </p:nvSpPr>
        <p:spPr bwMode="auto">
          <a:xfrm>
            <a:off x="6039456" y="2091876"/>
            <a:ext cx="2771775" cy="3016210"/>
          </a:xfrm>
          <a:prstGeom prst="rect">
            <a:avLst/>
          </a:prstGeom>
          <a:noFill/>
          <a:ln w="9525">
            <a:noFill/>
            <a:miter lim="800000"/>
            <a:headEnd/>
            <a:tailEnd/>
          </a:ln>
        </p:spPr>
        <p:txBody>
          <a:bodyPr>
            <a:spAutoFit/>
          </a:bodyPr>
          <a:lstStyle/>
          <a:p>
            <a:pPr algn="l" eaLnBrk="1" hangingPunct="1"/>
            <a:r>
              <a:rPr lang="en-US" sz="2800" b="0" dirty="0" err="1">
                <a:solidFill>
                  <a:srgbClr val="990000"/>
                </a:solidFill>
              </a:rPr>
              <a:t>Salidas</a:t>
            </a:r>
            <a:endParaRPr lang="en-US" sz="2800" b="0" dirty="0">
              <a:solidFill>
                <a:srgbClr val="990000"/>
              </a:solidFill>
            </a:endParaRPr>
          </a:p>
          <a:p>
            <a:pPr algn="l" eaLnBrk="1" hangingPunct="1"/>
            <a:r>
              <a:rPr lang="en-US" b="0" dirty="0"/>
              <a:t>-</a:t>
            </a:r>
            <a:r>
              <a:rPr lang="en-US" b="0" dirty="0" err="1"/>
              <a:t>Pedidos</a:t>
            </a:r>
            <a:r>
              <a:rPr lang="en-US" b="0" dirty="0"/>
              <a:t> </a:t>
            </a:r>
            <a:r>
              <a:rPr lang="en-US" b="0" dirty="0" err="1"/>
              <a:t>planificados</a:t>
            </a:r>
            <a:r>
              <a:rPr lang="en-US" b="0" dirty="0"/>
              <a:t> (</a:t>
            </a:r>
            <a:r>
              <a:rPr lang="en-US" b="0" dirty="0" err="1"/>
              <a:t>fechas</a:t>
            </a:r>
            <a:r>
              <a:rPr lang="en-US" b="0" dirty="0"/>
              <a:t>, </a:t>
            </a:r>
            <a:r>
              <a:rPr lang="en-US" b="0" dirty="0" err="1"/>
              <a:t>cantidades</a:t>
            </a:r>
            <a:r>
              <a:rPr lang="en-US" b="0" dirty="0"/>
              <a:t>)</a:t>
            </a:r>
          </a:p>
          <a:p>
            <a:pPr algn="l" eaLnBrk="1" hangingPunct="1"/>
            <a:r>
              <a:rPr lang="en-US" b="0" dirty="0"/>
              <a:t>-</a:t>
            </a:r>
            <a:r>
              <a:rPr lang="en-US" b="0" dirty="0" err="1"/>
              <a:t>Reprogramación</a:t>
            </a:r>
            <a:r>
              <a:rPr lang="en-US" b="0" dirty="0"/>
              <a:t> de </a:t>
            </a:r>
            <a:r>
              <a:rPr lang="en-US" b="0" dirty="0" err="1"/>
              <a:t>fechas</a:t>
            </a:r>
            <a:r>
              <a:rPr lang="en-US" b="0" dirty="0"/>
              <a:t> de </a:t>
            </a:r>
            <a:r>
              <a:rPr lang="en-US" b="0" dirty="0" err="1"/>
              <a:t>entrega</a:t>
            </a:r>
            <a:endParaRPr lang="en-US" b="0" dirty="0"/>
          </a:p>
          <a:p>
            <a:pPr algn="l" eaLnBrk="1" hangingPunct="1"/>
            <a:r>
              <a:rPr lang="en-US" b="0" dirty="0"/>
              <a:t>-</a:t>
            </a:r>
            <a:r>
              <a:rPr lang="en-US" b="0" dirty="0" err="1"/>
              <a:t>Datos</a:t>
            </a:r>
            <a:r>
              <a:rPr lang="en-US" b="0" dirty="0"/>
              <a:t> de </a:t>
            </a:r>
            <a:r>
              <a:rPr lang="en-US" b="0" dirty="0" err="1"/>
              <a:t>inventario</a:t>
            </a:r>
            <a:endParaRPr lang="en-US" b="0" dirty="0"/>
          </a:p>
          <a:p>
            <a:pPr algn="l" eaLnBrk="1" hangingPunct="1"/>
            <a:r>
              <a:rPr lang="en-US" b="0" dirty="0"/>
              <a:t>-</a:t>
            </a:r>
            <a:r>
              <a:rPr lang="en-US" b="0" dirty="0" err="1"/>
              <a:t>Compromisos</a:t>
            </a:r>
            <a:r>
              <a:rPr lang="en-US" b="0" dirty="0"/>
              <a:t> de </a:t>
            </a:r>
            <a:r>
              <a:rPr lang="en-US" b="0" dirty="0" err="1"/>
              <a:t>compra</a:t>
            </a:r>
            <a:endParaRPr lang="en-US" b="0" dirty="0"/>
          </a:p>
          <a:p>
            <a:pPr algn="l" eaLnBrk="1" hangingPunct="1"/>
            <a:r>
              <a:rPr lang="en-US" b="0" dirty="0"/>
              <a:t>-Material </a:t>
            </a:r>
            <a:r>
              <a:rPr lang="en-US" b="0" dirty="0" err="1"/>
              <a:t>en</a:t>
            </a:r>
            <a:r>
              <a:rPr lang="en-US" b="0" dirty="0"/>
              <a:t> </a:t>
            </a:r>
            <a:r>
              <a:rPr lang="en-US" b="0" dirty="0" err="1"/>
              <a:t>exceso</a:t>
            </a:r>
            <a:endParaRPr lang="en-US" b="0" dirty="0"/>
          </a:p>
          <a:p>
            <a:pPr algn="l" eaLnBrk="1" hangingPunct="1"/>
            <a:r>
              <a:rPr lang="en-US" b="0" dirty="0"/>
              <a:t>-</a:t>
            </a:r>
            <a:r>
              <a:rPr lang="en-US" b="0" dirty="0" err="1"/>
              <a:t>Pedidos</a:t>
            </a:r>
            <a:r>
              <a:rPr lang="en-US" b="0" dirty="0"/>
              <a:t> que no </a:t>
            </a:r>
            <a:r>
              <a:rPr lang="en-US" b="0" dirty="0" err="1"/>
              <a:t>podrán</a:t>
            </a:r>
            <a:r>
              <a:rPr lang="en-US" b="0" dirty="0"/>
              <a:t> </a:t>
            </a:r>
            <a:r>
              <a:rPr lang="en-US" b="0" dirty="0" err="1"/>
              <a:t>cumplirse</a:t>
            </a:r>
            <a:endParaRPr lang="es-ES" b="0" dirty="0"/>
          </a:p>
        </p:txBody>
      </p:sp>
      <p:sp>
        <p:nvSpPr>
          <p:cNvPr id="9" name="AutoShape 7"/>
          <p:cNvSpPr>
            <a:spLocks noChangeArrowheads="1"/>
          </p:cNvSpPr>
          <p:nvPr/>
        </p:nvSpPr>
        <p:spPr bwMode="auto">
          <a:xfrm>
            <a:off x="3116908" y="2688729"/>
            <a:ext cx="551805" cy="740271"/>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MX"/>
          </a:p>
        </p:txBody>
      </p:sp>
      <p:sp>
        <p:nvSpPr>
          <p:cNvPr id="10" name="AutoShape 8"/>
          <p:cNvSpPr>
            <a:spLocks noChangeArrowheads="1"/>
          </p:cNvSpPr>
          <p:nvPr/>
        </p:nvSpPr>
        <p:spPr bwMode="auto">
          <a:xfrm>
            <a:off x="5308412" y="2780928"/>
            <a:ext cx="518318" cy="740271"/>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MX"/>
          </a:p>
        </p:txBody>
      </p:sp>
    </p:spTree>
    <p:extLst>
      <p:ext uri="{BB962C8B-B14F-4D97-AF65-F5344CB8AC3E}">
        <p14:creationId xmlns:p14="http://schemas.microsoft.com/office/powerpoint/2010/main" val="33391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628801"/>
            <a:ext cx="7921625" cy="3168352"/>
          </a:xfrm>
        </p:spPr>
        <p:txBody>
          <a:bodyPr>
            <a:normAutofit/>
          </a:bodyPr>
          <a:lstStyle/>
          <a:p>
            <a:pPr>
              <a:buNone/>
            </a:pPr>
            <a:r>
              <a:rPr lang="es-ES" sz="2000" b="1" dirty="0"/>
              <a:t>6.2.3.2 Plan Maestro de Producción  (MPS Master </a:t>
            </a:r>
            <a:r>
              <a:rPr lang="es-ES" sz="2000" b="1" dirty="0" err="1"/>
              <a:t>Production</a:t>
            </a:r>
            <a:r>
              <a:rPr lang="es-ES" sz="2000" b="1" dirty="0"/>
              <a:t> Schedule)</a:t>
            </a:r>
            <a:endParaRPr lang="es-ES" sz="2000" dirty="0"/>
          </a:p>
          <a:p>
            <a:pPr>
              <a:buNone/>
            </a:pPr>
            <a:r>
              <a:rPr lang="es-ES" sz="2000" dirty="0"/>
              <a:t>	El Plan Maestro de Producción nos dice, con base en los pedidos de los clientes y los pronósticos de demanda, qué productos finales hay que fabricar y en qué plazos deben terminarse. Contiene las cantidades y fechas en que han de estar disponibles los productos de la planta que están sometidos a demanda externa (productos finales y, posiblemente, piezas de repuesto).</a:t>
            </a:r>
          </a:p>
          <a:p>
            <a:pPr>
              <a:buNone/>
            </a:pPr>
            <a:r>
              <a:rPr lang="es-ES" sz="2000" dirty="0"/>
              <a:t>	El plan maestro de producción es el calendario de fechas que indica cuándo tienen que estar disponibles los productos finales.</a:t>
            </a:r>
          </a:p>
        </p:txBody>
      </p:sp>
    </p:spTree>
    <p:extLst>
      <p:ext uri="{BB962C8B-B14F-4D97-AF65-F5344CB8AC3E}">
        <p14:creationId xmlns:p14="http://schemas.microsoft.com/office/powerpoint/2010/main" val="160366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755576" y="1844824"/>
            <a:ext cx="7776864" cy="954107"/>
          </a:xfrm>
          <a:prstGeom prst="rect">
            <a:avLst/>
          </a:prstGeom>
          <a:noFill/>
        </p:spPr>
        <p:txBody>
          <a:bodyPr wrap="square" rtlCol="0">
            <a:spAutoFit/>
          </a:bodyPr>
          <a:lstStyle/>
          <a:p>
            <a:pPr algn="just"/>
            <a:r>
              <a:rPr lang="es-MX" sz="1400" dirty="0"/>
              <a:t>La  cadena  logística es el conjunto de etapas por las cuales va circulando el producto, es decir, la cadena comienza desde la necesidad del cliente y la emisión de una orden de producción, pasando por distintos procesos de fabricación, embalaje, distribución, transporte, etc. Y termina con la entrega del producto al usuario final y con la satisfacción de éste.</a:t>
            </a:r>
          </a:p>
        </p:txBody>
      </p:sp>
      <p:pic>
        <p:nvPicPr>
          <p:cNvPr id="5" name="4 Imagen" descr="cadena de suministro.jpg"/>
          <p:cNvPicPr>
            <a:picLocks noChangeAspect="1"/>
          </p:cNvPicPr>
          <p:nvPr/>
        </p:nvPicPr>
        <p:blipFill>
          <a:blip r:embed="rId2" cstate="print"/>
          <a:stretch>
            <a:fillRect/>
          </a:stretch>
        </p:blipFill>
        <p:spPr>
          <a:xfrm>
            <a:off x="2643298" y="2861035"/>
            <a:ext cx="4001419" cy="2530897"/>
          </a:xfrm>
          <a:prstGeom prst="rect">
            <a:avLst/>
          </a:prstGeom>
        </p:spPr>
      </p:pic>
      <p:sp>
        <p:nvSpPr>
          <p:cNvPr id="19458" name="AutoShape 2" descr="http://1.bp.blogspot.com/_KntirARC_X4/SxGG90S6AWI/AAAAAAAAABI/k0WmLrPGv5U/s1600/esquema_cadena_suministro.jpg"/>
          <p:cNvSpPr>
            <a:spLocks noChangeAspect="1" noChangeArrowheads="1"/>
          </p:cNvSpPr>
          <p:nvPr/>
        </p:nvSpPr>
        <p:spPr bwMode="auto">
          <a:xfrm>
            <a:off x="63500" y="-136525"/>
            <a:ext cx="6629400" cy="4191000"/>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6" name="5 Título"/>
          <p:cNvSpPr>
            <a:spLocks noGrp="1"/>
          </p:cNvSpPr>
          <p:nvPr>
            <p:ph type="title"/>
          </p:nvPr>
        </p:nvSpPr>
        <p:spPr>
          <a:xfrm>
            <a:off x="2771800" y="1307554"/>
            <a:ext cx="4032448" cy="393254"/>
          </a:xfrm>
        </p:spPr>
        <p:txBody>
          <a:bodyPr>
            <a:normAutofit fontScale="90000"/>
          </a:bodyPr>
          <a:lstStyle/>
          <a:p>
            <a:r>
              <a:rPr lang="es-MX" sz="2400" dirty="0"/>
              <a:t>6.1 ¿Qué es la cadena logística?</a:t>
            </a:r>
          </a:p>
        </p:txBody>
      </p:sp>
    </p:spTree>
    <p:extLst>
      <p:ext uri="{BB962C8B-B14F-4D97-AF65-F5344CB8AC3E}">
        <p14:creationId xmlns:p14="http://schemas.microsoft.com/office/powerpoint/2010/main" val="31044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1340768"/>
            <a:ext cx="8229600" cy="4176464"/>
          </a:xfrm>
        </p:spPr>
        <p:txBody>
          <a:bodyPr>
            <a:normAutofit/>
          </a:bodyPr>
          <a:lstStyle/>
          <a:p>
            <a:pPr>
              <a:buNone/>
            </a:pPr>
            <a:r>
              <a:rPr lang="es-ES" sz="1400" dirty="0"/>
              <a:t>6.2.3.3 Gestión de inventarios </a:t>
            </a:r>
          </a:p>
          <a:p>
            <a:pPr>
              <a:buNone/>
            </a:pPr>
            <a:r>
              <a:rPr lang="es-ES" sz="1400" dirty="0"/>
              <a:t>Debe de existir un perfecto conocimiento de la situación en que se encuentran los stocks, tanto de los materiales adquiridos a los proveedores externos como de los productos intermedios que antevienen como componentes en la preparación de conjuntos de nivel superior.</a:t>
            </a:r>
          </a:p>
          <a:p>
            <a:pPr>
              <a:buNone/>
            </a:pPr>
            <a:r>
              <a:rPr lang="es-ES" sz="1400" dirty="0"/>
              <a:t>La información que debe mantenerse actualizada en cada periodo:</a:t>
            </a:r>
          </a:p>
          <a:p>
            <a:pPr>
              <a:buAutoNum type="alphaLcParenR"/>
            </a:pPr>
            <a:r>
              <a:rPr lang="es-ES" sz="1400" dirty="0"/>
              <a:t> Existencias al principio de cada periodo del horizonte considerado en el programa maestro.</a:t>
            </a:r>
          </a:p>
          <a:p>
            <a:pPr>
              <a:buAutoNum type="alphaLcParenR"/>
            </a:pPr>
            <a:r>
              <a:rPr lang="es-ES" sz="1400" dirty="0"/>
              <a:t> Cantidades comprometidas: el lanzamiento de una orden de producción trae consigo la asignación de las cantidades adecuadas.</a:t>
            </a:r>
          </a:p>
          <a:p>
            <a:pPr>
              <a:buAutoNum type="alphaLcParenR"/>
            </a:pPr>
            <a:r>
              <a:rPr lang="es-ES" sz="1400" dirty="0"/>
              <a:t> Cantidades y fechas de recepción de ordenes en curso.</a:t>
            </a:r>
          </a:p>
          <a:p>
            <a:pPr>
              <a:buFont typeface="Arial" pitchFamily="34" charset="0"/>
              <a:buAutoNum type="alphaLcParenR"/>
            </a:pPr>
            <a:r>
              <a:rPr lang="es-ES" sz="1400" dirty="0"/>
              <a:t> Stock de seguridad: los productos que intervienen en el programa maestro están sujetos a demanda externa usualmente prevista.</a:t>
            </a:r>
          </a:p>
          <a:p>
            <a:pPr>
              <a:buFont typeface="Arial" pitchFamily="34" charset="0"/>
              <a:buAutoNum type="alphaLcParenR"/>
            </a:pPr>
            <a:r>
              <a:rPr lang="es-ES" sz="1400" dirty="0"/>
              <a:t> Tamaño del lote.</a:t>
            </a:r>
          </a:p>
          <a:p>
            <a:pPr>
              <a:buFont typeface="Arial" pitchFamily="34" charset="0"/>
              <a:buAutoNum type="alphaLcParenR"/>
            </a:pPr>
            <a:r>
              <a:rPr lang="es-ES" sz="1400" dirty="0"/>
              <a:t> Plazos de aprovisionamiento y tiempos totales de fabricación. </a:t>
            </a:r>
          </a:p>
          <a:p>
            <a:pPr marL="0" indent="0">
              <a:buNone/>
            </a:pPr>
            <a:endParaRPr lang="es-ES" sz="1800" dirty="0"/>
          </a:p>
        </p:txBody>
      </p:sp>
    </p:spTree>
    <p:extLst>
      <p:ext uri="{BB962C8B-B14F-4D97-AF65-F5344CB8AC3E}">
        <p14:creationId xmlns:p14="http://schemas.microsoft.com/office/powerpoint/2010/main" val="13658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39552" y="1124744"/>
            <a:ext cx="8229600" cy="4525963"/>
          </a:xfrm>
        </p:spPr>
        <p:txBody>
          <a:bodyPr>
            <a:normAutofit lnSpcReduction="10000"/>
          </a:bodyPr>
          <a:lstStyle/>
          <a:p>
            <a:pPr>
              <a:buNone/>
            </a:pPr>
            <a:r>
              <a:rPr lang="es-MX" sz="1800" dirty="0"/>
              <a:t>6.2.3.4 Lista de Materiales, (BOM BILL of </a:t>
            </a:r>
            <a:r>
              <a:rPr lang="es-MX" sz="1800" dirty="0" err="1"/>
              <a:t>Materials</a:t>
            </a:r>
            <a:r>
              <a:rPr lang="es-MX" sz="1800" dirty="0"/>
              <a:t>)</a:t>
            </a:r>
          </a:p>
          <a:p>
            <a:pPr>
              <a:buNone/>
            </a:pPr>
            <a:r>
              <a:rPr lang="es-MX" sz="1800" dirty="0"/>
              <a:t>La lista de materiales es una descripción clara y precisa de la estructura del producto que muestra:</a:t>
            </a:r>
          </a:p>
          <a:p>
            <a:r>
              <a:rPr lang="es-MX" sz="1800" dirty="0"/>
              <a:t>1. Los componentes que lo integran.</a:t>
            </a:r>
          </a:p>
          <a:p>
            <a:r>
              <a:rPr lang="es-MX" sz="1800" dirty="0"/>
              <a:t>2. Cantidades.</a:t>
            </a:r>
          </a:p>
          <a:p>
            <a:r>
              <a:rPr lang="es-MX" sz="1800" dirty="0"/>
              <a:t>3. Secuencia de montaje. </a:t>
            </a:r>
          </a:p>
          <a:p>
            <a:pPr>
              <a:buNone/>
            </a:pPr>
            <a:r>
              <a:rPr lang="es-MX" sz="1800" dirty="0"/>
              <a:t>La estructura de fabricación es la lista precisa y completa de todos los materiales y componentes que se requieren para la fabricación o montaje del producto final, reflejando el modo en que la misma se realiza.</a:t>
            </a:r>
          </a:p>
          <a:p>
            <a:pPr>
              <a:buNone/>
            </a:pPr>
            <a:r>
              <a:rPr lang="es-MX" sz="1800" dirty="0"/>
              <a:t>Varios son los requisitos para definir esta estructura:</a:t>
            </a:r>
          </a:p>
          <a:p>
            <a:pPr>
              <a:buNone/>
            </a:pPr>
            <a:r>
              <a:rPr lang="es-MX" sz="1800" dirty="0"/>
              <a:t>1. Cada componente o material que interviene debe tener asignado un código que lo identifique: un único código para cada elemento y a cada elemento se le asigna un código distinto</a:t>
            </a:r>
          </a:p>
          <a:p>
            <a:pPr>
              <a:buNone/>
            </a:pPr>
            <a:endParaRPr lang="es-MX" sz="1800" dirty="0"/>
          </a:p>
          <a:p>
            <a:pPr>
              <a:buNone/>
            </a:pPr>
            <a:endParaRPr lang="es-MX" sz="1800" dirty="0"/>
          </a:p>
        </p:txBody>
      </p:sp>
    </p:spTree>
    <p:extLst>
      <p:ext uri="{BB962C8B-B14F-4D97-AF65-F5344CB8AC3E}">
        <p14:creationId xmlns:p14="http://schemas.microsoft.com/office/powerpoint/2010/main" val="101920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525963"/>
          </a:xfrm>
        </p:spPr>
        <p:txBody>
          <a:bodyPr>
            <a:normAutofit fontScale="92500" lnSpcReduction="10000"/>
          </a:bodyPr>
          <a:lstStyle/>
          <a:p>
            <a:pPr>
              <a:buNone/>
            </a:pPr>
            <a:r>
              <a:rPr lang="es-MX" sz="1800" dirty="0"/>
              <a:t>2.- Debe de realizarse un proceso de racionalización por niveles. A cada elemento le corresponde un nivel en la estructura de fabricación de un producto, asignado en sentido descendente. Así, al producto final le corresponde el nivel cero. </a:t>
            </a:r>
          </a:p>
          <a:p>
            <a:pPr>
              <a:buNone/>
            </a:pPr>
            <a:r>
              <a:rPr lang="es-MX" sz="1800" dirty="0"/>
              <a:t>Planeación integral o Agregada de la Producción</a:t>
            </a:r>
          </a:p>
          <a:p>
            <a:pPr>
              <a:buNone/>
            </a:pPr>
            <a:r>
              <a:rPr lang="es-MX" sz="1800" dirty="0"/>
              <a:t>El concepto de Planeación Integral se aplica a los sistemas estandarizados con alto volumen de producción. Resulta útil para lograr la mejor utilización posible de las instalaciones dentro de las restricciones impuestas por políticas de contratación y liquidación de personal, de los inventarios, del empleo de capacidad externa (mandar a maquilar) y de las limitaciones de la propia capacidad.</a:t>
            </a:r>
          </a:p>
          <a:p>
            <a:pPr>
              <a:buNone/>
            </a:pPr>
            <a:r>
              <a:rPr lang="es-MX" sz="1800" dirty="0"/>
              <a:t>Intervalos de planeación:</a:t>
            </a:r>
          </a:p>
          <a:p>
            <a:pPr>
              <a:buAutoNum type="alphaLcParenR"/>
            </a:pPr>
            <a:r>
              <a:rPr lang="es-MX" sz="1800" dirty="0"/>
              <a:t> Corto plazo (de un día a un mes).</a:t>
            </a:r>
          </a:p>
          <a:p>
            <a:pPr>
              <a:buAutoNum type="alphaLcParenR"/>
            </a:pPr>
            <a:r>
              <a:rPr lang="es-MX" sz="1800" dirty="0"/>
              <a:t> Mediano plazo (fe un mes a un año).</a:t>
            </a:r>
          </a:p>
          <a:p>
            <a:pPr>
              <a:buAutoNum type="alphaLcParenR"/>
            </a:pPr>
            <a:r>
              <a:rPr lang="es-MX" sz="1800" dirty="0"/>
              <a:t> Largo plazo (más de un año).</a:t>
            </a:r>
          </a:p>
          <a:p>
            <a:pPr>
              <a:buNone/>
            </a:pPr>
            <a:r>
              <a:rPr lang="es-MX" sz="1800" dirty="0"/>
              <a:t>  </a:t>
            </a:r>
          </a:p>
        </p:txBody>
      </p:sp>
    </p:spTree>
    <p:extLst>
      <p:ext uri="{BB962C8B-B14F-4D97-AF65-F5344CB8AC3E}">
        <p14:creationId xmlns:p14="http://schemas.microsoft.com/office/powerpoint/2010/main" val="258945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50383" y="1124744"/>
            <a:ext cx="7756263" cy="432048"/>
          </a:xfrm>
        </p:spPr>
        <p:txBody>
          <a:bodyPr>
            <a:normAutofit/>
          </a:bodyPr>
          <a:lstStyle/>
          <a:p>
            <a:r>
              <a:rPr lang="es-MX" sz="2400" dirty="0"/>
              <a:t>6.2.4 MRP II (</a:t>
            </a:r>
            <a:r>
              <a:rPr lang="es-MX" sz="2400" dirty="0" err="1"/>
              <a:t>Manufacturing</a:t>
            </a:r>
            <a:r>
              <a:rPr lang="es-MX" sz="2400" dirty="0"/>
              <a:t> </a:t>
            </a:r>
            <a:r>
              <a:rPr lang="es-MX" sz="2400" dirty="0" err="1"/>
              <a:t>Resources</a:t>
            </a:r>
            <a:r>
              <a:rPr lang="es-MX" sz="2400" dirty="0"/>
              <a:t> </a:t>
            </a:r>
            <a:r>
              <a:rPr lang="es-MX" sz="2400" dirty="0" err="1"/>
              <a:t>Planning</a:t>
            </a:r>
            <a:r>
              <a:rPr lang="es-MX" sz="2400" dirty="0"/>
              <a:t>)</a:t>
            </a:r>
          </a:p>
        </p:txBody>
      </p:sp>
      <p:sp>
        <p:nvSpPr>
          <p:cNvPr id="3" name="2 Marcador de contenido"/>
          <p:cNvSpPr>
            <a:spLocks noGrp="1"/>
          </p:cNvSpPr>
          <p:nvPr>
            <p:ph idx="1"/>
          </p:nvPr>
        </p:nvSpPr>
        <p:spPr>
          <a:xfrm>
            <a:off x="822959" y="1845734"/>
            <a:ext cx="7543801" cy="2807402"/>
          </a:xfrm>
        </p:spPr>
        <p:txBody>
          <a:bodyPr>
            <a:normAutofit/>
          </a:bodyPr>
          <a:lstStyle/>
          <a:p>
            <a:pPr>
              <a:buNone/>
            </a:pPr>
            <a:r>
              <a:rPr lang="es-MX" sz="1600" dirty="0"/>
              <a:t>	La planificación de requerimiento de materiales (MRP II), amplía su enfoque tomando en cuenta funciones de mercadotecnia, finanzas, compra e ingeniería tratando de generar una mayor coordinación. Un modelo MRP II realiza típicamente las siguientes funciones:</a:t>
            </a:r>
          </a:p>
          <a:p>
            <a:pPr>
              <a:buFont typeface="Wingdings" pitchFamily="2" charset="2"/>
              <a:buChar char="q"/>
            </a:pPr>
            <a:r>
              <a:rPr lang="es-MX" sz="1600" dirty="0"/>
              <a:t>Partiendo de los lotes requeridos que han sido tentativamente programados se hace la conversión a unidades de capacidad requeridas para cada periodo.</a:t>
            </a:r>
          </a:p>
          <a:p>
            <a:pPr>
              <a:buFont typeface="Wingdings" pitchFamily="2" charset="2"/>
              <a:buChar char="q"/>
            </a:pPr>
            <a:r>
              <a:rPr lang="es-MX" sz="1600" dirty="0"/>
              <a:t>Genera informes a la administración, tanto en piezas como en dinero, por ser usado en la función de manufactura y por las otras funciones relacionadas con esta.</a:t>
            </a:r>
          </a:p>
          <a:p>
            <a:pPr>
              <a:buFont typeface="Wingdings" pitchFamily="2" charset="2"/>
              <a:buChar char="q"/>
            </a:pPr>
            <a:r>
              <a:rPr lang="es-MX" sz="1600" dirty="0"/>
              <a:t>Da seguimiento real al estado de las ordenes de producción y de compra para comprarlas con el plan y determinar lo que se encuentra adelante o detrás respecto a lo programado.</a:t>
            </a:r>
          </a:p>
        </p:txBody>
      </p:sp>
    </p:spTree>
    <p:extLst>
      <p:ext uri="{BB962C8B-B14F-4D97-AF65-F5344CB8AC3E}">
        <p14:creationId xmlns:p14="http://schemas.microsoft.com/office/powerpoint/2010/main" val="411581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55576" y="1268760"/>
            <a:ext cx="8229600" cy="5256213"/>
          </a:xfrm>
        </p:spPr>
        <p:txBody>
          <a:bodyPr>
            <a:normAutofit/>
          </a:bodyPr>
          <a:lstStyle/>
          <a:p>
            <a:pPr>
              <a:buNone/>
            </a:pPr>
            <a:r>
              <a:rPr lang="es-MX" sz="1800" dirty="0"/>
              <a:t>Características adicionales del MRP II respecto MRP I</a:t>
            </a:r>
          </a:p>
          <a:p>
            <a:pPr>
              <a:buFontTx/>
              <a:buChar char="-"/>
            </a:pPr>
            <a:r>
              <a:rPr lang="es-MX" sz="1800" dirty="0"/>
              <a:t>Planificación (y hasta cierto punto control) de capacidad</a:t>
            </a:r>
          </a:p>
          <a:p>
            <a:pPr>
              <a:buFontTx/>
              <a:buChar char="-"/>
            </a:pPr>
            <a:r>
              <a:rPr lang="es-MX" sz="1800" dirty="0"/>
              <a:t>Niveles de planificación definidos</a:t>
            </a:r>
          </a:p>
          <a:p>
            <a:pPr>
              <a:buFontTx/>
              <a:buChar char="-"/>
            </a:pPr>
            <a:r>
              <a:rPr lang="es-MX" sz="1800" dirty="0"/>
              <a:t>Política de Plan Maestro estructurada y documentada incluyendo aspectos financieros </a:t>
            </a:r>
          </a:p>
          <a:p>
            <a:pPr>
              <a:buFontTx/>
              <a:buChar char="-"/>
            </a:pPr>
            <a:r>
              <a:rPr lang="es-MX" sz="1800" dirty="0"/>
              <a:t>Posibilidades de simulación</a:t>
            </a:r>
          </a:p>
          <a:p>
            <a:pPr>
              <a:buFontTx/>
              <a:buChar char="-"/>
            </a:pPr>
            <a:r>
              <a:rPr lang="es-MX" sz="1800" dirty="0"/>
              <a:t>Realimentación en bucle cerrado</a:t>
            </a:r>
          </a:p>
          <a:p>
            <a:pPr>
              <a:buNone/>
            </a:pPr>
            <a:r>
              <a:rPr lang="es-MX" sz="1800" b="1" dirty="0"/>
              <a:t>Niveles del MRP II</a:t>
            </a:r>
          </a:p>
          <a:p>
            <a:pPr>
              <a:buNone/>
            </a:pPr>
            <a:r>
              <a:rPr lang="es-MX" sz="1800" dirty="0"/>
              <a:t>El MRP II consta de cinco niveles, cuatro de ellos de planeamiento y uno de control y producción, cada nivel, teniendo en cuenta la capacidad de la empresa, responde a:    ¿Cuánto y cuándo se va a producir?, ¿cuáles son los recursos disponibles?</a:t>
            </a:r>
          </a:p>
          <a:p>
            <a:pPr>
              <a:buNone/>
            </a:pPr>
            <a:r>
              <a:rPr lang="es-MX" sz="1800" dirty="0"/>
              <a:t>   </a:t>
            </a:r>
          </a:p>
          <a:p>
            <a:pPr>
              <a:buNone/>
            </a:pPr>
            <a:endParaRPr lang="es-MX" sz="1800" dirty="0"/>
          </a:p>
          <a:p>
            <a:pPr>
              <a:buNone/>
            </a:pPr>
            <a:endParaRPr lang="es-MX" sz="1800" dirty="0"/>
          </a:p>
          <a:p>
            <a:pPr>
              <a:buNone/>
            </a:pPr>
            <a:endParaRPr lang="es-MX" sz="1800" dirty="0"/>
          </a:p>
        </p:txBody>
      </p:sp>
    </p:spTree>
    <p:extLst>
      <p:ext uri="{BB962C8B-B14F-4D97-AF65-F5344CB8AC3E}">
        <p14:creationId xmlns:p14="http://schemas.microsoft.com/office/powerpoint/2010/main" val="281560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tretch>
            <a:fillRect/>
          </a:stretch>
        </p:blipFill>
        <p:spPr bwMode="auto">
          <a:xfrm>
            <a:off x="4211960" y="836712"/>
            <a:ext cx="3793332" cy="5155467"/>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idx="4294967295"/>
          </p:nvPr>
        </p:nvSpPr>
        <p:spPr>
          <a:xfrm>
            <a:off x="179512" y="2492896"/>
            <a:ext cx="3887788" cy="2232025"/>
          </a:xfrm>
        </p:spPr>
        <p:txBody>
          <a:bodyPr/>
          <a:lstStyle/>
          <a:p>
            <a:r>
              <a:rPr lang="es-MX" dirty="0"/>
              <a:t>Lógica de</a:t>
            </a:r>
            <a:br>
              <a:rPr lang="es-MX" dirty="0"/>
            </a:br>
            <a:r>
              <a:rPr lang="es-MX" dirty="0"/>
              <a:t> un MRP II</a:t>
            </a:r>
            <a:br>
              <a:rPr lang="es-MX" dirty="0"/>
            </a:br>
            <a:endParaRPr lang="es-MX" dirty="0"/>
          </a:p>
        </p:txBody>
      </p:sp>
    </p:spTree>
    <p:extLst>
      <p:ext uri="{BB962C8B-B14F-4D97-AF65-F5344CB8AC3E}">
        <p14:creationId xmlns:p14="http://schemas.microsoft.com/office/powerpoint/2010/main" val="54349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96752"/>
            <a:ext cx="7543800" cy="540609"/>
          </a:xfrm>
        </p:spPr>
        <p:txBody>
          <a:bodyPr>
            <a:normAutofit/>
          </a:bodyPr>
          <a:lstStyle/>
          <a:p>
            <a:r>
              <a:rPr lang="es-MX" sz="2800" dirty="0"/>
              <a:t>6.2.4.1 Puesta en marcha del sistema MRP</a:t>
            </a:r>
          </a:p>
        </p:txBody>
      </p:sp>
      <p:sp>
        <p:nvSpPr>
          <p:cNvPr id="3" name="2 Marcador de contenido"/>
          <p:cNvSpPr>
            <a:spLocks noGrp="1"/>
          </p:cNvSpPr>
          <p:nvPr>
            <p:ph idx="4294967295"/>
          </p:nvPr>
        </p:nvSpPr>
        <p:spPr>
          <a:xfrm>
            <a:off x="480060" y="2276872"/>
            <a:ext cx="8229600" cy="3168178"/>
          </a:xfrm>
        </p:spPr>
        <p:txBody>
          <a:bodyPr>
            <a:normAutofit/>
          </a:bodyPr>
          <a:lstStyle/>
          <a:p>
            <a:pPr>
              <a:buNone/>
            </a:pPr>
            <a:r>
              <a:rPr lang="es-MX" sz="1800" dirty="0"/>
              <a:t>Puesta en marcha, los métodos más comunes son:</a:t>
            </a:r>
          </a:p>
          <a:p>
            <a:pPr>
              <a:buFont typeface="Courier New" pitchFamily="49" charset="0"/>
              <a:buChar char="o"/>
            </a:pPr>
            <a:r>
              <a:rPr lang="es-MX" sz="1800" dirty="0"/>
              <a:t>Total. Por  el cual empieza a utilizarse el nuevo sistema simultáneamente se abandone el antiguo.</a:t>
            </a:r>
          </a:p>
          <a:p>
            <a:pPr>
              <a:buFont typeface="Courier New" pitchFamily="49" charset="0"/>
              <a:buChar char="o"/>
            </a:pPr>
            <a:r>
              <a:rPr lang="es-MX" sz="1800" dirty="0"/>
              <a:t>Paralelo. Que mantiene los dos sistemas a la vez durante un cierto periodo de tiempo.</a:t>
            </a:r>
          </a:p>
          <a:p>
            <a:pPr>
              <a:buFont typeface="Courier New" pitchFamily="49" charset="0"/>
              <a:buChar char="o"/>
            </a:pPr>
            <a:r>
              <a:rPr lang="es-MX" sz="1800" dirty="0"/>
              <a:t>Piloto. Que consiste en emplear el método paralelo en una parte en una parte pequeña de la base de datos para, una vez adquirida experiencia en el nuevo sistema, eliminar el método antiguo y ampliar otros productos.</a:t>
            </a:r>
          </a:p>
          <a:p>
            <a:pPr>
              <a:buNone/>
            </a:pPr>
            <a:r>
              <a:rPr lang="es-MX" sz="1800" dirty="0"/>
              <a:t>	En general, el piloto es el método más recomendado. Es importante resaltar que una buena puesta en marcha no garantiza el éxito posterior del sistema.</a:t>
            </a:r>
          </a:p>
          <a:p>
            <a:pPr>
              <a:buNone/>
            </a:pPr>
            <a:endParaRPr lang="es-MX" sz="1800" dirty="0"/>
          </a:p>
        </p:txBody>
      </p:sp>
    </p:spTree>
    <p:extLst>
      <p:ext uri="{BB962C8B-B14F-4D97-AF65-F5344CB8AC3E}">
        <p14:creationId xmlns:p14="http://schemas.microsoft.com/office/powerpoint/2010/main" val="80705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1412776"/>
            <a:ext cx="8229600" cy="4320133"/>
          </a:xfrm>
        </p:spPr>
        <p:txBody>
          <a:bodyPr>
            <a:normAutofit/>
          </a:bodyPr>
          <a:lstStyle/>
          <a:p>
            <a:pPr>
              <a:buNone/>
            </a:pPr>
            <a:r>
              <a:rPr lang="es-MX" sz="1800" b="1" dirty="0"/>
              <a:t>Beneficios obtenidos de la aplicación del MRP</a:t>
            </a:r>
          </a:p>
          <a:p>
            <a:r>
              <a:rPr lang="es-MX" sz="1800" dirty="0"/>
              <a:t>Disminución en los stocks, que ha llegado en algunos casos 50% aunque normalmente es de menor entidad.</a:t>
            </a:r>
          </a:p>
          <a:p>
            <a:r>
              <a:rPr lang="es-MX" sz="1800" dirty="0"/>
              <a:t>Mejora del nivel de servicio al cliente, o incrementos hasta el 40%-</a:t>
            </a:r>
          </a:p>
          <a:p>
            <a:r>
              <a:rPr lang="es-MX" sz="1800" dirty="0"/>
              <a:t>Reducción de horas extras, tiempos ociosos y contratación temporal. Ello se deriva de una mejor planificación productiva.</a:t>
            </a:r>
          </a:p>
          <a:p>
            <a:r>
              <a:rPr lang="es-MX" sz="1800" dirty="0"/>
              <a:t>Disminución de subcontratación. </a:t>
            </a:r>
          </a:p>
          <a:p>
            <a:r>
              <a:rPr lang="es-MX" sz="1800" dirty="0"/>
              <a:t>Reducción substancial en el tiempo de obtención de la producción final.</a:t>
            </a:r>
          </a:p>
          <a:p>
            <a:r>
              <a:rPr lang="es-MX" sz="1800" dirty="0"/>
              <a:t>Incremento de la productividad. </a:t>
            </a:r>
          </a:p>
          <a:p>
            <a:r>
              <a:rPr lang="es-MX" sz="1800" dirty="0"/>
              <a:t>Menores costos. </a:t>
            </a:r>
          </a:p>
          <a:p>
            <a:r>
              <a:rPr lang="es-MX" sz="1800" dirty="0"/>
              <a:t>Aumento significativo en los beneficios.</a:t>
            </a:r>
          </a:p>
        </p:txBody>
      </p:sp>
    </p:spTree>
    <p:extLst>
      <p:ext uri="{BB962C8B-B14F-4D97-AF65-F5344CB8AC3E}">
        <p14:creationId xmlns:p14="http://schemas.microsoft.com/office/powerpoint/2010/main" val="3173753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556792"/>
            <a:ext cx="8229600" cy="3744515"/>
          </a:xfrm>
        </p:spPr>
        <p:txBody>
          <a:bodyPr>
            <a:normAutofit/>
          </a:bodyPr>
          <a:lstStyle/>
          <a:p>
            <a:r>
              <a:rPr lang="es-MX" sz="1800" dirty="0"/>
              <a:t>Mayor rapidez en la entrega y en general mejora respuesta a la demanda del mercado.</a:t>
            </a:r>
          </a:p>
          <a:p>
            <a:r>
              <a:rPr lang="es-MX" sz="1800" dirty="0"/>
              <a:t>Posibilidad de modificar rápidamente el programa maestro de producción ante cambios no previstos en la demanda. </a:t>
            </a:r>
          </a:p>
          <a:p>
            <a:r>
              <a:rPr lang="es-MX" sz="1800" dirty="0"/>
              <a:t>Mayor coordinación en la programación de producción e inventarios.</a:t>
            </a:r>
          </a:p>
          <a:p>
            <a:r>
              <a:rPr lang="es-MX" sz="1800" dirty="0"/>
              <a:t>Mayor rapidez de reprogramación en base a los posibles cambios y en función de las distintas prioridades establecidas y actualizadas previamente.</a:t>
            </a:r>
          </a:p>
          <a:p>
            <a:r>
              <a:rPr lang="es-MX" sz="1800" dirty="0"/>
              <a:t>Guía ayuda en la planificación de la capacidad de los distintos recursos.</a:t>
            </a:r>
          </a:p>
          <a:p>
            <a:r>
              <a:rPr lang="es-MX" sz="1800" dirty="0"/>
              <a:t>Rapidez en la detección de dificultades en cumplimiento de la programación. </a:t>
            </a:r>
          </a:p>
          <a:p>
            <a:r>
              <a:rPr lang="es-MX" sz="1800" dirty="0"/>
              <a:t>Posibilidad de conocer rápidamente las consecuencias financieras de nuestra planificación.</a:t>
            </a:r>
          </a:p>
          <a:p>
            <a:pPr>
              <a:buNone/>
            </a:pPr>
            <a:endParaRPr lang="es-MX" sz="1800" dirty="0"/>
          </a:p>
        </p:txBody>
      </p:sp>
    </p:spTree>
    <p:extLst>
      <p:ext uri="{BB962C8B-B14F-4D97-AF65-F5344CB8AC3E}">
        <p14:creationId xmlns:p14="http://schemas.microsoft.com/office/powerpoint/2010/main" val="2417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39552" y="1124744"/>
            <a:ext cx="8229600" cy="4525963"/>
          </a:xfrm>
        </p:spPr>
        <p:txBody>
          <a:bodyPr>
            <a:normAutofit/>
          </a:bodyPr>
          <a:lstStyle/>
          <a:p>
            <a:pPr>
              <a:buNone/>
            </a:pPr>
            <a:r>
              <a:rPr lang="es-MX" sz="1800" b="1" dirty="0"/>
              <a:t>6.2.5 JIT (</a:t>
            </a:r>
            <a:r>
              <a:rPr lang="es-MX" sz="1800" b="1" dirty="0" err="1"/>
              <a:t>Just</a:t>
            </a:r>
            <a:r>
              <a:rPr lang="es-MX" sz="1800" b="1" dirty="0"/>
              <a:t> In Time)</a:t>
            </a:r>
          </a:p>
          <a:p>
            <a:pPr>
              <a:buNone/>
            </a:pPr>
            <a:r>
              <a:rPr lang="es-MX" sz="1800" dirty="0"/>
              <a:t>El Justo a tiempo se basa en la producción, compra y entrega de pequeños lotes de partes de buena calidad cuando se necesitan en la cantidad que se necesitan, tratando de ajustar la producción al consumo.</a:t>
            </a:r>
          </a:p>
          <a:p>
            <a:pPr>
              <a:buNone/>
            </a:pPr>
            <a:r>
              <a:rPr lang="es-MX" sz="1800" dirty="0"/>
              <a:t>Para la implantación de un JIT se recomienda:</a:t>
            </a:r>
          </a:p>
          <a:p>
            <a:r>
              <a:rPr lang="es-MX" sz="1800" dirty="0"/>
              <a:t>En cuanto a proveedores, que estén certificados y que se utilice un numero menor y desarrollados en los conceptos JIT y aseguramiento total de la calidad.</a:t>
            </a:r>
          </a:p>
          <a:p>
            <a:r>
              <a:rPr lang="es-MX" sz="1800" dirty="0"/>
              <a:t>Utilización de gráficos de control para vigilar el proceso.</a:t>
            </a:r>
          </a:p>
          <a:p>
            <a:r>
              <a:rPr lang="es-MX" sz="1800" dirty="0"/>
              <a:t>Mejorar la protección de partes en el transporte y manejo, minimizar el manejo excesivo de las partes y usar sistemas eficientes de almacenaje.</a:t>
            </a:r>
          </a:p>
          <a:p>
            <a:r>
              <a:rPr lang="es-MX" sz="1800" dirty="0"/>
              <a:t>Integrar a los operarios como inspectores de sí mismos.</a:t>
            </a:r>
          </a:p>
          <a:p>
            <a:r>
              <a:rPr lang="es-MX" sz="1800" dirty="0"/>
              <a:t>Mejorar las prácticas de orden y limpieza.</a:t>
            </a:r>
          </a:p>
          <a:p>
            <a:pPr>
              <a:buNone/>
            </a:pPr>
            <a:endParaRPr lang="es-MX" sz="1800" dirty="0"/>
          </a:p>
        </p:txBody>
      </p:sp>
    </p:spTree>
    <p:extLst>
      <p:ext uri="{BB962C8B-B14F-4D97-AF65-F5344CB8AC3E}">
        <p14:creationId xmlns:p14="http://schemas.microsoft.com/office/powerpoint/2010/main" val="33570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899592" y="1412776"/>
            <a:ext cx="7488832" cy="4062651"/>
          </a:xfrm>
          <a:prstGeom prst="rect">
            <a:avLst/>
          </a:prstGeom>
          <a:noFill/>
        </p:spPr>
        <p:txBody>
          <a:bodyPr wrap="square" rtlCol="0">
            <a:spAutoFit/>
          </a:bodyPr>
          <a:lstStyle/>
          <a:p>
            <a:pPr algn="just"/>
            <a:r>
              <a:rPr lang="es-MX" dirty="0"/>
              <a:t>La logística debe optimizar y mantener los recursos de la cadena en cada uno de los eslabones, a través de sistemas de información compartidos por todos los que interactúan en ella y mediante la aplicación de indicadores de desempeño.</a:t>
            </a:r>
          </a:p>
          <a:p>
            <a:endParaRPr lang="es-MX" sz="2000" dirty="0"/>
          </a:p>
          <a:p>
            <a:endParaRPr lang="es-MX" sz="2000" dirty="0"/>
          </a:p>
          <a:p>
            <a:r>
              <a:rPr lang="es-MX" dirty="0"/>
              <a:t>Para poder aplicar estos indicadores, la cadena logística está compuesta por cinco elementos:</a:t>
            </a:r>
          </a:p>
          <a:p>
            <a:pPr>
              <a:buFont typeface="Wingdings" pitchFamily="2" charset="2"/>
              <a:buChar char="v"/>
            </a:pPr>
            <a:r>
              <a:rPr lang="es-MX" dirty="0"/>
              <a:t> El servicio al cliente</a:t>
            </a:r>
          </a:p>
          <a:p>
            <a:pPr>
              <a:buFont typeface="Wingdings" pitchFamily="2" charset="2"/>
              <a:buChar char="v"/>
            </a:pPr>
            <a:r>
              <a:rPr lang="es-MX" dirty="0"/>
              <a:t> Los inventarios</a:t>
            </a:r>
          </a:p>
          <a:p>
            <a:pPr>
              <a:buFont typeface="Wingdings" pitchFamily="2" charset="2"/>
              <a:buChar char="v"/>
            </a:pPr>
            <a:r>
              <a:rPr lang="es-MX" dirty="0"/>
              <a:t> Los suministros </a:t>
            </a:r>
          </a:p>
          <a:p>
            <a:pPr>
              <a:buFont typeface="Wingdings" pitchFamily="2" charset="2"/>
              <a:buChar char="v"/>
            </a:pPr>
            <a:r>
              <a:rPr lang="es-MX" dirty="0"/>
              <a:t> Transporte y distribución </a:t>
            </a:r>
          </a:p>
          <a:p>
            <a:pPr>
              <a:buFont typeface="Wingdings" pitchFamily="2" charset="2"/>
              <a:buChar char="v"/>
            </a:pPr>
            <a:r>
              <a:rPr lang="es-MX" dirty="0"/>
              <a:t> El almacenamiento</a:t>
            </a:r>
          </a:p>
          <a:p>
            <a:endParaRPr lang="es-MX" sz="2000" dirty="0"/>
          </a:p>
        </p:txBody>
      </p:sp>
    </p:spTree>
    <p:extLst>
      <p:ext uri="{BB962C8B-B14F-4D97-AF65-F5344CB8AC3E}">
        <p14:creationId xmlns:p14="http://schemas.microsoft.com/office/powerpoint/2010/main" val="257556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340768"/>
            <a:ext cx="8229600" cy="3240360"/>
          </a:xfrm>
        </p:spPr>
        <p:txBody>
          <a:bodyPr>
            <a:normAutofit/>
          </a:bodyPr>
          <a:lstStyle/>
          <a:p>
            <a:pPr>
              <a:buNone/>
            </a:pPr>
            <a:r>
              <a:rPr lang="es-MX" sz="1800" dirty="0"/>
              <a:t>El justo a tiempo utiliza un sistema informativo llamado tarjetas </a:t>
            </a:r>
            <a:r>
              <a:rPr lang="es-MX" sz="1800" dirty="0" err="1"/>
              <a:t>KanBan</a:t>
            </a:r>
            <a:r>
              <a:rPr lang="es-MX" sz="1800" dirty="0"/>
              <a:t>, el cual se basa en dos tipos de tarjetas:</a:t>
            </a:r>
          </a:p>
          <a:p>
            <a:pPr>
              <a:buNone/>
            </a:pPr>
            <a:r>
              <a:rPr lang="es-MX" sz="1800" dirty="0"/>
              <a:t>Tarjeta/contenedor de producción. </a:t>
            </a:r>
          </a:p>
          <a:p>
            <a:pPr>
              <a:buNone/>
            </a:pPr>
            <a:r>
              <a:rPr lang="es-MX" sz="1800" dirty="0"/>
              <a:t>Permiten a una sección fabricar una determinada cantidad de producto. El operador sólo fabrica lo que especifica la tarjeta.</a:t>
            </a:r>
          </a:p>
          <a:p>
            <a:pPr>
              <a:buNone/>
            </a:pPr>
            <a:r>
              <a:rPr lang="es-MX" sz="1800" dirty="0"/>
              <a:t>Tarjeta/contenedor de acopio.</a:t>
            </a:r>
          </a:p>
          <a:p>
            <a:pPr>
              <a:buNone/>
            </a:pPr>
            <a:r>
              <a:rPr lang="es-MX" sz="1800" dirty="0"/>
              <a:t>Permite recoger de una estación precedente un producto </a:t>
            </a:r>
            <a:r>
              <a:rPr lang="es-MX" sz="1800" dirty="0" err="1"/>
              <a:t>semi</a:t>
            </a:r>
            <a:r>
              <a:rPr lang="es-MX" sz="1800" dirty="0"/>
              <a:t>-elaborado imprescindible para seguir fabricando en la propia estación. El contenedor recogido en la estación precedente es sustituido por uno vacío.</a:t>
            </a:r>
          </a:p>
          <a:p>
            <a:pPr>
              <a:buNone/>
            </a:pPr>
            <a:endParaRPr lang="es-MX" sz="1800" dirty="0"/>
          </a:p>
          <a:p>
            <a:pPr>
              <a:buNone/>
            </a:pPr>
            <a:endParaRPr lang="es-MX" sz="1800" dirty="0"/>
          </a:p>
        </p:txBody>
      </p:sp>
      <p:pic>
        <p:nvPicPr>
          <p:cNvPr id="4" name="3 Imagen" descr="just.gif"/>
          <p:cNvPicPr>
            <a:picLocks noChangeAspect="1"/>
          </p:cNvPicPr>
          <p:nvPr/>
        </p:nvPicPr>
        <p:blipFill>
          <a:blip r:embed="rId2" cstate="print"/>
          <a:stretch>
            <a:fillRect/>
          </a:stretch>
        </p:blipFill>
        <p:spPr>
          <a:xfrm>
            <a:off x="3491880" y="4365104"/>
            <a:ext cx="2232248" cy="1726726"/>
          </a:xfrm>
          <a:prstGeom prst="rect">
            <a:avLst/>
          </a:prstGeom>
        </p:spPr>
      </p:pic>
    </p:spTree>
    <p:extLst>
      <p:ext uri="{BB962C8B-B14F-4D97-AF65-F5344CB8AC3E}">
        <p14:creationId xmlns:p14="http://schemas.microsoft.com/office/powerpoint/2010/main" val="998287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124744"/>
            <a:ext cx="8229600" cy="4320480"/>
          </a:xfrm>
        </p:spPr>
        <p:txBody>
          <a:bodyPr>
            <a:noAutofit/>
          </a:bodyPr>
          <a:lstStyle/>
          <a:p>
            <a:pPr>
              <a:buNone/>
            </a:pPr>
            <a:r>
              <a:rPr lang="es-MX" sz="2000" dirty="0"/>
              <a:t>6.2.6  OPT (</a:t>
            </a:r>
            <a:r>
              <a:rPr lang="es-MX" sz="2000" dirty="0" err="1"/>
              <a:t>Optimized</a:t>
            </a:r>
            <a:r>
              <a:rPr lang="es-MX" sz="2000" dirty="0"/>
              <a:t> </a:t>
            </a:r>
            <a:r>
              <a:rPr lang="es-MX" sz="2000" dirty="0" err="1"/>
              <a:t>Production</a:t>
            </a:r>
            <a:r>
              <a:rPr lang="es-MX" sz="2000" dirty="0"/>
              <a:t> </a:t>
            </a:r>
            <a:r>
              <a:rPr lang="es-MX" sz="2000" dirty="0" err="1"/>
              <a:t>Tecnology</a:t>
            </a:r>
            <a:r>
              <a:rPr lang="es-MX" sz="2000" dirty="0"/>
              <a:t>)</a:t>
            </a:r>
          </a:p>
          <a:p>
            <a:pPr>
              <a:buNone/>
            </a:pPr>
            <a:r>
              <a:rPr lang="es-MX" sz="1800" dirty="0"/>
              <a:t>Es una aplicación informática tipo “caja negra” (es decir, no se sabe lo que hay dentro) que se implanta sobre un sistema MRP y que sirve para hacer la programación de recursos críticos. El objetivo del OPT es incrementar el producto en curso y simultáneamente disminuir existencias y los gastos operativos. Para conseguirlo enfatiza un atento examen de seis áreas claves para la fabricación:</a:t>
            </a:r>
          </a:p>
          <a:p>
            <a:r>
              <a:rPr lang="es-MX" sz="1800" dirty="0"/>
              <a:t>Cuellos de botella</a:t>
            </a:r>
          </a:p>
          <a:p>
            <a:r>
              <a:rPr lang="es-MX" sz="1800" dirty="0"/>
              <a:t>Tiempos de preparación </a:t>
            </a:r>
          </a:p>
          <a:p>
            <a:r>
              <a:rPr lang="es-MX" sz="1800" dirty="0"/>
              <a:t>Tamaño de lote</a:t>
            </a:r>
          </a:p>
          <a:p>
            <a:r>
              <a:rPr lang="es-MX" sz="1800" dirty="0"/>
              <a:t>Tiempos de fabricación </a:t>
            </a:r>
          </a:p>
          <a:p>
            <a:r>
              <a:rPr lang="es-MX" sz="1800" dirty="0"/>
              <a:t>Eficiencia </a:t>
            </a:r>
          </a:p>
          <a:p>
            <a:r>
              <a:rPr lang="es-MX" sz="1800" dirty="0"/>
              <a:t>Planta equilibrada</a:t>
            </a:r>
          </a:p>
          <a:p>
            <a:pPr>
              <a:buNone/>
            </a:pPr>
            <a:endParaRPr lang="es-MX" sz="2000" dirty="0"/>
          </a:p>
          <a:p>
            <a:pPr>
              <a:buNone/>
            </a:pPr>
            <a:r>
              <a:rPr lang="es-MX" sz="2000" dirty="0"/>
              <a:t>  </a:t>
            </a:r>
          </a:p>
          <a:p>
            <a:pPr>
              <a:buNone/>
            </a:pPr>
            <a:endParaRPr lang="es-MX" sz="2000" dirty="0"/>
          </a:p>
          <a:p>
            <a:pPr>
              <a:buNone/>
            </a:pPr>
            <a:r>
              <a:rPr lang="es-MX" sz="2000" dirty="0"/>
              <a:t> </a:t>
            </a:r>
          </a:p>
        </p:txBody>
      </p:sp>
    </p:spTree>
    <p:extLst>
      <p:ext uri="{BB962C8B-B14F-4D97-AF65-F5344CB8AC3E}">
        <p14:creationId xmlns:p14="http://schemas.microsoft.com/office/powerpoint/2010/main" val="153111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1484784"/>
            <a:ext cx="8424862" cy="4536033"/>
          </a:xfrm>
        </p:spPr>
        <p:txBody>
          <a:bodyPr>
            <a:normAutofit/>
          </a:bodyPr>
          <a:lstStyle/>
          <a:p>
            <a:pPr>
              <a:buNone/>
            </a:pPr>
            <a:r>
              <a:rPr lang="es-MX" sz="1800" b="1" dirty="0"/>
              <a:t>6.3 Lean </a:t>
            </a:r>
            <a:r>
              <a:rPr lang="es-MX" sz="1800" b="1" dirty="0" err="1"/>
              <a:t>Manufacturing</a:t>
            </a:r>
            <a:endParaRPr lang="es-MX" sz="1800" b="1" dirty="0"/>
          </a:p>
          <a:p>
            <a:pPr>
              <a:buNone/>
            </a:pPr>
            <a:r>
              <a:rPr lang="es-MX" sz="1800" dirty="0"/>
              <a:t>	“Lean Manufacturing” o “Manufactura Esbelta” es un conjunto de varias herramientas que buscan eliminar todas aquellas operaciones que no le agregan valor al producto o servicio de la empresa.</a:t>
            </a:r>
          </a:p>
          <a:p>
            <a:pPr>
              <a:buNone/>
            </a:pPr>
            <a:r>
              <a:rPr lang="es-MX" sz="1800" dirty="0"/>
              <a:t>El sistema Lean Manufacturing trata de reducir los siete desperdicios, que son:</a:t>
            </a:r>
          </a:p>
          <a:p>
            <a:pPr>
              <a:buNone/>
            </a:pPr>
            <a:r>
              <a:rPr lang="es-MX" sz="1800" dirty="0"/>
              <a:t>	Sobreproducción, tiempo de espera, transporte, exceso de procesado, inventario, movimiento y desecho.</a:t>
            </a:r>
          </a:p>
          <a:p>
            <a:pPr>
              <a:buNone/>
            </a:pPr>
            <a:r>
              <a:rPr lang="es-MX" sz="1800" dirty="0"/>
              <a:t>Para la reducción de dichos desperdicios Lean Manufacturing sigue seis principios clave para el logro de su objetivo, los cuales son:</a:t>
            </a:r>
          </a:p>
          <a:p>
            <a:pPr>
              <a:buNone/>
            </a:pPr>
            <a:r>
              <a:rPr lang="es-MX" sz="1800" dirty="0"/>
              <a:t>1.- Calidad perfecta a la primera. Es la búsqueda de cero defectos, detección y solución de problemas desde su origen.</a:t>
            </a:r>
          </a:p>
          <a:p>
            <a:pPr>
              <a:buNone/>
            </a:pPr>
            <a:r>
              <a:rPr lang="es-MX" sz="1800" dirty="0"/>
              <a:t>2.-Minimizacion del despilfarro. Conseguir la eliminación de todas las actividades que no son de valor añadido. </a:t>
            </a:r>
          </a:p>
        </p:txBody>
      </p:sp>
      <p:pic>
        <p:nvPicPr>
          <p:cNvPr id="4" name="3 Imagen" descr="lean.gif"/>
          <p:cNvPicPr>
            <a:picLocks noChangeAspect="1"/>
          </p:cNvPicPr>
          <p:nvPr/>
        </p:nvPicPr>
        <p:blipFill>
          <a:blip r:embed="rId2" cstate="print"/>
          <a:stretch>
            <a:fillRect/>
          </a:stretch>
        </p:blipFill>
        <p:spPr>
          <a:xfrm>
            <a:off x="6732240" y="643962"/>
            <a:ext cx="1152128" cy="1128853"/>
          </a:xfrm>
          <a:prstGeom prst="rect">
            <a:avLst/>
          </a:prstGeom>
        </p:spPr>
      </p:pic>
    </p:spTree>
    <p:extLst>
      <p:ext uri="{BB962C8B-B14F-4D97-AF65-F5344CB8AC3E}">
        <p14:creationId xmlns:p14="http://schemas.microsoft.com/office/powerpoint/2010/main" val="1085413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765175"/>
            <a:ext cx="8229600" cy="4525963"/>
          </a:xfrm>
        </p:spPr>
        <p:txBody>
          <a:bodyPr>
            <a:normAutofit/>
          </a:bodyPr>
          <a:lstStyle/>
          <a:p>
            <a:pPr>
              <a:buNone/>
            </a:pPr>
            <a:r>
              <a:rPr lang="es-MX" sz="1800" dirty="0"/>
              <a:t>3.- Mejora continua. Reducción de costes, mejora de calidad, aumentos de la productividad y compartir la información.</a:t>
            </a:r>
          </a:p>
          <a:p>
            <a:pPr>
              <a:buNone/>
            </a:pPr>
            <a:r>
              <a:rPr lang="es-MX" sz="1800" dirty="0"/>
              <a:t>4.- Procesos “</a:t>
            </a:r>
            <a:r>
              <a:rPr lang="es-MX" sz="1800" dirty="0" err="1"/>
              <a:t>pull</a:t>
            </a:r>
            <a:r>
              <a:rPr lang="es-MX" sz="1800" dirty="0"/>
              <a:t>”. Los productos son jalados (solicitados) por el cliente final, no empujados por el final de la producción.</a:t>
            </a:r>
          </a:p>
          <a:p>
            <a:pPr>
              <a:buNone/>
            </a:pPr>
            <a:r>
              <a:rPr lang="es-MX" sz="1800" dirty="0"/>
              <a:t>5.-Flexibilidad. Quiere decir, producir de manera rápida diversidad de productos, sin sacrificar la eficiencia debido a volúmenes menores de producción.</a:t>
            </a:r>
          </a:p>
          <a:p>
            <a:pPr>
              <a:buNone/>
            </a:pPr>
            <a:r>
              <a:rPr lang="es-MX" sz="1800" dirty="0"/>
              <a:t>6.- Construcción y mantenimiento de una relación a largo plazo con los proveedores tomando acuerdos para compartir el riesgo, los costes y la información.</a:t>
            </a:r>
          </a:p>
          <a:p>
            <a:pPr>
              <a:buNone/>
            </a:pPr>
            <a:endParaRPr lang="es-MX" sz="1800" dirty="0"/>
          </a:p>
          <a:p>
            <a:pPr>
              <a:buNone/>
            </a:pPr>
            <a:endParaRPr lang="es-MX" sz="1800" dirty="0"/>
          </a:p>
        </p:txBody>
      </p:sp>
      <p:pic>
        <p:nvPicPr>
          <p:cNvPr id="6" name="5 Imagen" descr="autos01-large.jpg"/>
          <p:cNvPicPr>
            <a:picLocks noChangeAspect="1"/>
          </p:cNvPicPr>
          <p:nvPr/>
        </p:nvPicPr>
        <p:blipFill>
          <a:blip r:embed="rId2" cstate="print"/>
          <a:stretch>
            <a:fillRect/>
          </a:stretch>
        </p:blipFill>
        <p:spPr>
          <a:xfrm>
            <a:off x="2627784" y="3501008"/>
            <a:ext cx="4000500"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686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54050" y="908050"/>
            <a:ext cx="8489950" cy="5400675"/>
          </a:xfrm>
        </p:spPr>
        <p:txBody>
          <a:bodyPr>
            <a:normAutofit/>
          </a:bodyPr>
          <a:lstStyle/>
          <a:p>
            <a:pPr>
              <a:buNone/>
            </a:pPr>
            <a:r>
              <a:rPr lang="es-MX" b="1" dirty="0"/>
              <a:t>6.3.2 Cómo se aplica Lean Manufacturing</a:t>
            </a:r>
          </a:p>
          <a:p>
            <a:pPr>
              <a:buNone/>
            </a:pPr>
            <a:r>
              <a:rPr lang="es-MX" dirty="0"/>
              <a:t>	Lean Manufacturing se ayuda de las siguientes herramientas para el logro de sus objetivos.</a:t>
            </a:r>
          </a:p>
          <a:p>
            <a:pPr>
              <a:buFont typeface="Wingdings" pitchFamily="2" charset="2"/>
              <a:buChar char="v"/>
            </a:pPr>
            <a:r>
              <a:rPr lang="es-MX" dirty="0"/>
              <a:t>5 </a:t>
            </a:r>
            <a:r>
              <a:rPr lang="es-MX" dirty="0" err="1"/>
              <a:t>S’s</a:t>
            </a:r>
            <a:endParaRPr lang="es-MX" dirty="0"/>
          </a:p>
          <a:p>
            <a:pPr>
              <a:buFont typeface="Wingdings" pitchFamily="2" charset="2"/>
              <a:buChar char="v"/>
            </a:pPr>
            <a:r>
              <a:rPr lang="es-MX" dirty="0" err="1"/>
              <a:t>Just</a:t>
            </a:r>
            <a:r>
              <a:rPr lang="es-MX" dirty="0"/>
              <a:t> In Time (JIT)</a:t>
            </a:r>
          </a:p>
          <a:p>
            <a:pPr>
              <a:buFont typeface="Wingdings" pitchFamily="2" charset="2"/>
              <a:buChar char="v"/>
            </a:pPr>
            <a:r>
              <a:rPr lang="es-MX" dirty="0"/>
              <a:t>Sistema </a:t>
            </a:r>
            <a:r>
              <a:rPr lang="es-MX" dirty="0" err="1"/>
              <a:t>Pull</a:t>
            </a:r>
            <a:endParaRPr lang="es-MX" dirty="0"/>
          </a:p>
          <a:p>
            <a:pPr>
              <a:buFont typeface="Wingdings" pitchFamily="2" charset="2"/>
              <a:buChar char="v"/>
            </a:pPr>
            <a:r>
              <a:rPr lang="es-MX" dirty="0" err="1"/>
              <a:t>Kanban</a:t>
            </a:r>
            <a:endParaRPr lang="es-MX" dirty="0"/>
          </a:p>
          <a:p>
            <a:pPr>
              <a:buFont typeface="Wingdings" pitchFamily="2" charset="2"/>
              <a:buChar char="v"/>
            </a:pPr>
            <a:r>
              <a:rPr lang="es-MX" dirty="0"/>
              <a:t>Producción Nivelada</a:t>
            </a:r>
          </a:p>
          <a:p>
            <a:pPr>
              <a:buFont typeface="Wingdings" pitchFamily="2" charset="2"/>
              <a:buChar char="v"/>
            </a:pPr>
            <a:r>
              <a:rPr lang="es-MX" dirty="0" err="1"/>
              <a:t>Kaizen</a:t>
            </a:r>
            <a:endParaRPr lang="es-MX" dirty="0"/>
          </a:p>
          <a:p>
            <a:pPr>
              <a:buFont typeface="Wingdings" pitchFamily="2" charset="2"/>
              <a:buChar char="v"/>
            </a:pPr>
            <a:r>
              <a:rPr lang="es-MX" dirty="0"/>
              <a:t>Mantenimiento Productivo Total (TPM)</a:t>
            </a:r>
          </a:p>
          <a:p>
            <a:pPr>
              <a:buNone/>
            </a:pPr>
            <a:endParaRPr lang="es-MX" dirty="0"/>
          </a:p>
        </p:txBody>
      </p:sp>
      <p:pic>
        <p:nvPicPr>
          <p:cNvPr id="11" name="10 Imagen" descr="herramientas.png"/>
          <p:cNvPicPr>
            <a:picLocks noChangeAspect="1"/>
          </p:cNvPicPr>
          <p:nvPr/>
        </p:nvPicPr>
        <p:blipFill>
          <a:blip r:embed="rId2" cstate="print"/>
          <a:stretch>
            <a:fillRect/>
          </a:stretch>
        </p:blipFill>
        <p:spPr>
          <a:xfrm>
            <a:off x="4932040" y="2276872"/>
            <a:ext cx="3598416" cy="2355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231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 y="692696"/>
            <a:ext cx="8229600" cy="4525963"/>
          </a:xfrm>
        </p:spPr>
        <p:txBody>
          <a:bodyPr>
            <a:normAutofit/>
          </a:bodyPr>
          <a:lstStyle/>
          <a:p>
            <a:pPr>
              <a:buNone/>
            </a:pPr>
            <a:r>
              <a:rPr lang="es-MX" sz="1800" b="1" dirty="0"/>
              <a:t>6.3.2.2 Las 5 </a:t>
            </a:r>
            <a:r>
              <a:rPr lang="es-MX" sz="1800" b="1" dirty="0" err="1"/>
              <a:t>S’s</a:t>
            </a:r>
            <a:endParaRPr lang="es-MX" sz="1800" b="1" dirty="0"/>
          </a:p>
          <a:p>
            <a:pPr>
              <a:buNone/>
            </a:pPr>
            <a:r>
              <a:rPr lang="es-MX" sz="1800" dirty="0"/>
              <a:t>	El objetivo de las 5 </a:t>
            </a:r>
            <a:r>
              <a:rPr lang="es-MX" sz="1800" dirty="0" err="1"/>
              <a:t>S’s</a:t>
            </a:r>
            <a:r>
              <a:rPr lang="es-MX" sz="1800" dirty="0"/>
              <a:t> es lograr el funcionamiento mas eficiente y uniforme de las personas en los centros de trabajo. </a:t>
            </a:r>
          </a:p>
          <a:p>
            <a:pPr>
              <a:buNone/>
            </a:pPr>
            <a:endParaRPr lang="es-MX" sz="1800" dirty="0"/>
          </a:p>
          <a:p>
            <a:pPr>
              <a:buNone/>
            </a:pPr>
            <a:endParaRPr lang="es-MX" sz="1800" dirty="0"/>
          </a:p>
          <a:p>
            <a:pPr>
              <a:buNone/>
            </a:pPr>
            <a:endParaRPr lang="es-MX" sz="1800" dirty="0"/>
          </a:p>
          <a:p>
            <a:pPr>
              <a:buNone/>
            </a:pPr>
            <a:endParaRPr lang="es-MX" sz="1800" dirty="0"/>
          </a:p>
          <a:p>
            <a:pPr>
              <a:buNone/>
            </a:pPr>
            <a:endParaRPr lang="es-MX" sz="1800" dirty="0"/>
          </a:p>
          <a:p>
            <a:pPr>
              <a:buNone/>
            </a:pPr>
            <a:r>
              <a:rPr lang="es-MX" sz="1800" b="1" dirty="0"/>
              <a:t>Seiri</a:t>
            </a:r>
            <a:r>
              <a:rPr lang="es-MX" sz="1800" dirty="0"/>
              <a:t> (organizar).- consiste en retirar del área o estación de trabajo  todos aquellos elementos que no son necesarios para realizar la labor, ya sea en áreas de producción o en áreas administrativas. </a:t>
            </a:r>
          </a:p>
          <a:p>
            <a:pPr>
              <a:buNone/>
            </a:pPr>
            <a:endParaRPr lang="es-MX" sz="1800" dirty="0"/>
          </a:p>
        </p:txBody>
      </p:sp>
      <p:pic>
        <p:nvPicPr>
          <p:cNvPr id="4" name="3 Imagen" descr="5S_image.gif"/>
          <p:cNvPicPr>
            <a:picLocks noChangeAspect="1"/>
          </p:cNvPicPr>
          <p:nvPr/>
        </p:nvPicPr>
        <p:blipFill>
          <a:blip r:embed="rId2" cstate="print"/>
          <a:stretch>
            <a:fillRect/>
          </a:stretch>
        </p:blipFill>
        <p:spPr>
          <a:xfrm>
            <a:off x="3253002" y="1628800"/>
            <a:ext cx="3552395" cy="2160240"/>
          </a:xfrm>
          <a:prstGeom prst="rect">
            <a:avLst/>
          </a:prstGeom>
        </p:spPr>
      </p:pic>
      <p:pic>
        <p:nvPicPr>
          <p:cNvPr id="5" name="4 Imagen" descr="seiri.png"/>
          <p:cNvPicPr>
            <a:picLocks noChangeAspect="1"/>
          </p:cNvPicPr>
          <p:nvPr/>
        </p:nvPicPr>
        <p:blipFill>
          <a:blip r:embed="rId3" cstate="print"/>
          <a:stretch>
            <a:fillRect/>
          </a:stretch>
        </p:blipFill>
        <p:spPr>
          <a:xfrm>
            <a:off x="4139952" y="4557978"/>
            <a:ext cx="1728192" cy="1596785"/>
          </a:xfrm>
          <a:prstGeom prst="rect">
            <a:avLst/>
          </a:prstGeom>
        </p:spPr>
      </p:pic>
    </p:spTree>
    <p:extLst>
      <p:ext uri="{BB962C8B-B14F-4D97-AF65-F5344CB8AC3E}">
        <p14:creationId xmlns:p14="http://schemas.microsoft.com/office/powerpoint/2010/main" val="194846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7504" y="620688"/>
            <a:ext cx="8229600" cy="4525963"/>
          </a:xfrm>
        </p:spPr>
        <p:txBody>
          <a:bodyPr>
            <a:normAutofit/>
          </a:bodyPr>
          <a:lstStyle/>
          <a:p>
            <a:pPr>
              <a:buNone/>
            </a:pPr>
            <a:r>
              <a:rPr lang="es-MX" sz="1800" b="1" dirty="0"/>
              <a:t>Seiton (o</a:t>
            </a:r>
            <a:r>
              <a:rPr lang="es-MX" sz="1800" dirty="0"/>
              <a:t>rdenar).- Consiste en organizar los elementos que hemos clasificado como necesarios de modo que se puedan encontrar con facilidad. Ordenar en mantenimiento tiene que ver con la mejora de la visualización de los elementos de las máquinas e instalaciones industriales. </a:t>
            </a:r>
          </a:p>
          <a:p>
            <a:pPr>
              <a:buNone/>
            </a:pPr>
            <a:endParaRPr lang="es-MX" sz="1800" dirty="0"/>
          </a:p>
          <a:p>
            <a:pPr>
              <a:buNone/>
            </a:pPr>
            <a:endParaRPr lang="es-MX" sz="1800" dirty="0"/>
          </a:p>
          <a:p>
            <a:pPr>
              <a:buNone/>
            </a:pPr>
            <a:endParaRPr lang="es-MX" sz="1800" dirty="0"/>
          </a:p>
          <a:p>
            <a:pPr>
              <a:buNone/>
            </a:pPr>
            <a:endParaRPr lang="es-MX" sz="1800" dirty="0"/>
          </a:p>
          <a:p>
            <a:pPr>
              <a:buNone/>
            </a:pPr>
            <a:r>
              <a:rPr lang="es-MX" sz="1800" b="1" dirty="0"/>
              <a:t>Seiso</a:t>
            </a:r>
            <a:r>
              <a:rPr lang="es-MX" sz="1800" dirty="0"/>
              <a:t> (limpieza).- Significa eliminar el polvo y suciedad de todos los elementos de una fábrica. Limpieza incluye, además de la actividad de limpiar las áreas de trabajo y los equipos, el diseño de aplicaciones que permiten evitar o al menos disminuir la suciedad y hacer más seguros los ambientes de trabajo</a:t>
            </a:r>
          </a:p>
          <a:p>
            <a:pPr>
              <a:buNone/>
            </a:pPr>
            <a:endParaRPr lang="es-MX" sz="1800" dirty="0"/>
          </a:p>
          <a:p>
            <a:pPr>
              <a:buNone/>
            </a:pPr>
            <a:endParaRPr lang="es-MX" sz="1800" dirty="0"/>
          </a:p>
          <a:p>
            <a:pPr>
              <a:buNone/>
            </a:pPr>
            <a:endParaRPr lang="es-MX" sz="1800" dirty="0"/>
          </a:p>
          <a:p>
            <a:pPr>
              <a:buNone/>
            </a:pPr>
            <a:endParaRPr lang="es-MX" sz="1800" dirty="0"/>
          </a:p>
        </p:txBody>
      </p:sp>
      <p:pic>
        <p:nvPicPr>
          <p:cNvPr id="4" name="3 Imagen" descr="seiton"/>
          <p:cNvPicPr>
            <a:picLocks noChangeAspect="1"/>
          </p:cNvPicPr>
          <p:nvPr/>
        </p:nvPicPr>
        <p:blipFill>
          <a:blip r:embed="rId2" cstate="print"/>
          <a:stretch>
            <a:fillRect/>
          </a:stretch>
        </p:blipFill>
        <p:spPr>
          <a:xfrm>
            <a:off x="3779912" y="1556792"/>
            <a:ext cx="2232248" cy="1790330"/>
          </a:xfrm>
          <a:prstGeom prst="rect">
            <a:avLst/>
          </a:prstGeom>
        </p:spPr>
      </p:pic>
      <p:pic>
        <p:nvPicPr>
          <p:cNvPr id="5" name="4 Imagen" descr="seiso.png"/>
          <p:cNvPicPr>
            <a:picLocks noChangeAspect="1"/>
          </p:cNvPicPr>
          <p:nvPr/>
        </p:nvPicPr>
        <p:blipFill>
          <a:blip r:embed="rId3" cstate="print"/>
          <a:stretch>
            <a:fillRect/>
          </a:stretch>
        </p:blipFill>
        <p:spPr>
          <a:xfrm>
            <a:off x="5724128" y="4365104"/>
            <a:ext cx="2112110" cy="1793301"/>
          </a:xfrm>
          <a:prstGeom prst="rect">
            <a:avLst/>
          </a:prstGeom>
        </p:spPr>
      </p:pic>
    </p:spTree>
    <p:extLst>
      <p:ext uri="{BB962C8B-B14F-4D97-AF65-F5344CB8AC3E}">
        <p14:creationId xmlns:p14="http://schemas.microsoft.com/office/powerpoint/2010/main" val="325885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259632" y="1124744"/>
            <a:ext cx="6264696" cy="3852482"/>
          </a:xfrm>
        </p:spPr>
        <p:txBody>
          <a:bodyPr>
            <a:normAutofit fontScale="92500" lnSpcReduction="20000"/>
          </a:bodyPr>
          <a:lstStyle/>
          <a:p>
            <a:pPr>
              <a:buNone/>
            </a:pPr>
            <a:r>
              <a:rPr lang="es-MX" sz="1800" b="1" dirty="0"/>
              <a:t>Seiketsu</a:t>
            </a:r>
            <a:r>
              <a:rPr lang="es-MX" sz="1800" dirty="0"/>
              <a:t> (estandarizar).- El estandarizar pretende mantener el estado de limpieza y organización alcanzado con las primeras 3 ’s. El estandarizar solo se obtiene cuando se trabajan continuamente los tres principios anteriores.</a:t>
            </a:r>
          </a:p>
          <a:p>
            <a:pPr>
              <a:buNone/>
            </a:pPr>
            <a:endParaRPr lang="es-MX" sz="1800" dirty="0"/>
          </a:p>
          <a:p>
            <a:pPr>
              <a:buNone/>
            </a:pPr>
            <a:endParaRPr lang="es-MX" sz="1800" dirty="0"/>
          </a:p>
          <a:p>
            <a:pPr>
              <a:buNone/>
            </a:pPr>
            <a:endParaRPr lang="es-MX" sz="1800" dirty="0"/>
          </a:p>
          <a:p>
            <a:pPr>
              <a:buNone/>
            </a:pPr>
            <a:endParaRPr lang="es-MX" sz="1800" dirty="0"/>
          </a:p>
          <a:p>
            <a:pPr>
              <a:buNone/>
            </a:pPr>
            <a:endParaRPr lang="es-MX" sz="1800" dirty="0"/>
          </a:p>
          <a:p>
            <a:pPr>
              <a:buNone/>
            </a:pPr>
            <a:r>
              <a:rPr lang="es-MX" sz="1800" b="1" dirty="0"/>
              <a:t>Shitsuke</a:t>
            </a:r>
            <a:r>
              <a:rPr lang="es-MX" sz="1800" dirty="0"/>
              <a:t> (sistematizar).- Significa evitar que rompan los procedimientos ya establecidos. Sólo si se implanta la disciplina y el cumplimiento de las normas y procedimientos ya adoptados se podrá disfrutar e los beneficios que ellos brindan. </a:t>
            </a:r>
          </a:p>
        </p:txBody>
      </p:sp>
      <p:pic>
        <p:nvPicPr>
          <p:cNvPr id="5" name="4 Imagen" descr="Seiketsu.gif"/>
          <p:cNvPicPr>
            <a:picLocks noChangeAspect="1"/>
          </p:cNvPicPr>
          <p:nvPr/>
        </p:nvPicPr>
        <p:blipFill>
          <a:blip r:embed="rId2" cstate="print"/>
          <a:stretch>
            <a:fillRect/>
          </a:stretch>
        </p:blipFill>
        <p:spPr>
          <a:xfrm>
            <a:off x="3707904" y="2204864"/>
            <a:ext cx="1693930" cy="1317501"/>
          </a:xfrm>
          <a:prstGeom prst="rect">
            <a:avLst/>
          </a:prstGeom>
        </p:spPr>
      </p:pic>
      <p:pic>
        <p:nvPicPr>
          <p:cNvPr id="6" name="5 Imagen" descr="Shitsuke.gif"/>
          <p:cNvPicPr>
            <a:picLocks noChangeAspect="1"/>
          </p:cNvPicPr>
          <p:nvPr/>
        </p:nvPicPr>
        <p:blipFill>
          <a:blip r:embed="rId3" cstate="print"/>
          <a:stretch>
            <a:fillRect/>
          </a:stretch>
        </p:blipFill>
        <p:spPr>
          <a:xfrm>
            <a:off x="3995936" y="4471440"/>
            <a:ext cx="1230332" cy="1380232"/>
          </a:xfrm>
          <a:prstGeom prst="rect">
            <a:avLst/>
          </a:prstGeom>
        </p:spPr>
      </p:pic>
    </p:spTree>
    <p:extLst>
      <p:ext uri="{BB962C8B-B14F-4D97-AF65-F5344CB8AC3E}">
        <p14:creationId xmlns:p14="http://schemas.microsoft.com/office/powerpoint/2010/main" val="3907695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s-ES_tradnl" dirty="0"/>
              <a:t>Las cinco </a:t>
            </a:r>
            <a:r>
              <a:rPr lang="es-ES_tradnl" dirty="0" err="1"/>
              <a:t>S’s</a:t>
            </a:r>
            <a:r>
              <a:rPr lang="es-ES_tradnl" dirty="0"/>
              <a:t> mejoran…</a:t>
            </a:r>
          </a:p>
        </p:txBody>
      </p:sp>
      <p:sp>
        <p:nvSpPr>
          <p:cNvPr id="5123" name="Rectangle 3"/>
          <p:cNvSpPr>
            <a:spLocks noGrp="1" noChangeArrowheads="1"/>
          </p:cNvSpPr>
          <p:nvPr>
            <p:ph idx="1"/>
          </p:nvPr>
        </p:nvSpPr>
        <p:spPr/>
        <p:txBody>
          <a:bodyPr/>
          <a:lstStyle/>
          <a:p>
            <a:pPr algn="just"/>
            <a:r>
              <a:rPr lang="es-ES_tradnl" dirty="0"/>
              <a:t>Reducción y hasta eliminación de despilfarros, pérdidas y mermas.</a:t>
            </a:r>
          </a:p>
          <a:p>
            <a:pPr algn="just"/>
            <a:r>
              <a:rPr lang="es-ES_tradnl" dirty="0"/>
              <a:t>Mayor seguridad en el trabajo.</a:t>
            </a:r>
          </a:p>
          <a:p>
            <a:pPr algn="just"/>
            <a:r>
              <a:rPr lang="es-ES_tradnl" dirty="0"/>
              <a:t>Mayor calidad en los productos y los procesos.</a:t>
            </a:r>
          </a:p>
          <a:p>
            <a:pPr algn="just"/>
            <a:r>
              <a:rPr lang="es-ES_tradnl" dirty="0"/>
              <a:t>Tiempos de respuesta cortos.</a:t>
            </a:r>
          </a:p>
          <a:p>
            <a:pPr algn="just"/>
            <a:r>
              <a:rPr lang="es-ES_tradnl" dirty="0"/>
              <a:t>Aumento en la vida útil de los equipos.</a:t>
            </a:r>
          </a:p>
          <a:p>
            <a:pPr algn="just"/>
            <a:r>
              <a:rPr lang="es-ES_tradnl" dirty="0"/>
              <a:t>Cultura organizacional.</a:t>
            </a:r>
          </a:p>
        </p:txBody>
      </p:sp>
    </p:spTree>
    <p:extLst>
      <p:ext uri="{BB962C8B-B14F-4D97-AF65-F5344CB8AC3E}">
        <p14:creationId xmlns:p14="http://schemas.microsoft.com/office/powerpoint/2010/main" val="155369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es-ES_tradnl" sz="4400" dirty="0" err="1"/>
              <a:t>Just</a:t>
            </a:r>
            <a:r>
              <a:rPr lang="es-ES_tradnl" sz="4400" dirty="0"/>
              <a:t> in Time (Justo a Tiempo)</a:t>
            </a:r>
          </a:p>
        </p:txBody>
      </p:sp>
      <p:sp>
        <p:nvSpPr>
          <p:cNvPr id="6147" name="Rectangle 3"/>
          <p:cNvSpPr>
            <a:spLocks noGrp="1" noChangeArrowheads="1"/>
          </p:cNvSpPr>
          <p:nvPr>
            <p:ph idx="1"/>
          </p:nvPr>
        </p:nvSpPr>
        <p:spPr/>
        <p:txBody>
          <a:bodyPr/>
          <a:lstStyle/>
          <a:p>
            <a:pPr algn="just"/>
            <a:r>
              <a:rPr lang="es-ES_tradnl"/>
              <a:t>Filosofía Industrial que consiste en la reducción de desperdicio, principalmente actividades que no agreguen valor al producto o servicio, que signifiquen una sub-utilización en un sistema, desde compras hasta producción. El JIT se apoya en el control físico del material para reducir el desperdicio.</a:t>
            </a:r>
          </a:p>
        </p:txBody>
      </p:sp>
    </p:spTree>
    <p:extLst>
      <p:ext uri="{BB962C8B-B14F-4D97-AF65-F5344CB8AC3E}">
        <p14:creationId xmlns:p14="http://schemas.microsoft.com/office/powerpoint/2010/main" val="360387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888189" y="2348880"/>
            <a:ext cx="7704856" cy="1200329"/>
          </a:xfrm>
          <a:prstGeom prst="rect">
            <a:avLst/>
          </a:prstGeom>
          <a:noFill/>
        </p:spPr>
        <p:txBody>
          <a:bodyPr wrap="square" rtlCol="0">
            <a:spAutoFit/>
          </a:bodyPr>
          <a:lstStyle/>
          <a:p>
            <a:pPr algn="just"/>
            <a:r>
              <a:rPr lang="es-MX" dirty="0"/>
              <a:t>Los sistemas de producción tienen una importancia decisiva en el funcionamiento de las empresas. Cuando hablamos de innovación nos referimos a los procesos del producto, los sistemas de información o los flujos logísticos, ya sean de aprovisionamiento o de distribución. </a:t>
            </a:r>
          </a:p>
        </p:txBody>
      </p:sp>
      <p:pic>
        <p:nvPicPr>
          <p:cNvPr id="3" name="2 Imagen" descr="lean.gif"/>
          <p:cNvPicPr>
            <a:picLocks noChangeAspect="1"/>
          </p:cNvPicPr>
          <p:nvPr/>
        </p:nvPicPr>
        <p:blipFill>
          <a:blip r:embed="rId2" cstate="print"/>
          <a:stretch>
            <a:fillRect/>
          </a:stretch>
        </p:blipFill>
        <p:spPr>
          <a:xfrm>
            <a:off x="3419872" y="3789040"/>
            <a:ext cx="1935607" cy="1935607"/>
          </a:xfrm>
          <a:prstGeom prst="rect">
            <a:avLst/>
          </a:prstGeom>
        </p:spPr>
      </p:pic>
      <p:sp>
        <p:nvSpPr>
          <p:cNvPr id="2" name="1 Título"/>
          <p:cNvSpPr>
            <a:spLocks noGrp="1"/>
          </p:cNvSpPr>
          <p:nvPr>
            <p:ph type="title"/>
          </p:nvPr>
        </p:nvSpPr>
        <p:spPr>
          <a:xfrm>
            <a:off x="888189" y="1340768"/>
            <a:ext cx="7543800" cy="936104"/>
          </a:xfrm>
        </p:spPr>
        <p:txBody>
          <a:bodyPr>
            <a:normAutofit/>
          </a:bodyPr>
          <a:lstStyle/>
          <a:p>
            <a:r>
              <a:rPr lang="es-MX" sz="2800" dirty="0"/>
              <a:t>6.1.1  El futuro de los sistemas de producción “Lean </a:t>
            </a:r>
            <a:r>
              <a:rPr lang="es-MX" sz="2800" dirty="0" err="1"/>
              <a:t>Manufacturing</a:t>
            </a:r>
            <a:r>
              <a:rPr lang="es-MX" sz="2800" dirty="0"/>
              <a:t>”</a:t>
            </a:r>
            <a:endParaRPr lang="es-MX" sz="3600" dirty="0"/>
          </a:p>
        </p:txBody>
      </p:sp>
    </p:spTree>
    <p:extLst>
      <p:ext uri="{BB962C8B-B14F-4D97-AF65-F5344CB8AC3E}">
        <p14:creationId xmlns:p14="http://schemas.microsoft.com/office/powerpoint/2010/main" val="867073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67544" y="2132856"/>
            <a:ext cx="8229600" cy="4525963"/>
          </a:xfrm>
        </p:spPr>
        <p:txBody>
          <a:bodyPr/>
          <a:lstStyle/>
          <a:p>
            <a:pPr algn="just"/>
            <a:r>
              <a:rPr lang="es-ES_tradnl" dirty="0"/>
              <a:t>La idea principal del JIT es producir un artículo en el momento que es requerido para su venta o por la siguiente estación de trabajo dentro de un proceso de manufactura. Dentro de la producción no solo se controlan los inventarios totales de la línea sino también el inventario entre las estaciones de producción.</a:t>
            </a:r>
          </a:p>
        </p:txBody>
      </p:sp>
    </p:spTree>
    <p:extLst>
      <p:ext uri="{BB962C8B-B14F-4D97-AF65-F5344CB8AC3E}">
        <p14:creationId xmlns:p14="http://schemas.microsoft.com/office/powerpoint/2010/main" val="1420867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3568" y="1556792"/>
            <a:ext cx="7772400" cy="1470025"/>
          </a:xfrm>
        </p:spPr>
        <p:txBody>
          <a:bodyPr>
            <a:normAutofit fontScale="90000"/>
          </a:bodyPr>
          <a:lstStyle/>
          <a:p>
            <a:r>
              <a:rPr lang="es-ES_tradnl" dirty="0"/>
              <a:t>Los Siete Pilares del JIT</a:t>
            </a:r>
          </a:p>
        </p:txBody>
      </p:sp>
    </p:spTree>
    <p:extLst>
      <p:ext uri="{BB962C8B-B14F-4D97-AF65-F5344CB8AC3E}">
        <p14:creationId xmlns:p14="http://schemas.microsoft.com/office/powerpoint/2010/main" val="339288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_tradnl"/>
              <a:t>1. Demanda = Oferta</a:t>
            </a:r>
          </a:p>
        </p:txBody>
      </p:sp>
      <p:sp>
        <p:nvSpPr>
          <p:cNvPr id="10243" name="Rectangle 3"/>
          <p:cNvSpPr>
            <a:spLocks noGrp="1" noChangeArrowheads="1"/>
          </p:cNvSpPr>
          <p:nvPr>
            <p:ph idx="1"/>
          </p:nvPr>
        </p:nvSpPr>
        <p:spPr/>
        <p:txBody>
          <a:bodyPr/>
          <a:lstStyle/>
          <a:p>
            <a:pPr algn="just"/>
            <a:r>
              <a:rPr lang="es-ES_tradnl" dirty="0"/>
              <a:t>No importa qué desee el cliente, el producto/servicio se tiene que producir con un tiempo de entrega cercano a cero siguiendo la fórmula:</a:t>
            </a:r>
          </a:p>
          <a:p>
            <a:pPr algn="just"/>
            <a:endParaRPr lang="es-ES_tradnl" dirty="0"/>
          </a:p>
          <a:p>
            <a:pPr algn="ctr">
              <a:buFontTx/>
              <a:buNone/>
            </a:pPr>
            <a:r>
              <a:rPr lang="es-ES_tradnl" dirty="0"/>
              <a:t>TEC = TET</a:t>
            </a:r>
          </a:p>
        </p:txBody>
      </p:sp>
    </p:spTree>
    <p:extLst>
      <p:ext uri="{BB962C8B-B14F-4D97-AF65-F5344CB8AC3E}">
        <p14:creationId xmlns:p14="http://schemas.microsoft.com/office/powerpoint/2010/main" val="3364870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_tradnl"/>
              <a:t>Donde…</a:t>
            </a:r>
          </a:p>
        </p:txBody>
      </p:sp>
      <p:sp>
        <p:nvSpPr>
          <p:cNvPr id="11267" name="Rectangle 3"/>
          <p:cNvSpPr>
            <a:spLocks noGrp="1" noChangeArrowheads="1"/>
          </p:cNvSpPr>
          <p:nvPr>
            <p:ph idx="1"/>
          </p:nvPr>
        </p:nvSpPr>
        <p:spPr/>
        <p:txBody>
          <a:bodyPr/>
          <a:lstStyle/>
          <a:p>
            <a:pPr algn="just"/>
            <a:r>
              <a:rPr lang="es-ES_tradnl"/>
              <a:t>TEC -&gt; Tiempo de Entrega al Cliente</a:t>
            </a:r>
          </a:p>
          <a:p>
            <a:pPr algn="just"/>
            <a:r>
              <a:rPr lang="es-ES_tradnl"/>
              <a:t>TET -&gt; Tiempo de Entrega Total</a:t>
            </a:r>
          </a:p>
          <a:p>
            <a:pPr algn="ctr">
              <a:buFontTx/>
              <a:buNone/>
            </a:pPr>
            <a:endParaRPr lang="es-ES_tradnl" sz="1000"/>
          </a:p>
          <a:p>
            <a:pPr algn="ctr">
              <a:buFontTx/>
              <a:buNone/>
            </a:pPr>
            <a:r>
              <a:rPr lang="es-ES_tradnl"/>
              <a:t>TET = TEM + TEA</a:t>
            </a:r>
          </a:p>
          <a:p>
            <a:pPr algn="ctr">
              <a:buFontTx/>
              <a:buNone/>
            </a:pPr>
            <a:endParaRPr lang="es-ES_tradnl" sz="1000"/>
          </a:p>
          <a:p>
            <a:pPr algn="just"/>
            <a:r>
              <a:rPr lang="es-ES_tradnl"/>
              <a:t>TEM -&gt; Tiempo de Entrega de Manufactura</a:t>
            </a:r>
          </a:p>
          <a:p>
            <a:pPr algn="just"/>
            <a:r>
              <a:rPr lang="es-ES_tradnl"/>
              <a:t>TEA -&gt; Tiempo de Entrega Agregado</a:t>
            </a:r>
          </a:p>
        </p:txBody>
      </p:sp>
    </p:spTree>
    <p:extLst>
      <p:ext uri="{BB962C8B-B14F-4D97-AF65-F5344CB8AC3E}">
        <p14:creationId xmlns:p14="http://schemas.microsoft.com/office/powerpoint/2010/main" val="381463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2319338"/>
            <a:ext cx="8229600" cy="2189162"/>
          </a:xfrm>
        </p:spPr>
        <p:txBody>
          <a:bodyPr/>
          <a:lstStyle/>
          <a:p>
            <a:pPr algn="just"/>
            <a:r>
              <a:rPr lang="es-ES_tradnl" dirty="0"/>
              <a:t>Si TET es mayor a TEC será necesario desarrollar un plan alternativo para reducir el tiempo en la entrega de materia prima o componentes del producto o servicio.</a:t>
            </a:r>
          </a:p>
        </p:txBody>
      </p:sp>
    </p:spTree>
    <p:extLst>
      <p:ext uri="{BB962C8B-B14F-4D97-AF65-F5344CB8AC3E}">
        <p14:creationId xmlns:p14="http://schemas.microsoft.com/office/powerpoint/2010/main" val="397367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s-ES_tradnl" sz="4400" dirty="0"/>
              <a:t>2. Desperdicios: el peor enemigo</a:t>
            </a:r>
          </a:p>
        </p:txBody>
      </p:sp>
      <p:sp>
        <p:nvSpPr>
          <p:cNvPr id="13315" name="Rectangle 3"/>
          <p:cNvSpPr>
            <a:spLocks noGrp="1" noChangeArrowheads="1"/>
          </p:cNvSpPr>
          <p:nvPr>
            <p:ph idx="1"/>
          </p:nvPr>
        </p:nvSpPr>
        <p:spPr/>
        <p:txBody>
          <a:bodyPr/>
          <a:lstStyle/>
          <a:p>
            <a:pPr algn="just"/>
            <a:r>
              <a:rPr lang="es-ES_tradnl"/>
              <a:t>Existen diversos tipos de desperdicios, los cuales tienen diferentes métodos para su control, entre los que se encuentran:</a:t>
            </a:r>
          </a:p>
          <a:p>
            <a:pPr algn="just"/>
            <a:endParaRPr lang="es-ES_tradnl" sz="1000"/>
          </a:p>
          <a:p>
            <a:pPr algn="just"/>
            <a:r>
              <a:rPr lang="es-ES_tradnl"/>
              <a:t>Sobreproducción: Reducir tiempos de preparación, sincronizar tiempo y niveles de producción entre los procesos. Hacer SOLO lo necesario.</a:t>
            </a:r>
          </a:p>
        </p:txBody>
      </p:sp>
    </p:spTree>
    <p:extLst>
      <p:ext uri="{BB962C8B-B14F-4D97-AF65-F5344CB8AC3E}">
        <p14:creationId xmlns:p14="http://schemas.microsoft.com/office/powerpoint/2010/main" val="1703528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899592" y="548681"/>
            <a:ext cx="7236296" cy="2448272"/>
          </a:xfrm>
        </p:spPr>
        <p:txBody>
          <a:bodyPr/>
          <a:lstStyle/>
          <a:p>
            <a:pPr algn="just">
              <a:lnSpc>
                <a:spcPct val="90000"/>
              </a:lnSpc>
            </a:pPr>
            <a:r>
              <a:rPr lang="es-ES_tradnl" dirty="0"/>
              <a:t>Espera: Sincronizar flujos, balancear cargas de trabajo y tener trabajos flexibles.</a:t>
            </a:r>
          </a:p>
          <a:p>
            <a:pPr algn="just">
              <a:lnSpc>
                <a:spcPct val="90000"/>
              </a:lnSpc>
            </a:pPr>
            <a:r>
              <a:rPr lang="es-ES_tradnl" dirty="0"/>
              <a:t>Transporte: Distribución de las localizaciones para reducir transportes innecesarios, racionalizar transportes que no se puedan eliminar.</a:t>
            </a:r>
          </a:p>
          <a:p>
            <a:pPr algn="just">
              <a:lnSpc>
                <a:spcPct val="90000"/>
              </a:lnSpc>
            </a:pPr>
            <a:r>
              <a:rPr lang="es-ES_tradnl" dirty="0"/>
              <a:t>Procesos deficientes: Analizar si alguna operación es necesaria o debe eliminarse sin afectar la calidad del producto o servicio</a:t>
            </a:r>
          </a:p>
        </p:txBody>
      </p:sp>
      <p:sp>
        <p:nvSpPr>
          <p:cNvPr id="3" name="Rectangle 3"/>
          <p:cNvSpPr txBox="1">
            <a:spLocks noChangeArrowheads="1"/>
          </p:cNvSpPr>
          <p:nvPr/>
        </p:nvSpPr>
        <p:spPr>
          <a:xfrm>
            <a:off x="888544" y="3212976"/>
            <a:ext cx="7355864" cy="23042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Inventarios: Acortar tiempos de respuesta y preparación y sincronización de los inventarios.</a:t>
            </a:r>
          </a:p>
          <a:p>
            <a:pPr algn="just"/>
            <a:r>
              <a:rPr lang="es-ES_tradnl" dirty="0"/>
              <a:t>Movimientos innecesarios: Estudiarlos para buscar economía y conciencia. Primero mejorar y luego automatizar.</a:t>
            </a:r>
          </a:p>
          <a:p>
            <a:pPr algn="just"/>
            <a:r>
              <a:rPr lang="es-ES_tradnl" dirty="0"/>
              <a:t>Productos defectuosos: Prevenir defectos en cada proceso y rechazarlo en cualquier etapa de este.</a:t>
            </a:r>
          </a:p>
        </p:txBody>
      </p:sp>
    </p:spTree>
    <p:extLst>
      <p:ext uri="{BB962C8B-B14F-4D97-AF65-F5344CB8AC3E}">
        <p14:creationId xmlns:p14="http://schemas.microsoft.com/office/powerpoint/2010/main" val="1086294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s-ES_tradnl" sz="4000" dirty="0"/>
              <a:t>3. Proceso continuo, no por lotes</a:t>
            </a:r>
          </a:p>
        </p:txBody>
      </p:sp>
      <p:sp>
        <p:nvSpPr>
          <p:cNvPr id="16387" name="Rectangle 3"/>
          <p:cNvSpPr>
            <a:spLocks noGrp="1" noChangeArrowheads="1"/>
          </p:cNvSpPr>
          <p:nvPr>
            <p:ph idx="1"/>
          </p:nvPr>
        </p:nvSpPr>
        <p:spPr>
          <a:xfrm>
            <a:off x="822959" y="1845734"/>
            <a:ext cx="7543801" cy="2303346"/>
          </a:xfrm>
        </p:spPr>
        <p:txBody>
          <a:bodyPr/>
          <a:lstStyle/>
          <a:p>
            <a:pPr algn="just"/>
            <a:r>
              <a:rPr lang="es-ES_tradnl" dirty="0"/>
              <a:t>Producir los productos necesarios en cantidades necesarias en el tiempo necesario. Siguiendo políticas para:</a:t>
            </a:r>
          </a:p>
          <a:p>
            <a:pPr algn="just"/>
            <a:endParaRPr lang="es-ES_tradnl" sz="1000" dirty="0"/>
          </a:p>
          <a:p>
            <a:pPr algn="just"/>
            <a:r>
              <a:rPr lang="es-ES_tradnl" dirty="0"/>
              <a:t>Tiempos de Entrega Cortos. Velocidad de Producción sea igual a Velocidad de Consumo.</a:t>
            </a:r>
          </a:p>
          <a:p>
            <a:pPr algn="just"/>
            <a:r>
              <a:rPr lang="es-ES_tradnl" dirty="0"/>
              <a:t>Eliminar inventarios innecesarios paulatinamente.</a:t>
            </a:r>
          </a:p>
          <a:p>
            <a:pPr algn="just"/>
            <a:endParaRPr lang="es-ES_tradnl" dirty="0"/>
          </a:p>
        </p:txBody>
      </p:sp>
    </p:spTree>
    <p:extLst>
      <p:ext uri="{BB962C8B-B14F-4D97-AF65-F5344CB8AC3E}">
        <p14:creationId xmlns:p14="http://schemas.microsoft.com/office/powerpoint/2010/main" val="112405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692696"/>
            <a:ext cx="8229600" cy="1143000"/>
          </a:xfrm>
        </p:spPr>
        <p:txBody>
          <a:bodyPr/>
          <a:lstStyle/>
          <a:p>
            <a:r>
              <a:rPr lang="es-ES_tradnl" dirty="0"/>
              <a:t>4. Mejora Continua</a:t>
            </a:r>
          </a:p>
        </p:txBody>
      </p:sp>
      <p:sp>
        <p:nvSpPr>
          <p:cNvPr id="17411" name="Rectangle 3"/>
          <p:cNvSpPr>
            <a:spLocks noGrp="1" noChangeArrowheads="1"/>
          </p:cNvSpPr>
          <p:nvPr>
            <p:ph idx="1"/>
          </p:nvPr>
        </p:nvSpPr>
        <p:spPr>
          <a:xfrm>
            <a:off x="467544" y="2492896"/>
            <a:ext cx="8229600" cy="1684338"/>
          </a:xfrm>
        </p:spPr>
        <p:txBody>
          <a:bodyPr/>
          <a:lstStyle/>
          <a:p>
            <a:pPr algn="just"/>
            <a:r>
              <a:rPr lang="es-ES_tradnl" dirty="0"/>
              <a:t>Perseguir la búsqueda de la mejora. Ser constante, tenaz y hacerlo paso a paso para lograr las metas fijadas.</a:t>
            </a:r>
          </a:p>
        </p:txBody>
      </p:sp>
      <p:pic>
        <p:nvPicPr>
          <p:cNvPr id="74754" name="Picture 2" descr="http://desarrollogerencial.files.wordpress.com/2011/08/ingenieria_cic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140968"/>
            <a:ext cx="3672408" cy="2874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820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2960" y="980728"/>
            <a:ext cx="7543800" cy="756633"/>
          </a:xfrm>
        </p:spPr>
        <p:txBody>
          <a:bodyPr/>
          <a:lstStyle/>
          <a:p>
            <a:r>
              <a:rPr lang="es-ES_tradnl" sz="4400" dirty="0"/>
              <a:t>5. El ser humano es primero</a:t>
            </a:r>
          </a:p>
        </p:txBody>
      </p:sp>
      <p:sp>
        <p:nvSpPr>
          <p:cNvPr id="18435" name="Rectangle 3"/>
          <p:cNvSpPr>
            <a:spLocks noGrp="1" noChangeArrowheads="1"/>
          </p:cNvSpPr>
          <p:nvPr>
            <p:ph idx="1"/>
          </p:nvPr>
        </p:nvSpPr>
        <p:spPr>
          <a:xfrm>
            <a:off x="480060" y="2636912"/>
            <a:ext cx="8229600" cy="3412704"/>
          </a:xfrm>
        </p:spPr>
        <p:txBody>
          <a:bodyPr/>
          <a:lstStyle/>
          <a:p>
            <a:pPr algn="just">
              <a:lnSpc>
                <a:spcPct val="90000"/>
              </a:lnSpc>
            </a:pPr>
            <a:r>
              <a:rPr lang="es-ES_tradnl" dirty="0"/>
              <a:t>La gente es el activo más importante de una empresa. Para demostrarlo se debe perseguir:</a:t>
            </a:r>
          </a:p>
          <a:p>
            <a:pPr algn="just">
              <a:lnSpc>
                <a:spcPct val="90000"/>
              </a:lnSpc>
            </a:pPr>
            <a:endParaRPr lang="es-ES_tradnl" sz="1200" dirty="0"/>
          </a:p>
          <a:p>
            <a:pPr algn="just">
              <a:lnSpc>
                <a:spcPct val="90000"/>
              </a:lnSpc>
            </a:pPr>
            <a:r>
              <a:rPr lang="es-ES_tradnl" dirty="0"/>
              <a:t>Tener gente multifuncional.</a:t>
            </a:r>
          </a:p>
          <a:p>
            <a:pPr algn="just">
              <a:lnSpc>
                <a:spcPct val="90000"/>
              </a:lnSpc>
            </a:pPr>
            <a:r>
              <a:rPr lang="es-ES_tradnl" dirty="0"/>
              <a:t>Brindarle estabilidad de su empleo al personal.</a:t>
            </a:r>
          </a:p>
          <a:p>
            <a:pPr algn="just">
              <a:lnSpc>
                <a:spcPct val="90000"/>
              </a:lnSpc>
            </a:pPr>
            <a:r>
              <a:rPr lang="es-ES_tradnl" dirty="0"/>
              <a:t>Tener mayor comunicación entre jefe-empleado.</a:t>
            </a:r>
          </a:p>
          <a:p>
            <a:pPr algn="just">
              <a:lnSpc>
                <a:spcPct val="90000"/>
              </a:lnSpc>
            </a:pPr>
            <a:r>
              <a:rPr lang="es-ES_tradnl" dirty="0"/>
              <a:t>Practicar la apertura y confianza para reducir el miedo a la productividad.</a:t>
            </a:r>
          </a:p>
        </p:txBody>
      </p:sp>
    </p:spTree>
    <p:extLst>
      <p:ext uri="{BB962C8B-B14F-4D97-AF65-F5344CB8AC3E}">
        <p14:creationId xmlns:p14="http://schemas.microsoft.com/office/powerpoint/2010/main" val="321723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43508" y="1556792"/>
            <a:ext cx="5436604" cy="3600986"/>
          </a:xfrm>
          <a:prstGeom prst="rect">
            <a:avLst/>
          </a:prstGeom>
          <a:noFill/>
        </p:spPr>
        <p:txBody>
          <a:bodyPr wrap="square" rtlCol="0">
            <a:spAutoFit/>
          </a:bodyPr>
          <a:lstStyle/>
          <a:p>
            <a:r>
              <a:rPr lang="es-MX" b="1" dirty="0"/>
              <a:t>6.2  Sistemas de producción</a:t>
            </a:r>
            <a:endParaRPr lang="es-MX" dirty="0"/>
          </a:p>
          <a:p>
            <a:r>
              <a:rPr lang="es-MX" sz="1600" dirty="0"/>
              <a:t>Definición de producción: “la creación de bienes y/o servicios a  partir de factores de otros bienes (materia prima, insumos, etc.), todo esto motivado por el hecho de que los productos tienen una utilidad mayor a la de los factores”.    </a:t>
            </a:r>
          </a:p>
          <a:p>
            <a:pPr algn="r"/>
            <a:r>
              <a:rPr lang="es-MX" sz="1600" dirty="0"/>
              <a:t>Anaya Julio J., </a:t>
            </a:r>
            <a:r>
              <a:rPr lang="es-MX" sz="1600" i="1" dirty="0"/>
              <a:t>Logística integral: gestión operativa de la empresa</a:t>
            </a:r>
            <a:r>
              <a:rPr lang="es-MX" sz="1600" dirty="0"/>
              <a:t>.</a:t>
            </a:r>
          </a:p>
          <a:p>
            <a:endParaRPr lang="es-MX" dirty="0"/>
          </a:p>
          <a:p>
            <a:r>
              <a:rPr lang="es-MX" sz="1600" dirty="0"/>
              <a:t>Por  lo tanto un sistema productivo es “ transformación de entradas a través de un sistema conformado por un conjunto materiales( materia prima o insumos) y conceptuales (procedimiento, formulas, etc.), un sistema físico de producción (maquinaria y equipo) que gobierna los elementos materiales y un sistema que planifique, organice y controle la producción”.</a:t>
            </a:r>
          </a:p>
        </p:txBody>
      </p:sp>
      <p:pic>
        <p:nvPicPr>
          <p:cNvPr id="3" name="2 Imagen" descr="sistemas.png"/>
          <p:cNvPicPr>
            <a:picLocks noChangeAspect="1"/>
          </p:cNvPicPr>
          <p:nvPr/>
        </p:nvPicPr>
        <p:blipFill>
          <a:blip r:embed="rId2" cstate="print"/>
          <a:stretch>
            <a:fillRect/>
          </a:stretch>
        </p:blipFill>
        <p:spPr>
          <a:xfrm>
            <a:off x="6084168" y="2492896"/>
            <a:ext cx="2736304" cy="1878517"/>
          </a:xfrm>
          <a:prstGeom prst="rect">
            <a:avLst/>
          </a:prstGeom>
        </p:spPr>
      </p:pic>
    </p:spTree>
    <p:extLst>
      <p:ext uri="{BB962C8B-B14F-4D97-AF65-F5344CB8AC3E}">
        <p14:creationId xmlns:p14="http://schemas.microsoft.com/office/powerpoint/2010/main" val="2506325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2960" y="1052736"/>
            <a:ext cx="7543800" cy="684625"/>
          </a:xfrm>
        </p:spPr>
        <p:txBody>
          <a:bodyPr>
            <a:normAutofit/>
          </a:bodyPr>
          <a:lstStyle/>
          <a:p>
            <a:r>
              <a:rPr lang="es-ES_tradnl" sz="4000" dirty="0"/>
              <a:t>6. Sobreproducción = Ineficiencia</a:t>
            </a:r>
          </a:p>
        </p:txBody>
      </p:sp>
      <p:sp>
        <p:nvSpPr>
          <p:cNvPr id="19459" name="Rectangle 3"/>
          <p:cNvSpPr>
            <a:spLocks noGrp="1" noChangeArrowheads="1"/>
          </p:cNvSpPr>
          <p:nvPr>
            <p:ph idx="1"/>
          </p:nvPr>
        </p:nvSpPr>
        <p:spPr>
          <a:xfrm>
            <a:off x="822959" y="2636912"/>
            <a:ext cx="7543801" cy="1439250"/>
          </a:xfrm>
        </p:spPr>
        <p:txBody>
          <a:bodyPr/>
          <a:lstStyle/>
          <a:p>
            <a:pPr algn="just"/>
            <a:r>
              <a:rPr lang="es-ES_tradnl" dirty="0"/>
              <a:t>Evitar y olvidar el “por si acaso” con acciones como el involucramiento entre el personal, la simplificación de la comunicación, organización del lugar de trabajo y herramientas como la Calidad Total o el TPM</a:t>
            </a:r>
          </a:p>
        </p:txBody>
      </p:sp>
    </p:spTree>
    <p:extLst>
      <p:ext uri="{BB962C8B-B14F-4D97-AF65-F5344CB8AC3E}">
        <p14:creationId xmlns:p14="http://schemas.microsoft.com/office/powerpoint/2010/main" val="3639848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584" y="620688"/>
            <a:ext cx="7543800" cy="447467"/>
          </a:xfrm>
        </p:spPr>
        <p:txBody>
          <a:bodyPr>
            <a:normAutofit fontScale="90000"/>
          </a:bodyPr>
          <a:lstStyle/>
          <a:p>
            <a:r>
              <a:rPr lang="es-ES_tradnl" sz="2800" dirty="0"/>
              <a:t>7. No Vender el Futuro</a:t>
            </a:r>
          </a:p>
        </p:txBody>
      </p:sp>
      <p:sp>
        <p:nvSpPr>
          <p:cNvPr id="20483" name="Rectangle 3"/>
          <p:cNvSpPr>
            <a:spLocks noGrp="1" noChangeArrowheads="1"/>
          </p:cNvSpPr>
          <p:nvPr>
            <p:ph idx="1"/>
          </p:nvPr>
        </p:nvSpPr>
        <p:spPr>
          <a:xfrm>
            <a:off x="483049" y="1412776"/>
            <a:ext cx="7925505" cy="1333397"/>
          </a:xfrm>
        </p:spPr>
        <p:txBody>
          <a:bodyPr>
            <a:normAutofit/>
          </a:bodyPr>
          <a:lstStyle/>
          <a:p>
            <a:pPr algn="just"/>
            <a:r>
              <a:rPr lang="es-ES_tradnl" sz="1800" dirty="0"/>
              <a:t>No suponer la demanda. Enfocar las metas de producción al corto plazo. Apoyarse en el siguiente modelo de cinco puntos:</a:t>
            </a:r>
          </a:p>
          <a:p>
            <a:pPr algn="just"/>
            <a:r>
              <a:rPr lang="es-ES_tradnl" sz="1800" dirty="0"/>
              <a:t>Distribución Física: Formar departamentos por celdas y tecnología de grupos. Trabajar todas las operaciones de un producto en un solo lugar. </a:t>
            </a:r>
          </a:p>
        </p:txBody>
      </p:sp>
      <p:sp>
        <p:nvSpPr>
          <p:cNvPr id="4" name="Rectangle 3"/>
          <p:cNvSpPr txBox="1">
            <a:spLocks noChangeArrowheads="1"/>
          </p:cNvSpPr>
          <p:nvPr/>
        </p:nvSpPr>
        <p:spPr>
          <a:xfrm>
            <a:off x="483049" y="2996952"/>
            <a:ext cx="8229600" cy="1987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sz="1800" dirty="0"/>
              <a:t>Ventaja en la Gente: Propiciar el trabajo en equipo para resolver problemas y la multifuncionalidad de las personas acercándolas.</a:t>
            </a:r>
          </a:p>
          <a:p>
            <a:pPr algn="just"/>
            <a:r>
              <a:rPr lang="es-ES_tradnl" sz="1800" dirty="0"/>
              <a:t>Flujo Continuo: Ala calidad de los productos y mantenimiento preventivo para evitar paros indeseados.</a:t>
            </a:r>
          </a:p>
          <a:p>
            <a:pPr algn="just"/>
            <a:r>
              <a:rPr lang="es-ES_tradnl" sz="1800" dirty="0"/>
              <a:t>Operación lineal: Desplazamiento del producto será de uno en uno para descubrir desperdicios en inventarios.</a:t>
            </a:r>
          </a:p>
        </p:txBody>
      </p:sp>
      <p:sp>
        <p:nvSpPr>
          <p:cNvPr id="5" name="Rectangle 3"/>
          <p:cNvSpPr txBox="1">
            <a:spLocks noChangeArrowheads="1"/>
          </p:cNvSpPr>
          <p:nvPr/>
        </p:nvSpPr>
        <p:spPr>
          <a:xfrm>
            <a:off x="483049" y="5114026"/>
            <a:ext cx="8229600" cy="547221"/>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sz="1800" dirty="0"/>
              <a:t>Demanda y Suministro Confiables: Cooperación y confianza mutua entre clientes y proveedores.</a:t>
            </a:r>
          </a:p>
        </p:txBody>
      </p:sp>
    </p:spTree>
    <p:extLst>
      <p:ext uri="{BB962C8B-B14F-4D97-AF65-F5344CB8AC3E}">
        <p14:creationId xmlns:p14="http://schemas.microsoft.com/office/powerpoint/2010/main" val="3987562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_tradnl"/>
              <a:t>Sistema PULL</a:t>
            </a:r>
          </a:p>
        </p:txBody>
      </p:sp>
      <p:sp>
        <p:nvSpPr>
          <p:cNvPr id="23555" name="Rectangle 3"/>
          <p:cNvSpPr>
            <a:spLocks noGrp="1" noChangeArrowheads="1"/>
          </p:cNvSpPr>
          <p:nvPr>
            <p:ph idx="1"/>
          </p:nvPr>
        </p:nvSpPr>
        <p:spPr>
          <a:xfrm>
            <a:off x="822959" y="1845734"/>
            <a:ext cx="7543801" cy="1439250"/>
          </a:xfrm>
        </p:spPr>
        <p:txBody>
          <a:bodyPr/>
          <a:lstStyle/>
          <a:p>
            <a:pPr algn="just"/>
            <a:r>
              <a:rPr lang="es-ES_tradnl" dirty="0"/>
              <a:t>Sistema de producción diseñado para que cada operación tome/estire el material necesario de la operación anterior, produciendo solo lo necesario. Su meta es mover material entre las operaciones de uno por uno. Este sistema esta acompañado de la herramienta llamada </a:t>
            </a:r>
            <a:r>
              <a:rPr lang="es-ES_tradnl" dirty="0" err="1"/>
              <a:t>Kanban</a:t>
            </a:r>
            <a:r>
              <a:rPr lang="es-ES_tradnl" dirty="0"/>
              <a:t>.</a:t>
            </a:r>
          </a:p>
        </p:txBody>
      </p:sp>
      <p:sp>
        <p:nvSpPr>
          <p:cNvPr id="2" name="Rectángulo 1"/>
          <p:cNvSpPr/>
          <p:nvPr/>
        </p:nvSpPr>
        <p:spPr>
          <a:xfrm>
            <a:off x="842973" y="3501008"/>
            <a:ext cx="7776864" cy="1846659"/>
          </a:xfrm>
          <a:prstGeom prst="rect">
            <a:avLst/>
          </a:prstGeom>
        </p:spPr>
        <p:txBody>
          <a:bodyPr wrap="square">
            <a:spAutoFit/>
          </a:bodyPr>
          <a:lstStyle/>
          <a:p>
            <a:pPr algn="just"/>
            <a:r>
              <a:rPr lang="es-ES_tradnl" sz="2400" dirty="0"/>
              <a:t>Permite:</a:t>
            </a:r>
          </a:p>
          <a:p>
            <a:pPr algn="just"/>
            <a:r>
              <a:rPr lang="es-ES_tradnl" dirty="0"/>
              <a:t>Reducir el inventario descubriendo problemas.</a:t>
            </a:r>
          </a:p>
          <a:p>
            <a:pPr algn="just"/>
            <a:r>
              <a:rPr lang="es-ES_tradnl" dirty="0"/>
              <a:t>Hacer solo lo necesario facilitando el control de la producción.</a:t>
            </a:r>
          </a:p>
          <a:p>
            <a:pPr algn="just"/>
            <a:r>
              <a:rPr lang="es-ES_tradnl" dirty="0"/>
              <a:t>Minimizar inventarios en proceso y tiempos de entrega.</a:t>
            </a:r>
          </a:p>
          <a:p>
            <a:pPr algn="just"/>
            <a:r>
              <a:rPr lang="es-ES_tradnl" dirty="0"/>
              <a:t>Maximiza velocidad de retroalimentación.</a:t>
            </a:r>
          </a:p>
          <a:p>
            <a:pPr algn="just"/>
            <a:r>
              <a:rPr lang="es-ES_tradnl" dirty="0"/>
              <a:t>Reduce espacios.</a:t>
            </a:r>
          </a:p>
        </p:txBody>
      </p:sp>
    </p:spTree>
    <p:extLst>
      <p:ext uri="{BB962C8B-B14F-4D97-AF65-F5344CB8AC3E}">
        <p14:creationId xmlns:p14="http://schemas.microsoft.com/office/powerpoint/2010/main" val="1392862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5" name="Picture 5" descr="sis-Pull"/>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043608" y="764704"/>
            <a:ext cx="6940198" cy="51854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7698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620688"/>
            <a:ext cx="8229600" cy="1143000"/>
          </a:xfrm>
        </p:spPr>
        <p:txBody>
          <a:bodyPr/>
          <a:lstStyle/>
          <a:p>
            <a:r>
              <a:rPr lang="es-ES_tradnl" dirty="0" err="1"/>
              <a:t>Kanban</a:t>
            </a:r>
            <a:endParaRPr lang="es-ES_tradnl" dirty="0"/>
          </a:p>
        </p:txBody>
      </p:sp>
      <p:sp>
        <p:nvSpPr>
          <p:cNvPr id="27651" name="Rectangle 3"/>
          <p:cNvSpPr>
            <a:spLocks noGrp="1" noChangeArrowheads="1"/>
          </p:cNvSpPr>
          <p:nvPr>
            <p:ph idx="1"/>
          </p:nvPr>
        </p:nvSpPr>
        <p:spPr>
          <a:xfrm>
            <a:off x="457200" y="2306638"/>
            <a:ext cx="8229600" cy="2765425"/>
          </a:xfrm>
        </p:spPr>
        <p:txBody>
          <a:bodyPr/>
          <a:lstStyle/>
          <a:p>
            <a:pPr algn="just"/>
            <a:r>
              <a:rPr lang="es-ES_tradnl" dirty="0"/>
              <a:t>Es una palabra de etimología japonesa que significa “etiqueta de instrucción. Es una herramienta que permite el intercambio de información entre departamentos o estaciones de trabajo.</a:t>
            </a:r>
          </a:p>
        </p:txBody>
      </p:sp>
      <p:sp>
        <p:nvSpPr>
          <p:cNvPr id="4" name="Rectangle 3"/>
          <p:cNvSpPr txBox="1">
            <a:spLocks noChangeArrowheads="1"/>
          </p:cNvSpPr>
          <p:nvPr/>
        </p:nvSpPr>
        <p:spPr>
          <a:xfrm>
            <a:off x="467544" y="3501008"/>
            <a:ext cx="8229600" cy="182927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a:t>Contiene información que sirve como orden de trabajo, es decir, es un dispositivo que permite dirigir a distancia que dándole información a la estación de trabajo de que se va a producir, en que cantidad, mediante que equipo o herramientas y como transportarlo.</a:t>
            </a:r>
            <a:endParaRPr lang="es-ES_tradnl" dirty="0"/>
          </a:p>
        </p:txBody>
      </p:sp>
    </p:spTree>
    <p:extLst>
      <p:ext uri="{BB962C8B-B14F-4D97-AF65-F5344CB8AC3E}">
        <p14:creationId xmlns:p14="http://schemas.microsoft.com/office/powerpoint/2010/main" val="304420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s-ES_tradnl"/>
              <a:t>Implementación del Kanban</a:t>
            </a:r>
          </a:p>
        </p:txBody>
      </p:sp>
      <p:sp>
        <p:nvSpPr>
          <p:cNvPr id="29699" name="Rectangle 3"/>
          <p:cNvSpPr>
            <a:spLocks noGrp="1" noChangeArrowheads="1"/>
          </p:cNvSpPr>
          <p:nvPr>
            <p:ph idx="1"/>
          </p:nvPr>
        </p:nvSpPr>
        <p:spPr>
          <a:xfrm>
            <a:off x="822959" y="1845734"/>
            <a:ext cx="7543801" cy="1943306"/>
          </a:xfrm>
        </p:spPr>
        <p:txBody>
          <a:bodyPr>
            <a:normAutofit/>
          </a:bodyPr>
          <a:lstStyle/>
          <a:p>
            <a:pPr algn="just"/>
            <a:r>
              <a:rPr lang="es-ES_tradnl" dirty="0"/>
              <a:t>Para su implementación se tiene considerar:</a:t>
            </a:r>
          </a:p>
          <a:p>
            <a:pPr algn="just"/>
            <a:r>
              <a:rPr lang="es-ES_tradnl" dirty="0"/>
              <a:t>Determinar un Sistema Calendarizado de Producción para Ensambles Finales para desarrollar un Sistema de Producción Mixto y Etiquetado.</a:t>
            </a:r>
          </a:p>
          <a:p>
            <a:pPr algn="just"/>
            <a:r>
              <a:rPr lang="es-ES_tradnl" dirty="0"/>
              <a:t>Establecer una ruta del </a:t>
            </a:r>
            <a:r>
              <a:rPr lang="es-ES_tradnl" dirty="0" err="1"/>
              <a:t>Kanban</a:t>
            </a:r>
            <a:r>
              <a:rPr lang="es-ES_tradnl" dirty="0"/>
              <a:t> que refleje el Flujo de Materiales, resaltando ocasiones cuando el material se encuentre fuera de lugar.</a:t>
            </a:r>
          </a:p>
        </p:txBody>
      </p:sp>
      <p:sp>
        <p:nvSpPr>
          <p:cNvPr id="4" name="Rectangle 3"/>
          <p:cNvSpPr txBox="1">
            <a:spLocks noChangeArrowheads="1"/>
          </p:cNvSpPr>
          <p:nvPr/>
        </p:nvSpPr>
        <p:spPr>
          <a:xfrm>
            <a:off x="755576" y="3897413"/>
            <a:ext cx="8229600" cy="1944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a:t>Sistemas de Producción de Lotes Pequeños.</a:t>
            </a:r>
          </a:p>
          <a:p>
            <a:pPr algn="just"/>
            <a:r>
              <a:rPr lang="es-ES_tradnl"/>
              <a:t>Artículos de Valor especial deberán tener trato especial.</a:t>
            </a:r>
          </a:p>
          <a:p>
            <a:pPr algn="just"/>
            <a:r>
              <a:rPr lang="es-ES_tradnl"/>
              <a:t>Buena Comunicación entre Departamentos, desde Compras hasta Producción.</a:t>
            </a:r>
          </a:p>
          <a:p>
            <a:pPr algn="just"/>
            <a:r>
              <a:rPr lang="es-ES_tradnl"/>
              <a:t>Kanban deberá ser actualizado constantemente y mejorado continuamente.</a:t>
            </a:r>
            <a:endParaRPr lang="es-ES_tradnl" dirty="0"/>
          </a:p>
        </p:txBody>
      </p:sp>
    </p:spTree>
    <p:extLst>
      <p:ext uri="{BB962C8B-B14F-4D97-AF65-F5344CB8AC3E}">
        <p14:creationId xmlns:p14="http://schemas.microsoft.com/office/powerpoint/2010/main" val="752398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s-ES_tradnl" sz="4000"/>
              <a:t>Cuatro Pasos para Implementación</a:t>
            </a:r>
          </a:p>
        </p:txBody>
      </p:sp>
      <p:sp>
        <p:nvSpPr>
          <p:cNvPr id="36867" name="Rectangle 3"/>
          <p:cNvSpPr>
            <a:spLocks noGrp="1" noChangeArrowheads="1"/>
          </p:cNvSpPr>
          <p:nvPr>
            <p:ph idx="1"/>
          </p:nvPr>
        </p:nvSpPr>
        <p:spPr>
          <a:xfrm>
            <a:off x="467544" y="2276872"/>
            <a:ext cx="8229600" cy="3197225"/>
          </a:xfrm>
        </p:spPr>
        <p:txBody>
          <a:bodyPr/>
          <a:lstStyle/>
          <a:p>
            <a:pPr algn="just"/>
            <a:r>
              <a:rPr lang="es-ES_tradnl" dirty="0"/>
              <a:t>Capacitación y entrenamiento de los principios y beneficios del </a:t>
            </a:r>
            <a:r>
              <a:rPr lang="es-ES_tradnl" dirty="0" err="1"/>
              <a:t>Kanban</a:t>
            </a:r>
            <a:r>
              <a:rPr lang="es-ES_tradnl" dirty="0"/>
              <a:t> a todo el Personal.</a:t>
            </a:r>
          </a:p>
          <a:p>
            <a:pPr algn="just"/>
            <a:r>
              <a:rPr lang="es-ES_tradnl" dirty="0"/>
              <a:t>Implementar el </a:t>
            </a:r>
            <a:r>
              <a:rPr lang="es-ES_tradnl" dirty="0" err="1"/>
              <a:t>Kanban</a:t>
            </a:r>
            <a:r>
              <a:rPr lang="es-ES_tradnl" dirty="0"/>
              <a:t> en los componentes y/u operaciones con más problemas para resaltarlos.</a:t>
            </a:r>
          </a:p>
        </p:txBody>
      </p:sp>
      <p:sp>
        <p:nvSpPr>
          <p:cNvPr id="4" name="Rectangle 3"/>
          <p:cNvSpPr txBox="1">
            <a:spLocks noChangeArrowheads="1"/>
          </p:cNvSpPr>
          <p:nvPr/>
        </p:nvSpPr>
        <p:spPr>
          <a:xfrm>
            <a:off x="480060" y="3717032"/>
            <a:ext cx="8229600" cy="2664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a:t>Implementar el Kanban en el resto de los componentes y/u operaciones ya que se han observado las ventajas. Tomar en cuenta las opiniones de los operarios.</a:t>
            </a:r>
          </a:p>
          <a:p>
            <a:r>
              <a:rPr lang="es-ES_tradnl"/>
              <a:t>Hacer una revisión del Sistema Kanban, puntos y niveles de reorden tomando en cuenta: a) que ningún trabajo debe ser ejecutado fuera de secuencia, y b) notificar al supervisor si se encuentra algún problema.</a:t>
            </a:r>
            <a:endParaRPr lang="es-ES_tradnl" dirty="0"/>
          </a:p>
        </p:txBody>
      </p:sp>
    </p:spTree>
    <p:extLst>
      <p:ext uri="{BB962C8B-B14F-4D97-AF65-F5344CB8AC3E}">
        <p14:creationId xmlns:p14="http://schemas.microsoft.com/office/powerpoint/2010/main" val="3612775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7" name="Picture 5" descr="kanbanStep"/>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457200" y="906745"/>
            <a:ext cx="7787208" cy="4863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7048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_tradnl"/>
              <a:t>Funciones del Kanban</a:t>
            </a:r>
          </a:p>
        </p:txBody>
      </p:sp>
      <p:sp>
        <p:nvSpPr>
          <p:cNvPr id="31747" name="Rectangle 3"/>
          <p:cNvSpPr>
            <a:spLocks noGrp="1" noChangeArrowheads="1"/>
          </p:cNvSpPr>
          <p:nvPr>
            <p:ph idx="1"/>
          </p:nvPr>
        </p:nvSpPr>
        <p:spPr/>
        <p:txBody>
          <a:bodyPr/>
          <a:lstStyle/>
          <a:p>
            <a:pPr algn="just"/>
            <a:r>
              <a:rPr lang="es-ES_tradnl"/>
              <a:t>Control de la Producción.</a:t>
            </a:r>
          </a:p>
          <a:p>
            <a:pPr algn="just"/>
            <a:r>
              <a:rPr lang="es-ES_tradnl"/>
              <a:t>Mejora de los Procesos.</a:t>
            </a:r>
          </a:p>
          <a:p>
            <a:pPr algn="just"/>
            <a:r>
              <a:rPr lang="es-ES_tradnl"/>
              <a:t>Tener la capacidad de empezar/reanudar cualquier operación estándar en cualquier momento.</a:t>
            </a:r>
          </a:p>
          <a:p>
            <a:pPr algn="just"/>
            <a:r>
              <a:rPr lang="es-ES_tradnl"/>
              <a:t>Instrucciones según el estado actual del área de trabajo.</a:t>
            </a:r>
          </a:p>
          <a:p>
            <a:pPr algn="just"/>
            <a:r>
              <a:rPr lang="es-ES_tradnl"/>
              <a:t>Prevenir trabajo y papeleo innecesario.</a:t>
            </a:r>
          </a:p>
        </p:txBody>
      </p:sp>
    </p:spTree>
    <p:extLst>
      <p:ext uri="{BB962C8B-B14F-4D97-AF65-F5344CB8AC3E}">
        <p14:creationId xmlns:p14="http://schemas.microsoft.com/office/powerpoint/2010/main" val="15189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67544" y="2204864"/>
            <a:ext cx="8229600" cy="2981325"/>
          </a:xfrm>
        </p:spPr>
        <p:txBody>
          <a:bodyPr/>
          <a:lstStyle/>
          <a:p>
            <a:pPr algn="just"/>
            <a:r>
              <a:rPr lang="es-ES_tradnl" dirty="0"/>
              <a:t>Supervisión de los movimientos del material, para evitar sobreproducción, mejorar el control y manejo del material y priorizar las operaciones en la producción.</a:t>
            </a:r>
          </a:p>
        </p:txBody>
      </p:sp>
      <p:pic>
        <p:nvPicPr>
          <p:cNvPr id="57346" name="Picture 2" descr="http://www.hypatiaformacion.es/mediapool/101/1016800/resources/20967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15" y="3501008"/>
            <a:ext cx="7653258" cy="225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3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755575" y="980728"/>
            <a:ext cx="7848872" cy="2616101"/>
          </a:xfrm>
          <a:prstGeom prst="rect">
            <a:avLst/>
          </a:prstGeom>
          <a:noFill/>
        </p:spPr>
        <p:txBody>
          <a:bodyPr wrap="square" rtlCol="0">
            <a:spAutoFit/>
          </a:bodyPr>
          <a:lstStyle/>
          <a:p>
            <a:pPr algn="just"/>
            <a:r>
              <a:rPr lang="es-MX" sz="1600" dirty="0"/>
              <a:t>Para que los sistemas de producción se vuelvan más productivos deben ser planificados, organizados y controlados dándoles así un enfoque diferente ya que se tendrá que gestionar la producción, la cual deberá estar dirigida hacia el logro de los objetivos de la organización (obtener beneficios, satisfacer al cliente tanto en plazos como en calidad, obtener producción al más bajo costo y menor consumo de material posible, etc.)</a:t>
            </a:r>
          </a:p>
          <a:p>
            <a:pPr algn="just"/>
            <a:endParaRPr lang="es-MX" dirty="0"/>
          </a:p>
          <a:p>
            <a:pPr algn="just"/>
            <a:r>
              <a:rPr lang="es-MX" sz="1600" dirty="0"/>
              <a:t>Las empresas han introducido sistemas avanzados de gestión de la producción  como son  (MRP, JIT, OPT, TOC y otros), lo que les permitirá  prestar un mejor nivel de servicio a los clientes, mejor control en inventarios, mejorar la calidad de producción. </a:t>
            </a:r>
          </a:p>
          <a:p>
            <a:pPr algn="just"/>
            <a:endParaRPr lang="es-MX" dirty="0"/>
          </a:p>
        </p:txBody>
      </p:sp>
      <p:pic>
        <p:nvPicPr>
          <p:cNvPr id="8194" name="Picture 2" descr="http://2.bp.blogspot.com/-g0o-lct5T7w/TflOs1dz7CI/AAAAAAAAADc/V6rLyhcrxM8/s1600/MRPv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05" y="3429000"/>
            <a:ext cx="5200811" cy="208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68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476672"/>
            <a:ext cx="8229600" cy="1143000"/>
          </a:xfrm>
        </p:spPr>
        <p:txBody>
          <a:bodyPr/>
          <a:lstStyle/>
          <a:p>
            <a:r>
              <a:rPr lang="es-ES_tradnl" dirty="0"/>
              <a:t>Tipos de </a:t>
            </a:r>
            <a:r>
              <a:rPr lang="es-ES_tradnl" dirty="0" err="1"/>
              <a:t>Kanban</a:t>
            </a:r>
            <a:endParaRPr lang="es-ES_tradnl" dirty="0"/>
          </a:p>
        </p:txBody>
      </p:sp>
      <p:sp>
        <p:nvSpPr>
          <p:cNvPr id="33795" name="Rectangle 3"/>
          <p:cNvSpPr>
            <a:spLocks noGrp="1" noChangeArrowheads="1"/>
          </p:cNvSpPr>
          <p:nvPr>
            <p:ph idx="1"/>
          </p:nvPr>
        </p:nvSpPr>
        <p:spPr>
          <a:xfrm>
            <a:off x="457200" y="2463800"/>
            <a:ext cx="8229600" cy="2981325"/>
          </a:xfrm>
        </p:spPr>
        <p:txBody>
          <a:bodyPr/>
          <a:lstStyle/>
          <a:p>
            <a:pPr algn="ctr"/>
            <a:r>
              <a:rPr lang="es-ES_tradnl"/>
              <a:t>De Producción</a:t>
            </a:r>
          </a:p>
          <a:p>
            <a:pPr algn="ctr"/>
            <a:r>
              <a:rPr lang="es-ES_tradnl"/>
              <a:t>Transporte</a:t>
            </a:r>
          </a:p>
          <a:p>
            <a:pPr algn="ctr"/>
            <a:r>
              <a:rPr lang="es-ES_tradnl"/>
              <a:t>Urgente</a:t>
            </a:r>
          </a:p>
          <a:p>
            <a:pPr algn="ctr"/>
            <a:r>
              <a:rPr lang="es-ES_tradnl"/>
              <a:t>De Emergencia</a:t>
            </a:r>
          </a:p>
          <a:p>
            <a:pPr algn="ctr"/>
            <a:r>
              <a:rPr lang="es-ES_tradnl"/>
              <a:t>De Transporte.</a:t>
            </a:r>
          </a:p>
        </p:txBody>
      </p:sp>
    </p:spTree>
    <p:extLst>
      <p:ext uri="{BB962C8B-B14F-4D97-AF65-F5344CB8AC3E}">
        <p14:creationId xmlns:p14="http://schemas.microsoft.com/office/powerpoint/2010/main" val="3128381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s-ES_tradnl" sz="4000"/>
              <a:t>Contenido de la Etiqueta Kanban</a:t>
            </a:r>
          </a:p>
        </p:txBody>
      </p:sp>
      <p:sp>
        <p:nvSpPr>
          <p:cNvPr id="34819" name="Rectangle 3"/>
          <p:cNvSpPr>
            <a:spLocks noGrp="1" noChangeArrowheads="1"/>
          </p:cNvSpPr>
          <p:nvPr>
            <p:ph idx="1"/>
          </p:nvPr>
        </p:nvSpPr>
        <p:spPr/>
        <p:txBody>
          <a:bodyPr>
            <a:normAutofit fontScale="92500" lnSpcReduction="10000"/>
          </a:bodyPr>
          <a:lstStyle/>
          <a:p>
            <a:pPr algn="just">
              <a:lnSpc>
                <a:spcPct val="90000"/>
              </a:lnSpc>
            </a:pPr>
            <a:r>
              <a:rPr lang="es-ES_tradnl" sz="2800"/>
              <a:t>Número de Parte del Componente.</a:t>
            </a:r>
          </a:p>
          <a:p>
            <a:pPr algn="just">
              <a:lnSpc>
                <a:spcPct val="90000"/>
              </a:lnSpc>
            </a:pPr>
            <a:r>
              <a:rPr lang="es-ES_tradnl" sz="2800"/>
              <a:t>Descripción.</a:t>
            </a:r>
          </a:p>
          <a:p>
            <a:pPr algn="just">
              <a:lnSpc>
                <a:spcPct val="90000"/>
              </a:lnSpc>
            </a:pPr>
            <a:r>
              <a:rPr lang="es-ES_tradnl" sz="2800"/>
              <a:t>Nombre/Número Serial del Producto.</a:t>
            </a:r>
          </a:p>
          <a:p>
            <a:pPr algn="just">
              <a:lnSpc>
                <a:spcPct val="90000"/>
              </a:lnSpc>
            </a:pPr>
            <a:r>
              <a:rPr lang="es-ES_tradnl" sz="2800"/>
              <a:t>Cantidad requerida.</a:t>
            </a:r>
          </a:p>
          <a:p>
            <a:pPr algn="just">
              <a:lnSpc>
                <a:spcPct val="90000"/>
              </a:lnSpc>
            </a:pPr>
            <a:r>
              <a:rPr lang="es-ES_tradnl" sz="2800"/>
              <a:t>Manejo de Material requerido.</a:t>
            </a:r>
          </a:p>
          <a:p>
            <a:pPr algn="just">
              <a:lnSpc>
                <a:spcPct val="90000"/>
              </a:lnSpc>
            </a:pPr>
            <a:r>
              <a:rPr lang="es-ES_tradnl" sz="2800"/>
              <a:t>Almacén a donde se mandará.</a:t>
            </a:r>
          </a:p>
          <a:p>
            <a:pPr algn="just">
              <a:lnSpc>
                <a:spcPct val="90000"/>
              </a:lnSpc>
            </a:pPr>
            <a:r>
              <a:rPr lang="es-ES_tradnl" sz="2800"/>
              <a:t>Punto de Reorden.</a:t>
            </a:r>
          </a:p>
          <a:p>
            <a:pPr algn="just">
              <a:lnSpc>
                <a:spcPct val="90000"/>
              </a:lnSpc>
            </a:pPr>
            <a:r>
              <a:rPr lang="es-ES_tradnl" sz="2800"/>
              <a:t>Secuencia de ensamble/producción del elemento.</a:t>
            </a:r>
          </a:p>
        </p:txBody>
      </p:sp>
    </p:spTree>
    <p:extLst>
      <p:ext uri="{BB962C8B-B14F-4D97-AF65-F5344CB8AC3E}">
        <p14:creationId xmlns:p14="http://schemas.microsoft.com/office/powerpoint/2010/main" val="441246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_tradnl"/>
              <a:t>Reglas del Kanban</a:t>
            </a:r>
          </a:p>
        </p:txBody>
      </p:sp>
      <p:sp>
        <p:nvSpPr>
          <p:cNvPr id="35843" name="Rectangle 3"/>
          <p:cNvSpPr>
            <a:spLocks noGrp="1" noChangeArrowheads="1"/>
          </p:cNvSpPr>
          <p:nvPr>
            <p:ph idx="1"/>
          </p:nvPr>
        </p:nvSpPr>
        <p:spPr/>
        <p:txBody>
          <a:bodyPr>
            <a:normAutofit fontScale="92500" lnSpcReduction="10000"/>
          </a:bodyPr>
          <a:lstStyle/>
          <a:p>
            <a:pPr algn="just">
              <a:lnSpc>
                <a:spcPct val="90000"/>
              </a:lnSpc>
            </a:pPr>
            <a:r>
              <a:rPr lang="es-ES_tradnl" sz="2800"/>
              <a:t>No se debe mandar producto defectuoso a la operación subsecuente.</a:t>
            </a:r>
          </a:p>
          <a:p>
            <a:pPr algn="just">
              <a:lnSpc>
                <a:spcPct val="90000"/>
              </a:lnSpc>
            </a:pPr>
            <a:r>
              <a:rPr lang="es-ES_tradnl" sz="2800"/>
              <a:t>Los procesos subsecuentes requerirán sólo lo necesario.</a:t>
            </a:r>
          </a:p>
          <a:p>
            <a:pPr algn="just">
              <a:lnSpc>
                <a:spcPct val="90000"/>
              </a:lnSpc>
            </a:pPr>
            <a:r>
              <a:rPr lang="es-ES_tradnl" sz="2800"/>
              <a:t>Producir solamente la cantidad exacta requerida por el proceso subsecuente.</a:t>
            </a:r>
          </a:p>
          <a:p>
            <a:pPr algn="just">
              <a:lnSpc>
                <a:spcPct val="90000"/>
              </a:lnSpc>
            </a:pPr>
            <a:r>
              <a:rPr lang="es-ES_tradnl" sz="2800"/>
              <a:t>Balancear la Producción</a:t>
            </a:r>
          </a:p>
          <a:p>
            <a:pPr algn="just">
              <a:lnSpc>
                <a:spcPct val="90000"/>
              </a:lnSpc>
            </a:pPr>
            <a:r>
              <a:rPr lang="es-ES_tradnl" sz="2800"/>
              <a:t>Kanban es un medio para evitar especulaciones.</a:t>
            </a:r>
          </a:p>
          <a:p>
            <a:pPr algn="just">
              <a:lnSpc>
                <a:spcPct val="90000"/>
              </a:lnSpc>
            </a:pPr>
            <a:r>
              <a:rPr lang="es-ES_tradnl" sz="2800"/>
              <a:t>Estabilizar y racionalizar el proceso.</a:t>
            </a:r>
          </a:p>
        </p:txBody>
      </p:sp>
    </p:spTree>
    <p:extLst>
      <p:ext uri="{BB962C8B-B14F-4D97-AF65-F5344CB8AC3E}">
        <p14:creationId xmlns:p14="http://schemas.microsoft.com/office/powerpoint/2010/main" val="3224083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_tradnl"/>
              <a:t>Flujo del Kanban</a:t>
            </a:r>
          </a:p>
        </p:txBody>
      </p:sp>
      <p:sp>
        <p:nvSpPr>
          <p:cNvPr id="40963" name="Rectangle 3"/>
          <p:cNvSpPr>
            <a:spLocks noGrp="1" noChangeArrowheads="1"/>
          </p:cNvSpPr>
          <p:nvPr>
            <p:ph idx="1"/>
          </p:nvPr>
        </p:nvSpPr>
        <p:spPr>
          <a:xfrm>
            <a:off x="546570" y="3573016"/>
            <a:ext cx="7543801" cy="2557398"/>
          </a:xfrm>
        </p:spPr>
        <p:txBody>
          <a:bodyPr>
            <a:normAutofit/>
          </a:bodyPr>
          <a:lstStyle/>
          <a:p>
            <a:pPr algn="just">
              <a:lnSpc>
                <a:spcPct val="90000"/>
              </a:lnSpc>
            </a:pPr>
            <a:r>
              <a:rPr lang="es-ES_tradnl" dirty="0"/>
              <a:t>El operario B necesita material, indicándole al operario A que es necesario producir siendo autorizado por la tarjeta intercambiada.</a:t>
            </a:r>
          </a:p>
          <a:p>
            <a:pPr algn="just">
              <a:lnSpc>
                <a:spcPct val="90000"/>
              </a:lnSpc>
            </a:pPr>
            <a:r>
              <a:rPr lang="es-ES_tradnl" dirty="0"/>
              <a:t>El operario B se lleva la tarjeta con la cantidad de material necesario en un contenedor.</a:t>
            </a:r>
          </a:p>
          <a:p>
            <a:pPr algn="just">
              <a:lnSpc>
                <a:spcPct val="90000"/>
              </a:lnSpc>
            </a:pPr>
            <a:r>
              <a:rPr lang="es-ES_tradnl" dirty="0"/>
              <a:t>El operario A produce o transporta el material necesario </a:t>
            </a:r>
            <a:r>
              <a:rPr lang="es-ES_tradnl" dirty="0" err="1"/>
              <a:t>requisitado</a:t>
            </a:r>
            <a:r>
              <a:rPr lang="es-ES_tradnl" dirty="0"/>
              <a:t> en la tarjeta</a:t>
            </a:r>
          </a:p>
        </p:txBody>
      </p:sp>
      <p:sp>
        <p:nvSpPr>
          <p:cNvPr id="4" name="Rectangle 3"/>
          <p:cNvSpPr txBox="1">
            <a:spLocks noChangeArrowheads="1"/>
          </p:cNvSpPr>
          <p:nvPr/>
        </p:nvSpPr>
        <p:spPr>
          <a:xfrm>
            <a:off x="539552" y="2204864"/>
            <a:ext cx="8229600" cy="37726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a:t>Se repiten los tres pasos anteriores hasta terminar el proceso. Mientras no haya tarjetas no se produce ni se mueve material.</a:t>
            </a:r>
          </a:p>
          <a:p>
            <a:pPr algn="just"/>
            <a:r>
              <a:rPr lang="es-ES_tradnl"/>
              <a:t>La cantidad de tarjetas y contenedores mantendrán el control del inventario en proceso.</a:t>
            </a:r>
            <a:endParaRPr lang="es-ES_tradnl" dirty="0"/>
          </a:p>
        </p:txBody>
      </p:sp>
    </p:spTree>
    <p:extLst>
      <p:ext uri="{BB962C8B-B14F-4D97-AF65-F5344CB8AC3E}">
        <p14:creationId xmlns:p14="http://schemas.microsoft.com/office/powerpoint/2010/main" val="1305077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404664"/>
            <a:ext cx="8229600" cy="1143000"/>
          </a:xfrm>
        </p:spPr>
        <p:txBody>
          <a:bodyPr>
            <a:normAutofit/>
          </a:bodyPr>
          <a:lstStyle/>
          <a:p>
            <a:r>
              <a:rPr lang="es-ES_tradnl" sz="4000" dirty="0"/>
              <a:t>Mantenimiento Productivo Total (TPM)</a:t>
            </a:r>
          </a:p>
        </p:txBody>
      </p:sp>
      <p:sp>
        <p:nvSpPr>
          <p:cNvPr id="43011" name="Rectangle 3"/>
          <p:cNvSpPr>
            <a:spLocks noGrp="1" noChangeArrowheads="1"/>
          </p:cNvSpPr>
          <p:nvPr>
            <p:ph idx="1"/>
          </p:nvPr>
        </p:nvSpPr>
        <p:spPr>
          <a:xfrm>
            <a:off x="457200" y="2608263"/>
            <a:ext cx="8229600" cy="2908300"/>
          </a:xfrm>
        </p:spPr>
        <p:txBody>
          <a:bodyPr/>
          <a:lstStyle/>
          <a:p>
            <a:pPr algn="just"/>
            <a:r>
              <a:rPr lang="es-ES_tradnl"/>
              <a:t>Es un Sistema Corporativo que maximiza la eficiencia de todo el sistema productivo, estableciendo un sistema que previene las pérdidas dentro de toda la empresa. Cero fallos, cero accidentes, cero defectos.</a:t>
            </a:r>
          </a:p>
        </p:txBody>
      </p:sp>
      <p:pic>
        <p:nvPicPr>
          <p:cNvPr id="51202" name="Picture 2" descr="http://2.bp.blogspot.com/-mfxs82o0XzU/TZ9swMHncmI/AAAAAAAAAKM/Mdr0jm2jn0c/s1600/mantenimie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17032"/>
            <a:ext cx="2880320" cy="2506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16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_tradnl"/>
              <a:t>Importancia del TMP</a:t>
            </a:r>
          </a:p>
        </p:txBody>
      </p:sp>
      <p:sp>
        <p:nvSpPr>
          <p:cNvPr id="44035" name="Rectangle 3"/>
          <p:cNvSpPr>
            <a:spLocks noGrp="1" noChangeArrowheads="1"/>
          </p:cNvSpPr>
          <p:nvPr>
            <p:ph idx="1"/>
          </p:nvPr>
        </p:nvSpPr>
        <p:spPr>
          <a:xfrm>
            <a:off x="822959" y="1845734"/>
            <a:ext cx="7543801" cy="2591378"/>
          </a:xfrm>
        </p:spPr>
        <p:txBody>
          <a:bodyPr/>
          <a:lstStyle/>
          <a:p>
            <a:pPr algn="just"/>
            <a:r>
              <a:rPr lang="es-ES_tradnl" dirty="0"/>
              <a:t>Reducción de costos, mejoramiento de los tiempos de respuesta, fiabilidad de los suministros, comprensión y calidad de los productos y servicios vendidos al cliente:</a:t>
            </a:r>
            <a:endParaRPr lang="es-ES_tradnl" sz="1000" dirty="0"/>
          </a:p>
          <a:p>
            <a:pPr algn="just"/>
            <a:r>
              <a:rPr lang="es-ES_tradnl" dirty="0"/>
              <a:t>Maximizar eficacia del equipo.</a:t>
            </a:r>
          </a:p>
          <a:p>
            <a:pPr algn="just"/>
            <a:r>
              <a:rPr lang="es-ES_tradnl" dirty="0"/>
              <a:t>Conocer a fondo el equipo.</a:t>
            </a:r>
          </a:p>
          <a:p>
            <a:pPr algn="just"/>
            <a:r>
              <a:rPr lang="es-ES_tradnl" dirty="0"/>
              <a:t>Involucramiento de todo el personal que usa el equipo para el desarrollo del TPM.</a:t>
            </a:r>
          </a:p>
        </p:txBody>
      </p:sp>
      <p:sp>
        <p:nvSpPr>
          <p:cNvPr id="4" name="Rectangle 3"/>
          <p:cNvSpPr txBox="1">
            <a:spLocks noChangeArrowheads="1"/>
          </p:cNvSpPr>
          <p:nvPr/>
        </p:nvSpPr>
        <p:spPr>
          <a:xfrm>
            <a:off x="755576" y="4545485"/>
            <a:ext cx="8229600" cy="14401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Involucrar a todos los niveles de la empresa en la implementación del TPM.</a:t>
            </a:r>
          </a:p>
          <a:p>
            <a:pPr algn="just"/>
            <a:r>
              <a:rPr lang="es-ES_tradnl" dirty="0"/>
              <a:t>Promover al autonomía de grupos cercanos.</a:t>
            </a:r>
          </a:p>
          <a:p>
            <a:pPr algn="just"/>
            <a:r>
              <a:rPr lang="es-ES_tradnl" dirty="0"/>
              <a:t>Cero defectos, accidentes y fallas.</a:t>
            </a:r>
          </a:p>
        </p:txBody>
      </p:sp>
    </p:spTree>
    <p:extLst>
      <p:ext uri="{BB962C8B-B14F-4D97-AF65-F5344CB8AC3E}">
        <p14:creationId xmlns:p14="http://schemas.microsoft.com/office/powerpoint/2010/main" val="2781024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_tradnl"/>
              <a:t>Objetivos del TPM</a:t>
            </a:r>
          </a:p>
        </p:txBody>
      </p:sp>
      <p:sp>
        <p:nvSpPr>
          <p:cNvPr id="46083" name="Rectangle 3"/>
          <p:cNvSpPr>
            <a:spLocks noGrp="1" noChangeArrowheads="1"/>
          </p:cNvSpPr>
          <p:nvPr>
            <p:ph idx="1"/>
          </p:nvPr>
        </p:nvSpPr>
        <p:spPr>
          <a:xfrm>
            <a:off x="539552" y="1737361"/>
            <a:ext cx="8229600" cy="1259591"/>
          </a:xfrm>
        </p:spPr>
        <p:txBody>
          <a:bodyPr/>
          <a:lstStyle/>
          <a:p>
            <a:pPr algn="just"/>
            <a:r>
              <a:rPr lang="es-ES_tradnl" dirty="0"/>
              <a:t>A Nivel Estratégico: Construcción de una mejor Capacidad Competitiva gracias a la mejora de la efectividad de los procesos productivos de la empresa. Así como la flexibilidad, capacidad de respuesta, reducción de los costos de operación y la preservación del conocimiento industrial.</a:t>
            </a:r>
          </a:p>
        </p:txBody>
      </p:sp>
      <p:sp>
        <p:nvSpPr>
          <p:cNvPr id="4" name="Rectangle 3"/>
          <p:cNvSpPr txBox="1">
            <a:spLocks noChangeArrowheads="1"/>
          </p:cNvSpPr>
          <p:nvPr/>
        </p:nvSpPr>
        <p:spPr>
          <a:xfrm>
            <a:off x="539552" y="3105514"/>
            <a:ext cx="8229600" cy="12961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dirty="0"/>
              <a:t>A Nivel Operativo: Tiene como efectivo que las operaciones cotidianas se lleven acabo sin averías, fallas y paros. Eliminar toda clase de pérdidas, mejorar la fiabilidad de los equipos y utilizar efectivamente la capacidad instalada de la planta.</a:t>
            </a:r>
          </a:p>
        </p:txBody>
      </p:sp>
      <p:sp>
        <p:nvSpPr>
          <p:cNvPr id="5" name="Rectangle 3"/>
          <p:cNvSpPr txBox="1">
            <a:spLocks noChangeArrowheads="1"/>
          </p:cNvSpPr>
          <p:nvPr/>
        </p:nvSpPr>
        <p:spPr>
          <a:xfrm>
            <a:off x="539552" y="4378940"/>
            <a:ext cx="8229600" cy="13681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dirty="0"/>
              <a:t>A Nivel Organizacional: Fortalecer el trabajo en equipo. Incremento en la moral del personal. Crear un espacio apto para la participación y colaboración de todo el personal, con el propósito de hacer un sitio de trabajo un lugar creativo, seguro, productivo y grato.</a:t>
            </a:r>
          </a:p>
        </p:txBody>
      </p:sp>
    </p:spTree>
    <p:extLst>
      <p:ext uri="{BB962C8B-B14F-4D97-AF65-F5344CB8AC3E}">
        <p14:creationId xmlns:p14="http://schemas.microsoft.com/office/powerpoint/2010/main" val="35491305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2960" y="620688"/>
            <a:ext cx="7543800" cy="756633"/>
          </a:xfrm>
        </p:spPr>
        <p:txBody>
          <a:bodyPr/>
          <a:lstStyle/>
          <a:p>
            <a:r>
              <a:rPr lang="es-ES_tradnl"/>
              <a:t>Pilares del TPM</a:t>
            </a:r>
          </a:p>
        </p:txBody>
      </p:sp>
      <p:sp>
        <p:nvSpPr>
          <p:cNvPr id="49155" name="Rectangle 3"/>
          <p:cNvSpPr>
            <a:spLocks noGrp="1" noChangeArrowheads="1"/>
          </p:cNvSpPr>
          <p:nvPr>
            <p:ph idx="1"/>
          </p:nvPr>
        </p:nvSpPr>
        <p:spPr>
          <a:xfrm>
            <a:off x="820228" y="1700808"/>
            <a:ext cx="7543801" cy="3384376"/>
          </a:xfrm>
        </p:spPr>
        <p:txBody>
          <a:bodyPr/>
          <a:lstStyle/>
          <a:p>
            <a:r>
              <a:rPr lang="es-ES_tradnl" dirty="0"/>
              <a:t>Mejoras Continuas enfocadas (</a:t>
            </a:r>
            <a:r>
              <a:rPr lang="es-ES_tradnl" dirty="0" err="1"/>
              <a:t>Kaizen</a:t>
            </a:r>
            <a:r>
              <a:rPr lang="es-ES_tradnl" dirty="0"/>
              <a:t>).</a:t>
            </a:r>
          </a:p>
          <a:p>
            <a:r>
              <a:rPr lang="es-ES_tradnl" dirty="0"/>
              <a:t>Mantenimiento Autónomo (</a:t>
            </a:r>
            <a:r>
              <a:rPr lang="es-ES_tradnl" dirty="0" err="1"/>
              <a:t>Jishu</a:t>
            </a:r>
            <a:r>
              <a:rPr lang="es-ES_tradnl" dirty="0"/>
              <a:t> </a:t>
            </a:r>
            <a:r>
              <a:rPr lang="es-ES_tradnl" dirty="0" err="1"/>
              <a:t>Hozen</a:t>
            </a:r>
            <a:r>
              <a:rPr lang="es-ES_tradnl" dirty="0"/>
              <a:t>).</a:t>
            </a:r>
          </a:p>
          <a:p>
            <a:r>
              <a:rPr lang="es-ES_tradnl" dirty="0"/>
              <a:t>Mantenimiento Progresivo o Planificado (</a:t>
            </a:r>
            <a:r>
              <a:rPr lang="es-ES_tradnl" dirty="0" err="1"/>
              <a:t>Keikaku</a:t>
            </a:r>
            <a:r>
              <a:rPr lang="es-ES_tradnl" dirty="0"/>
              <a:t> </a:t>
            </a:r>
            <a:r>
              <a:rPr lang="es-ES_tradnl" dirty="0" err="1"/>
              <a:t>Hozen</a:t>
            </a:r>
            <a:r>
              <a:rPr lang="es-ES_tradnl" dirty="0"/>
              <a:t>).</a:t>
            </a:r>
          </a:p>
          <a:p>
            <a:r>
              <a:rPr lang="es-ES_tradnl" dirty="0"/>
              <a:t>Educación y Formación.</a:t>
            </a:r>
          </a:p>
          <a:p>
            <a:r>
              <a:rPr lang="es-ES_tradnl" dirty="0"/>
              <a:t>Mantenimiento Temprano.</a:t>
            </a:r>
          </a:p>
          <a:p>
            <a:r>
              <a:rPr lang="es-ES_tradnl" dirty="0"/>
              <a:t>Gestión de Seguridad, Salud y Medio Ambiente.</a:t>
            </a:r>
          </a:p>
        </p:txBody>
      </p:sp>
      <p:sp>
        <p:nvSpPr>
          <p:cNvPr id="4" name="Rectangle 3"/>
          <p:cNvSpPr txBox="1">
            <a:spLocks noChangeArrowheads="1"/>
          </p:cNvSpPr>
          <p:nvPr/>
        </p:nvSpPr>
        <p:spPr>
          <a:xfrm>
            <a:off x="539552" y="4581128"/>
            <a:ext cx="8229600" cy="10801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Casos Especiales (</a:t>
            </a:r>
            <a:r>
              <a:rPr lang="es-ES_tradnl" dirty="0" err="1"/>
              <a:t>Monotsukuri</a:t>
            </a:r>
            <a:r>
              <a:rPr lang="es-ES_tradnl" dirty="0"/>
              <a:t>): Enfocados en flexibilidad de la planta, implementar tecnologías para aplazamientos, nivelar flujos, aplicar JIT entre otras herramientas enfocadas en la mejora de los procesos de manufactura.</a:t>
            </a:r>
          </a:p>
        </p:txBody>
      </p:sp>
    </p:spTree>
    <p:extLst>
      <p:ext uri="{BB962C8B-B14F-4D97-AF65-F5344CB8AC3E}">
        <p14:creationId xmlns:p14="http://schemas.microsoft.com/office/powerpoint/2010/main" val="2222584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s-ES_tradnl" sz="4000"/>
              <a:t>Mantenimiento de Calidad (Hinshitsu Hozen)</a:t>
            </a:r>
          </a:p>
        </p:txBody>
      </p:sp>
      <p:sp>
        <p:nvSpPr>
          <p:cNvPr id="51203" name="Rectangle 3"/>
          <p:cNvSpPr>
            <a:spLocks noGrp="1" noChangeArrowheads="1"/>
          </p:cNvSpPr>
          <p:nvPr>
            <p:ph idx="1"/>
          </p:nvPr>
        </p:nvSpPr>
        <p:spPr>
          <a:xfrm>
            <a:off x="467544" y="2276872"/>
            <a:ext cx="8229600" cy="2908300"/>
          </a:xfrm>
        </p:spPr>
        <p:txBody>
          <a:bodyPr/>
          <a:lstStyle/>
          <a:p>
            <a:pPr algn="just"/>
            <a:r>
              <a:rPr lang="es-ES_tradnl" dirty="0"/>
              <a:t>Busca establecer la factibilidad de las condiciones óptimas del equipo en un punto de cero defectos. Busca verificar y medir las condiciones de cero defectos para facilitar la operación de los equipos.</a:t>
            </a:r>
          </a:p>
        </p:txBody>
      </p:sp>
    </p:spTree>
    <p:extLst>
      <p:ext uri="{BB962C8B-B14F-4D97-AF65-F5344CB8AC3E}">
        <p14:creationId xmlns:p14="http://schemas.microsoft.com/office/powerpoint/2010/main" val="2932345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s-ES_tradnl" sz="4000"/>
              <a:t>El Mantenimiento de Calidad es…</a:t>
            </a:r>
          </a:p>
        </p:txBody>
      </p:sp>
      <p:sp>
        <p:nvSpPr>
          <p:cNvPr id="52227" name="Rectangle 3"/>
          <p:cNvSpPr>
            <a:spLocks noGrp="1" noChangeArrowheads="1"/>
          </p:cNvSpPr>
          <p:nvPr>
            <p:ph idx="1"/>
          </p:nvPr>
        </p:nvSpPr>
        <p:spPr/>
        <p:txBody>
          <a:bodyPr>
            <a:normAutofit/>
          </a:bodyPr>
          <a:lstStyle/>
          <a:p>
            <a:pPr algn="just">
              <a:lnSpc>
                <a:spcPct val="90000"/>
              </a:lnSpc>
            </a:pPr>
            <a:r>
              <a:rPr lang="es-ES_tradnl"/>
              <a:t>Realizar acciones de mantenimiento orientadas en el cuidado del equipo para evitar defectos de la calidad.</a:t>
            </a:r>
          </a:p>
          <a:p>
            <a:pPr algn="just">
              <a:lnSpc>
                <a:spcPct val="90000"/>
              </a:lnSpc>
            </a:pPr>
            <a:r>
              <a:rPr lang="es-ES_tradnl"/>
              <a:t>Prevenir defectos de calidad asegurándose de las condiciones de cero defectos de los equipos.</a:t>
            </a:r>
          </a:p>
          <a:p>
            <a:pPr algn="just">
              <a:lnSpc>
                <a:spcPct val="90000"/>
              </a:lnSpc>
            </a:pPr>
            <a:r>
              <a:rPr lang="es-ES_tradnl"/>
              <a:t>Observar variaciones del estado de los equipos para prevenir defectos y adelantarse a anormalidades potenciales.</a:t>
            </a:r>
          </a:p>
        </p:txBody>
      </p:sp>
    </p:spTree>
    <p:extLst>
      <p:ext uri="{BB962C8B-B14F-4D97-AF65-F5344CB8AC3E}">
        <p14:creationId xmlns:p14="http://schemas.microsoft.com/office/powerpoint/2010/main" val="44348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958201" y="1628799"/>
            <a:ext cx="4808442" cy="531017"/>
          </a:xfrm>
        </p:spPr>
        <p:txBody>
          <a:bodyPr>
            <a:normAutofit/>
          </a:bodyPr>
          <a:lstStyle/>
          <a:p>
            <a:pPr algn="l"/>
            <a:r>
              <a:rPr lang="es-MX" sz="2400" dirty="0"/>
              <a:t>6.2.1  Tipos de Sistemas de Producción</a:t>
            </a:r>
          </a:p>
        </p:txBody>
      </p:sp>
      <p:sp>
        <p:nvSpPr>
          <p:cNvPr id="3" name="2 Marcador de contenido"/>
          <p:cNvSpPr>
            <a:spLocks noGrp="1"/>
          </p:cNvSpPr>
          <p:nvPr>
            <p:ph idx="1"/>
          </p:nvPr>
        </p:nvSpPr>
        <p:spPr>
          <a:xfrm>
            <a:off x="539553" y="2248347"/>
            <a:ext cx="5400599" cy="3412901"/>
          </a:xfrm>
        </p:spPr>
        <p:txBody>
          <a:bodyPr>
            <a:normAutofit/>
          </a:bodyPr>
          <a:lstStyle/>
          <a:p>
            <a:r>
              <a:rPr lang="es-MX" sz="1600" b="1" dirty="0"/>
              <a:t>Sistema de producción por pedido</a:t>
            </a:r>
          </a:p>
          <a:p>
            <a:pPr marL="0" indent="0">
              <a:buNone/>
            </a:pPr>
            <a:r>
              <a:rPr lang="es-MX" sz="1600" dirty="0"/>
              <a:t>Este sistema tiene su base sobre el pedido de uno o más productos o servicios. La  empresa solo produce después de haber recibido el contrato o encargo de un determinado producto o servicio, en este sistema se llevan a cabo tres actividades:</a:t>
            </a:r>
          </a:p>
          <a:p>
            <a:pPr marL="0" indent="0">
              <a:buNone/>
            </a:pPr>
            <a:r>
              <a:rPr lang="es-MX" sz="1600" dirty="0"/>
              <a:t>1.- Plan de producción: Relación de materia prima, mano de obra y proceso de producción </a:t>
            </a:r>
          </a:p>
          <a:p>
            <a:pPr marL="0" indent="0">
              <a:buNone/>
            </a:pPr>
            <a:r>
              <a:rPr lang="es-MX" sz="1600" dirty="0"/>
              <a:t>2.- Arreglo físico: se concentra en el producto</a:t>
            </a:r>
          </a:p>
          <a:p>
            <a:pPr marL="0" indent="0">
              <a:buNone/>
            </a:pPr>
            <a:r>
              <a:rPr lang="es-MX" sz="1600" dirty="0"/>
              <a:t>3.- Previsibilidad de la producción: cada producto exige un plan de producción específico</a:t>
            </a:r>
          </a:p>
        </p:txBody>
      </p:sp>
      <p:pic>
        <p:nvPicPr>
          <p:cNvPr id="87042" name="Picture 2" descr="http://www.amicelco.com.gt/images/shopcart.gif"/>
          <p:cNvPicPr>
            <a:picLocks noChangeAspect="1" noChangeArrowheads="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6444208" y="2852936"/>
            <a:ext cx="2232248" cy="144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33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idx="4294967295"/>
          </p:nvPr>
        </p:nvSpPr>
        <p:spPr>
          <a:xfrm>
            <a:off x="0" y="1125538"/>
            <a:ext cx="8229600" cy="3484562"/>
          </a:xfrm>
        </p:spPr>
        <p:txBody>
          <a:bodyPr/>
          <a:lstStyle/>
          <a:p>
            <a:pPr algn="just"/>
            <a:r>
              <a:rPr lang="es-ES_tradnl" dirty="0"/>
              <a:t>Realizar estudios de ingeniería a los elementos de los equipos que tienen una alta incidencia de fallo o anomalía que impactan en la calidad del producto final, realizar el control de estos elementos e intervenir en el momento necesario.</a:t>
            </a:r>
          </a:p>
        </p:txBody>
      </p:sp>
      <p:pic>
        <p:nvPicPr>
          <p:cNvPr id="40962" name="Picture 2" descr="http://safe-img02.olx.com.mx/ui/4/96/85/69569185_6-MAQUINARIA-Y-EQUIPO-INDUSTRIAL-Mexico.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339752" y="2564904"/>
            <a:ext cx="4765943" cy="317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15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s-ES_tradnl" sz="4000"/>
              <a:t>El Mantenimiento de Calidad no es…</a:t>
            </a:r>
          </a:p>
        </p:txBody>
      </p:sp>
      <p:sp>
        <p:nvSpPr>
          <p:cNvPr id="54275" name="Rectangle 3"/>
          <p:cNvSpPr>
            <a:spLocks noGrp="1" noChangeArrowheads="1"/>
          </p:cNvSpPr>
          <p:nvPr>
            <p:ph idx="1"/>
          </p:nvPr>
        </p:nvSpPr>
        <p:spPr>
          <a:xfrm>
            <a:off x="467544" y="2276872"/>
            <a:ext cx="8229600" cy="3989387"/>
          </a:xfrm>
        </p:spPr>
        <p:txBody>
          <a:bodyPr/>
          <a:lstStyle/>
          <a:p>
            <a:pPr algn="just"/>
            <a:r>
              <a:rPr lang="es-ES_tradnl" dirty="0"/>
              <a:t>Aplicar técnicas de Control de Calidad a tareas de mantenimiento.</a:t>
            </a:r>
          </a:p>
          <a:p>
            <a:pPr algn="just"/>
            <a:r>
              <a:rPr lang="es-ES_tradnl" dirty="0"/>
              <a:t>Aplicar un Sistema ISO a Mantenimiento.</a:t>
            </a:r>
          </a:p>
          <a:p>
            <a:pPr algn="just"/>
            <a:r>
              <a:rPr lang="es-ES_tradnl" dirty="0"/>
              <a:t>Utilizar técnicas de Control Estadístico de la Calidad a Mantenimiento.</a:t>
            </a:r>
          </a:p>
          <a:p>
            <a:pPr algn="just"/>
            <a:r>
              <a:rPr lang="es-ES_tradnl" dirty="0"/>
              <a:t>Aplicar acciones de Mejora Continua a Mantenimiento</a:t>
            </a:r>
          </a:p>
        </p:txBody>
      </p:sp>
    </p:spTree>
    <p:extLst>
      <p:ext uri="{BB962C8B-B14F-4D97-AF65-F5344CB8AC3E}">
        <p14:creationId xmlns:p14="http://schemas.microsoft.com/office/powerpoint/2010/main" val="2882551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s-ES_tradnl" sz="4000" dirty="0"/>
              <a:t>Principios del Mantenimiento de Calidad</a:t>
            </a:r>
          </a:p>
        </p:txBody>
      </p:sp>
      <p:sp>
        <p:nvSpPr>
          <p:cNvPr id="55299" name="Rectangle 3"/>
          <p:cNvSpPr>
            <a:spLocks noGrp="1" noChangeArrowheads="1"/>
          </p:cNvSpPr>
          <p:nvPr>
            <p:ph idx="1"/>
          </p:nvPr>
        </p:nvSpPr>
        <p:spPr>
          <a:xfrm>
            <a:off x="782270" y="1861634"/>
            <a:ext cx="7543801" cy="2091165"/>
          </a:xfrm>
        </p:spPr>
        <p:txBody>
          <a:bodyPr>
            <a:normAutofit lnSpcReduction="10000"/>
          </a:bodyPr>
          <a:lstStyle/>
          <a:p>
            <a:pPr algn="just">
              <a:lnSpc>
                <a:spcPct val="90000"/>
              </a:lnSpc>
            </a:pPr>
            <a:r>
              <a:rPr lang="es-ES_tradnl" dirty="0"/>
              <a:t>Clasificación de los defectos e identificación de las circunstancias, frecuencia y efectos en que se presenten.</a:t>
            </a:r>
          </a:p>
          <a:p>
            <a:pPr algn="just">
              <a:lnSpc>
                <a:spcPct val="90000"/>
              </a:lnSpc>
            </a:pPr>
            <a:r>
              <a:rPr lang="es-ES_tradnl" dirty="0"/>
              <a:t>Realizar análisis físico del equipo para identificar los factores que generan defectos.</a:t>
            </a:r>
          </a:p>
          <a:p>
            <a:pPr algn="just">
              <a:lnSpc>
                <a:spcPct val="90000"/>
              </a:lnSpc>
            </a:pPr>
            <a:r>
              <a:rPr lang="es-ES_tradnl" dirty="0"/>
              <a:t>Establecer medidas estándar para las características de los equipos y valorar los resultados a través de una comparación.</a:t>
            </a:r>
          </a:p>
        </p:txBody>
      </p:sp>
      <p:sp>
        <p:nvSpPr>
          <p:cNvPr id="4" name="Rectangle 3"/>
          <p:cNvSpPr txBox="1">
            <a:spLocks noChangeArrowheads="1"/>
          </p:cNvSpPr>
          <p:nvPr/>
        </p:nvSpPr>
        <p:spPr>
          <a:xfrm>
            <a:off x="788382" y="4077072"/>
            <a:ext cx="7920880" cy="937997"/>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_tradnl"/>
              <a:t>Establecer un Sistema de Inspección periódico de las características críticas.</a:t>
            </a:r>
          </a:p>
          <a:p>
            <a:r>
              <a:rPr lang="es-ES_tradnl"/>
              <a:t>Preparar matrices de Mantenimiento y valorar periódicamente los estándares.</a:t>
            </a:r>
            <a:endParaRPr lang="es-ES_tradnl" dirty="0"/>
          </a:p>
        </p:txBody>
      </p:sp>
    </p:spTree>
    <p:extLst>
      <p:ext uri="{BB962C8B-B14F-4D97-AF65-F5344CB8AC3E}">
        <p14:creationId xmlns:p14="http://schemas.microsoft.com/office/powerpoint/2010/main" val="2337343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s-ES_tradnl" sz="4000"/>
              <a:t>Pasos para Implementación TPM</a:t>
            </a:r>
          </a:p>
        </p:txBody>
      </p:sp>
      <p:sp>
        <p:nvSpPr>
          <p:cNvPr id="57347" name="Rectangle 3"/>
          <p:cNvSpPr>
            <a:spLocks noGrp="1" noChangeArrowheads="1"/>
          </p:cNvSpPr>
          <p:nvPr>
            <p:ph idx="1"/>
          </p:nvPr>
        </p:nvSpPr>
        <p:spPr>
          <a:xfrm>
            <a:off x="822959" y="1845734"/>
            <a:ext cx="7543801" cy="2159330"/>
          </a:xfrm>
        </p:spPr>
        <p:txBody>
          <a:bodyPr/>
          <a:lstStyle/>
          <a:p>
            <a:pPr algn="just"/>
            <a:r>
              <a:rPr lang="es-ES_tradnl" dirty="0"/>
              <a:t>Comunicar el compromiso de la Alta Gerencia para introducir el TPM.</a:t>
            </a:r>
          </a:p>
          <a:p>
            <a:pPr algn="just"/>
            <a:r>
              <a:rPr lang="es-ES_tradnl" dirty="0"/>
              <a:t>Campaña Educacional Introductoria del TPM.</a:t>
            </a:r>
          </a:p>
          <a:p>
            <a:pPr algn="just"/>
            <a:r>
              <a:rPr lang="es-ES_tradnl" dirty="0"/>
              <a:t>Establecimiento de una Organización Promocional y un Modelo de Mantenimiento de Máquinas Formal.</a:t>
            </a:r>
          </a:p>
          <a:p>
            <a:pPr algn="just"/>
            <a:r>
              <a:rPr lang="es-ES_tradnl" dirty="0"/>
              <a:t>Fijar Políticas y Objetivos Básicos.</a:t>
            </a:r>
          </a:p>
        </p:txBody>
      </p:sp>
      <p:sp>
        <p:nvSpPr>
          <p:cNvPr id="4" name="Rectangle 3"/>
          <p:cNvSpPr txBox="1">
            <a:spLocks noChangeArrowheads="1"/>
          </p:cNvSpPr>
          <p:nvPr/>
        </p:nvSpPr>
        <p:spPr>
          <a:xfrm>
            <a:off x="683568" y="3933056"/>
            <a:ext cx="8229600" cy="21602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Diseñar un Plan Maestro para el TPM</a:t>
            </a:r>
          </a:p>
          <a:p>
            <a:pPr algn="just"/>
            <a:r>
              <a:rPr lang="es-ES_tradnl" dirty="0"/>
              <a:t>Lanzamiento Introductorio del TPM</a:t>
            </a:r>
          </a:p>
          <a:p>
            <a:pPr algn="just"/>
            <a:r>
              <a:rPr lang="es-ES_tradnl" dirty="0"/>
              <a:t>Mejoramiento de la Efectividad del Equipo. Eliminando las seis grandes pérdidas: Por fallas, por cambio de modelo y de ajuste, por paros menores, reducción de la velocidad, por defectos de calidad y </a:t>
            </a:r>
            <a:r>
              <a:rPr lang="es-ES_tradnl" dirty="0" err="1"/>
              <a:t>retrabajos</a:t>
            </a:r>
            <a:r>
              <a:rPr lang="es-ES_tradnl" dirty="0"/>
              <a:t> y reducción del rendimiento </a:t>
            </a:r>
          </a:p>
        </p:txBody>
      </p:sp>
    </p:spTree>
    <p:extLst>
      <p:ext uri="{BB962C8B-B14F-4D97-AF65-F5344CB8AC3E}">
        <p14:creationId xmlns:p14="http://schemas.microsoft.com/office/powerpoint/2010/main" val="3327101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3568" y="620688"/>
            <a:ext cx="7756263" cy="1054250"/>
          </a:xfrm>
        </p:spPr>
        <p:txBody>
          <a:bodyPr>
            <a:noAutofit/>
          </a:bodyPr>
          <a:lstStyle/>
          <a:p>
            <a:r>
              <a:rPr lang="es-ES_tradnl" sz="4000" dirty="0"/>
              <a:t>Producción Nivelada (</a:t>
            </a:r>
            <a:r>
              <a:rPr lang="es-ES_tradnl" sz="4000" dirty="0" err="1"/>
              <a:t>Heijunka</a:t>
            </a:r>
            <a:r>
              <a:rPr lang="es-ES_tradnl" sz="4000" dirty="0"/>
              <a:t>)</a:t>
            </a:r>
          </a:p>
        </p:txBody>
      </p:sp>
      <p:sp>
        <p:nvSpPr>
          <p:cNvPr id="59395" name="Rectangle 3"/>
          <p:cNvSpPr>
            <a:spLocks noGrp="1" noChangeArrowheads="1"/>
          </p:cNvSpPr>
          <p:nvPr>
            <p:ph idx="1"/>
          </p:nvPr>
        </p:nvSpPr>
        <p:spPr>
          <a:xfrm>
            <a:off x="755576" y="2492897"/>
            <a:ext cx="7745505" cy="1440159"/>
          </a:xfrm>
        </p:spPr>
        <p:txBody>
          <a:bodyPr>
            <a:normAutofit lnSpcReduction="10000"/>
          </a:bodyPr>
          <a:lstStyle/>
          <a:p>
            <a:r>
              <a:rPr lang="es-ES_tradnl" dirty="0"/>
              <a:t>Es una técnica enfocada en adaptar la producción a la demanda fluctuante del cliente. El </a:t>
            </a:r>
            <a:r>
              <a:rPr lang="es-ES_tradnl" dirty="0" err="1"/>
              <a:t>Heijunka</a:t>
            </a:r>
            <a:r>
              <a:rPr lang="es-ES_tradnl" dirty="0"/>
              <a:t> permite planear la producción de una fábrica ejecutando lotes pequeños de muchos modelos de productos en periodos cortos de tiempo para contrarrestar la demanda fluctuante del cliente.</a:t>
            </a:r>
          </a:p>
        </p:txBody>
      </p:sp>
      <p:sp>
        <p:nvSpPr>
          <p:cNvPr id="4" name="Rectangle 3"/>
          <p:cNvSpPr txBox="1">
            <a:spLocks noChangeArrowheads="1"/>
          </p:cNvSpPr>
          <p:nvPr/>
        </p:nvSpPr>
        <p:spPr>
          <a:xfrm>
            <a:off x="290846" y="3968959"/>
            <a:ext cx="8229600" cy="19168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Verificación del Proceso (</a:t>
            </a:r>
            <a:r>
              <a:rPr lang="es-ES_tradnl" dirty="0" err="1"/>
              <a:t>Jidoka</a:t>
            </a:r>
            <a:r>
              <a:rPr lang="es-ES_tradnl" dirty="0"/>
              <a:t>) es la herramienta en la cual se soporta la técnica, verificando la calidad integral del proceso. Hace medición de los parámetros importantes del proceso y hace una comparación con estándares previamente establecidos parando la producción cuando los parámetros no corresponden a los estándares.</a:t>
            </a:r>
          </a:p>
        </p:txBody>
      </p:sp>
    </p:spTree>
    <p:extLst>
      <p:ext uri="{BB962C8B-B14F-4D97-AF65-F5344CB8AC3E}">
        <p14:creationId xmlns:p14="http://schemas.microsoft.com/office/powerpoint/2010/main" val="2417259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s-ES_tradnl" sz="4000" dirty="0"/>
              <a:t>Dispositivos para Prevenir Errores (</a:t>
            </a:r>
            <a:r>
              <a:rPr lang="es-ES_tradnl" sz="4000" dirty="0" err="1"/>
              <a:t>Poka</a:t>
            </a:r>
            <a:r>
              <a:rPr lang="es-ES_tradnl" sz="4000" dirty="0"/>
              <a:t> </a:t>
            </a:r>
            <a:r>
              <a:rPr lang="es-ES_tradnl" sz="4000" dirty="0" err="1"/>
              <a:t>Yoke</a:t>
            </a:r>
            <a:r>
              <a:rPr lang="es-ES_tradnl" sz="4000" dirty="0"/>
              <a:t>)</a:t>
            </a:r>
          </a:p>
        </p:txBody>
      </p:sp>
      <p:sp>
        <p:nvSpPr>
          <p:cNvPr id="61443" name="Rectangle 3"/>
          <p:cNvSpPr>
            <a:spLocks noGrp="1" noChangeArrowheads="1"/>
          </p:cNvSpPr>
          <p:nvPr>
            <p:ph idx="1"/>
          </p:nvPr>
        </p:nvSpPr>
        <p:spPr>
          <a:xfrm>
            <a:off x="539552" y="2420888"/>
            <a:ext cx="8229600" cy="3341688"/>
          </a:xfrm>
        </p:spPr>
        <p:txBody>
          <a:bodyPr>
            <a:normAutofit/>
          </a:bodyPr>
          <a:lstStyle/>
          <a:p>
            <a:r>
              <a:rPr lang="es-ES_tradnl" sz="2800" dirty="0"/>
              <a:t>Es un mecanismo que ayuda a prevenir los errores, o los hace muy obvios para que el trabajador se dé cuenta y corrija el error de inmediato. Intenta corregir defectos de calidad antes de comenzar a producir.</a:t>
            </a:r>
          </a:p>
        </p:txBody>
      </p:sp>
    </p:spTree>
    <p:extLst>
      <p:ext uri="{BB962C8B-B14F-4D97-AF65-F5344CB8AC3E}">
        <p14:creationId xmlns:p14="http://schemas.microsoft.com/office/powerpoint/2010/main" val="289398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ES_tradnl" sz="4800" dirty="0"/>
              <a:t>Funciones del </a:t>
            </a:r>
            <a:r>
              <a:rPr lang="es-ES_tradnl" sz="4800" dirty="0" err="1"/>
              <a:t>Poka</a:t>
            </a:r>
            <a:r>
              <a:rPr lang="es-ES_tradnl" sz="4800" dirty="0"/>
              <a:t> </a:t>
            </a:r>
            <a:r>
              <a:rPr lang="es-ES_tradnl" sz="4800" dirty="0" err="1"/>
              <a:t>Yoke</a:t>
            </a:r>
            <a:endParaRPr lang="es-ES_tradnl" sz="4800" dirty="0"/>
          </a:p>
        </p:txBody>
      </p:sp>
      <p:sp>
        <p:nvSpPr>
          <p:cNvPr id="62467" name="Rectangle 3"/>
          <p:cNvSpPr>
            <a:spLocks noGrp="1" noChangeArrowheads="1"/>
          </p:cNvSpPr>
          <p:nvPr>
            <p:ph idx="1"/>
          </p:nvPr>
        </p:nvSpPr>
        <p:spPr>
          <a:xfrm>
            <a:off x="467544" y="2492896"/>
            <a:ext cx="8229600" cy="3268663"/>
          </a:xfrm>
        </p:spPr>
        <p:txBody>
          <a:bodyPr/>
          <a:lstStyle/>
          <a:p>
            <a:r>
              <a:rPr lang="es-ES_tradnl" dirty="0"/>
              <a:t>Métodos de Control: Bloque de máquinas, o de una operación en concreto. </a:t>
            </a:r>
          </a:p>
          <a:p>
            <a:r>
              <a:rPr lang="es-ES_tradnl" dirty="0"/>
              <a:t>Métodos de Advertencia: Avisa al trabajador de alguna anormalidad mediante una señal acústica (sonido) y/o una señal visual (botón o luz).</a:t>
            </a:r>
          </a:p>
        </p:txBody>
      </p:sp>
    </p:spTree>
    <p:extLst>
      <p:ext uri="{BB962C8B-B14F-4D97-AF65-F5344CB8AC3E}">
        <p14:creationId xmlns:p14="http://schemas.microsoft.com/office/powerpoint/2010/main" val="1468350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4" y="260648"/>
            <a:ext cx="8229600" cy="1570037"/>
          </a:xfrm>
        </p:spPr>
        <p:txBody>
          <a:bodyPr/>
          <a:lstStyle/>
          <a:p>
            <a:r>
              <a:rPr lang="es-ES_tradnl" sz="4400" dirty="0"/>
              <a:t>Clasificación de los Métodos </a:t>
            </a:r>
            <a:r>
              <a:rPr lang="es-ES_tradnl" sz="4400" dirty="0" err="1"/>
              <a:t>Poka</a:t>
            </a:r>
            <a:r>
              <a:rPr lang="es-ES_tradnl" sz="4400" dirty="0"/>
              <a:t> </a:t>
            </a:r>
            <a:r>
              <a:rPr lang="es-ES_tradnl" sz="4400" dirty="0" err="1"/>
              <a:t>Yoke</a:t>
            </a:r>
            <a:endParaRPr lang="es-ES_tradnl" sz="4400" dirty="0"/>
          </a:p>
        </p:txBody>
      </p:sp>
      <p:sp>
        <p:nvSpPr>
          <p:cNvPr id="63491" name="Rectangle 3"/>
          <p:cNvSpPr>
            <a:spLocks noGrp="1" noChangeArrowheads="1"/>
          </p:cNvSpPr>
          <p:nvPr>
            <p:ph idx="1"/>
          </p:nvPr>
        </p:nvSpPr>
        <p:spPr>
          <a:xfrm>
            <a:off x="457200" y="3041650"/>
            <a:ext cx="8229600" cy="2116138"/>
          </a:xfrm>
        </p:spPr>
        <p:txBody>
          <a:bodyPr>
            <a:normAutofit/>
          </a:bodyPr>
          <a:lstStyle/>
          <a:p>
            <a:pPr algn="ctr"/>
            <a:r>
              <a:rPr lang="es-ES_tradnl" sz="2800" dirty="0"/>
              <a:t>Método de Contacto.</a:t>
            </a:r>
          </a:p>
          <a:p>
            <a:pPr algn="ctr"/>
            <a:r>
              <a:rPr lang="es-ES_tradnl" sz="2800" dirty="0"/>
              <a:t>Método de Valor Fijo.</a:t>
            </a:r>
          </a:p>
          <a:p>
            <a:pPr algn="ctr"/>
            <a:r>
              <a:rPr lang="es-ES_tradnl" sz="2800" dirty="0"/>
              <a:t>Método del Paso-Movimiento.</a:t>
            </a:r>
          </a:p>
        </p:txBody>
      </p:sp>
    </p:spTree>
    <p:extLst>
      <p:ext uri="{BB962C8B-B14F-4D97-AF65-F5344CB8AC3E}">
        <p14:creationId xmlns:p14="http://schemas.microsoft.com/office/powerpoint/2010/main" val="1705263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s-ES_tradnl" sz="3200" dirty="0"/>
              <a:t>Medidores de los Sistemas </a:t>
            </a:r>
            <a:r>
              <a:rPr lang="es-ES_tradnl" sz="3200" dirty="0" err="1"/>
              <a:t>Poka</a:t>
            </a:r>
            <a:r>
              <a:rPr lang="es-ES_tradnl" sz="3200" dirty="0"/>
              <a:t> </a:t>
            </a:r>
            <a:r>
              <a:rPr lang="es-ES_tradnl" sz="3200" dirty="0" err="1"/>
              <a:t>Yoke</a:t>
            </a:r>
            <a:endParaRPr lang="es-ES_tradnl" sz="3200" dirty="0"/>
          </a:p>
        </p:txBody>
      </p:sp>
      <p:sp>
        <p:nvSpPr>
          <p:cNvPr id="64515" name="Rectangle 3"/>
          <p:cNvSpPr>
            <a:spLocks noGrp="1" noChangeArrowheads="1"/>
          </p:cNvSpPr>
          <p:nvPr>
            <p:ph idx="1"/>
          </p:nvPr>
        </p:nvSpPr>
        <p:spPr/>
        <p:txBody>
          <a:bodyPr/>
          <a:lstStyle/>
          <a:p>
            <a:r>
              <a:rPr lang="es-ES_tradnl"/>
              <a:t>Medidores de Contacto: Interruptor en límites, microinterruptores, transformador diferencial, trimetrón, relevador de niveles líquidos.	</a:t>
            </a:r>
          </a:p>
          <a:p>
            <a:r>
              <a:rPr lang="es-ES_tradnl"/>
              <a:t>Medidores Sin Contacto: Sensores, Interruptores fotoeléctricos y fluidos de elementos.</a:t>
            </a:r>
          </a:p>
          <a:p>
            <a:endParaRPr lang="es-ES_tradnl"/>
          </a:p>
        </p:txBody>
      </p:sp>
    </p:spTree>
    <p:extLst>
      <p:ext uri="{BB962C8B-B14F-4D97-AF65-F5344CB8AC3E}">
        <p14:creationId xmlns:p14="http://schemas.microsoft.com/office/powerpoint/2010/main" val="2770272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947738"/>
            <a:ext cx="8229600" cy="1728787"/>
          </a:xfrm>
        </p:spPr>
        <p:txBody>
          <a:bodyPr/>
          <a:lstStyle/>
          <a:p>
            <a:r>
              <a:rPr lang="es-ES_tradnl"/>
              <a:t>Medidores de Presión, Temperatura, Corriente Eléctrica, Vibración, Contadores y Transmisión de Información.</a:t>
            </a:r>
          </a:p>
          <a:p>
            <a:endParaRPr lang="es-ES_tradnl"/>
          </a:p>
        </p:txBody>
      </p:sp>
      <p:pic>
        <p:nvPicPr>
          <p:cNvPr id="65540" name="Picture 4" descr="pokayokecom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49" y="2924944"/>
            <a:ext cx="8135937" cy="193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83568" y="1340768"/>
            <a:ext cx="4104456" cy="4104456"/>
          </a:xfrm>
        </p:spPr>
        <p:txBody>
          <a:bodyPr>
            <a:normAutofit/>
          </a:bodyPr>
          <a:lstStyle/>
          <a:p>
            <a:pPr>
              <a:buNone/>
            </a:pPr>
            <a:r>
              <a:rPr lang="es-MX" sz="1600" b="1" dirty="0"/>
              <a:t>Sistema de producción por lotes</a:t>
            </a:r>
            <a:endParaRPr lang="es-MX" sz="1600" dirty="0"/>
          </a:p>
          <a:p>
            <a:pPr>
              <a:buNone/>
            </a:pPr>
            <a:r>
              <a:rPr lang="es-MX" sz="1600" dirty="0"/>
              <a:t>Es utilizado en las empresas que producen una cantidad limitada de un tipo de producto o servicio por vez. También se llevan a cabo las tres actividades que el sistema anterior:</a:t>
            </a:r>
          </a:p>
          <a:p>
            <a:pPr>
              <a:buNone/>
            </a:pPr>
            <a:r>
              <a:rPr lang="es-MX" sz="1600" dirty="0"/>
              <a:t>1.- Plan de producción: se realiza anticipadamente en la relación a las ventas.</a:t>
            </a:r>
          </a:p>
          <a:p>
            <a:pPr>
              <a:buNone/>
            </a:pPr>
            <a:r>
              <a:rPr lang="es-MX" sz="1600" dirty="0"/>
              <a:t>2.- Arreglo físico: se caracteriza por máquinas agrupadas en baterías del mismo tipo.</a:t>
            </a:r>
          </a:p>
          <a:p>
            <a:pPr>
              <a:buNone/>
            </a:pPr>
            <a:r>
              <a:rPr lang="es-MX" sz="1600" dirty="0"/>
              <a:t>3.- Previsibilidad  de la producción: debe ser constante replaneado y actualizado.</a:t>
            </a:r>
          </a:p>
          <a:p>
            <a:pPr>
              <a:buNone/>
            </a:pPr>
            <a:r>
              <a:rPr lang="es-MX" sz="1800" dirty="0"/>
              <a:t>  </a:t>
            </a:r>
          </a:p>
        </p:txBody>
      </p:sp>
      <p:pic>
        <p:nvPicPr>
          <p:cNvPr id="88066" name="Picture 2" descr="http://www.solostocks.com.mx/img/venta-de-ropa-de-segunda-por-paca-o-por-lote-544540z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8228" b="9271"/>
          <a:stretch/>
        </p:blipFill>
        <p:spPr bwMode="auto">
          <a:xfrm>
            <a:off x="4860032" y="2060848"/>
            <a:ext cx="3482364" cy="215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21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5536" y="620688"/>
            <a:ext cx="8229600" cy="1143000"/>
          </a:xfrm>
        </p:spPr>
        <p:txBody>
          <a:bodyPr/>
          <a:lstStyle/>
          <a:p>
            <a:r>
              <a:rPr lang="es-ES_tradnl" sz="4000" dirty="0"/>
              <a:t>Características de un </a:t>
            </a:r>
            <a:r>
              <a:rPr lang="es-ES_tradnl" sz="4000" dirty="0" err="1"/>
              <a:t>Poka</a:t>
            </a:r>
            <a:r>
              <a:rPr lang="es-ES_tradnl" sz="4000" dirty="0"/>
              <a:t> </a:t>
            </a:r>
            <a:r>
              <a:rPr lang="es-ES_tradnl" sz="4000" dirty="0" err="1"/>
              <a:t>Yoke</a:t>
            </a:r>
            <a:endParaRPr lang="es-ES_tradnl" sz="4000" dirty="0"/>
          </a:p>
        </p:txBody>
      </p:sp>
      <p:sp>
        <p:nvSpPr>
          <p:cNvPr id="66563" name="Rectangle 3"/>
          <p:cNvSpPr>
            <a:spLocks noGrp="1" noChangeArrowheads="1"/>
          </p:cNvSpPr>
          <p:nvPr>
            <p:ph idx="1"/>
          </p:nvPr>
        </p:nvSpPr>
        <p:spPr>
          <a:xfrm>
            <a:off x="457200" y="2667000"/>
            <a:ext cx="8229600" cy="3124200"/>
          </a:xfrm>
        </p:spPr>
        <p:txBody>
          <a:bodyPr/>
          <a:lstStyle/>
          <a:p>
            <a:r>
              <a:rPr lang="es-ES_tradnl"/>
              <a:t>Simples y baratos. Si son caros su uso no será rentable.</a:t>
            </a:r>
          </a:p>
          <a:p>
            <a:r>
              <a:rPr lang="es-ES_tradnl"/>
              <a:t>Son parte del proceso.</a:t>
            </a:r>
          </a:p>
          <a:p>
            <a:r>
              <a:rPr lang="es-ES_tradnl"/>
              <a:t>Son colocados cerca o en el lugar donde se puede ocurrir un error.</a:t>
            </a:r>
          </a:p>
        </p:txBody>
      </p:sp>
    </p:spTree>
    <p:extLst>
      <p:ext uri="{BB962C8B-B14F-4D97-AF65-F5344CB8AC3E}">
        <p14:creationId xmlns:p14="http://schemas.microsoft.com/office/powerpoint/2010/main" val="2778994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548680"/>
            <a:ext cx="8229600" cy="1143000"/>
          </a:xfrm>
        </p:spPr>
        <p:txBody>
          <a:bodyPr>
            <a:normAutofit/>
          </a:bodyPr>
          <a:lstStyle/>
          <a:p>
            <a:r>
              <a:rPr lang="es-ES_tradnl" sz="4000" dirty="0"/>
              <a:t>Cambio Rápido de Herramienta (SMED)</a:t>
            </a:r>
          </a:p>
        </p:txBody>
      </p:sp>
      <p:sp>
        <p:nvSpPr>
          <p:cNvPr id="67587" name="Rectangle 3"/>
          <p:cNvSpPr>
            <a:spLocks noGrp="1" noChangeArrowheads="1"/>
          </p:cNvSpPr>
          <p:nvPr>
            <p:ph idx="1"/>
          </p:nvPr>
        </p:nvSpPr>
        <p:spPr>
          <a:xfrm>
            <a:off x="457200" y="2266950"/>
            <a:ext cx="8229600" cy="3052763"/>
          </a:xfrm>
        </p:spPr>
        <p:txBody>
          <a:bodyPr/>
          <a:lstStyle/>
          <a:p>
            <a:pPr algn="just"/>
            <a:r>
              <a:rPr lang="es-ES_tradnl"/>
              <a:t>El SMED enfocado en la manufactura esbelta se enfoca en realizar un cambio de modelo en menos de 10 minutos. Es por eso que también es llamado Cambio Rápido de Modelo. Fue creado a la par del JIT.</a:t>
            </a:r>
          </a:p>
        </p:txBody>
      </p:sp>
    </p:spTree>
    <p:extLst>
      <p:ext uri="{BB962C8B-B14F-4D97-AF65-F5344CB8AC3E}">
        <p14:creationId xmlns:p14="http://schemas.microsoft.com/office/powerpoint/2010/main" val="35676398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s-ES_tradnl" sz="4400" dirty="0"/>
              <a:t>Aproximación en Tres Pasos</a:t>
            </a:r>
          </a:p>
        </p:txBody>
      </p:sp>
      <p:sp>
        <p:nvSpPr>
          <p:cNvPr id="68611" name="Rectangle 3"/>
          <p:cNvSpPr>
            <a:spLocks noGrp="1" noChangeArrowheads="1"/>
          </p:cNvSpPr>
          <p:nvPr>
            <p:ph idx="1"/>
          </p:nvPr>
        </p:nvSpPr>
        <p:spPr>
          <a:xfrm>
            <a:off x="539552" y="2420888"/>
            <a:ext cx="8229600" cy="3989388"/>
          </a:xfrm>
        </p:spPr>
        <p:txBody>
          <a:bodyPr/>
          <a:lstStyle/>
          <a:p>
            <a:pPr algn="just"/>
            <a:r>
              <a:rPr lang="es-ES_tradnl" dirty="0"/>
              <a:t>Eliminación del Tiempo Externo (50%): Planificación de las tareas a realizar.</a:t>
            </a:r>
          </a:p>
          <a:p>
            <a:pPr algn="just"/>
            <a:r>
              <a:rPr lang="es-ES_tradnl" dirty="0"/>
              <a:t>Estudiar los Métodos y practicarlos (25%): Encontrar la mejor forma de realizar cierta actividad.</a:t>
            </a:r>
          </a:p>
          <a:p>
            <a:pPr algn="just"/>
            <a:r>
              <a:rPr lang="es-ES_tradnl" dirty="0"/>
              <a:t>Eliminar ajustes (15%): Fijar posiciones de trabajo. Recreación de las circunstancias.</a:t>
            </a:r>
          </a:p>
        </p:txBody>
      </p:sp>
    </p:spTree>
    <p:extLst>
      <p:ext uri="{BB962C8B-B14F-4D97-AF65-F5344CB8AC3E}">
        <p14:creationId xmlns:p14="http://schemas.microsoft.com/office/powerpoint/2010/main" val="2437763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9552" y="692696"/>
            <a:ext cx="8229600" cy="1143000"/>
          </a:xfrm>
        </p:spPr>
        <p:txBody>
          <a:bodyPr>
            <a:normAutofit/>
          </a:bodyPr>
          <a:lstStyle/>
          <a:p>
            <a:r>
              <a:rPr lang="es-ES_tradnl" sz="4000" dirty="0"/>
              <a:t>Fases para la Implementación de SMED</a:t>
            </a:r>
          </a:p>
        </p:txBody>
      </p:sp>
      <p:sp>
        <p:nvSpPr>
          <p:cNvPr id="69635" name="Rectangle 3"/>
          <p:cNvSpPr>
            <a:spLocks noGrp="1" noChangeArrowheads="1"/>
          </p:cNvSpPr>
          <p:nvPr>
            <p:ph idx="1"/>
          </p:nvPr>
        </p:nvSpPr>
        <p:spPr>
          <a:xfrm>
            <a:off x="457200" y="2393950"/>
            <a:ext cx="8229600" cy="3124200"/>
          </a:xfrm>
        </p:spPr>
        <p:txBody>
          <a:bodyPr/>
          <a:lstStyle/>
          <a:p>
            <a:r>
              <a:rPr lang="es-ES_tradnl" dirty="0"/>
              <a:t>Separar preparación Interna de la Externa.</a:t>
            </a:r>
          </a:p>
          <a:p>
            <a:r>
              <a:rPr lang="es-ES_tradnl" dirty="0"/>
              <a:t>Convertir en lo posible la Preparación Interna en Externa.</a:t>
            </a:r>
          </a:p>
          <a:p>
            <a:r>
              <a:rPr lang="es-ES_tradnl" dirty="0"/>
              <a:t>Eliminar el Proceso de Ajuste.</a:t>
            </a:r>
          </a:p>
          <a:p>
            <a:r>
              <a:rPr lang="es-ES_tradnl" dirty="0"/>
              <a:t>Optimización de la Preparación.</a:t>
            </a:r>
          </a:p>
        </p:txBody>
      </p:sp>
    </p:spTree>
    <p:extLst>
      <p:ext uri="{BB962C8B-B14F-4D97-AF65-F5344CB8AC3E}">
        <p14:creationId xmlns:p14="http://schemas.microsoft.com/office/powerpoint/2010/main" val="496212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1" name="Picture 5" descr="smeD"/>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115616" y="908720"/>
            <a:ext cx="6542067" cy="4845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43282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7544" y="764704"/>
            <a:ext cx="8229600" cy="1143000"/>
          </a:xfrm>
        </p:spPr>
        <p:txBody>
          <a:bodyPr/>
          <a:lstStyle/>
          <a:p>
            <a:r>
              <a:rPr lang="es-ES_tradnl" dirty="0"/>
              <a:t>Mejora Continua (</a:t>
            </a:r>
            <a:r>
              <a:rPr lang="es-ES_tradnl" dirty="0" err="1"/>
              <a:t>Kaizen</a:t>
            </a:r>
            <a:r>
              <a:rPr lang="es-ES_tradnl" dirty="0"/>
              <a:t>)</a:t>
            </a:r>
          </a:p>
        </p:txBody>
      </p:sp>
      <p:sp>
        <p:nvSpPr>
          <p:cNvPr id="72707" name="Rectangle 3"/>
          <p:cNvSpPr>
            <a:spLocks noGrp="1" noChangeArrowheads="1"/>
          </p:cNvSpPr>
          <p:nvPr>
            <p:ph idx="1"/>
          </p:nvPr>
        </p:nvSpPr>
        <p:spPr>
          <a:xfrm>
            <a:off x="457200" y="2282825"/>
            <a:ext cx="8229600" cy="1218183"/>
          </a:xfrm>
        </p:spPr>
        <p:txBody>
          <a:bodyPr/>
          <a:lstStyle/>
          <a:p>
            <a:pPr algn="just"/>
            <a:r>
              <a:rPr lang="es-ES_tradnl" dirty="0"/>
              <a:t>Proviene del Japonés </a:t>
            </a:r>
            <a:r>
              <a:rPr lang="es-ES_tradnl" dirty="0" err="1"/>
              <a:t>Kai</a:t>
            </a:r>
            <a:r>
              <a:rPr lang="es-ES_tradnl" dirty="0"/>
              <a:t> (Cambio) y Zen (Mejorar), es decir cambio/cambiar para mejorar. </a:t>
            </a:r>
            <a:r>
              <a:rPr lang="es-ES_tradnl" dirty="0" err="1"/>
              <a:t>Kaizen</a:t>
            </a:r>
            <a:r>
              <a:rPr lang="es-ES_tradnl" dirty="0"/>
              <a:t> se enfoca en la gente y la estandarización de los procesos. Su implementación requiere de todo el personal de la empresa.</a:t>
            </a:r>
          </a:p>
        </p:txBody>
      </p:sp>
      <p:sp>
        <p:nvSpPr>
          <p:cNvPr id="4" name="Rectangle 3"/>
          <p:cNvSpPr txBox="1">
            <a:spLocks noChangeArrowheads="1"/>
          </p:cNvSpPr>
          <p:nvPr/>
        </p:nvSpPr>
        <p:spPr>
          <a:xfrm>
            <a:off x="457200" y="3645024"/>
            <a:ext cx="8229600" cy="20444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El </a:t>
            </a:r>
            <a:r>
              <a:rPr lang="es-ES_tradnl" dirty="0" err="1"/>
              <a:t>Kaizen</a:t>
            </a:r>
            <a:r>
              <a:rPr lang="es-ES_tradnl" dirty="0"/>
              <a:t> se enfoca en incrementar la productividad de las empresas mediante el control de los procesos de manufactura reduciendo tiempos ciclo, estandarización de criterios de calidad, los métodos de trabajo y la eliminación de los desperdicios, llamados ‘muda’ en esta filosofía.</a:t>
            </a:r>
          </a:p>
        </p:txBody>
      </p:sp>
    </p:spTree>
    <p:extLst>
      <p:ext uri="{BB962C8B-B14F-4D97-AF65-F5344CB8AC3E}">
        <p14:creationId xmlns:p14="http://schemas.microsoft.com/office/powerpoint/2010/main" val="2024739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22960" y="764704"/>
            <a:ext cx="7543800" cy="756633"/>
          </a:xfrm>
        </p:spPr>
        <p:txBody>
          <a:bodyPr/>
          <a:lstStyle/>
          <a:p>
            <a:r>
              <a:rPr lang="es-ES_tradnl" sz="4800" dirty="0"/>
              <a:t>Mandamientos del </a:t>
            </a:r>
            <a:r>
              <a:rPr lang="es-ES_tradnl" sz="4800" dirty="0" err="1"/>
              <a:t>Kaizen</a:t>
            </a:r>
            <a:endParaRPr lang="es-ES_tradnl" sz="4800" dirty="0"/>
          </a:p>
        </p:txBody>
      </p:sp>
      <p:sp>
        <p:nvSpPr>
          <p:cNvPr id="74755" name="Rectangle 3"/>
          <p:cNvSpPr>
            <a:spLocks noGrp="1" noChangeArrowheads="1"/>
          </p:cNvSpPr>
          <p:nvPr>
            <p:ph idx="1"/>
          </p:nvPr>
        </p:nvSpPr>
        <p:spPr>
          <a:xfrm>
            <a:off x="1115616" y="1916832"/>
            <a:ext cx="7251144" cy="1353904"/>
          </a:xfrm>
        </p:spPr>
        <p:txBody>
          <a:bodyPr>
            <a:normAutofit fontScale="85000" lnSpcReduction="10000"/>
          </a:bodyPr>
          <a:lstStyle/>
          <a:p>
            <a:pPr algn="just"/>
            <a:r>
              <a:rPr lang="es-ES_tradnl" dirty="0"/>
              <a:t>El desperdicio es el enemigo número 1. Es prioridad eliminarlo y es preciso ensuciarse las manos.</a:t>
            </a:r>
          </a:p>
          <a:p>
            <a:pPr algn="just"/>
            <a:r>
              <a:rPr lang="es-ES_tradnl" dirty="0"/>
              <a:t>Las mejoras graduales hechas continuamente no son una ruptura puntual.</a:t>
            </a:r>
          </a:p>
          <a:p>
            <a:pPr algn="just"/>
            <a:r>
              <a:rPr lang="es-ES_tradnl" dirty="0"/>
              <a:t>Todo el mundo tiene que estar involucrado, no es elitista.</a:t>
            </a:r>
          </a:p>
        </p:txBody>
      </p:sp>
      <p:sp>
        <p:nvSpPr>
          <p:cNvPr id="4" name="Rectangle 3"/>
          <p:cNvSpPr txBox="1">
            <a:spLocks noChangeArrowheads="1"/>
          </p:cNvSpPr>
          <p:nvPr/>
        </p:nvSpPr>
        <p:spPr>
          <a:xfrm>
            <a:off x="1043608" y="3508877"/>
            <a:ext cx="7323152" cy="2160240"/>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_tradnl" dirty="0"/>
              <a:t>Se apoya en una estrategia barata. Cree en aumento de la productividad sin grandes inversiones.</a:t>
            </a:r>
          </a:p>
          <a:p>
            <a:pPr algn="just"/>
            <a:r>
              <a:rPr lang="es-ES_tradnl" dirty="0"/>
              <a:t>Se puede aplicar en cualquier lado.</a:t>
            </a:r>
          </a:p>
          <a:p>
            <a:pPr algn="just"/>
            <a:r>
              <a:rPr lang="es-ES_tradnl" dirty="0"/>
              <a:t>Se apoya en una gestión visual, transparencia total de todos los aspectos de la producción.</a:t>
            </a:r>
          </a:p>
          <a:p>
            <a:pPr algn="just"/>
            <a:r>
              <a:rPr lang="es-ES_tradnl" dirty="0"/>
              <a:t>Centra la atención en el lugar donde se agrega valor al producto.</a:t>
            </a:r>
          </a:p>
          <a:p>
            <a:pPr algn="just"/>
            <a:r>
              <a:rPr lang="es-ES_tradnl" dirty="0"/>
              <a:t>Se enfoca en los procesos.</a:t>
            </a:r>
          </a:p>
        </p:txBody>
      </p:sp>
    </p:spTree>
    <p:extLst>
      <p:ext uri="{BB962C8B-B14F-4D97-AF65-F5344CB8AC3E}">
        <p14:creationId xmlns:p14="http://schemas.microsoft.com/office/powerpoint/2010/main" val="2927048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67544" y="2276872"/>
            <a:ext cx="8229600" cy="2908300"/>
          </a:xfrm>
        </p:spPr>
        <p:txBody>
          <a:bodyPr/>
          <a:lstStyle/>
          <a:p>
            <a:pPr algn="just"/>
            <a:r>
              <a:rPr lang="es-ES_tradnl" dirty="0"/>
              <a:t>Da prioridad a las personas, se enfoca en el </a:t>
            </a:r>
            <a:r>
              <a:rPr lang="es-ES_tradnl" dirty="0" err="1"/>
              <a:t>humanware</a:t>
            </a:r>
            <a:r>
              <a:rPr lang="es-ES_tradnl" dirty="0"/>
              <a:t> y cree que el esfuerzo por mejorar proviene de la mentalidad y el estilo de trabajar de las personas.</a:t>
            </a:r>
          </a:p>
          <a:p>
            <a:pPr algn="just"/>
            <a:r>
              <a:rPr lang="es-ES_tradnl" dirty="0"/>
              <a:t>El lema esencial es aprender haciéndolo.</a:t>
            </a:r>
          </a:p>
        </p:txBody>
      </p:sp>
    </p:spTree>
    <p:extLst>
      <p:ext uri="{BB962C8B-B14F-4D97-AF65-F5344CB8AC3E}">
        <p14:creationId xmlns:p14="http://schemas.microsoft.com/office/powerpoint/2010/main" val="2034897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s-ES_tradnl" sz="4000" dirty="0"/>
              <a:t>Pasos para la implementación del </a:t>
            </a:r>
            <a:r>
              <a:rPr lang="es-ES_tradnl" sz="4000" dirty="0" err="1"/>
              <a:t>Kaizen</a:t>
            </a:r>
            <a:endParaRPr lang="es-ES_tradnl" sz="4000" dirty="0"/>
          </a:p>
        </p:txBody>
      </p:sp>
      <p:sp>
        <p:nvSpPr>
          <p:cNvPr id="77827" name="Rectangle 3"/>
          <p:cNvSpPr>
            <a:spLocks noGrp="1" noChangeArrowheads="1"/>
          </p:cNvSpPr>
          <p:nvPr>
            <p:ph idx="1"/>
          </p:nvPr>
        </p:nvSpPr>
        <p:spPr/>
        <p:txBody>
          <a:bodyPr/>
          <a:lstStyle/>
          <a:p>
            <a:pPr>
              <a:lnSpc>
                <a:spcPct val="90000"/>
              </a:lnSpc>
            </a:pPr>
            <a:r>
              <a:rPr lang="es-ES_tradnl" dirty="0"/>
              <a:t>Selección del Tema de Estudio.</a:t>
            </a:r>
          </a:p>
          <a:p>
            <a:pPr>
              <a:lnSpc>
                <a:spcPct val="90000"/>
              </a:lnSpc>
            </a:pPr>
            <a:r>
              <a:rPr lang="es-ES_tradnl" dirty="0"/>
              <a:t>Crear una Estructura para el Proyecto.</a:t>
            </a:r>
          </a:p>
          <a:p>
            <a:pPr>
              <a:lnSpc>
                <a:spcPct val="90000"/>
              </a:lnSpc>
            </a:pPr>
            <a:r>
              <a:rPr lang="es-ES_tradnl" dirty="0"/>
              <a:t>Identificar la Situación Actual y Fijar Objetivos.</a:t>
            </a:r>
          </a:p>
          <a:p>
            <a:pPr>
              <a:lnSpc>
                <a:spcPct val="90000"/>
              </a:lnSpc>
            </a:pPr>
            <a:r>
              <a:rPr lang="es-ES_tradnl" dirty="0"/>
              <a:t>Diagnóstico del Problema.</a:t>
            </a:r>
          </a:p>
          <a:p>
            <a:pPr>
              <a:lnSpc>
                <a:spcPct val="90000"/>
              </a:lnSpc>
            </a:pPr>
            <a:r>
              <a:rPr lang="es-ES_tradnl" dirty="0"/>
              <a:t>Formular Plan de Acción.</a:t>
            </a:r>
          </a:p>
          <a:p>
            <a:pPr>
              <a:lnSpc>
                <a:spcPct val="90000"/>
              </a:lnSpc>
            </a:pPr>
            <a:r>
              <a:rPr lang="es-ES_tradnl" dirty="0"/>
              <a:t>Implantar Mejoras.</a:t>
            </a:r>
          </a:p>
          <a:p>
            <a:pPr>
              <a:lnSpc>
                <a:spcPct val="90000"/>
              </a:lnSpc>
            </a:pPr>
            <a:r>
              <a:rPr lang="es-ES_tradnl" dirty="0"/>
              <a:t>Evaluar los resultados.</a:t>
            </a:r>
          </a:p>
        </p:txBody>
      </p:sp>
    </p:spTree>
    <p:extLst>
      <p:ext uri="{BB962C8B-B14F-4D97-AF65-F5344CB8AC3E}">
        <p14:creationId xmlns:p14="http://schemas.microsoft.com/office/powerpoint/2010/main" val="38019386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917848"/>
            <a:ext cx="8229600" cy="1143000"/>
          </a:xfrm>
        </p:spPr>
        <p:txBody>
          <a:bodyPr>
            <a:normAutofit/>
          </a:bodyPr>
          <a:lstStyle/>
          <a:p>
            <a:r>
              <a:rPr lang="es-ES_tradnl" sz="4000" dirty="0"/>
              <a:t>Principios Básicos para la Implementación del </a:t>
            </a:r>
            <a:r>
              <a:rPr lang="es-ES_tradnl" sz="4000" dirty="0" err="1"/>
              <a:t>Kaizen</a:t>
            </a:r>
            <a:endParaRPr lang="es-ES_tradnl" sz="4000" dirty="0"/>
          </a:p>
        </p:txBody>
      </p:sp>
      <p:pic>
        <p:nvPicPr>
          <p:cNvPr id="78853" name="Picture 5" descr="Untitled-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22325" y="2898042"/>
            <a:ext cx="7543800" cy="19191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5" name="Picture 7"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68788"/>
            <a:ext cx="8424862"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520" y="1412776"/>
            <a:ext cx="5364088" cy="4032448"/>
          </a:xfrm>
        </p:spPr>
        <p:txBody>
          <a:bodyPr>
            <a:normAutofit/>
          </a:bodyPr>
          <a:lstStyle/>
          <a:p>
            <a:pPr>
              <a:buNone/>
            </a:pPr>
            <a:r>
              <a:rPr lang="es-MX" sz="1600" b="1" dirty="0"/>
              <a:t>Sistema de producción continua</a:t>
            </a:r>
            <a:endParaRPr lang="es-MX" sz="1600" dirty="0"/>
          </a:p>
          <a:p>
            <a:pPr>
              <a:buNone/>
            </a:pPr>
            <a:r>
              <a:rPr lang="es-MX" sz="1400" dirty="0"/>
              <a:t>	Lo utilizan las empresas que producen un determinado producto sin modificaciones por un largo periodo, el ritmo de producción es rápido y las operaciones se ejecutan sin interrupciones. Dentro de este sistema se realizan los tres pasos:</a:t>
            </a:r>
          </a:p>
          <a:p>
            <a:pPr>
              <a:buNone/>
            </a:pPr>
            <a:r>
              <a:rPr lang="es-MX" sz="1400" dirty="0"/>
              <a:t>1.- Plan de producción: se elabora generalmente para periodos de un año, con subdivisiones mensuales. </a:t>
            </a:r>
          </a:p>
          <a:p>
            <a:pPr>
              <a:buNone/>
            </a:pPr>
            <a:r>
              <a:rPr lang="es-MX" sz="1400" dirty="0"/>
              <a:t>2.- Arreglo físico: se caracteriza por máquinas y herramientas altamente especializadas, dispuestas en formación lineal y secuencial.</a:t>
            </a:r>
          </a:p>
          <a:p>
            <a:pPr>
              <a:buNone/>
            </a:pPr>
            <a:r>
              <a:rPr lang="es-MX" sz="1400" dirty="0"/>
              <a:t>3.- Previsibilidad de la producción: el éxito de este sistema depende totalmente del plan detallado de producción, el que debe realizarse antes que se inicie la producción de un nuevo producto. </a:t>
            </a:r>
          </a:p>
        </p:txBody>
      </p:sp>
      <p:pic>
        <p:nvPicPr>
          <p:cNvPr id="89090" name="Picture 2" descr="http://fordsierranet.com.ar/Fotos/motores_cosworth.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6084168" y="1916832"/>
            <a:ext cx="2736304" cy="272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38522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s-ES_tradnl"/>
              <a:t>Mapa de Procesos</a:t>
            </a:r>
          </a:p>
        </p:txBody>
      </p:sp>
      <p:sp>
        <p:nvSpPr>
          <p:cNvPr id="81923" name="Rectangle 3"/>
          <p:cNvSpPr>
            <a:spLocks noGrp="1" noChangeArrowheads="1"/>
          </p:cNvSpPr>
          <p:nvPr>
            <p:ph idx="1"/>
          </p:nvPr>
        </p:nvSpPr>
        <p:spPr/>
        <p:txBody>
          <a:bodyPr/>
          <a:lstStyle/>
          <a:p>
            <a:pPr algn="just"/>
            <a:r>
              <a:rPr lang="es-ES_tradnl" dirty="0"/>
              <a:t>Es la descripción gráfica de todas las acciones actuales requeridas para la elaboración de un producto. Es un gran dibujo, no es un proceso individual y no es un instructivo en su totalidad. Este Mapa trata de incluir en la representación el flujo de material y de información de un proceso productivo.</a:t>
            </a:r>
          </a:p>
        </p:txBody>
      </p:sp>
    </p:spTree>
    <p:extLst>
      <p:ext uri="{BB962C8B-B14F-4D97-AF65-F5344CB8AC3E}">
        <p14:creationId xmlns:p14="http://schemas.microsoft.com/office/powerpoint/2010/main" val="1714712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r>
              <a:rPr lang="es-ES_tradnl" sz="4400" dirty="0"/>
              <a:t>Mapeo de la Cadena de Valor</a:t>
            </a:r>
          </a:p>
        </p:txBody>
      </p:sp>
      <p:sp>
        <p:nvSpPr>
          <p:cNvPr id="82947" name="Rectangle 3"/>
          <p:cNvSpPr>
            <a:spLocks noGrp="1" noChangeArrowheads="1"/>
          </p:cNvSpPr>
          <p:nvPr>
            <p:ph idx="1"/>
          </p:nvPr>
        </p:nvSpPr>
        <p:spPr/>
        <p:txBody>
          <a:bodyPr>
            <a:normAutofit/>
          </a:bodyPr>
          <a:lstStyle/>
          <a:p>
            <a:pPr algn="just"/>
            <a:r>
              <a:rPr lang="es-ES_tradnl"/>
              <a:t>El mapeo de la Cadena de Valor tanto en los procesos productivos como de la información es uno de los elementos necesarios para poder iniciar una Manufactura Esbelta. Ayuda a identificar los procesos que agregan valor y los que no al producto, determinar los mejores procesos que no generen desperdicios y que pueda aprovechar todos los recursos.</a:t>
            </a:r>
          </a:p>
        </p:txBody>
      </p:sp>
      <p:sp>
        <p:nvSpPr>
          <p:cNvPr id="4" name="Rectangle 3"/>
          <p:cNvSpPr txBox="1">
            <a:spLocks noChangeArrowheads="1"/>
          </p:cNvSpPr>
          <p:nvPr/>
        </p:nvSpPr>
        <p:spPr>
          <a:xfrm>
            <a:off x="395536" y="3444875"/>
            <a:ext cx="8229600" cy="20003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_tradnl" dirty="0"/>
              <a:t>Para realizar un buen mapeo, se deben conocer ciertos elementos como: </a:t>
            </a:r>
          </a:p>
          <a:p>
            <a:pPr algn="ctr"/>
            <a:r>
              <a:rPr lang="es-ES_tradnl" dirty="0"/>
              <a:t>Operación estándar</a:t>
            </a:r>
          </a:p>
          <a:p>
            <a:pPr algn="ctr"/>
            <a:r>
              <a:rPr lang="es-ES_tradnl" dirty="0"/>
              <a:t>Tiempo ciclo</a:t>
            </a:r>
          </a:p>
          <a:p>
            <a:pPr algn="ctr"/>
            <a:r>
              <a:rPr lang="es-ES_tradnl" dirty="0"/>
              <a:t>Tiempo </a:t>
            </a:r>
            <a:r>
              <a:rPr lang="es-ES_tradnl" dirty="0" err="1"/>
              <a:t>Takt</a:t>
            </a:r>
            <a:r>
              <a:rPr lang="es-ES_tradnl" dirty="0"/>
              <a:t>, entre otros.</a:t>
            </a:r>
          </a:p>
        </p:txBody>
      </p:sp>
    </p:spTree>
    <p:extLst>
      <p:ext uri="{BB962C8B-B14F-4D97-AF65-F5344CB8AC3E}">
        <p14:creationId xmlns:p14="http://schemas.microsoft.com/office/powerpoint/2010/main" val="4823239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003648"/>
            <a:ext cx="8229600" cy="1143000"/>
          </a:xfrm>
        </p:spPr>
        <p:txBody>
          <a:bodyPr/>
          <a:lstStyle/>
          <a:p>
            <a:r>
              <a:rPr lang="es-ES_tradnl" dirty="0"/>
              <a:t>Operación Estándar</a:t>
            </a:r>
          </a:p>
        </p:txBody>
      </p:sp>
      <p:sp>
        <p:nvSpPr>
          <p:cNvPr id="84995" name="Rectangle 3"/>
          <p:cNvSpPr>
            <a:spLocks noGrp="1" noChangeArrowheads="1"/>
          </p:cNvSpPr>
          <p:nvPr>
            <p:ph idx="1"/>
          </p:nvPr>
        </p:nvSpPr>
        <p:spPr>
          <a:xfrm>
            <a:off x="457200" y="2320925"/>
            <a:ext cx="8229600" cy="3268663"/>
          </a:xfrm>
        </p:spPr>
        <p:txBody>
          <a:bodyPr/>
          <a:lstStyle/>
          <a:p>
            <a:pPr algn="just"/>
            <a:r>
              <a:rPr lang="es-ES_tradnl" dirty="0"/>
              <a:t>Es la mejor combinación de personas y máquinas, utilizando la menor cantidad de personal, espacio, inventario y equipo para el procesamiento de una actividad dentro del proceso productivo de un producto.</a:t>
            </a:r>
          </a:p>
        </p:txBody>
      </p:sp>
      <p:sp>
        <p:nvSpPr>
          <p:cNvPr id="4" name="Rectangle 2"/>
          <p:cNvSpPr txBox="1">
            <a:spLocks noChangeArrowheads="1"/>
          </p:cNvSpPr>
          <p:nvPr/>
        </p:nvSpPr>
        <p:spPr>
          <a:xfrm>
            <a:off x="487420" y="3140968"/>
            <a:ext cx="8229600" cy="1143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_tradnl" dirty="0"/>
              <a:t>Tiempo </a:t>
            </a:r>
            <a:r>
              <a:rPr lang="es-ES_tradnl" dirty="0" err="1"/>
              <a:t>Takt</a:t>
            </a:r>
            <a:endParaRPr lang="es-ES_tradnl" dirty="0"/>
          </a:p>
        </p:txBody>
      </p:sp>
      <p:pic>
        <p:nvPicPr>
          <p:cNvPr id="5" name="Picture 5" descr="tak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331640" y="4632523"/>
            <a:ext cx="6667500" cy="94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6250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s-ES_tradnl"/>
              <a:t>Tiempo Ciclo</a:t>
            </a:r>
          </a:p>
        </p:txBody>
      </p:sp>
      <p:sp>
        <p:nvSpPr>
          <p:cNvPr id="88067" name="Rectangle 3"/>
          <p:cNvSpPr>
            <a:spLocks noGrp="1" noChangeArrowheads="1"/>
          </p:cNvSpPr>
          <p:nvPr>
            <p:ph idx="1"/>
          </p:nvPr>
        </p:nvSpPr>
        <p:spPr/>
        <p:txBody>
          <a:bodyPr>
            <a:normAutofit/>
          </a:bodyPr>
          <a:lstStyle/>
          <a:p>
            <a:pPr algn="just"/>
            <a:r>
              <a:rPr lang="es-ES_tradnl" sz="2800" dirty="0"/>
              <a:t>Se compone de tres elementos:</a:t>
            </a:r>
            <a:endParaRPr lang="es-ES_tradnl" sz="900" dirty="0"/>
          </a:p>
          <a:p>
            <a:pPr algn="just"/>
            <a:r>
              <a:rPr lang="es-ES_tradnl" sz="2800" dirty="0"/>
              <a:t>Tiempo Automático de Máquina (TAM): Aquel que usa la máquina para realizar su operación.</a:t>
            </a:r>
          </a:p>
          <a:p>
            <a:pPr algn="just"/>
            <a:r>
              <a:rPr lang="es-ES_tradnl" sz="2800" dirty="0"/>
              <a:t>Tiempo Ciclo de Maquina (TCM): TAM más el tiempo necesario para carga y descarga de material.</a:t>
            </a:r>
          </a:p>
          <a:p>
            <a:pPr algn="just"/>
            <a:r>
              <a:rPr lang="es-ES_tradnl" sz="2800" dirty="0"/>
              <a:t>Tiempo Ciclo de Operador (TCO): El requerido para el operador para realizar sus operaciones.</a:t>
            </a:r>
          </a:p>
        </p:txBody>
      </p:sp>
    </p:spTree>
    <p:extLst>
      <p:ext uri="{BB962C8B-B14F-4D97-AF65-F5344CB8AC3E}">
        <p14:creationId xmlns:p14="http://schemas.microsoft.com/office/powerpoint/2010/main" val="2019973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3" name="Picture 5" descr="tcM"/>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076325" y="919163"/>
            <a:ext cx="69913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06256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755576" y="1124744"/>
            <a:ext cx="7776864" cy="3416320"/>
          </a:xfrm>
          <a:prstGeom prst="rect">
            <a:avLst/>
          </a:prstGeom>
          <a:noFill/>
        </p:spPr>
        <p:txBody>
          <a:bodyPr wrap="square" rtlCol="0">
            <a:spAutoFit/>
          </a:bodyPr>
          <a:lstStyle/>
          <a:p>
            <a:pPr algn="just"/>
            <a:r>
              <a:rPr lang="es-MX" b="1" dirty="0"/>
              <a:t>6.3.2.9.6   Pasos para elaborar un mapeo de cadena de valor en un proceso productivo</a:t>
            </a:r>
          </a:p>
          <a:p>
            <a:pPr algn="just"/>
            <a:endParaRPr lang="es-MX" dirty="0"/>
          </a:p>
          <a:p>
            <a:pPr algn="just"/>
            <a:r>
              <a:rPr lang="es-MX" dirty="0"/>
              <a:t>1.- Hacer un recorrido por la planta, para tener una visión de lo que el cliente requiere.</a:t>
            </a:r>
          </a:p>
          <a:p>
            <a:pPr algn="just"/>
            <a:r>
              <a:rPr lang="es-MX" dirty="0"/>
              <a:t>2.- Preparar una tabla con broche, hojas blancas, lápiz y cronómetro.</a:t>
            </a:r>
          </a:p>
          <a:p>
            <a:pPr algn="just"/>
            <a:r>
              <a:rPr lang="es-MX" dirty="0"/>
              <a:t>3.- Realizar nuevamente el recorrido, anotando los ciclos reales trabajados.</a:t>
            </a:r>
          </a:p>
          <a:p>
            <a:pPr algn="just"/>
            <a:r>
              <a:rPr lang="es-MX" dirty="0"/>
              <a:t>4.- Registrar todos los detalles que se localicen en el proceso que no estén incluidos en las hojas de operación.</a:t>
            </a:r>
          </a:p>
          <a:p>
            <a:pPr algn="just"/>
            <a:r>
              <a:rPr lang="es-MX" dirty="0"/>
              <a:t>5.- Analizar los datos obtenidos, buscando generar mejoras, sobre todo para eliminar el desperdicio. </a:t>
            </a:r>
          </a:p>
          <a:p>
            <a:pPr algn="just"/>
            <a:endParaRPr lang="es-MX" dirty="0"/>
          </a:p>
        </p:txBody>
      </p:sp>
    </p:spTree>
    <p:extLst>
      <p:ext uri="{BB962C8B-B14F-4D97-AF65-F5344CB8AC3E}">
        <p14:creationId xmlns:p14="http://schemas.microsoft.com/office/powerpoint/2010/main" val="2614129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762919" y="1124744"/>
            <a:ext cx="7776864" cy="4524315"/>
          </a:xfrm>
          <a:prstGeom prst="rect">
            <a:avLst/>
          </a:prstGeom>
          <a:noFill/>
        </p:spPr>
        <p:txBody>
          <a:bodyPr wrap="square" rtlCol="0">
            <a:spAutoFit/>
          </a:bodyPr>
          <a:lstStyle/>
          <a:p>
            <a:pPr algn="just"/>
            <a:r>
              <a:rPr lang="es-MX" b="1" i="1" dirty="0"/>
              <a:t>Desarrollo de un mapeo de cadena de valor</a:t>
            </a:r>
          </a:p>
          <a:p>
            <a:pPr algn="just"/>
            <a:r>
              <a:rPr lang="es-MX" dirty="0"/>
              <a:t>Se lleva a cabo en cualquier empresa que se encuentre interesada en ser competitiva en el mercado nacional e internacional. Si el mapeo se realiza como una mejora continua, analizando las partes a mejorar, mediante un programa de actividades y llevarlo a cabo; entonces se está generando un mapeo de cadena de valor futuro. </a:t>
            </a:r>
          </a:p>
          <a:p>
            <a:pPr algn="just"/>
            <a:endParaRPr lang="es-MX" dirty="0"/>
          </a:p>
          <a:p>
            <a:pPr algn="just"/>
            <a:r>
              <a:rPr lang="es-MX" dirty="0"/>
              <a:t>Para desarrollar un mapeo de cadena de valor de estado actual, se requiere información del proceso de producción, los requerimientos del cliente, el tiempo de trabajo, cantidad a producir, capacidad instalada de producción, tiempo de trabajo, métodos de reposición de materiales y planeación y control de la producción, Información de los procesos para la fabricación de un producto, así como el método de embarque, almacén y servicio final al cliente.</a:t>
            </a:r>
          </a:p>
          <a:p>
            <a:pPr algn="just"/>
            <a:endParaRPr lang="es-MX" dirty="0"/>
          </a:p>
          <a:p>
            <a:pPr algn="just"/>
            <a:r>
              <a:rPr lang="es-MX" dirty="0"/>
              <a:t>Para ello se puede auxiliar de los siguientes símbolos. </a:t>
            </a:r>
          </a:p>
          <a:p>
            <a:pPr algn="just"/>
            <a:endParaRPr lang="es-MX" dirty="0"/>
          </a:p>
        </p:txBody>
      </p:sp>
    </p:spTree>
    <p:extLst>
      <p:ext uri="{BB962C8B-B14F-4D97-AF65-F5344CB8AC3E}">
        <p14:creationId xmlns:p14="http://schemas.microsoft.com/office/powerpoint/2010/main" val="1514085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683568" y="692696"/>
            <a:ext cx="7776864" cy="1200329"/>
          </a:xfrm>
          <a:prstGeom prst="rect">
            <a:avLst/>
          </a:prstGeom>
          <a:noFill/>
        </p:spPr>
        <p:txBody>
          <a:bodyPr wrap="square" rtlCol="0">
            <a:spAutoFit/>
          </a:bodyPr>
          <a:lstStyle/>
          <a:p>
            <a:pPr algn="just"/>
            <a:r>
              <a:rPr lang="es-MX" dirty="0"/>
              <a:t>Simbología utilizada en el mapeo de la cadena de valor:</a:t>
            </a:r>
          </a:p>
          <a:p>
            <a:pPr algn="just"/>
            <a:endParaRPr lang="es-MX" dirty="0"/>
          </a:p>
          <a:p>
            <a:pPr algn="just"/>
            <a:r>
              <a:rPr lang="es-MX" dirty="0"/>
              <a:t>No es estandarizada y hay muchas variaciones. Se crean acorde a las necesidades de cada compañía. Dentro de la misma, su utilización sí está estandarizada. </a:t>
            </a:r>
          </a:p>
        </p:txBody>
      </p:sp>
      <p:graphicFrame>
        <p:nvGraphicFramePr>
          <p:cNvPr id="5" name="4 Tabla"/>
          <p:cNvGraphicFramePr>
            <a:graphicFrameLocks noGrp="1"/>
          </p:cNvGraphicFramePr>
          <p:nvPr>
            <p:extLst>
              <p:ext uri="{D42A27DB-BD31-4B8C-83A1-F6EECF244321}">
                <p14:modId xmlns:p14="http://schemas.microsoft.com/office/powerpoint/2010/main" val="1006773388"/>
              </p:ext>
            </p:extLst>
          </p:nvPr>
        </p:nvGraphicFramePr>
        <p:xfrm>
          <a:off x="1602502" y="2160340"/>
          <a:ext cx="5561786" cy="3747135"/>
        </p:xfrm>
        <a:graphic>
          <a:graphicData uri="http://schemas.openxmlformats.org/drawingml/2006/table">
            <a:tbl>
              <a:tblPr>
                <a:tableStyleId>{5C22544A-7EE6-4342-B048-85BDC9FD1C3A}</a:tableStyleId>
              </a:tblPr>
              <a:tblGrid>
                <a:gridCol w="1097325">
                  <a:extLst>
                    <a:ext uri="{9D8B030D-6E8A-4147-A177-3AD203B41FA5}">
                      <a16:colId xmlns:a16="http://schemas.microsoft.com/office/drawing/2014/main" val="20000"/>
                    </a:ext>
                  </a:extLst>
                </a:gridCol>
                <a:gridCol w="2880285">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00025">
                <a:tc>
                  <a:txBody>
                    <a:bodyPr/>
                    <a:lstStyle/>
                    <a:p>
                      <a:pPr algn="ctr" fontAlgn="b"/>
                      <a:r>
                        <a:rPr lang="es-MX" sz="1400" b="1" u="none" strike="noStrike" dirty="0">
                          <a:effectLst/>
                        </a:rPr>
                        <a:t>Nombre </a:t>
                      </a:r>
                      <a:endParaRPr lang="es-MX" sz="1400" b="1" i="0" u="none" strike="noStrike" dirty="0">
                        <a:solidFill>
                          <a:srgbClr val="000000"/>
                        </a:solidFill>
                        <a:effectLst/>
                        <a:latin typeface="Calibri"/>
                      </a:endParaRPr>
                    </a:p>
                  </a:txBody>
                  <a:tcPr marL="0" marR="0" marT="0" marB="0" anchor="b"/>
                </a:tc>
                <a:tc>
                  <a:txBody>
                    <a:bodyPr/>
                    <a:lstStyle/>
                    <a:p>
                      <a:pPr algn="ctr" fontAlgn="b"/>
                      <a:r>
                        <a:rPr lang="es-MX" sz="1400" b="1" u="none" strike="noStrike">
                          <a:effectLst/>
                        </a:rPr>
                        <a:t>Uso</a:t>
                      </a:r>
                      <a:endParaRPr lang="es-MX" sz="1400" b="1" i="0" u="none" strike="noStrike">
                        <a:solidFill>
                          <a:srgbClr val="000000"/>
                        </a:solidFill>
                        <a:effectLst/>
                        <a:latin typeface="Calibri"/>
                      </a:endParaRPr>
                    </a:p>
                  </a:txBody>
                  <a:tcPr marL="0" marR="0" marT="0" marB="0" anchor="b"/>
                </a:tc>
                <a:tc>
                  <a:txBody>
                    <a:bodyPr/>
                    <a:lstStyle/>
                    <a:p>
                      <a:pPr algn="ctr" fontAlgn="b"/>
                      <a:r>
                        <a:rPr lang="es-MX" sz="1400" b="1" u="none" strike="noStrike" dirty="0">
                          <a:effectLst/>
                        </a:rPr>
                        <a:t>Símbolo</a:t>
                      </a:r>
                      <a:endParaRPr lang="es-MX"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1438275">
                <a:tc>
                  <a:txBody>
                    <a:bodyPr/>
                    <a:lstStyle/>
                    <a:p>
                      <a:pPr algn="ctr" fontAlgn="ctr"/>
                      <a:r>
                        <a:rPr lang="es-MX" sz="1400" u="none" strike="noStrike" dirty="0">
                          <a:effectLst>
                            <a:outerShdw blurRad="38100" dist="38100" dir="2700000" algn="tl">
                              <a:srgbClr val="000000">
                                <a:alpha val="43137"/>
                              </a:srgbClr>
                            </a:outerShdw>
                          </a:effectLst>
                        </a:rPr>
                        <a:t>Cliente/         Proveedor</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Este símbolo representa al proveedor, se coloca dentro del mapeo en la parte superior del lado izquierdo. El cliente está representado colocandolo en la parte superior del lado derecho. Para indicar el flujo de la información.</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762000">
                <a:tc>
                  <a:txBody>
                    <a:bodyPr/>
                    <a:lstStyle/>
                    <a:p>
                      <a:pPr algn="ctr" fontAlgn="ctr"/>
                      <a:r>
                        <a:rPr lang="es-MX" sz="1400" u="none" strike="noStrike">
                          <a:effectLst>
                            <a:outerShdw blurRad="38100" dist="38100" dir="2700000" algn="tl">
                              <a:srgbClr val="000000">
                                <a:alpha val="43137"/>
                              </a:srgbClr>
                            </a:outerShdw>
                          </a:effectLst>
                        </a:rPr>
                        <a:t>Caja de Procesos</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Símbolo que representa un proceso, operación, máquina o departamento, a través del cual fluye el material</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1333500">
                <a:tc>
                  <a:txBody>
                    <a:bodyPr/>
                    <a:lstStyle/>
                    <a:p>
                      <a:pPr algn="ctr" fontAlgn="ctr"/>
                      <a:r>
                        <a:rPr lang="es-MX" sz="1400" u="none" strike="noStrike" dirty="0">
                          <a:effectLst>
                            <a:outerShdw blurRad="38100" dist="38100" dir="2700000" algn="tl">
                              <a:srgbClr val="000000">
                                <a:alpha val="43137"/>
                              </a:srgbClr>
                            </a:outerShdw>
                          </a:effectLst>
                        </a:rPr>
                        <a:t>Caja de datos</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Se coloca debajo de la operación a realizar y contiene información para el análisis y aplicación del método. La información básica contenida es la demanda por periodo, la información del material que se maneja, etc. </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bl>
          </a:graphicData>
        </a:graphic>
      </p:graphicFrame>
      <p:pic>
        <p:nvPicPr>
          <p:cNvPr id="6" name="3 Imagen"/>
          <p:cNvPicPr>
            <a:picLocks noChangeAspect="1"/>
          </p:cNvPicPr>
          <p:nvPr/>
        </p:nvPicPr>
        <p:blipFill rotWithShape="1">
          <a:blip r:embed="rId2">
            <a:extLst>
              <a:ext uri="{28A0092B-C50C-407E-A947-70E740481C1C}">
                <a14:useLocalDpi xmlns:a14="http://schemas.microsoft.com/office/drawing/2010/main" val="0"/>
              </a:ext>
            </a:extLst>
          </a:blip>
          <a:srcRect l="46446" t="21246" r="49633" b="75703"/>
          <a:stretch/>
        </p:blipFill>
        <p:spPr>
          <a:xfrm>
            <a:off x="5815756" y="4797152"/>
            <a:ext cx="1181100" cy="996950"/>
          </a:xfrm>
          <a:prstGeom prst="rect">
            <a:avLst/>
          </a:prstGeom>
        </p:spPr>
      </p:pic>
      <p:pic>
        <p:nvPicPr>
          <p:cNvPr id="7" name="4 Imagen"/>
          <p:cNvPicPr>
            <a:picLocks noChangeAspect="1"/>
          </p:cNvPicPr>
          <p:nvPr/>
        </p:nvPicPr>
        <p:blipFill rotWithShape="1">
          <a:blip r:embed="rId2">
            <a:extLst>
              <a:ext uri="{28A0092B-C50C-407E-A947-70E740481C1C}">
                <a14:useLocalDpi xmlns:a14="http://schemas.microsoft.com/office/drawing/2010/main" val="0"/>
              </a:ext>
            </a:extLst>
          </a:blip>
          <a:srcRect l="46324" t="16952" r="49511" b="80562"/>
          <a:stretch/>
        </p:blipFill>
        <p:spPr>
          <a:xfrm>
            <a:off x="5832201" y="3877194"/>
            <a:ext cx="1190625" cy="647700"/>
          </a:xfrm>
          <a:prstGeom prst="rect">
            <a:avLst/>
          </a:prstGeom>
        </p:spPr>
      </p:pic>
      <p:pic>
        <p:nvPicPr>
          <p:cNvPr id="8" name="5 Imagen"/>
          <p:cNvPicPr>
            <a:picLocks noChangeAspect="1"/>
          </p:cNvPicPr>
          <p:nvPr/>
        </p:nvPicPr>
        <p:blipFill rotWithShape="1">
          <a:blip r:embed="rId2">
            <a:extLst>
              <a:ext uri="{28A0092B-C50C-407E-A947-70E740481C1C}">
                <a14:useLocalDpi xmlns:a14="http://schemas.microsoft.com/office/drawing/2010/main" val="0"/>
              </a:ext>
            </a:extLst>
          </a:blip>
          <a:srcRect l="46936" t="12996" r="49511" b="83387"/>
          <a:stretch/>
        </p:blipFill>
        <p:spPr>
          <a:xfrm>
            <a:off x="5868144" y="2492896"/>
            <a:ext cx="1076325" cy="1187450"/>
          </a:xfrm>
          <a:prstGeom prst="rect">
            <a:avLst/>
          </a:prstGeom>
        </p:spPr>
      </p:pic>
    </p:spTree>
    <p:extLst>
      <p:ext uri="{BB962C8B-B14F-4D97-AF65-F5344CB8AC3E}">
        <p14:creationId xmlns:p14="http://schemas.microsoft.com/office/powerpoint/2010/main" val="10758648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3761720"/>
              </p:ext>
            </p:extLst>
          </p:nvPr>
        </p:nvGraphicFramePr>
        <p:xfrm>
          <a:off x="1403649" y="1519238"/>
          <a:ext cx="6048671" cy="4162425"/>
        </p:xfrm>
        <a:graphic>
          <a:graphicData uri="http://schemas.openxmlformats.org/drawingml/2006/table">
            <a:tbl>
              <a:tblPr>
                <a:tableStyleId>{5C22544A-7EE6-4342-B048-85BDC9FD1C3A}</a:tableStyleId>
              </a:tblPr>
              <a:tblGrid>
                <a:gridCol w="1296143">
                  <a:extLst>
                    <a:ext uri="{9D8B030D-6E8A-4147-A177-3AD203B41FA5}">
                      <a16:colId xmlns:a16="http://schemas.microsoft.com/office/drawing/2014/main" val="20000"/>
                    </a:ext>
                  </a:extLst>
                </a:gridCol>
                <a:gridCol w="2823492">
                  <a:extLst>
                    <a:ext uri="{9D8B030D-6E8A-4147-A177-3AD203B41FA5}">
                      <a16:colId xmlns:a16="http://schemas.microsoft.com/office/drawing/2014/main" val="20001"/>
                    </a:ext>
                  </a:extLst>
                </a:gridCol>
                <a:gridCol w="1929036">
                  <a:extLst>
                    <a:ext uri="{9D8B030D-6E8A-4147-A177-3AD203B41FA5}">
                      <a16:colId xmlns:a16="http://schemas.microsoft.com/office/drawing/2014/main" val="20002"/>
                    </a:ext>
                  </a:extLst>
                </a:gridCol>
              </a:tblGrid>
              <a:tr h="762000">
                <a:tc>
                  <a:txBody>
                    <a:bodyPr/>
                    <a:lstStyle/>
                    <a:p>
                      <a:pPr algn="ctr" fontAlgn="ctr"/>
                      <a:r>
                        <a:rPr lang="es-MX" sz="1400" u="none" strike="noStrike" dirty="0">
                          <a:effectLst>
                            <a:outerShdw blurRad="38100" dist="38100" dir="2700000" algn="tl">
                              <a:srgbClr val="000000">
                                <a:alpha val="43137"/>
                              </a:srgbClr>
                            </a:outerShdw>
                          </a:effectLst>
                        </a:rPr>
                        <a:t>Celda de Trabajo</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Indica múltiples procesos que están dentro de la celda de trabajo. Dichas celdas procesan productos limitados por familias.</a:t>
                      </a:r>
                      <a:endParaRPr lang="es-MX" sz="1400" b="0" i="0" u="none" strike="noStrike">
                        <a:solidFill>
                          <a:srgbClr val="000000"/>
                        </a:solidFill>
                        <a:effectLst/>
                        <a:latin typeface="Calibri"/>
                      </a:endParaRPr>
                    </a:p>
                  </a:txBody>
                  <a:tcPr marL="0" marR="0" marT="0" marB="0" anchor="ctr"/>
                </a:tc>
                <a:tc>
                  <a:txBody>
                    <a:bodyPr/>
                    <a:lstStyle/>
                    <a:p>
                      <a:pPr algn="l" fontAlgn="b"/>
                      <a:r>
                        <a:rPr lang="es-MX" sz="1100" u="none" strike="noStrike">
                          <a:effectLst/>
                        </a:rPr>
                        <a:t> </a:t>
                      </a:r>
                      <a:endParaRPr lang="es-MX" sz="1100" b="0" i="0" u="none" strike="noStrike">
                        <a:solidFill>
                          <a:srgbClr val="000000"/>
                        </a:solidFill>
                        <a:effectLst/>
                        <a:latin typeface="Calibri"/>
                      </a:endParaRPr>
                    </a:p>
                  </a:txBody>
                  <a:tcPr marL="0" marR="0" marT="0" marB="0"/>
                </a:tc>
                <a:extLst>
                  <a:ext uri="{0D108BD9-81ED-4DB2-BD59-A6C34878D82A}">
                    <a16:rowId xmlns:a16="http://schemas.microsoft.com/office/drawing/2014/main" val="10000"/>
                  </a:ext>
                </a:extLst>
              </a:tr>
              <a:tr h="952500">
                <a:tc>
                  <a:txBody>
                    <a:bodyPr/>
                    <a:lstStyle/>
                    <a:p>
                      <a:pPr algn="ctr" fontAlgn="ctr"/>
                      <a:r>
                        <a:rPr lang="es-MX" sz="1400" u="none" strike="noStrike">
                          <a:effectLst>
                            <a:outerShdw blurRad="38100" dist="38100" dir="2700000" algn="tl">
                              <a:srgbClr val="000000">
                                <a:alpha val="43137"/>
                              </a:srgbClr>
                            </a:outerShdw>
                          </a:effectLst>
                        </a:rPr>
                        <a:t>Inventario</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Estos símbolos representan el inventario en dos procesos. En el mapeo de los estados actuales, también el almacén para materias primas y productos terminados.</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1143000">
                <a:tc>
                  <a:txBody>
                    <a:bodyPr/>
                    <a:lstStyle/>
                    <a:p>
                      <a:pPr algn="ctr" fontAlgn="ctr"/>
                      <a:r>
                        <a:rPr lang="pt-BR" sz="1400" u="none" strike="noStrike">
                          <a:effectLst>
                            <a:outerShdw blurRad="38100" dist="38100" dir="2700000" algn="tl">
                              <a:srgbClr val="000000">
                                <a:alpha val="43137"/>
                              </a:srgbClr>
                            </a:outerShdw>
                          </a:effectLst>
                        </a:rPr>
                        <a:t>Cargamentos de fletes o transporte</a:t>
                      </a:r>
                      <a:endParaRPr lang="pt-BR"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Símbolo que representa el movimiento de materias primas, desde proveedores hasta la fábrica. O el movimiento de embarque de productos terminados desde la fábrica hasta el cliente. </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962025">
                <a:tc>
                  <a:txBody>
                    <a:bodyPr/>
                    <a:lstStyle/>
                    <a:p>
                      <a:pPr algn="ctr" fontAlgn="ctr"/>
                      <a:r>
                        <a:rPr lang="es-MX" sz="1400" u="none" strike="noStrike" dirty="0">
                          <a:effectLst>
                            <a:outerShdw blurRad="38100" dist="38100" dir="2700000" algn="tl">
                              <a:srgbClr val="000000">
                                <a:alpha val="43137"/>
                              </a:srgbClr>
                            </a:outerShdw>
                          </a:effectLst>
                        </a:rPr>
                        <a:t>Flecha de empuje </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Símbolo que significa "empuje" de material de una operación a otra.</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bl>
          </a:graphicData>
        </a:graphic>
      </p:graphicFrame>
      <p:pic>
        <p:nvPicPr>
          <p:cNvPr id="5" name="1 Imagen"/>
          <p:cNvPicPr>
            <a:picLocks noChangeAspect="1"/>
          </p:cNvPicPr>
          <p:nvPr/>
        </p:nvPicPr>
        <p:blipFill rotWithShape="1">
          <a:blip r:embed="rId2">
            <a:extLst>
              <a:ext uri="{28A0092B-C50C-407E-A947-70E740481C1C}">
                <a14:useLocalDpi xmlns:a14="http://schemas.microsoft.com/office/drawing/2010/main" val="0"/>
              </a:ext>
            </a:extLst>
          </a:blip>
          <a:srcRect l="46201" t="38537" r="50001" b="59768"/>
          <a:stretch/>
        </p:blipFill>
        <p:spPr>
          <a:xfrm>
            <a:off x="5841016" y="3827094"/>
            <a:ext cx="1400175" cy="790575"/>
          </a:xfrm>
          <a:prstGeom prst="rect">
            <a:avLst/>
          </a:prstGeom>
        </p:spPr>
      </p:pic>
      <p:pic>
        <p:nvPicPr>
          <p:cNvPr id="6" name="2 Imagen"/>
          <p:cNvPicPr>
            <a:picLocks noChangeAspect="1"/>
          </p:cNvPicPr>
          <p:nvPr/>
        </p:nvPicPr>
        <p:blipFill rotWithShape="1">
          <a:blip r:embed="rId2">
            <a:extLst>
              <a:ext uri="{28A0092B-C50C-407E-A947-70E740481C1C}">
                <a14:useLocalDpi xmlns:a14="http://schemas.microsoft.com/office/drawing/2010/main" val="0"/>
              </a:ext>
            </a:extLst>
          </a:blip>
          <a:srcRect l="46323" t="29835" r="50123" b="68018"/>
          <a:stretch/>
        </p:blipFill>
        <p:spPr>
          <a:xfrm>
            <a:off x="5947803" y="1583957"/>
            <a:ext cx="1019175" cy="668337"/>
          </a:xfrm>
          <a:prstGeom prst="rect">
            <a:avLst/>
          </a:prstGeom>
        </p:spPr>
      </p:pic>
      <p:pic>
        <p:nvPicPr>
          <p:cNvPr id="7" name="6 Imagen"/>
          <p:cNvPicPr>
            <a:picLocks noChangeAspect="1"/>
          </p:cNvPicPr>
          <p:nvPr/>
        </p:nvPicPr>
        <p:blipFill rotWithShape="1">
          <a:blip r:embed="rId2">
            <a:extLst>
              <a:ext uri="{28A0092B-C50C-407E-A947-70E740481C1C}">
                <a14:useLocalDpi xmlns:a14="http://schemas.microsoft.com/office/drawing/2010/main" val="0"/>
              </a:ext>
            </a:extLst>
          </a:blip>
          <a:srcRect l="45833" t="33225" r="49755" b="64063"/>
          <a:stretch/>
        </p:blipFill>
        <p:spPr>
          <a:xfrm>
            <a:off x="5890654" y="2497989"/>
            <a:ext cx="1133475" cy="755650"/>
          </a:xfrm>
          <a:prstGeom prst="rect">
            <a:avLst/>
          </a:prstGeom>
        </p:spPr>
      </p:pic>
      <p:pic>
        <p:nvPicPr>
          <p:cNvPr id="8" name="11 Imagen"/>
          <p:cNvPicPr>
            <a:picLocks noChangeAspect="1"/>
          </p:cNvPicPr>
          <p:nvPr/>
        </p:nvPicPr>
        <p:blipFill rotWithShape="1">
          <a:blip r:embed="rId3">
            <a:extLst>
              <a:ext uri="{28A0092B-C50C-407E-A947-70E740481C1C}">
                <a14:useLocalDpi xmlns:a14="http://schemas.microsoft.com/office/drawing/2010/main" val="0"/>
              </a:ext>
            </a:extLst>
          </a:blip>
          <a:srcRect l="46201" t="14579" r="50123" b="83613"/>
          <a:stretch/>
        </p:blipFill>
        <p:spPr>
          <a:xfrm>
            <a:off x="5841016" y="4845757"/>
            <a:ext cx="1303338" cy="695325"/>
          </a:xfrm>
          <a:prstGeom prst="rect">
            <a:avLst/>
          </a:prstGeom>
        </p:spPr>
      </p:pic>
    </p:spTree>
    <p:extLst>
      <p:ext uri="{BB962C8B-B14F-4D97-AF65-F5344CB8AC3E}">
        <p14:creationId xmlns:p14="http://schemas.microsoft.com/office/powerpoint/2010/main" val="16453561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13555214"/>
              </p:ext>
            </p:extLst>
          </p:nvPr>
        </p:nvGraphicFramePr>
        <p:xfrm>
          <a:off x="1281040" y="1556792"/>
          <a:ext cx="6623122" cy="4016474"/>
        </p:xfrm>
        <a:graphic>
          <a:graphicData uri="http://schemas.openxmlformats.org/drawingml/2006/table">
            <a:tbl>
              <a:tblPr>
                <a:tableStyleId>{5C22544A-7EE6-4342-B048-85BDC9FD1C3A}</a:tableStyleId>
              </a:tblPr>
              <a:tblGrid>
                <a:gridCol w="1306724">
                  <a:extLst>
                    <a:ext uri="{9D8B030D-6E8A-4147-A177-3AD203B41FA5}">
                      <a16:colId xmlns:a16="http://schemas.microsoft.com/office/drawing/2014/main" val="20000"/>
                    </a:ext>
                  </a:extLst>
                </a:gridCol>
                <a:gridCol w="3204159">
                  <a:extLst>
                    <a:ext uri="{9D8B030D-6E8A-4147-A177-3AD203B41FA5}">
                      <a16:colId xmlns:a16="http://schemas.microsoft.com/office/drawing/2014/main" val="20001"/>
                    </a:ext>
                  </a:extLst>
                </a:gridCol>
                <a:gridCol w="2112239">
                  <a:extLst>
                    <a:ext uri="{9D8B030D-6E8A-4147-A177-3AD203B41FA5}">
                      <a16:colId xmlns:a16="http://schemas.microsoft.com/office/drawing/2014/main" val="20002"/>
                    </a:ext>
                  </a:extLst>
                </a:gridCol>
              </a:tblGrid>
              <a:tr h="968474">
                <a:tc>
                  <a:txBody>
                    <a:bodyPr/>
                    <a:lstStyle/>
                    <a:p>
                      <a:pPr algn="ctr" fontAlgn="ctr"/>
                      <a:r>
                        <a:rPr lang="es-MX" sz="1400" u="none" strike="noStrike" dirty="0">
                          <a:effectLst>
                            <a:outerShdw blurRad="38100" dist="38100" dir="2700000" algn="tl">
                              <a:srgbClr val="000000">
                                <a:alpha val="43137"/>
                              </a:srgbClr>
                            </a:outerShdw>
                          </a:effectLst>
                        </a:rPr>
                        <a:t>Jalar material</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Los supermercados se conectan con estos íconos y significa que el proceso siguiente "jala" y el anterior debe trabajar la reposición de la cantidad jalada.</a:t>
                      </a:r>
                      <a:endParaRPr lang="es-MX" sz="1400" b="0" i="0" u="none" strike="noStrike">
                        <a:solidFill>
                          <a:srgbClr val="000000"/>
                        </a:solidFill>
                        <a:effectLst/>
                        <a:latin typeface="Calibri"/>
                      </a:endParaRPr>
                    </a:p>
                  </a:txBody>
                  <a:tcPr marL="0" marR="0" marT="0" marB="0" anchor="ctr"/>
                </a:tc>
                <a:tc>
                  <a:txBody>
                    <a:bodyPr/>
                    <a:lstStyle/>
                    <a:p>
                      <a:pPr algn="l" fontAlgn="b"/>
                      <a:r>
                        <a:rPr lang="es-MX" sz="1100" u="none" strike="noStrike">
                          <a:effectLst/>
                        </a:rPr>
                        <a:t> </a:t>
                      </a:r>
                      <a:endParaRPr lang="es-MX" sz="1100" b="0" i="0" u="none" strike="noStrike">
                        <a:solidFill>
                          <a:srgbClr val="000000"/>
                        </a:solidFill>
                        <a:effectLst/>
                        <a:latin typeface="Calibri"/>
                      </a:endParaRPr>
                    </a:p>
                  </a:txBody>
                  <a:tcPr marL="0" marR="0" marT="0" marB="0"/>
                </a:tc>
                <a:extLst>
                  <a:ext uri="{0D108BD9-81ED-4DB2-BD59-A6C34878D82A}">
                    <a16:rowId xmlns:a16="http://schemas.microsoft.com/office/drawing/2014/main" val="10000"/>
                  </a:ext>
                </a:extLst>
              </a:tr>
              <a:tr h="1333500">
                <a:tc>
                  <a:txBody>
                    <a:bodyPr/>
                    <a:lstStyle/>
                    <a:p>
                      <a:pPr algn="ctr" fontAlgn="ctr"/>
                      <a:r>
                        <a:rPr lang="es-MX" sz="1400" u="none" strike="noStrike">
                          <a:effectLst>
                            <a:outerShdw blurRad="38100" dist="38100" dir="2700000" algn="tl">
                              <a:srgbClr val="000000">
                                <a:alpha val="43137"/>
                              </a:srgbClr>
                            </a:outerShdw>
                          </a:effectLst>
                        </a:rPr>
                        <a:t>Línea de PEPS</a:t>
                      </a:r>
                      <a:endParaRPr lang="es-MX" sz="1400" b="0" i="0" u="none" strike="noStrike">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"Primeras entradas, primeras salidas". Se usa este símbolo cuando los procesos se conectan. Limita la introducción de información, ya que, el primer producto que se fabrica es el que primero se enviará a la siguiente operación.</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762000">
                <a:tc>
                  <a:txBody>
                    <a:bodyPr/>
                    <a:lstStyle/>
                    <a:p>
                      <a:pPr algn="ctr" fontAlgn="ctr"/>
                      <a:r>
                        <a:rPr lang="es-MX" sz="1400" u="none" strike="noStrike" dirty="0">
                          <a:effectLst>
                            <a:outerShdw blurRad="38100" dist="38100" dir="2700000" algn="tl">
                              <a:srgbClr val="000000">
                                <a:alpha val="43137"/>
                              </a:srgbClr>
                            </a:outerShdw>
                          </a:effectLst>
                        </a:rPr>
                        <a:t>Cargamento externo</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a:effectLst/>
                        </a:rPr>
                        <a:t>Símbolo que se refiere al transporte, ya sea de servicio al cliente o del surtimiento de materia prima a la planta.</a:t>
                      </a:r>
                      <a:endParaRPr lang="es-MX" sz="1400" b="0" i="0" u="none" strike="noStrike">
                        <a:solidFill>
                          <a:srgbClr val="000000"/>
                        </a:solidFill>
                        <a:effectLst/>
                        <a:latin typeface="Calibri"/>
                      </a:endParaRPr>
                    </a:p>
                  </a:txBody>
                  <a:tcPr marL="0" marR="0" marT="0" marB="0" anchor="ctr"/>
                </a:tc>
                <a:tc>
                  <a:txBody>
                    <a:bodyPr/>
                    <a:lstStyle/>
                    <a:p>
                      <a:pPr algn="l" fontAlgn="b"/>
                      <a:endParaRPr lang="es-MX"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952500">
                <a:tc>
                  <a:txBody>
                    <a:bodyPr/>
                    <a:lstStyle/>
                    <a:p>
                      <a:pPr algn="ctr" fontAlgn="ctr"/>
                      <a:r>
                        <a:rPr lang="es-MX" sz="1400" u="none" strike="noStrike" dirty="0">
                          <a:effectLst>
                            <a:outerShdw blurRad="38100" dist="38100" dir="2700000" algn="tl">
                              <a:srgbClr val="000000">
                                <a:alpha val="43137"/>
                              </a:srgbClr>
                            </a:outerShdw>
                          </a:effectLst>
                        </a:rPr>
                        <a:t>Control de Producción</a:t>
                      </a:r>
                      <a:endParaRPr lang="es-MX" sz="1400" b="0"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ctr"/>
                      <a:r>
                        <a:rPr lang="es-MX" sz="1400" u="none" strike="noStrike" dirty="0">
                          <a:effectLst/>
                        </a:rPr>
                        <a:t>Señala que aquí existe un departamento de control de producción, del cual va a partir la información requerida para iniciar la fabricación de un producto.</a:t>
                      </a:r>
                      <a:endParaRPr lang="es-MX" sz="1400" b="0" i="0" u="none" strike="noStrike" dirty="0">
                        <a:solidFill>
                          <a:srgbClr val="000000"/>
                        </a:solidFill>
                        <a:effectLst/>
                        <a:latin typeface="Calibri"/>
                      </a:endParaRPr>
                    </a:p>
                  </a:txBody>
                  <a:tcPr marL="0" marR="0" marT="0" marB="0" anchor="ctr"/>
                </a:tc>
                <a:tc>
                  <a:txBody>
                    <a:bodyPr/>
                    <a:lstStyle/>
                    <a:p>
                      <a:pPr algn="l" fontAlgn="b"/>
                      <a:endParaRPr lang="es-MX" sz="11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bl>
          </a:graphicData>
        </a:graphic>
      </p:graphicFrame>
      <p:pic>
        <p:nvPicPr>
          <p:cNvPr id="7" name="12 Imagen"/>
          <p:cNvPicPr>
            <a:picLocks noChangeAspect="1"/>
          </p:cNvPicPr>
          <p:nvPr/>
        </p:nvPicPr>
        <p:blipFill rotWithShape="1">
          <a:blip r:embed="rId2">
            <a:extLst>
              <a:ext uri="{28A0092B-C50C-407E-A947-70E740481C1C}">
                <a14:useLocalDpi xmlns:a14="http://schemas.microsoft.com/office/drawing/2010/main" val="0"/>
              </a:ext>
            </a:extLst>
          </a:blip>
          <a:srcRect l="46446" t="24298" r="50613" b="73781"/>
          <a:stretch/>
        </p:blipFill>
        <p:spPr>
          <a:xfrm>
            <a:off x="6228184" y="1667989"/>
            <a:ext cx="1133475" cy="803275"/>
          </a:xfrm>
          <a:prstGeom prst="rect">
            <a:avLst/>
          </a:prstGeom>
        </p:spPr>
      </p:pic>
      <p:pic>
        <p:nvPicPr>
          <p:cNvPr id="8" name="13 Imagen"/>
          <p:cNvPicPr>
            <a:picLocks noChangeAspect="1"/>
          </p:cNvPicPr>
          <p:nvPr/>
        </p:nvPicPr>
        <p:blipFill rotWithShape="1">
          <a:blip r:embed="rId2">
            <a:extLst>
              <a:ext uri="{28A0092B-C50C-407E-A947-70E740481C1C}">
                <a14:useLocalDpi xmlns:a14="http://schemas.microsoft.com/office/drawing/2010/main" val="0"/>
              </a:ext>
            </a:extLst>
          </a:blip>
          <a:srcRect l="45833" t="29222" r="50441" b="68726"/>
          <a:stretch/>
        </p:blipFill>
        <p:spPr>
          <a:xfrm>
            <a:off x="6055959" y="2796988"/>
            <a:ext cx="1540377" cy="920044"/>
          </a:xfrm>
          <a:prstGeom prst="rect">
            <a:avLst/>
          </a:prstGeom>
        </p:spPr>
      </p:pic>
      <p:pic>
        <p:nvPicPr>
          <p:cNvPr id="9" name="14 Imagen"/>
          <p:cNvPicPr>
            <a:picLocks noChangeAspect="1"/>
          </p:cNvPicPr>
          <p:nvPr/>
        </p:nvPicPr>
        <p:blipFill rotWithShape="1">
          <a:blip r:embed="rId2">
            <a:extLst>
              <a:ext uri="{28A0092B-C50C-407E-A947-70E740481C1C}">
                <a14:useLocalDpi xmlns:a14="http://schemas.microsoft.com/office/drawing/2010/main" val="0"/>
              </a:ext>
            </a:extLst>
          </a:blip>
          <a:srcRect l="46219" t="33307" r="50490" b="65188"/>
          <a:stretch/>
        </p:blipFill>
        <p:spPr>
          <a:xfrm>
            <a:off x="6285334" y="3973039"/>
            <a:ext cx="1190625" cy="590550"/>
          </a:xfrm>
          <a:prstGeom prst="rect">
            <a:avLst/>
          </a:prstGeom>
        </p:spPr>
      </p:pic>
      <p:pic>
        <p:nvPicPr>
          <p:cNvPr id="10" name="15 Imagen"/>
          <p:cNvPicPr>
            <a:picLocks noChangeAspect="1"/>
          </p:cNvPicPr>
          <p:nvPr/>
        </p:nvPicPr>
        <p:blipFill rotWithShape="1">
          <a:blip r:embed="rId2">
            <a:extLst>
              <a:ext uri="{28A0092B-C50C-407E-A947-70E740481C1C}">
                <a14:useLocalDpi xmlns:a14="http://schemas.microsoft.com/office/drawing/2010/main" val="0"/>
              </a:ext>
            </a:extLst>
          </a:blip>
          <a:srcRect l="45956" t="35825" r="50244" b="61915"/>
          <a:stretch/>
        </p:blipFill>
        <p:spPr>
          <a:xfrm>
            <a:off x="6228184" y="4658839"/>
            <a:ext cx="1381125" cy="890587"/>
          </a:xfrm>
          <a:prstGeom prst="rect">
            <a:avLst/>
          </a:prstGeom>
        </p:spPr>
      </p:pic>
    </p:spTree>
    <p:extLst>
      <p:ext uri="{BB962C8B-B14F-4D97-AF65-F5344CB8AC3E}">
        <p14:creationId xmlns:p14="http://schemas.microsoft.com/office/powerpoint/2010/main" val="3976900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7a115cb719b51f3f61fef5e9e632e54b9a3b"/>
</p:tagLst>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528</TotalTime>
  <Words>7579</Words>
  <Application>Microsoft Office PowerPoint</Application>
  <PresentationFormat>Presentación en pantalla (4:3)</PresentationFormat>
  <Paragraphs>643</Paragraphs>
  <Slides>112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112</vt:i4>
      </vt:variant>
    </vt:vector>
  </HeadingPairs>
  <TitlesOfParts>
    <vt:vector size="118" baseType="lpstr">
      <vt:lpstr>Arial</vt:lpstr>
      <vt:lpstr>Calibri</vt:lpstr>
      <vt:lpstr>Calibri Light</vt:lpstr>
      <vt:lpstr>Courier New</vt:lpstr>
      <vt:lpstr>Wingdings</vt:lpstr>
      <vt:lpstr>Retrospección</vt:lpstr>
      <vt:lpstr>CAPÍTULO VI</vt:lpstr>
      <vt:lpstr>6.1 ¿Qué es la cadena logística?</vt:lpstr>
      <vt:lpstr>Presentación de PowerPoint</vt:lpstr>
      <vt:lpstr>6.1.1  El futuro de los sistemas de producción “Lean Manufacturing”</vt:lpstr>
      <vt:lpstr>Presentación de PowerPoint</vt:lpstr>
      <vt:lpstr>Presentación de PowerPoint</vt:lpstr>
      <vt:lpstr>6.2.1  Tipos de Sistemas de Producción</vt:lpstr>
      <vt:lpstr>Presentación de PowerPoint</vt:lpstr>
      <vt:lpstr>Presentación de PowerPoint</vt:lpstr>
      <vt:lpstr>Presentación de PowerPoint</vt:lpstr>
      <vt:lpstr>Presentación de PowerPoint</vt:lpstr>
      <vt:lpstr>6.2.2 Gestión de los sistemas de producción </vt:lpstr>
      <vt:lpstr>Presentación de PowerPoint</vt:lpstr>
      <vt:lpstr>Presentación de PowerPoint</vt:lpstr>
      <vt:lpstr>Presentación de PowerPoint</vt:lpstr>
      <vt:lpstr>6.2.3 MRP I (Material  Requirements Planning)</vt:lpstr>
      <vt:lpstr>Presentación de PowerPoint</vt:lpstr>
      <vt:lpstr>Estructura de un sistema MRP</vt:lpstr>
      <vt:lpstr>Presentación de PowerPoint</vt:lpstr>
      <vt:lpstr>Presentación de PowerPoint</vt:lpstr>
      <vt:lpstr>Presentación de PowerPoint</vt:lpstr>
      <vt:lpstr>Presentación de PowerPoint</vt:lpstr>
      <vt:lpstr>6.2.4 MRP II (Manufacturing Resources Planning)</vt:lpstr>
      <vt:lpstr>Presentación de PowerPoint</vt:lpstr>
      <vt:lpstr>Lógica de  un MRP II </vt:lpstr>
      <vt:lpstr>6.2.4.1 Puesta en marcha del sistema MRP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cinco S’s mejoran…</vt:lpstr>
      <vt:lpstr>Just in Time (Justo a Tiempo)</vt:lpstr>
      <vt:lpstr>Presentación de PowerPoint</vt:lpstr>
      <vt:lpstr>Los Siete Pilares del JIT</vt:lpstr>
      <vt:lpstr>1. Demanda = Oferta</vt:lpstr>
      <vt:lpstr>Donde…</vt:lpstr>
      <vt:lpstr>Presentación de PowerPoint</vt:lpstr>
      <vt:lpstr>2. Desperdicios: el peor enemigo</vt:lpstr>
      <vt:lpstr>Presentación de PowerPoint</vt:lpstr>
      <vt:lpstr>3. Proceso continuo, no por lotes</vt:lpstr>
      <vt:lpstr>4. Mejora Continua</vt:lpstr>
      <vt:lpstr>5. El ser humano es primero</vt:lpstr>
      <vt:lpstr>6. Sobreproducción = Ineficiencia</vt:lpstr>
      <vt:lpstr>7. No Vender el Futuro</vt:lpstr>
      <vt:lpstr>Sistema PULL</vt:lpstr>
      <vt:lpstr>Presentación de PowerPoint</vt:lpstr>
      <vt:lpstr>Kanban</vt:lpstr>
      <vt:lpstr>Implementación del Kanban</vt:lpstr>
      <vt:lpstr>Cuatro Pasos para Implementación</vt:lpstr>
      <vt:lpstr>Presentación de PowerPoint</vt:lpstr>
      <vt:lpstr>Funciones del Kanban</vt:lpstr>
      <vt:lpstr>Presentación de PowerPoint</vt:lpstr>
      <vt:lpstr>Tipos de Kanban</vt:lpstr>
      <vt:lpstr>Contenido de la Etiqueta Kanban</vt:lpstr>
      <vt:lpstr>Reglas del Kanban</vt:lpstr>
      <vt:lpstr>Flujo del Kanban</vt:lpstr>
      <vt:lpstr>Mantenimiento Productivo Total (TPM)</vt:lpstr>
      <vt:lpstr>Importancia del TMP</vt:lpstr>
      <vt:lpstr>Objetivos del TPM</vt:lpstr>
      <vt:lpstr>Pilares del TPM</vt:lpstr>
      <vt:lpstr>Mantenimiento de Calidad (Hinshitsu Hozen)</vt:lpstr>
      <vt:lpstr>El Mantenimiento de Calidad es…</vt:lpstr>
      <vt:lpstr>Presentación de PowerPoint</vt:lpstr>
      <vt:lpstr>El Mantenimiento de Calidad no es…</vt:lpstr>
      <vt:lpstr>Principios del Mantenimiento de Calidad</vt:lpstr>
      <vt:lpstr>Pasos para Implementación TPM</vt:lpstr>
      <vt:lpstr>Producción Nivelada (Heijunka)</vt:lpstr>
      <vt:lpstr>Dispositivos para Prevenir Errores (Poka Yoke)</vt:lpstr>
      <vt:lpstr>Funciones del Poka Yoke</vt:lpstr>
      <vt:lpstr>Clasificación de los Métodos Poka Yoke</vt:lpstr>
      <vt:lpstr>Medidores de los Sistemas Poka Yoke</vt:lpstr>
      <vt:lpstr>Presentación de PowerPoint</vt:lpstr>
      <vt:lpstr>Características de un Poka Yoke</vt:lpstr>
      <vt:lpstr>Cambio Rápido de Herramienta (SMED)</vt:lpstr>
      <vt:lpstr>Aproximación en Tres Pasos</vt:lpstr>
      <vt:lpstr>Fases para la Implementación de SMED</vt:lpstr>
      <vt:lpstr>Presentación de PowerPoint</vt:lpstr>
      <vt:lpstr>Mejora Continua (Kaizen)</vt:lpstr>
      <vt:lpstr>Mandamientos del Kaizen</vt:lpstr>
      <vt:lpstr>Presentación de PowerPoint</vt:lpstr>
      <vt:lpstr>Pasos para la implementación del Kaizen</vt:lpstr>
      <vt:lpstr>Principios Básicos para la Implementación del Kaizen</vt:lpstr>
      <vt:lpstr>Mapa de Procesos</vt:lpstr>
      <vt:lpstr>Mapeo de la Cadena de Valor</vt:lpstr>
      <vt:lpstr>Operación Estándar</vt:lpstr>
      <vt:lpstr>Tiempo Ciclo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6.4.3 Logística Electrónica (e-logística)</vt:lpstr>
      <vt:lpstr>6.4.4 Logística Inversa</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pamela</dc:creator>
  <cp:lastModifiedBy>hvela</cp:lastModifiedBy>
  <cp:revision>153</cp:revision>
  <dcterms:created xsi:type="dcterms:W3CDTF">2011-10-19T16:51:13Z</dcterms:created>
  <dcterms:modified xsi:type="dcterms:W3CDTF">2017-06-01T18:17:05Z</dcterms:modified>
</cp:coreProperties>
</file>