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258" r:id="rId3"/>
    <p:sldId id="259" r:id="rId4"/>
    <p:sldId id="264" r:id="rId5"/>
    <p:sldId id="265" r:id="rId6"/>
    <p:sldId id="260" r:id="rId7"/>
    <p:sldId id="262" r:id="rId8"/>
  </p:sldIdLst>
  <p:sldSz cx="12192000" cy="6858000"/>
  <p:notesSz cx="6858000" cy="9144000"/>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90" y="2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3B35E6-891A-496B-A557-E65B0B5609C1}" type="datetimeFigureOut">
              <a:rPr lang="es-ES" smtClean="0"/>
              <a:t>04/10/2017</a:t>
            </a:fld>
            <a:endParaRPr lang="es-E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34765F-8420-4274-847F-B5520002F621}" type="slidenum">
              <a:rPr lang="es-ES" smtClean="0"/>
              <a:t>‹Nº›</a:t>
            </a:fld>
            <a:endParaRPr lang="es-ES"/>
          </a:p>
        </p:txBody>
      </p:sp>
    </p:spTree>
    <p:extLst>
      <p:ext uri="{BB962C8B-B14F-4D97-AF65-F5344CB8AC3E}">
        <p14:creationId xmlns:p14="http://schemas.microsoft.com/office/powerpoint/2010/main" val="467271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FEF150D-4485-4EC4-86CB-769B118D19BA}" type="datetime1">
              <a:rPr lang="es-MX" smtClean="0"/>
              <a:t>04/10/2017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84545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F89928C-2953-4F78-AFB8-E9C8CB02EFD3}" type="datetime1">
              <a:rPr lang="es-MX" smtClean="0"/>
              <a:t>04/10/2017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2467831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0E8D0C-3E56-40E2-9546-1C1D12B85C07}" type="datetime1">
              <a:rPr lang="es-MX" smtClean="0"/>
              <a:t>04/10/2017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2720974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0AE4466-A061-4A59-88D2-3557257D1A89}" type="datetime1">
              <a:rPr lang="es-MX" smtClean="0"/>
              <a:t>04/10/2017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381283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0A9EB7BF-5411-4C09-8E07-A4F07D7888BE}" type="datetime1">
              <a:rPr lang="es-MX" smtClean="0"/>
              <a:t>04/10/2017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191855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CF93684-BC4F-4506-937C-C412C27B6262}" type="datetime1">
              <a:rPr lang="es-MX" smtClean="0"/>
              <a:t>04/10/2017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322220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1734747-AC1E-49D7-9D4B-47C5BE56E55B}" type="datetime1">
              <a:rPr lang="es-MX" smtClean="0"/>
              <a:t>04/10/2017</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327202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32FB661-B2E8-4931-80E9-3826CFF57BDA}" type="datetime1">
              <a:rPr lang="es-MX" smtClean="0"/>
              <a:t>04/10/2017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263662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DA7E0-1C29-4C91-A74F-6CC49E79B71B}" type="datetime1">
              <a:rPr lang="es-MX" smtClean="0"/>
              <a:t>04/10/2017</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81987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C2F9524-AF7E-4982-87F0-74EDECFC9582}" type="datetime1">
              <a:rPr lang="es-MX" smtClean="0"/>
              <a:t>04/10/2017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268498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93ABD01-E9E2-4B58-9AE5-75C753AED6EE}" type="datetime1">
              <a:rPr lang="es-MX" smtClean="0"/>
              <a:t>04/10/2017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4009580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5B54F-B1F0-4984-BA4B-06E51851088E}" type="datetime1">
              <a:rPr lang="es-MX" smtClean="0"/>
              <a:t>04/10/2017</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95CCE-1F15-4977-A3B8-2BEDAF7C9995}" type="slidenum">
              <a:rPr lang="es-MX" smtClean="0"/>
              <a:pPr/>
              <a:t>‹Nº›</a:t>
            </a:fld>
            <a:endParaRPr lang="es-MX"/>
          </a:p>
        </p:txBody>
      </p:sp>
    </p:spTree>
    <p:extLst>
      <p:ext uri="{BB962C8B-B14F-4D97-AF65-F5344CB8AC3E}">
        <p14:creationId xmlns:p14="http://schemas.microsoft.com/office/powerpoint/2010/main" val="9677110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3.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2.bin"/><Relationship Id="rId10" Type="http://schemas.openxmlformats.org/officeDocument/2006/relationships/image" Target="../media/image10.wmf"/><Relationship Id="rId4" Type="http://schemas.microsoft.com/office/2007/relationships/hdphoto" Target="../media/hdphoto1.wdp"/><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8C270BB-5D4A-483D-8734-03B826A28412}"/>
              </a:ext>
            </a:extLst>
          </p:cNvPr>
          <p:cNvPicPr>
            <a:picLocks noChangeAspect="1"/>
          </p:cNvPicPr>
          <p:nvPr/>
        </p:nvPicPr>
        <p:blipFill rotWithShape="1">
          <a:blip r:embed="rId2" cstate="print">
            <a:biLevel thresh="75000"/>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13180" r="-135"/>
          <a:stretch/>
        </p:blipFill>
        <p:spPr>
          <a:xfrm>
            <a:off x="7082771" y="3313070"/>
            <a:ext cx="3459105" cy="2929418"/>
          </a:xfrm>
          <a:prstGeom prst="rect">
            <a:avLst/>
          </a:prstGeom>
        </p:spPr>
      </p:pic>
      <p:sp>
        <p:nvSpPr>
          <p:cNvPr id="2" name="Título 1">
            <a:extLst>
              <a:ext uri="{FF2B5EF4-FFF2-40B4-BE49-F238E27FC236}">
                <a16:creationId xmlns:a16="http://schemas.microsoft.com/office/drawing/2014/main" id="{8A0127D0-615F-4FBA-8212-154EFCBF4C2B}"/>
              </a:ext>
            </a:extLst>
          </p:cNvPr>
          <p:cNvSpPr>
            <a:spLocks noGrp="1"/>
          </p:cNvSpPr>
          <p:nvPr>
            <p:ph type="ctrTitle"/>
          </p:nvPr>
        </p:nvSpPr>
        <p:spPr>
          <a:xfrm>
            <a:off x="1692965" y="983370"/>
            <a:ext cx="6192078" cy="1898374"/>
          </a:xfrm>
        </p:spPr>
        <p:txBody>
          <a:bodyPr>
            <a:normAutofit fontScale="90000"/>
          </a:bodyPr>
          <a:lstStyle/>
          <a:p>
            <a:pPr algn="l"/>
            <a:r>
              <a:rPr lang="es-MX" b="1" dirty="0"/>
              <a:t>CAPÍTULO 1: ACERCA DEL PROCESAMIENTO DE IMÁGENES</a:t>
            </a:r>
          </a:p>
        </p:txBody>
      </p:sp>
      <p:sp>
        <p:nvSpPr>
          <p:cNvPr id="3" name="Subtítulo 2">
            <a:extLst>
              <a:ext uri="{FF2B5EF4-FFF2-40B4-BE49-F238E27FC236}">
                <a16:creationId xmlns:a16="http://schemas.microsoft.com/office/drawing/2014/main" id="{8B26CEAD-AA6D-4DCD-80C6-8FD15CE7634A}"/>
              </a:ext>
            </a:extLst>
          </p:cNvPr>
          <p:cNvSpPr>
            <a:spLocks noGrp="1"/>
          </p:cNvSpPr>
          <p:nvPr>
            <p:ph type="subTitle" idx="1"/>
          </p:nvPr>
        </p:nvSpPr>
        <p:spPr>
          <a:xfrm>
            <a:off x="1692966" y="3014042"/>
            <a:ext cx="6530009" cy="1142999"/>
          </a:xfrm>
        </p:spPr>
        <p:txBody>
          <a:bodyPr>
            <a:normAutofit lnSpcReduction="10000"/>
          </a:bodyPr>
          <a:lstStyle/>
          <a:p>
            <a:pPr algn="l"/>
            <a:r>
              <a:rPr lang="es-MX" sz="2250" dirty="0"/>
              <a:t>TRATAMIENTO DE IMÁGENES CON MATLAB</a:t>
            </a:r>
          </a:p>
          <a:p>
            <a:pPr algn="l"/>
            <a:r>
              <a:rPr lang="es-MX" i="1" dirty="0"/>
              <a:t>Erik Cuevas, Margarita Arimatea Díaz Cortés y José Octavio Camarena</a:t>
            </a:r>
          </a:p>
        </p:txBody>
      </p:sp>
      <p:sp>
        <p:nvSpPr>
          <p:cNvPr id="7" name="Slide Number Placeholder 6"/>
          <p:cNvSpPr>
            <a:spLocks noGrp="1"/>
          </p:cNvSpPr>
          <p:nvPr>
            <p:ph type="sldNum" sz="quarter" idx="12"/>
          </p:nvPr>
        </p:nvSpPr>
        <p:spPr/>
        <p:txBody>
          <a:bodyPr/>
          <a:lstStyle/>
          <a:p>
            <a:fld id="{C9795CCE-1F15-4977-A3B8-2BEDAF7C9995}" type="slidenum">
              <a:rPr lang="es-MX" smtClean="0"/>
              <a:pPr/>
              <a:t>1</a:t>
            </a:fld>
            <a:endParaRPr lang="es-MX"/>
          </a:p>
        </p:txBody>
      </p:sp>
      <p:sp>
        <p:nvSpPr>
          <p:cNvPr id="6" name="Subtítulo 2">
            <a:extLst>
              <a:ext uri="{FF2B5EF4-FFF2-40B4-BE49-F238E27FC236}">
                <a16:creationId xmlns:a16="http://schemas.microsoft.com/office/drawing/2014/main" id="{0366309A-5639-45EE-AC5E-64765CB14E38}"/>
              </a:ext>
            </a:extLst>
          </p:cNvPr>
          <p:cNvSpPr txBox="1">
            <a:spLocks/>
          </p:cNvSpPr>
          <p:nvPr/>
        </p:nvSpPr>
        <p:spPr>
          <a:xfrm>
            <a:off x="1692967" y="4564546"/>
            <a:ext cx="4114391" cy="123741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sz="1350" b="1" dirty="0"/>
              <a:t>Objetivo: </a:t>
            </a:r>
            <a:r>
              <a:rPr lang="es-MX" sz="1350" dirty="0"/>
              <a:t>En este capítulo se realiza una introducción a la visión y el procesamiento de imágenes, así como al establecimiento de una serie de conceptos que serán usados a lo largo de libro. </a:t>
            </a:r>
            <a:endParaRPr lang="es-MX" sz="1350" i="1" dirty="0"/>
          </a:p>
        </p:txBody>
      </p:sp>
    </p:spTree>
    <p:extLst>
      <p:ext uri="{BB962C8B-B14F-4D97-AF65-F5344CB8AC3E}">
        <p14:creationId xmlns:p14="http://schemas.microsoft.com/office/powerpoint/2010/main" val="1050346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458783" y="902496"/>
            <a:ext cx="2159521" cy="1590261"/>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635816" y="982007"/>
            <a:ext cx="7334939" cy="988426"/>
          </a:xfrm>
        </p:spPr>
        <p:txBody>
          <a:bodyPr>
            <a:normAutofit/>
          </a:bodyPr>
          <a:lstStyle/>
          <a:p>
            <a:r>
              <a:rPr lang="es-ES" sz="3000" b="1" dirty="0"/>
              <a:t>1.1 SISTEMA DE VISIÓN Y PROCESAMIENTO              DE IMÁGENES</a:t>
            </a:r>
            <a:endParaRPr lang="es-MX" sz="3000" b="1" dirty="0"/>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635816" y="2146957"/>
            <a:ext cx="8635371" cy="1641119"/>
          </a:xfrm>
        </p:spPr>
        <p:txBody>
          <a:bodyPr>
            <a:normAutofit fontScale="85000" lnSpcReduction="20000"/>
          </a:bodyPr>
          <a:lstStyle/>
          <a:p>
            <a:r>
              <a:rPr lang="es-ES_tradnl" dirty="0"/>
              <a:t>Un sistema de visión y procesamiento de imagen se compone de una serie de subsistemas que operan sobre una escena con el objetivo de interpretar alguna característica notable. El sistema de procesamiento de imagen se divide en una serie de subsistemas, los cuales son: procesamiento de bajo nivel, procesamiento de nivel medio y procesamiento de alto nivel.</a:t>
            </a:r>
            <a:endParaRPr lang="es-ES" dirty="0"/>
          </a:p>
          <a:p>
            <a:pPr>
              <a:buNone/>
            </a:pPr>
            <a:endParaRPr lang="es-MX" dirty="0"/>
          </a:p>
        </p:txBody>
      </p:sp>
      <p:sp>
        <p:nvSpPr>
          <p:cNvPr id="6" name="Slide Number Placeholder 5"/>
          <p:cNvSpPr>
            <a:spLocks noGrp="1"/>
          </p:cNvSpPr>
          <p:nvPr>
            <p:ph type="sldNum" sz="quarter" idx="12"/>
          </p:nvPr>
        </p:nvSpPr>
        <p:spPr/>
        <p:txBody>
          <a:bodyPr/>
          <a:lstStyle/>
          <a:p>
            <a:fld id="{C9795CCE-1F15-4977-A3B8-2BEDAF7C9995}" type="slidenum">
              <a:rPr lang="es-MX" smtClean="0"/>
              <a:pPr/>
              <a:t>2</a:t>
            </a:fld>
            <a:endParaRPr lang="es-MX"/>
          </a:p>
        </p:txBody>
      </p:sp>
      <p:pic>
        <p:nvPicPr>
          <p:cNvPr id="1026" name="Picture 2"/>
          <p:cNvPicPr>
            <a:picLocks noChangeAspect="1" noChangeArrowheads="1"/>
          </p:cNvPicPr>
          <p:nvPr/>
        </p:nvPicPr>
        <p:blipFill>
          <a:blip r:embed="rId4" cstate="print"/>
          <a:srcRect/>
          <a:stretch>
            <a:fillRect/>
          </a:stretch>
        </p:blipFill>
        <p:spPr bwMode="auto">
          <a:xfrm>
            <a:off x="2934420" y="3904532"/>
            <a:ext cx="6230429" cy="1552854"/>
          </a:xfrm>
          <a:prstGeom prst="rect">
            <a:avLst/>
          </a:prstGeom>
          <a:noFill/>
          <a:ln w="9525">
            <a:noFill/>
            <a:miter lim="800000"/>
            <a:headEnd/>
            <a:tailEnd/>
          </a:ln>
        </p:spPr>
      </p:pic>
    </p:spTree>
    <p:extLst>
      <p:ext uri="{BB962C8B-B14F-4D97-AF65-F5344CB8AC3E}">
        <p14:creationId xmlns:p14="http://schemas.microsoft.com/office/powerpoint/2010/main" val="2273743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458783" y="902496"/>
            <a:ext cx="2159521" cy="1590261"/>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635816" y="445978"/>
            <a:ext cx="8912915" cy="988426"/>
          </a:xfrm>
        </p:spPr>
        <p:txBody>
          <a:bodyPr>
            <a:normAutofit/>
          </a:bodyPr>
          <a:lstStyle/>
          <a:p>
            <a:r>
              <a:rPr lang="es-ES" sz="3000" b="1" dirty="0"/>
              <a:t>1.2 PROCESAMIENTO DIGITAL DE IMÁGENES</a:t>
            </a:r>
            <a:endParaRPr lang="es-MX" sz="3000" b="1" dirty="0"/>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625305" y="1201029"/>
            <a:ext cx="8912915" cy="3709677"/>
          </a:xfrm>
        </p:spPr>
        <p:txBody>
          <a:bodyPr/>
          <a:lstStyle/>
          <a:p>
            <a:r>
              <a:rPr lang="es-ES_tradnl" dirty="0"/>
              <a:t>Para poder obtener imágenes digitales, se requiere de un proceso que involucra captura, muestreo, cuantificación y codificación. Una imagen puede definirse como una función bidimensional que cuantifica la intensidad de luz (el espectro visible es el más común). El valor de la intensidad de una imagen se obtiene por el indexado de las coordenadas e </a:t>
            </a:r>
            <a:r>
              <a:rPr lang="es-MX" dirty="0"/>
              <a:t>.</a:t>
            </a:r>
            <a:r>
              <a:rPr lang="es-ES_tradnl" dirty="0"/>
              <a:t> El modelo más común de representación de la imagen es por medio de una matriz, tal que:</a:t>
            </a:r>
            <a:endParaRPr lang="es-ES" dirty="0"/>
          </a:p>
          <a:p>
            <a:endParaRPr lang="es-MX" dirty="0"/>
          </a:p>
        </p:txBody>
      </p:sp>
      <p:sp>
        <p:nvSpPr>
          <p:cNvPr id="7" name="Slide Number Placeholder 6"/>
          <p:cNvSpPr>
            <a:spLocks noGrp="1"/>
          </p:cNvSpPr>
          <p:nvPr>
            <p:ph type="sldNum" sz="quarter" idx="12"/>
          </p:nvPr>
        </p:nvSpPr>
        <p:spPr/>
        <p:txBody>
          <a:bodyPr/>
          <a:lstStyle/>
          <a:p>
            <a:fld id="{C9795CCE-1F15-4977-A3B8-2BEDAF7C9995}" type="slidenum">
              <a:rPr lang="es-MX" smtClean="0"/>
              <a:pPr/>
              <a:t>3</a:t>
            </a:fld>
            <a:endParaRPr lang="es-MX"/>
          </a:p>
        </p:txBody>
      </p:sp>
      <p:sp>
        <p:nvSpPr>
          <p:cNvPr id="9218" name="Rectangle 2"/>
          <p:cNvSpPr>
            <a:spLocks noChangeArrowheads="1"/>
          </p:cNvSpPr>
          <p:nvPr/>
        </p:nvSpPr>
        <p:spPr bwMode="auto">
          <a:xfrm>
            <a:off x="1524001" y="718752"/>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s-ES" sz="1350"/>
          </a:p>
        </p:txBody>
      </p:sp>
      <p:graphicFrame>
        <p:nvGraphicFramePr>
          <p:cNvPr id="9217" name="Object 1"/>
          <p:cNvGraphicFramePr>
            <a:graphicFrameLocks noChangeAspect="1"/>
          </p:cNvGraphicFramePr>
          <p:nvPr>
            <p:extLst>
              <p:ext uri="{D42A27DB-BD31-4B8C-83A1-F6EECF244321}">
                <p14:modId xmlns:p14="http://schemas.microsoft.com/office/powerpoint/2010/main" val="506748225"/>
              </p:ext>
            </p:extLst>
          </p:nvPr>
        </p:nvGraphicFramePr>
        <p:xfrm>
          <a:off x="3452004" y="4590230"/>
          <a:ext cx="4833357" cy="1656272"/>
        </p:xfrm>
        <a:graphic>
          <a:graphicData uri="http://schemas.openxmlformats.org/presentationml/2006/ole">
            <mc:AlternateContent xmlns:mc="http://schemas.openxmlformats.org/markup-compatibility/2006">
              <mc:Choice xmlns:v="urn:schemas-microsoft-com:vml" Requires="v">
                <p:oleObj spid="_x0000_s9223" name="Equation" r:id="rId5" imgW="2489200" imgH="850900" progId="Equation.DSMT4">
                  <p:embed/>
                </p:oleObj>
              </mc:Choice>
              <mc:Fallback>
                <p:oleObj name="Equation" r:id="rId5" imgW="2489200" imgH="85090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2004" y="4590230"/>
                        <a:ext cx="4833357" cy="1656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29688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458783" y="902496"/>
            <a:ext cx="2159521" cy="1590261"/>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635816" y="982007"/>
            <a:ext cx="8912915" cy="988426"/>
          </a:xfrm>
        </p:spPr>
        <p:txBody>
          <a:bodyPr>
            <a:normAutofit/>
          </a:bodyPr>
          <a:lstStyle/>
          <a:p>
            <a:r>
              <a:rPr lang="es-ES" sz="3000" b="1" dirty="0"/>
              <a:t>1.3. VECINOS DE UN PIXEL</a:t>
            </a:r>
            <a:endParaRPr lang="es-MX" sz="3000" b="1" dirty="0"/>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635815" y="2146956"/>
            <a:ext cx="8912915" cy="1117064"/>
          </a:xfrm>
        </p:spPr>
        <p:txBody>
          <a:bodyPr>
            <a:normAutofit fontScale="85000" lnSpcReduction="20000"/>
          </a:bodyPr>
          <a:lstStyle/>
          <a:p>
            <a:r>
              <a:rPr lang="es-ES_tradnl" dirty="0"/>
              <a:t>La vecindad se define como la relación que tiene un pixel de manera posicional con los pixeles mas cercanos a él. Existen dos tipos de vecindad que posee un pixel en la imagen: la vecindad 4-vecinos y la 8-vecinos.</a:t>
            </a:r>
            <a:endParaRPr lang="es-ES" dirty="0"/>
          </a:p>
        </p:txBody>
      </p:sp>
      <p:sp>
        <p:nvSpPr>
          <p:cNvPr id="6" name="Slide Number Placeholder 5"/>
          <p:cNvSpPr>
            <a:spLocks noGrp="1"/>
          </p:cNvSpPr>
          <p:nvPr>
            <p:ph type="sldNum" sz="quarter" idx="12"/>
          </p:nvPr>
        </p:nvSpPr>
        <p:spPr/>
        <p:txBody>
          <a:bodyPr/>
          <a:lstStyle/>
          <a:p>
            <a:fld id="{C9795CCE-1F15-4977-A3B8-2BEDAF7C9995}" type="slidenum">
              <a:rPr lang="es-MX" smtClean="0"/>
              <a:pPr/>
              <a:t>4</a:t>
            </a:fld>
            <a:endParaRPr lang="es-MX"/>
          </a:p>
        </p:txBody>
      </p:sp>
      <p:pic>
        <p:nvPicPr>
          <p:cNvPr id="8193" name="Picture 1"/>
          <p:cNvPicPr>
            <a:picLocks noChangeAspect="1" noChangeArrowheads="1"/>
          </p:cNvPicPr>
          <p:nvPr/>
        </p:nvPicPr>
        <p:blipFill>
          <a:blip r:embed="rId4" cstate="print"/>
          <a:srcRect l="24127" t="53585" r="22524" b="25660"/>
          <a:stretch>
            <a:fillRect/>
          </a:stretch>
        </p:blipFill>
        <p:spPr bwMode="auto">
          <a:xfrm>
            <a:off x="2779144" y="3425765"/>
            <a:ext cx="6267802" cy="1371601"/>
          </a:xfrm>
          <a:prstGeom prst="rect">
            <a:avLst/>
          </a:prstGeom>
          <a:noFill/>
          <a:ln w="9525">
            <a:noFill/>
            <a:miter lim="800000"/>
            <a:headEnd/>
            <a:tailEnd/>
          </a:ln>
          <a:effectLst/>
        </p:spPr>
      </p:pic>
    </p:spTree>
    <p:extLst>
      <p:ext uri="{BB962C8B-B14F-4D97-AF65-F5344CB8AC3E}">
        <p14:creationId xmlns:p14="http://schemas.microsoft.com/office/powerpoint/2010/main" val="1643314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458783" y="902496"/>
            <a:ext cx="2159521" cy="1590261"/>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635816" y="982007"/>
            <a:ext cx="8912915" cy="988426"/>
          </a:xfrm>
        </p:spPr>
        <p:txBody>
          <a:bodyPr>
            <a:normAutofit/>
          </a:bodyPr>
          <a:lstStyle/>
          <a:p>
            <a:r>
              <a:rPr lang="es-MX" sz="3000" b="1" dirty="0"/>
              <a:t>1.4 CONECTIVIDAD</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635815" y="2146956"/>
            <a:ext cx="8912915" cy="1569951"/>
          </a:xfrm>
        </p:spPr>
        <p:txBody>
          <a:bodyPr>
            <a:normAutofit fontScale="85000" lnSpcReduction="10000"/>
          </a:bodyPr>
          <a:lstStyle/>
          <a:p>
            <a:r>
              <a:rPr lang="es-ES_tradnl" dirty="0"/>
              <a:t>La conectividad entre pixeles es un concepto utilizado ampliamente en la detección de regiones u objetos presentes en una determinada imagen. Por esta razón la conectividad se define como una situación de adyacencia y vecindad. Bajo esta observación existen dos tipos de conectividad: la conectividad 4 y la conectividad 8.</a:t>
            </a:r>
            <a:endParaRPr lang="es-ES" dirty="0"/>
          </a:p>
          <a:p>
            <a:pPr>
              <a:buNone/>
            </a:pPr>
            <a:endParaRPr lang="es-MX" dirty="0"/>
          </a:p>
        </p:txBody>
      </p:sp>
      <p:sp>
        <p:nvSpPr>
          <p:cNvPr id="6" name="Slide Number Placeholder 5"/>
          <p:cNvSpPr>
            <a:spLocks noGrp="1"/>
          </p:cNvSpPr>
          <p:nvPr>
            <p:ph type="sldNum" sz="quarter" idx="12"/>
          </p:nvPr>
        </p:nvSpPr>
        <p:spPr/>
        <p:txBody>
          <a:bodyPr/>
          <a:lstStyle/>
          <a:p>
            <a:fld id="{C9795CCE-1F15-4977-A3B8-2BEDAF7C9995}" type="slidenum">
              <a:rPr lang="es-MX" smtClean="0"/>
              <a:pPr/>
              <a:t>5</a:t>
            </a:fld>
            <a:endParaRPr lang="es-MX"/>
          </a:p>
        </p:txBody>
      </p:sp>
      <p:pic>
        <p:nvPicPr>
          <p:cNvPr id="7169" name="Picture 1"/>
          <p:cNvPicPr>
            <a:picLocks noChangeAspect="1" noChangeArrowheads="1"/>
          </p:cNvPicPr>
          <p:nvPr/>
        </p:nvPicPr>
        <p:blipFill>
          <a:blip r:embed="rId4" cstate="print"/>
          <a:srcRect l="14505" t="32327" r="14316" b="30818"/>
          <a:stretch>
            <a:fillRect/>
          </a:stretch>
        </p:blipFill>
        <p:spPr bwMode="auto">
          <a:xfrm>
            <a:off x="2559170" y="3723377"/>
            <a:ext cx="6508631" cy="1895654"/>
          </a:xfrm>
          <a:prstGeom prst="rect">
            <a:avLst/>
          </a:prstGeom>
          <a:noFill/>
          <a:ln w="9525">
            <a:noFill/>
            <a:miter lim="800000"/>
            <a:headEnd/>
            <a:tailEnd/>
          </a:ln>
          <a:effectLst/>
        </p:spPr>
      </p:pic>
    </p:spTree>
    <p:extLst>
      <p:ext uri="{BB962C8B-B14F-4D97-AF65-F5344CB8AC3E}">
        <p14:creationId xmlns:p14="http://schemas.microsoft.com/office/powerpoint/2010/main" val="3440804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458783" y="902496"/>
            <a:ext cx="2159521" cy="1590261"/>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635816" y="982007"/>
            <a:ext cx="8912915" cy="988426"/>
          </a:xfrm>
        </p:spPr>
        <p:txBody>
          <a:bodyPr>
            <a:normAutofit/>
          </a:bodyPr>
          <a:lstStyle/>
          <a:p>
            <a:r>
              <a:rPr lang="es-MX" sz="3000" b="1" dirty="0"/>
              <a:t>1.5 MEDIDAS DE DISTANCIA</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622876" y="2392809"/>
            <a:ext cx="8912915" cy="3709677"/>
          </a:xfrm>
        </p:spPr>
        <p:txBody>
          <a:bodyPr/>
          <a:lstStyle/>
          <a:p>
            <a:r>
              <a:rPr lang="es-ES_tradnl" dirty="0"/>
              <a:t>La distancia existente entre dos pixeles es una de las medidas más usadas en el procesamiento de imágenes, con aplicaciones que van desde la similitud hasta la medición de objetos encontrados en la escena. Existen varios tipos de medidas para encontrar relaciones posicionales entre pixeles, sin embargo, las más comunes son la distancia euclidiana, la distancia </a:t>
            </a:r>
            <a:r>
              <a:rPr lang="es-ES_tradnl" dirty="0" err="1"/>
              <a:t>city</a:t>
            </a:r>
            <a:r>
              <a:rPr lang="es-ES_tradnl" dirty="0"/>
              <a:t>-block y la </a:t>
            </a:r>
            <a:r>
              <a:rPr lang="es-ES_tradnl" dirty="0" err="1"/>
              <a:t>chessboard</a:t>
            </a:r>
            <a:r>
              <a:rPr lang="es-ES_tradnl" dirty="0"/>
              <a:t>.</a:t>
            </a:r>
            <a:endParaRPr lang="es-ES" dirty="0"/>
          </a:p>
          <a:p>
            <a:pPr>
              <a:buNone/>
            </a:pPr>
            <a:endParaRPr lang="es-MX" dirty="0"/>
          </a:p>
        </p:txBody>
      </p:sp>
      <p:sp>
        <p:nvSpPr>
          <p:cNvPr id="6" name="Slide Number Placeholder 5"/>
          <p:cNvSpPr>
            <a:spLocks noGrp="1"/>
          </p:cNvSpPr>
          <p:nvPr>
            <p:ph type="sldNum" sz="quarter" idx="12"/>
          </p:nvPr>
        </p:nvSpPr>
        <p:spPr/>
        <p:txBody>
          <a:bodyPr/>
          <a:lstStyle/>
          <a:p>
            <a:fld id="{C9795CCE-1F15-4977-A3B8-2BEDAF7C9995}" type="slidenum">
              <a:rPr lang="es-MX" smtClean="0"/>
              <a:pPr/>
              <a:t>6</a:t>
            </a:fld>
            <a:endParaRPr lang="es-MX"/>
          </a:p>
        </p:txBody>
      </p:sp>
    </p:spTree>
    <p:extLst>
      <p:ext uri="{BB962C8B-B14F-4D97-AF65-F5344CB8AC3E}">
        <p14:creationId xmlns:p14="http://schemas.microsoft.com/office/powerpoint/2010/main" val="1963386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458783" y="902496"/>
            <a:ext cx="2159521" cy="1590261"/>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635816" y="982007"/>
            <a:ext cx="8912915" cy="988426"/>
          </a:xfrm>
        </p:spPr>
        <p:txBody>
          <a:bodyPr>
            <a:normAutofit/>
          </a:bodyPr>
          <a:lstStyle/>
          <a:p>
            <a:r>
              <a:rPr lang="es-MX" sz="3000" b="1" dirty="0"/>
              <a:t>1.5 MEDIDAS DE DISTANCIA</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635815" y="2146956"/>
            <a:ext cx="8912915" cy="3709677"/>
          </a:xfrm>
        </p:spPr>
        <p:txBody>
          <a:bodyPr>
            <a:normAutofit fontScale="92500" lnSpcReduction="20000"/>
          </a:bodyPr>
          <a:lstStyle/>
          <a:p>
            <a:r>
              <a:rPr lang="es-ES_tradnl" dirty="0"/>
              <a:t>La </a:t>
            </a:r>
            <a:r>
              <a:rPr lang="es-ES_tradnl" b="1" dirty="0"/>
              <a:t>distancia euclidiana</a:t>
            </a:r>
            <a:r>
              <a:rPr lang="es-ES_tradnl" dirty="0"/>
              <a:t> se define como la distancia existente entre dos pixeles definida de acuerdo con:</a:t>
            </a:r>
            <a:endParaRPr lang="es-ES" dirty="0"/>
          </a:p>
          <a:p>
            <a:pPr>
              <a:buNone/>
            </a:pPr>
            <a:endParaRPr lang="es-MX" dirty="0"/>
          </a:p>
          <a:p>
            <a:pPr>
              <a:buNone/>
            </a:pPr>
            <a:r>
              <a:rPr lang="es-ES_tradnl" dirty="0"/>
              <a:t>La </a:t>
            </a:r>
            <a:r>
              <a:rPr lang="es-ES_tradnl" b="1" dirty="0"/>
              <a:t>distancia </a:t>
            </a:r>
            <a:r>
              <a:rPr lang="es-ES_tradnl" b="1" dirty="0" err="1"/>
              <a:t>city</a:t>
            </a:r>
            <a:r>
              <a:rPr lang="es-ES_tradnl" b="1" dirty="0"/>
              <a:t>-block</a:t>
            </a:r>
            <a:r>
              <a:rPr lang="es-ES_tradnl" dirty="0"/>
              <a:t> corresponde a la suma de la distancia horizontal y vertical entre ambos pixeles, la cual es definida como:</a:t>
            </a:r>
            <a:endParaRPr lang="es-ES" dirty="0"/>
          </a:p>
          <a:p>
            <a:pPr>
              <a:buNone/>
            </a:pPr>
            <a:endParaRPr lang="es-MX" dirty="0"/>
          </a:p>
          <a:p>
            <a:pPr>
              <a:buNone/>
            </a:pPr>
            <a:r>
              <a:rPr lang="es-ES" dirty="0"/>
              <a:t>La </a:t>
            </a:r>
            <a:r>
              <a:rPr lang="es-ES" b="1" dirty="0"/>
              <a:t>distancia </a:t>
            </a:r>
            <a:r>
              <a:rPr lang="es-ES" b="1" dirty="0" err="1"/>
              <a:t>chessboard</a:t>
            </a:r>
            <a:r>
              <a:rPr lang="es-ES" dirty="0"/>
              <a:t> es la máxima distancia entre el recorrido horizontal y el vertical que se experimenta entre dos pixeles. Dicha distancia se define de acuerdo con:</a:t>
            </a:r>
          </a:p>
          <a:p>
            <a:pPr>
              <a:buNone/>
            </a:pPr>
            <a:endParaRPr lang="es-MX" dirty="0"/>
          </a:p>
        </p:txBody>
      </p:sp>
      <p:sp>
        <p:nvSpPr>
          <p:cNvPr id="11" name="Slide Number Placeholder 10"/>
          <p:cNvSpPr>
            <a:spLocks noGrp="1"/>
          </p:cNvSpPr>
          <p:nvPr>
            <p:ph type="sldNum" sz="quarter" idx="12"/>
          </p:nvPr>
        </p:nvSpPr>
        <p:spPr/>
        <p:txBody>
          <a:bodyPr/>
          <a:lstStyle/>
          <a:p>
            <a:fld id="{C9795CCE-1F15-4977-A3B8-2BEDAF7C9995}" type="slidenum">
              <a:rPr lang="es-MX" smtClean="0"/>
              <a:pPr/>
              <a:t>7</a:t>
            </a:fld>
            <a:endParaRPr lang="es-MX"/>
          </a:p>
        </p:txBody>
      </p:sp>
      <p:sp>
        <p:nvSpPr>
          <p:cNvPr id="5122" name="Rectangle 2"/>
          <p:cNvSpPr>
            <a:spLocks noChangeArrowheads="1"/>
          </p:cNvSpPr>
          <p:nvPr/>
        </p:nvSpPr>
        <p:spPr bwMode="auto">
          <a:xfrm>
            <a:off x="1524001" y="718752"/>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s-ES" sz="1350"/>
          </a:p>
        </p:txBody>
      </p:sp>
      <p:graphicFrame>
        <p:nvGraphicFramePr>
          <p:cNvPr id="5121" name="Object 1"/>
          <p:cNvGraphicFramePr>
            <a:graphicFrameLocks noChangeAspect="1"/>
          </p:cNvGraphicFramePr>
          <p:nvPr/>
        </p:nvGraphicFramePr>
        <p:xfrm>
          <a:off x="2785614" y="2785255"/>
          <a:ext cx="2980382" cy="414068"/>
        </p:xfrm>
        <a:graphic>
          <a:graphicData uri="http://schemas.openxmlformats.org/presentationml/2006/ole">
            <mc:AlternateContent xmlns:mc="http://schemas.openxmlformats.org/markup-compatibility/2006">
              <mc:Choice xmlns:v="urn:schemas-microsoft-com:vml" Requires="v">
                <p:oleObj spid="_x0000_s5141" name="Equation" r:id="rId5" imgW="2082800" imgH="292100" progId="Equation.DSMT4">
                  <p:embed/>
                </p:oleObj>
              </mc:Choice>
              <mc:Fallback>
                <p:oleObj name="Equation" r:id="rId5" imgW="2082800" imgH="29210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5614" y="2785255"/>
                        <a:ext cx="2980382" cy="4140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4"/>
          <p:cNvSpPr>
            <a:spLocks noChangeArrowheads="1"/>
          </p:cNvSpPr>
          <p:nvPr/>
        </p:nvSpPr>
        <p:spPr bwMode="auto">
          <a:xfrm>
            <a:off x="1524001" y="718752"/>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s-ES" sz="1350"/>
          </a:p>
        </p:txBody>
      </p:sp>
      <p:graphicFrame>
        <p:nvGraphicFramePr>
          <p:cNvPr id="5123" name="Object 3"/>
          <p:cNvGraphicFramePr>
            <a:graphicFrameLocks noChangeAspect="1"/>
          </p:cNvGraphicFramePr>
          <p:nvPr/>
        </p:nvGraphicFramePr>
        <p:xfrm>
          <a:off x="2999118" y="3807484"/>
          <a:ext cx="3028045" cy="375248"/>
        </p:xfrm>
        <a:graphic>
          <a:graphicData uri="http://schemas.openxmlformats.org/presentationml/2006/ole">
            <mc:AlternateContent xmlns:mc="http://schemas.openxmlformats.org/markup-compatibility/2006">
              <mc:Choice xmlns:v="urn:schemas-microsoft-com:vml" Requires="v">
                <p:oleObj spid="_x0000_s5142" name="Equation" r:id="rId7" imgW="1841500" imgH="228600" progId="Equation.DSMT4">
                  <p:embed/>
                </p:oleObj>
              </mc:Choice>
              <mc:Fallback>
                <p:oleObj name="Equation" r:id="rId7" imgW="184150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9118" y="3807484"/>
                        <a:ext cx="3028045" cy="375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6" name="Rectangle 6"/>
          <p:cNvSpPr>
            <a:spLocks noChangeArrowheads="1"/>
          </p:cNvSpPr>
          <p:nvPr/>
        </p:nvSpPr>
        <p:spPr bwMode="auto">
          <a:xfrm>
            <a:off x="1524001" y="718752"/>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s-ES" sz="1350"/>
          </a:p>
        </p:txBody>
      </p:sp>
      <p:graphicFrame>
        <p:nvGraphicFramePr>
          <p:cNvPr id="5125" name="Object 5"/>
          <p:cNvGraphicFramePr>
            <a:graphicFrameLocks noChangeAspect="1"/>
          </p:cNvGraphicFramePr>
          <p:nvPr/>
        </p:nvGraphicFramePr>
        <p:xfrm>
          <a:off x="2973238" y="5224374"/>
          <a:ext cx="3136956" cy="362309"/>
        </p:xfrm>
        <a:graphic>
          <a:graphicData uri="http://schemas.openxmlformats.org/presentationml/2006/ole">
            <mc:AlternateContent xmlns:mc="http://schemas.openxmlformats.org/markup-compatibility/2006">
              <mc:Choice xmlns:v="urn:schemas-microsoft-com:vml" Requires="v">
                <p:oleObj spid="_x0000_s5143" name="Equation" r:id="rId9" imgW="2171700" imgH="254000" progId="Equation.DSMT4">
                  <p:embed/>
                </p:oleObj>
              </mc:Choice>
              <mc:Fallback>
                <p:oleObj name="Equation" r:id="rId9" imgW="2171700" imgH="2540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3238" y="5224374"/>
                        <a:ext cx="3136956" cy="362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68475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65cb23cbdec50ebc8d15789e6488c06e3b79"/>
</p:tagLst>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119</TotalTime>
  <Words>470</Words>
  <Application>Microsoft Office PowerPoint</Application>
  <PresentationFormat>Panorámica</PresentationFormat>
  <Paragraphs>27</Paragraphs>
  <Slides>7</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7</vt:i4>
      </vt:variant>
    </vt:vector>
  </HeadingPairs>
  <TitlesOfParts>
    <vt:vector size="12" baseType="lpstr">
      <vt:lpstr>Arial</vt:lpstr>
      <vt:lpstr>Calibri</vt:lpstr>
      <vt:lpstr>Calibri Light</vt:lpstr>
      <vt:lpstr>Tema de Office</vt:lpstr>
      <vt:lpstr>Equation</vt:lpstr>
      <vt:lpstr>CAPÍTULO 1: ACERCA DEL PROCESAMIENTO DE IMÁGENES</vt:lpstr>
      <vt:lpstr>1.1 SISTEMA DE VISIÓN Y PROCESAMIENTO              DE IMÁGENES</vt:lpstr>
      <vt:lpstr>1.2 PROCESAMIENTO DIGITAL DE IMÁGENES</vt:lpstr>
      <vt:lpstr>1.3. VECINOS DE UN PIXEL</vt:lpstr>
      <vt:lpstr>1.4 CONECTIVIDAD</vt:lpstr>
      <vt:lpstr>1.5 MEDIDAS DE DISTANCIA</vt:lpstr>
      <vt:lpstr>1.5 MEDIDAS DE DISTANCIA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CAPÍTULO 4: OPERACIONES DE PIXEL</dc:title>
  <dc:creator>Margarita</dc:creator>
  <cp:lastModifiedBy>hvela</cp:lastModifiedBy>
  <cp:revision>21</cp:revision>
  <dcterms:created xsi:type="dcterms:W3CDTF">2017-08-30T09:54:29Z</dcterms:created>
  <dcterms:modified xsi:type="dcterms:W3CDTF">2017-10-04T14:58:48Z</dcterms:modified>
</cp:coreProperties>
</file>