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2" r:id="rId5"/>
    <p:sldId id="261" r:id="rId6"/>
    <p:sldId id="260" r:id="rId7"/>
    <p:sldId id="264" r:id="rId8"/>
    <p:sldId id="265" r:id="rId9"/>
  </p:sldIdLst>
  <p:sldSz cx="12192000" cy="6858000"/>
  <p:notesSz cx="6858000" cy="9144000"/>
  <p:custDataLst>
    <p:tags r:id="rId11"/>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6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B35E6-891A-496B-A557-E65B0B5609C1}" type="datetimeFigureOut">
              <a:rPr lang="es-ES" smtClean="0"/>
              <a:t>04/10/2017</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4765F-8420-4274-847F-B5520002F621}" type="slidenum">
              <a:rPr lang="es-ES" smtClean="0"/>
              <a:t>‹Nº›</a:t>
            </a:fld>
            <a:endParaRPr lang="es-ES"/>
          </a:p>
        </p:txBody>
      </p:sp>
    </p:spTree>
    <p:extLst>
      <p:ext uri="{BB962C8B-B14F-4D97-AF65-F5344CB8AC3E}">
        <p14:creationId xmlns:p14="http://schemas.microsoft.com/office/powerpoint/2010/main" val="248565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21BF3-2F59-410B-B6BE-C134BDB139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EA01A3B-5BF5-440A-98B6-7AF3E79BA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D883B692-7A0A-4B16-9399-03D66B9DDE2F}"/>
              </a:ext>
            </a:extLst>
          </p:cNvPr>
          <p:cNvSpPr>
            <a:spLocks noGrp="1"/>
          </p:cNvSpPr>
          <p:nvPr>
            <p:ph type="dt" sz="half" idx="10"/>
          </p:nvPr>
        </p:nvSpPr>
        <p:spPr/>
        <p:txBody>
          <a:bodyPr/>
          <a:lstStyle/>
          <a:p>
            <a:fld id="{BFEF150D-4485-4EC4-86CB-769B118D19BA}" type="datetime1">
              <a:rPr lang="es-MX" smtClean="0"/>
              <a:t>04/10/2017</a:t>
            </a:fld>
            <a:endParaRPr lang="es-MX"/>
          </a:p>
        </p:txBody>
      </p:sp>
      <p:sp>
        <p:nvSpPr>
          <p:cNvPr id="5" name="Marcador de pie de página 4">
            <a:extLst>
              <a:ext uri="{FF2B5EF4-FFF2-40B4-BE49-F238E27FC236}">
                <a16:creationId xmlns:a16="http://schemas.microsoft.com/office/drawing/2014/main" id="{D5FB208A-F3DC-4A90-8171-E2B7966590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475B2B-4E38-48A4-80BF-5236ADDFD3D7}"/>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191030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E2DDF-1F0A-471B-AA50-4022C50859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353D013-E8CE-47B7-8D0D-70A74A3F76B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363A42-567F-4C7D-A7C2-2C61173F279D}"/>
              </a:ext>
            </a:extLst>
          </p:cNvPr>
          <p:cNvSpPr>
            <a:spLocks noGrp="1"/>
          </p:cNvSpPr>
          <p:nvPr>
            <p:ph type="dt" sz="half" idx="10"/>
          </p:nvPr>
        </p:nvSpPr>
        <p:spPr/>
        <p:txBody>
          <a:bodyPr/>
          <a:lstStyle/>
          <a:p>
            <a:fld id="{FF89928C-2953-4F78-AFB8-E9C8CB02EFD3}" type="datetime1">
              <a:rPr lang="es-MX" smtClean="0"/>
              <a:t>04/10/2017</a:t>
            </a:fld>
            <a:endParaRPr lang="es-MX"/>
          </a:p>
        </p:txBody>
      </p:sp>
      <p:sp>
        <p:nvSpPr>
          <p:cNvPr id="5" name="Marcador de pie de página 4">
            <a:extLst>
              <a:ext uri="{FF2B5EF4-FFF2-40B4-BE49-F238E27FC236}">
                <a16:creationId xmlns:a16="http://schemas.microsoft.com/office/drawing/2014/main" id="{66115E21-013D-436D-B1A6-C6D11B6BFC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44F16E0-9CBE-40F3-BCD1-634B36571575}"/>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41016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CB71EF-B8E7-4799-A8B6-6D4E80F251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DEDBB5-4943-45F4-9BC8-E93D005264A6}"/>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6228BF-E789-407C-AC2A-18AE253CC528}"/>
              </a:ext>
            </a:extLst>
          </p:cNvPr>
          <p:cNvSpPr>
            <a:spLocks noGrp="1"/>
          </p:cNvSpPr>
          <p:nvPr>
            <p:ph type="dt" sz="half" idx="10"/>
          </p:nvPr>
        </p:nvSpPr>
        <p:spPr/>
        <p:txBody>
          <a:bodyPr/>
          <a:lstStyle/>
          <a:p>
            <a:fld id="{5B0E8D0C-3E56-40E2-9546-1C1D12B85C07}" type="datetime1">
              <a:rPr lang="es-MX" smtClean="0"/>
              <a:t>04/10/2017</a:t>
            </a:fld>
            <a:endParaRPr lang="es-MX"/>
          </a:p>
        </p:txBody>
      </p:sp>
      <p:sp>
        <p:nvSpPr>
          <p:cNvPr id="5" name="Marcador de pie de página 4">
            <a:extLst>
              <a:ext uri="{FF2B5EF4-FFF2-40B4-BE49-F238E27FC236}">
                <a16:creationId xmlns:a16="http://schemas.microsoft.com/office/drawing/2014/main" id="{DAC8A575-7B2B-4B4D-8608-39CEF959F41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869FBA-9D32-41FF-ABBD-289EE6841B43}"/>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177815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83BB6-FD4E-4B73-BC37-6C640BDDFF5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12A309-7065-4AF3-86D2-2E59CB02F585}"/>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D5D3EBA-893C-4524-BDCD-54649E8B1701}"/>
              </a:ext>
            </a:extLst>
          </p:cNvPr>
          <p:cNvSpPr>
            <a:spLocks noGrp="1"/>
          </p:cNvSpPr>
          <p:nvPr>
            <p:ph type="dt" sz="half" idx="10"/>
          </p:nvPr>
        </p:nvSpPr>
        <p:spPr/>
        <p:txBody>
          <a:bodyPr/>
          <a:lstStyle/>
          <a:p>
            <a:fld id="{00AE4466-A061-4A59-88D2-3557257D1A89}" type="datetime1">
              <a:rPr lang="es-MX" smtClean="0"/>
              <a:t>04/10/2017</a:t>
            </a:fld>
            <a:endParaRPr lang="es-MX"/>
          </a:p>
        </p:txBody>
      </p:sp>
      <p:sp>
        <p:nvSpPr>
          <p:cNvPr id="5" name="Marcador de pie de página 4">
            <a:extLst>
              <a:ext uri="{FF2B5EF4-FFF2-40B4-BE49-F238E27FC236}">
                <a16:creationId xmlns:a16="http://schemas.microsoft.com/office/drawing/2014/main" id="{B68D8E11-DBA2-40A2-9B74-2891ACFA5C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F4F0AA-B371-40ED-B498-29B58C7CD538}"/>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14533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FBE4-0F4D-4020-9D06-53B2B5F02A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AD1306-74BD-49AA-ABDD-DEE53C752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ABC061A3-F355-47D2-BD37-8A29053423F9}"/>
              </a:ext>
            </a:extLst>
          </p:cNvPr>
          <p:cNvSpPr>
            <a:spLocks noGrp="1"/>
          </p:cNvSpPr>
          <p:nvPr>
            <p:ph type="dt" sz="half" idx="10"/>
          </p:nvPr>
        </p:nvSpPr>
        <p:spPr/>
        <p:txBody>
          <a:bodyPr/>
          <a:lstStyle/>
          <a:p>
            <a:fld id="{0A9EB7BF-5411-4C09-8E07-A4F07D7888BE}" type="datetime1">
              <a:rPr lang="es-MX" smtClean="0"/>
              <a:t>04/10/2017</a:t>
            </a:fld>
            <a:endParaRPr lang="es-MX"/>
          </a:p>
        </p:txBody>
      </p:sp>
      <p:sp>
        <p:nvSpPr>
          <p:cNvPr id="5" name="Marcador de pie de página 4">
            <a:extLst>
              <a:ext uri="{FF2B5EF4-FFF2-40B4-BE49-F238E27FC236}">
                <a16:creationId xmlns:a16="http://schemas.microsoft.com/office/drawing/2014/main" id="{18E411B9-E46D-4E35-8935-12061DCB8D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C1308-59F0-41BC-AB51-7E1667D34C31}"/>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72782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06073-CC64-4ABF-94B9-F1AB61ABB2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D6DAA45-B8A4-4C52-9370-9FBDCB517A6C}"/>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C0C00FA-6F88-4582-BCFF-800ED21EF74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2AB9205-56E6-49F0-A2AE-BA9D473B4CB3}"/>
              </a:ext>
            </a:extLst>
          </p:cNvPr>
          <p:cNvSpPr>
            <a:spLocks noGrp="1"/>
          </p:cNvSpPr>
          <p:nvPr>
            <p:ph type="dt" sz="half" idx="10"/>
          </p:nvPr>
        </p:nvSpPr>
        <p:spPr/>
        <p:txBody>
          <a:bodyPr/>
          <a:lstStyle/>
          <a:p>
            <a:fld id="{ECF93684-BC4F-4506-937C-C412C27B6262}" type="datetime1">
              <a:rPr lang="es-MX" smtClean="0"/>
              <a:t>04/10/2017</a:t>
            </a:fld>
            <a:endParaRPr lang="es-MX"/>
          </a:p>
        </p:txBody>
      </p:sp>
      <p:sp>
        <p:nvSpPr>
          <p:cNvPr id="6" name="Marcador de pie de página 5">
            <a:extLst>
              <a:ext uri="{FF2B5EF4-FFF2-40B4-BE49-F238E27FC236}">
                <a16:creationId xmlns:a16="http://schemas.microsoft.com/office/drawing/2014/main" id="{E47ABC98-844D-4F50-9AD1-71F9CC815E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2569AFE-9B84-4483-97E0-12FAA75EFCC1}"/>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326276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CC8D-CD0C-4B68-A20A-937CC0AF78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BC80F4-5501-4462-8801-80AC1181C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60AC1D98-3EDE-4E8B-B7CB-1C9DDD6488BA}"/>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B3EC44F-8F1D-48DC-B5D5-BDFE246BA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78920AC5-3A41-4AC1-925D-F45C921A3BF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32D0493-A087-4DB8-9DDD-1BCDD9F02734}"/>
              </a:ext>
            </a:extLst>
          </p:cNvPr>
          <p:cNvSpPr>
            <a:spLocks noGrp="1"/>
          </p:cNvSpPr>
          <p:nvPr>
            <p:ph type="dt" sz="half" idx="10"/>
          </p:nvPr>
        </p:nvSpPr>
        <p:spPr/>
        <p:txBody>
          <a:bodyPr/>
          <a:lstStyle/>
          <a:p>
            <a:fld id="{11734747-AC1E-49D7-9D4B-47C5BE56E55B}" type="datetime1">
              <a:rPr lang="es-MX" smtClean="0"/>
              <a:t>04/10/2017</a:t>
            </a:fld>
            <a:endParaRPr lang="es-MX"/>
          </a:p>
        </p:txBody>
      </p:sp>
      <p:sp>
        <p:nvSpPr>
          <p:cNvPr id="8" name="Marcador de pie de página 7">
            <a:extLst>
              <a:ext uri="{FF2B5EF4-FFF2-40B4-BE49-F238E27FC236}">
                <a16:creationId xmlns:a16="http://schemas.microsoft.com/office/drawing/2014/main" id="{007DFD08-C8D5-4992-9704-24F30681279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4C28B47-49B6-4576-B7AD-76FB6F353B0C}"/>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169057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72A7B-3D21-4B0D-93B8-144E68ADC49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1B109F3-BC4A-457C-BD1B-531BFB2AEFF5}"/>
              </a:ext>
            </a:extLst>
          </p:cNvPr>
          <p:cNvSpPr>
            <a:spLocks noGrp="1"/>
          </p:cNvSpPr>
          <p:nvPr>
            <p:ph type="dt" sz="half" idx="10"/>
          </p:nvPr>
        </p:nvSpPr>
        <p:spPr/>
        <p:txBody>
          <a:bodyPr/>
          <a:lstStyle/>
          <a:p>
            <a:fld id="{032FB661-B2E8-4931-80E9-3826CFF57BDA}" type="datetime1">
              <a:rPr lang="es-MX" smtClean="0"/>
              <a:t>04/10/2017</a:t>
            </a:fld>
            <a:endParaRPr lang="es-MX"/>
          </a:p>
        </p:txBody>
      </p:sp>
      <p:sp>
        <p:nvSpPr>
          <p:cNvPr id="4" name="Marcador de pie de página 3">
            <a:extLst>
              <a:ext uri="{FF2B5EF4-FFF2-40B4-BE49-F238E27FC236}">
                <a16:creationId xmlns:a16="http://schemas.microsoft.com/office/drawing/2014/main" id="{3A123261-F1EA-498E-BCB5-D30CEDD4291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48A1DE9-10C8-444A-91EA-A9706018E9AE}"/>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39969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B0293D-2F7A-456F-9EED-4E78AAB1937B}"/>
              </a:ext>
            </a:extLst>
          </p:cNvPr>
          <p:cNvSpPr>
            <a:spLocks noGrp="1"/>
          </p:cNvSpPr>
          <p:nvPr>
            <p:ph type="dt" sz="half" idx="10"/>
          </p:nvPr>
        </p:nvSpPr>
        <p:spPr/>
        <p:txBody>
          <a:bodyPr/>
          <a:lstStyle/>
          <a:p>
            <a:fld id="{DA4DA7E0-1C29-4C91-A74F-6CC49E79B71B}" type="datetime1">
              <a:rPr lang="es-MX" smtClean="0"/>
              <a:t>04/10/2017</a:t>
            </a:fld>
            <a:endParaRPr lang="es-MX"/>
          </a:p>
        </p:txBody>
      </p:sp>
      <p:sp>
        <p:nvSpPr>
          <p:cNvPr id="3" name="Marcador de pie de página 2">
            <a:extLst>
              <a:ext uri="{FF2B5EF4-FFF2-40B4-BE49-F238E27FC236}">
                <a16:creationId xmlns:a16="http://schemas.microsoft.com/office/drawing/2014/main" id="{00977918-3948-4834-BC0B-947A5D8DDC9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AB19A94-3719-44D5-81E3-B62E2447A6BB}"/>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8797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6844B-D1F2-45D3-9CBC-18843872B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6DCB5B-CAE6-40E8-BDF7-4962ADD08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EB4F02C-40EB-49EE-8BF0-217DDB193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58EB9C1-65B9-4998-B830-B5F904589AB0}"/>
              </a:ext>
            </a:extLst>
          </p:cNvPr>
          <p:cNvSpPr>
            <a:spLocks noGrp="1"/>
          </p:cNvSpPr>
          <p:nvPr>
            <p:ph type="dt" sz="half" idx="10"/>
          </p:nvPr>
        </p:nvSpPr>
        <p:spPr/>
        <p:txBody>
          <a:bodyPr/>
          <a:lstStyle/>
          <a:p>
            <a:fld id="{0C2F9524-AF7E-4982-87F0-74EDECFC9582}" type="datetime1">
              <a:rPr lang="es-MX" smtClean="0"/>
              <a:t>04/10/2017</a:t>
            </a:fld>
            <a:endParaRPr lang="es-MX"/>
          </a:p>
        </p:txBody>
      </p:sp>
      <p:sp>
        <p:nvSpPr>
          <p:cNvPr id="6" name="Marcador de pie de página 5">
            <a:extLst>
              <a:ext uri="{FF2B5EF4-FFF2-40B4-BE49-F238E27FC236}">
                <a16:creationId xmlns:a16="http://schemas.microsoft.com/office/drawing/2014/main" id="{7EF8D629-307D-4EC0-8FCB-4F2FDBC0B17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AA6460-0F39-42DE-93B0-177448C06F2B}"/>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245640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66679-FB30-4727-8FA2-60CE5C0D35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CECDED0-39A1-4AB0-9FD1-2D3CAB73B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9E64808-31EF-4BBC-BBBB-409779E40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778086E-7837-495D-98CF-2D573E0E56ED}"/>
              </a:ext>
            </a:extLst>
          </p:cNvPr>
          <p:cNvSpPr>
            <a:spLocks noGrp="1"/>
          </p:cNvSpPr>
          <p:nvPr>
            <p:ph type="dt" sz="half" idx="10"/>
          </p:nvPr>
        </p:nvSpPr>
        <p:spPr/>
        <p:txBody>
          <a:bodyPr/>
          <a:lstStyle/>
          <a:p>
            <a:fld id="{893ABD01-E9E2-4B58-9AE5-75C753AED6EE}" type="datetime1">
              <a:rPr lang="es-MX" smtClean="0"/>
              <a:t>04/10/2017</a:t>
            </a:fld>
            <a:endParaRPr lang="es-MX"/>
          </a:p>
        </p:txBody>
      </p:sp>
      <p:sp>
        <p:nvSpPr>
          <p:cNvPr id="6" name="Marcador de pie de página 5">
            <a:extLst>
              <a:ext uri="{FF2B5EF4-FFF2-40B4-BE49-F238E27FC236}">
                <a16:creationId xmlns:a16="http://schemas.microsoft.com/office/drawing/2014/main" id="{0A535015-906D-407E-8A55-002C8C66274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7D0854E-72A5-4C7F-8965-D64198BE8ED8}"/>
              </a:ext>
            </a:extLst>
          </p:cNvPr>
          <p:cNvSpPr>
            <a:spLocks noGrp="1"/>
          </p:cNvSpPr>
          <p:nvPr>
            <p:ph type="sldNum" sz="quarter" idx="12"/>
          </p:nvPr>
        </p:nvSpPr>
        <p:spPr/>
        <p:txBody>
          <a:bodyPr/>
          <a:lstStyle/>
          <a:p>
            <a:fld id="{C9795CCE-1F15-4977-A3B8-2BEDAF7C9995}" type="slidenum">
              <a:rPr lang="es-MX" smtClean="0"/>
              <a:pPr/>
              <a:t>‹Nº›</a:t>
            </a:fld>
            <a:endParaRPr lang="es-MX"/>
          </a:p>
        </p:txBody>
      </p:sp>
    </p:spTree>
    <p:extLst>
      <p:ext uri="{BB962C8B-B14F-4D97-AF65-F5344CB8AC3E}">
        <p14:creationId xmlns:p14="http://schemas.microsoft.com/office/powerpoint/2010/main" val="15120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88E0C7-4D89-4039-93D9-3D5498DC3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1CEE4D8-C658-4134-91B7-21D1AE6C3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95CD3F-D261-4FEC-A9C4-3A2AE1D86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5B54F-B1F0-4984-BA4B-06E51851088E}" type="datetime1">
              <a:rPr lang="es-MX" smtClean="0"/>
              <a:t>04/10/2017</a:t>
            </a:fld>
            <a:endParaRPr lang="es-MX"/>
          </a:p>
        </p:txBody>
      </p:sp>
      <p:sp>
        <p:nvSpPr>
          <p:cNvPr id="5" name="Marcador de pie de página 4">
            <a:extLst>
              <a:ext uri="{FF2B5EF4-FFF2-40B4-BE49-F238E27FC236}">
                <a16:creationId xmlns:a16="http://schemas.microsoft.com/office/drawing/2014/main" id="{8DA59B88-C255-46C6-A16E-8B4970CBC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5A19BD3-A3B3-4EC9-8A93-1106829D9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5CCE-1F15-4977-A3B8-2BEDAF7C9995}" type="slidenum">
              <a:rPr lang="es-MX" smtClean="0"/>
              <a:pPr/>
              <a:t>‹Nº›</a:t>
            </a:fld>
            <a:endParaRPr lang="es-MX"/>
          </a:p>
        </p:txBody>
      </p:sp>
    </p:spTree>
    <p:extLst>
      <p:ext uri="{BB962C8B-B14F-4D97-AF65-F5344CB8AC3E}">
        <p14:creationId xmlns:p14="http://schemas.microsoft.com/office/powerpoint/2010/main" val="375395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C270BB-5D4A-483D-8734-03B826A28412}"/>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838902" y="2287354"/>
            <a:ext cx="5353098" cy="3941996"/>
          </a:xfrm>
          <a:prstGeom prst="rect">
            <a:avLst/>
          </a:prstGeom>
        </p:spPr>
      </p:pic>
      <p:sp>
        <p:nvSpPr>
          <p:cNvPr id="2" name="Título 1">
            <a:extLst>
              <a:ext uri="{FF2B5EF4-FFF2-40B4-BE49-F238E27FC236}">
                <a16:creationId xmlns:a16="http://schemas.microsoft.com/office/drawing/2014/main" id="{8A0127D0-615F-4FBA-8212-154EFCBF4C2B}"/>
              </a:ext>
            </a:extLst>
          </p:cNvPr>
          <p:cNvSpPr>
            <a:spLocks noGrp="1"/>
          </p:cNvSpPr>
          <p:nvPr>
            <p:ph type="ctrTitle"/>
          </p:nvPr>
        </p:nvSpPr>
        <p:spPr>
          <a:xfrm>
            <a:off x="1040833" y="996778"/>
            <a:ext cx="8256104" cy="1596709"/>
          </a:xfrm>
        </p:spPr>
        <p:txBody>
          <a:bodyPr>
            <a:normAutofit fontScale="90000"/>
          </a:bodyPr>
          <a:lstStyle/>
          <a:p>
            <a:pPr algn="l"/>
            <a:r>
              <a:rPr lang="es-MX" b="1" dirty="0"/>
              <a:t>CAPÍTULO 10: OPERACIÓNES MORFOLOGICAS</a:t>
            </a:r>
          </a:p>
        </p:txBody>
      </p:sp>
      <p:sp>
        <p:nvSpPr>
          <p:cNvPr id="6" name="Subtítulo 2">
            <a:extLst>
              <a:ext uri="{FF2B5EF4-FFF2-40B4-BE49-F238E27FC236}">
                <a16:creationId xmlns:a16="http://schemas.microsoft.com/office/drawing/2014/main" id="{0366309A-5639-45EE-AC5E-64765CB14E38}"/>
              </a:ext>
            </a:extLst>
          </p:cNvPr>
          <p:cNvSpPr txBox="1">
            <a:spLocks/>
          </p:cNvSpPr>
          <p:nvPr/>
        </p:nvSpPr>
        <p:spPr>
          <a:xfrm>
            <a:off x="1206516" y="3197624"/>
            <a:ext cx="5485855" cy="1649891"/>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800" b="1" dirty="0"/>
              <a:t>Objetivo: </a:t>
            </a:r>
            <a:r>
              <a:rPr lang="es-MX" sz="1800" dirty="0"/>
              <a:t>En este capítulo se tratará el análisis, la aplicación y manipulación de los filtros morfológicos, los cuales son capaces de influir sobre estructuras de la imagen designadas previamente mediante la definición de elemento estructural. Estos filtros se aplican a imágenes binarias y en escala de </a:t>
            </a:r>
            <a:r>
              <a:rPr lang="es-MX" sz="1800" dirty="0" err="1"/>
              <a:t>grises.º</a:t>
            </a:r>
            <a:endParaRPr lang="es-MX" sz="1800" i="1" dirty="0"/>
          </a:p>
        </p:txBody>
      </p:sp>
      <p:sp>
        <p:nvSpPr>
          <p:cNvPr id="7" name="Slide Number Placeholder 6"/>
          <p:cNvSpPr>
            <a:spLocks noGrp="1"/>
          </p:cNvSpPr>
          <p:nvPr>
            <p:ph type="sldNum" sz="quarter" idx="12"/>
          </p:nvPr>
        </p:nvSpPr>
        <p:spPr/>
        <p:txBody>
          <a:bodyPr/>
          <a:lstStyle/>
          <a:p>
            <a:fld id="{C9795CCE-1F15-4977-A3B8-2BEDAF7C9995}" type="slidenum">
              <a:rPr lang="es-MX" smtClean="0"/>
              <a:pPr/>
              <a:t>1</a:t>
            </a:fld>
            <a:endParaRPr lang="es-MX"/>
          </a:p>
        </p:txBody>
      </p:sp>
    </p:spTree>
    <p:extLst>
      <p:ext uri="{BB962C8B-B14F-4D97-AF65-F5344CB8AC3E}">
        <p14:creationId xmlns:p14="http://schemas.microsoft.com/office/powerpoint/2010/main" val="105034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97838" y="1249573"/>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834887" y="232445"/>
            <a:ext cx="9779918" cy="1317901"/>
          </a:xfrm>
        </p:spPr>
        <p:txBody>
          <a:bodyPr>
            <a:normAutofit/>
          </a:bodyPr>
          <a:lstStyle/>
          <a:p>
            <a:r>
              <a:rPr lang="es-ES" sz="4000" b="1" dirty="0"/>
              <a:t>10.1 INTRODUCCION</a:t>
            </a:r>
            <a:endParaRPr lang="es-MX" sz="4000" b="1"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2</a:t>
            </a:fld>
            <a:endParaRPr lang="es-MX"/>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7">
            <a:extLst>
              <a:ext uri="{FF2B5EF4-FFF2-40B4-BE49-F238E27FC236}">
                <a16:creationId xmlns:a16="http://schemas.microsoft.com/office/drawing/2014/main" id="{6FAAC2E5-7FFD-4C9B-A410-14BBFEF2887D}"/>
              </a:ext>
            </a:extLst>
          </p:cNvPr>
          <p:cNvSpPr/>
          <p:nvPr/>
        </p:nvSpPr>
        <p:spPr>
          <a:xfrm>
            <a:off x="834887" y="1580509"/>
            <a:ext cx="10333383" cy="923330"/>
          </a:xfrm>
          <a:prstGeom prst="rect">
            <a:avLst/>
          </a:prstGeom>
        </p:spPr>
        <p:txBody>
          <a:bodyPr wrap="square">
            <a:spAutoFit/>
          </a:bodyPr>
          <a:lstStyle/>
          <a:p>
            <a:r>
              <a:rPr lang="es-MX" dirty="0"/>
              <a:t>Los filtros morfológicos fueron concebidos para ser usados sobre imágenes binarias, es decir, sobre aquéllas cuyos pixeles sólo tienen dos posibles valores: 1 y 0, blanco y negro. Las imágenes binarias se encuentran en un gran número de aplicaciones, especialmente en procesamiento de documentos. </a:t>
            </a:r>
          </a:p>
        </p:txBody>
      </p:sp>
      <p:pic>
        <p:nvPicPr>
          <p:cNvPr id="10" name="Picture 9">
            <a:extLst>
              <a:ext uri="{FF2B5EF4-FFF2-40B4-BE49-F238E27FC236}">
                <a16:creationId xmlns:a16="http://schemas.microsoft.com/office/drawing/2014/main" id="{39AEF7ED-5EA3-43B5-A0EB-E2BCF0C74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317" y="3038937"/>
            <a:ext cx="6592521" cy="2726171"/>
          </a:xfrm>
          <a:prstGeom prst="rect">
            <a:avLst/>
          </a:prstGeom>
        </p:spPr>
      </p:pic>
    </p:spTree>
    <p:extLst>
      <p:ext uri="{BB962C8B-B14F-4D97-AF65-F5344CB8AC3E}">
        <p14:creationId xmlns:p14="http://schemas.microsoft.com/office/powerpoint/2010/main" val="22737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1475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834886" y="232445"/>
            <a:ext cx="10893287" cy="1317901"/>
          </a:xfrm>
        </p:spPr>
        <p:txBody>
          <a:bodyPr>
            <a:normAutofit/>
          </a:bodyPr>
          <a:lstStyle/>
          <a:p>
            <a:r>
              <a:rPr lang="es-ES" sz="3600" b="1" dirty="0"/>
              <a:t>10.2 CONTRACCION Y CRECIMIENTO DE ESTRUCTURAS</a:t>
            </a:r>
            <a:endParaRPr lang="es-MX" sz="3600" b="1"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3</a:t>
            </a:fld>
            <a:endParaRPr lang="es-MX"/>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3A32D67A-CE6D-44A2-B3B2-42A9BC735D03}"/>
              </a:ext>
            </a:extLst>
          </p:cNvPr>
          <p:cNvSpPr/>
          <p:nvPr/>
        </p:nvSpPr>
        <p:spPr>
          <a:xfrm>
            <a:off x="967409" y="1720840"/>
            <a:ext cx="10601739" cy="2031325"/>
          </a:xfrm>
          <a:prstGeom prst="rect">
            <a:avLst/>
          </a:prstGeom>
        </p:spPr>
        <p:txBody>
          <a:bodyPr wrap="square">
            <a:spAutoFit/>
          </a:bodyPr>
          <a:lstStyle/>
          <a:p>
            <a:pPr algn="just"/>
            <a:r>
              <a:rPr lang="es-MX" dirty="0"/>
              <a:t>El filtro de la mediana 3 × 3 puede aplicarse sobre imágenes binarias para el redondeo de grandes estructuras y la eliminación de las pequeñas. Con ello, puede usarse para eliminar estructuras cuyo tamaño es más pequeño al definido por el filtro de la mediana.</a:t>
            </a:r>
          </a:p>
          <a:p>
            <a:pPr algn="just"/>
            <a:r>
              <a:rPr lang="es-MX" dirty="0"/>
              <a:t>Los efectos del filtro de la mediana pueden ser considerados interesantes, sin embargo, sobre la imagen si bien es capaz de eliminar estructuras pequeñas, también puede afectar las estructuras grandes. Otro enfoque que puede ser mejor y además con la capacidad de afectar las estructuras de la imagen, se basa en el siguiente principio.</a:t>
            </a:r>
          </a:p>
        </p:txBody>
      </p:sp>
      <p:pic>
        <p:nvPicPr>
          <p:cNvPr id="7" name="Picture 6">
            <a:extLst>
              <a:ext uri="{FF2B5EF4-FFF2-40B4-BE49-F238E27FC236}">
                <a16:creationId xmlns:a16="http://schemas.microsoft.com/office/drawing/2014/main" id="{6B69666A-63B7-4B48-873C-58B5D6E49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302" y="3513437"/>
            <a:ext cx="4077952" cy="2752815"/>
          </a:xfrm>
          <a:prstGeom prst="rect">
            <a:avLst/>
          </a:prstGeom>
        </p:spPr>
      </p:pic>
    </p:spTree>
    <p:extLst>
      <p:ext uri="{BB962C8B-B14F-4D97-AF65-F5344CB8AC3E}">
        <p14:creationId xmlns:p14="http://schemas.microsoft.com/office/powerpoint/2010/main" val="121297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06144" y="1224011"/>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834887" y="1046205"/>
            <a:ext cx="9182324" cy="504141"/>
          </a:xfrm>
        </p:spPr>
        <p:txBody>
          <a:bodyPr>
            <a:normAutofit/>
          </a:bodyPr>
          <a:lstStyle/>
          <a:p>
            <a:r>
              <a:rPr lang="es-ES" sz="2800" b="1" dirty="0"/>
              <a:t>10.3 OPERACIONES MORFOLÓGICAS FUNDAMENTALES</a:t>
            </a:r>
            <a:endParaRPr lang="es-MX" sz="2800" b="1"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4</a:t>
            </a:fld>
            <a:endParaRPr lang="es-MX"/>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62FA924F-44DD-47AC-835B-7412B59FF3F4}"/>
              </a:ext>
            </a:extLst>
          </p:cNvPr>
          <p:cNvSpPr/>
          <p:nvPr/>
        </p:nvSpPr>
        <p:spPr>
          <a:xfrm>
            <a:off x="700544" y="1550346"/>
            <a:ext cx="9810938" cy="646331"/>
          </a:xfrm>
          <a:prstGeom prst="rect">
            <a:avLst/>
          </a:prstGeom>
        </p:spPr>
        <p:txBody>
          <a:bodyPr wrap="square">
            <a:spAutoFit/>
          </a:bodyPr>
          <a:lstStyle/>
          <a:p>
            <a:r>
              <a:rPr lang="es-MX" dirty="0"/>
              <a:t>Las operaciones de reducción y crecimiento son operaciones morfológicas desempeñadas por filtros, las cuales guardan una relación cercana con los procesos físicos de erosión y dilatación.</a:t>
            </a:r>
          </a:p>
        </p:txBody>
      </p:sp>
      <p:pic>
        <p:nvPicPr>
          <p:cNvPr id="7" name="Picture 6">
            <a:extLst>
              <a:ext uri="{FF2B5EF4-FFF2-40B4-BE49-F238E27FC236}">
                <a16:creationId xmlns:a16="http://schemas.microsoft.com/office/drawing/2014/main" id="{9047F7D4-CCBC-4A6E-A21F-D0DD187133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1058" y="2376579"/>
            <a:ext cx="2213343" cy="3076422"/>
          </a:xfrm>
          <a:prstGeom prst="rect">
            <a:avLst/>
          </a:prstGeom>
        </p:spPr>
      </p:pic>
      <p:sp>
        <p:nvSpPr>
          <p:cNvPr id="8" name="Rectangle 7">
            <a:extLst>
              <a:ext uri="{FF2B5EF4-FFF2-40B4-BE49-F238E27FC236}">
                <a16:creationId xmlns:a16="http://schemas.microsoft.com/office/drawing/2014/main" id="{ADEB60AA-AAF9-4E8D-9770-F452269D2ADC}"/>
              </a:ext>
            </a:extLst>
          </p:cNvPr>
          <p:cNvSpPr/>
          <p:nvPr/>
        </p:nvSpPr>
        <p:spPr>
          <a:xfrm>
            <a:off x="924040" y="2452716"/>
            <a:ext cx="6544423" cy="2862322"/>
          </a:xfrm>
          <a:prstGeom prst="rect">
            <a:avLst/>
          </a:prstGeom>
        </p:spPr>
        <p:txBody>
          <a:bodyPr wrap="square">
            <a:spAutoFit/>
          </a:bodyPr>
          <a:lstStyle/>
          <a:p>
            <a:pPr algn="just"/>
            <a:r>
              <a:rPr lang="es-MX" dirty="0"/>
              <a:t>Los filtros morfológicos se especifican mediante la definición de dos aspectos: la operación que desempeñan (erosión o dilatación) y su correspondiente estructura de referencia. El tamaño y la forma de la estructura de referencia son dependientes de la aplicación. Una estructura de referencia en forma de disco con un radio</a:t>
            </a:r>
            <a:r>
              <a:rPr lang="es-MX" i="1" dirty="0"/>
              <a:t> r </a:t>
            </a:r>
            <a:r>
              <a:rPr lang="es-MX" dirty="0"/>
              <a:t>añade una capa de </a:t>
            </a:r>
            <a:r>
              <a:rPr lang="es-MX" i="1" dirty="0"/>
              <a:t>r</a:t>
            </a:r>
            <a:r>
              <a:rPr lang="es-MX" dirty="0"/>
              <a:t> pixeles a los objetos de la imagen cuando es usada a través de la operación de dilatación. El efecto contrario sucede cuando la misma estructura es empleada con la operación de erosión, por lo que en este caso una capa de </a:t>
            </a:r>
            <a:r>
              <a:rPr lang="es-MX" i="1" dirty="0"/>
              <a:t>r</a:t>
            </a:r>
            <a:r>
              <a:rPr lang="es-MX" dirty="0"/>
              <a:t> pixeles es extraída de los objetos de la imagen.</a:t>
            </a:r>
          </a:p>
        </p:txBody>
      </p:sp>
    </p:spTree>
    <p:extLst>
      <p:ext uri="{BB962C8B-B14F-4D97-AF65-F5344CB8AC3E}">
        <p14:creationId xmlns:p14="http://schemas.microsoft.com/office/powerpoint/2010/main" val="130416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81287" y="1252967"/>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834887" y="955589"/>
            <a:ext cx="9404745" cy="594757"/>
          </a:xfrm>
        </p:spPr>
        <p:txBody>
          <a:bodyPr>
            <a:normAutofit fontScale="90000"/>
          </a:bodyPr>
          <a:lstStyle/>
          <a:p>
            <a:r>
              <a:rPr lang="es-ES" sz="4000" b="1" dirty="0"/>
              <a:t>10.4 DETECCIÓN DE BORDES EN IMÁGENES BINARIAS</a:t>
            </a:r>
            <a:endParaRPr lang="es-MX" sz="4000" b="1"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5</a:t>
            </a:fld>
            <a:endParaRPr lang="es-MX"/>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A17A2056-CA1C-4C0A-B929-65F3FA9FD1DD}"/>
              </a:ext>
            </a:extLst>
          </p:cNvPr>
          <p:cNvSpPr/>
          <p:nvPr/>
        </p:nvSpPr>
        <p:spPr>
          <a:xfrm>
            <a:off x="834887" y="1720840"/>
            <a:ext cx="10893287" cy="3139321"/>
          </a:xfrm>
          <a:prstGeom prst="rect">
            <a:avLst/>
          </a:prstGeom>
        </p:spPr>
        <p:txBody>
          <a:bodyPr wrap="square">
            <a:spAutoFit/>
          </a:bodyPr>
          <a:lstStyle/>
          <a:p>
            <a:r>
              <a:rPr lang="es-MX" dirty="0"/>
              <a:t>Una aplicación típica de las operaciones morfológicas es la extracción de los bordes de los objetos contenidos en una imagen binaria. El proceso para la detección, comienza con aplicar la operación morfológica de erosión sobre la imagen, utilizando como estructura de referencia alguna de las definidas en las figuras siguientes</a:t>
            </a:r>
          </a:p>
          <a:p>
            <a:endParaRPr lang="es-MX" dirty="0"/>
          </a:p>
          <a:p>
            <a:endParaRPr lang="es-MX" dirty="0"/>
          </a:p>
          <a:p>
            <a:endParaRPr lang="es-MX" dirty="0"/>
          </a:p>
          <a:p>
            <a:endParaRPr lang="es-MX" dirty="0"/>
          </a:p>
          <a:p>
            <a:endParaRPr lang="es-MX" dirty="0"/>
          </a:p>
          <a:p>
            <a:endParaRPr lang="es-MX" dirty="0"/>
          </a:p>
          <a:p>
            <a:r>
              <a:rPr lang="es-MX" dirty="0"/>
              <a:t>las cuales corresponden a relaciones de vecindad. El objetivo de aplicar la erosión es el de eliminar de la imagen original la capa exterior (borde) de los objetos dentro de la imagen.</a:t>
            </a:r>
          </a:p>
        </p:txBody>
      </p:sp>
      <p:pic>
        <p:nvPicPr>
          <p:cNvPr id="7" name="Picture 6">
            <a:extLst>
              <a:ext uri="{FF2B5EF4-FFF2-40B4-BE49-F238E27FC236}">
                <a16:creationId xmlns:a16="http://schemas.microsoft.com/office/drawing/2014/main" id="{7B61C5EE-7660-4023-87FD-29787ABD1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1321" y="2797462"/>
            <a:ext cx="4075863" cy="1431964"/>
          </a:xfrm>
          <a:prstGeom prst="rect">
            <a:avLst/>
          </a:prstGeom>
        </p:spPr>
      </p:pic>
      <p:pic>
        <p:nvPicPr>
          <p:cNvPr id="9" name="Picture 8">
            <a:extLst>
              <a:ext uri="{FF2B5EF4-FFF2-40B4-BE49-F238E27FC236}">
                <a16:creationId xmlns:a16="http://schemas.microsoft.com/office/drawing/2014/main" id="{29C401F1-77BE-4376-91B3-385308791F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2190" y="4838955"/>
            <a:ext cx="3387620" cy="1458738"/>
          </a:xfrm>
          <a:prstGeom prst="rect">
            <a:avLst/>
          </a:prstGeom>
        </p:spPr>
      </p:pic>
    </p:spTree>
    <p:extLst>
      <p:ext uri="{BB962C8B-B14F-4D97-AF65-F5344CB8AC3E}">
        <p14:creationId xmlns:p14="http://schemas.microsoft.com/office/powerpoint/2010/main" val="153417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4904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834887" y="232445"/>
            <a:ext cx="11118574" cy="1317901"/>
          </a:xfrm>
        </p:spPr>
        <p:txBody>
          <a:bodyPr>
            <a:normAutofit/>
          </a:bodyPr>
          <a:lstStyle/>
          <a:p>
            <a:r>
              <a:rPr lang="es-ES" sz="3600" b="1" dirty="0"/>
              <a:t>10.5 COMBINACIÓN DE OPERACIONES MORFOLÓGICAS</a:t>
            </a:r>
            <a:endParaRPr lang="es-MX" sz="3600" b="1"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6</a:t>
            </a:fld>
            <a:endParaRPr lang="es-MX"/>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8A797D70-7BA8-4B09-9E83-CBAC2790A6E8}"/>
              </a:ext>
            </a:extLst>
          </p:cNvPr>
          <p:cNvSpPr/>
          <p:nvPr/>
        </p:nvSpPr>
        <p:spPr>
          <a:xfrm>
            <a:off x="834887" y="1782790"/>
            <a:ext cx="10151164" cy="1477328"/>
          </a:xfrm>
          <a:prstGeom prst="rect">
            <a:avLst/>
          </a:prstGeom>
        </p:spPr>
        <p:txBody>
          <a:bodyPr wrap="square">
            <a:spAutoFit/>
          </a:bodyPr>
          <a:lstStyle/>
          <a:p>
            <a:pPr algn="just"/>
            <a:r>
              <a:rPr lang="es-MX" dirty="0"/>
              <a:t>En aplicaciones prácticas de procesamiento de imagen la dilatación y erosión son usadas en la mayoría de los casos en varias combinaciones. Se consideran tres de las combinaciones más comunes de la erosión y dilatación, tales como apertura, cerradura y transformación éxito o fracaso (</a:t>
            </a:r>
            <a:r>
              <a:rPr lang="es-MX" i="1" dirty="0"/>
              <a:t>‘hit </a:t>
            </a:r>
            <a:r>
              <a:rPr lang="es-MX" i="1" dirty="0" err="1"/>
              <a:t>or</a:t>
            </a:r>
            <a:r>
              <a:rPr lang="es-MX" i="1" dirty="0"/>
              <a:t> miss’). </a:t>
            </a:r>
            <a:r>
              <a:rPr lang="es-MX" dirty="0"/>
              <a:t>Debido a la operación </a:t>
            </a:r>
            <a:r>
              <a:rPr lang="es-MX" i="1" dirty="0" err="1"/>
              <a:t>quasi</a:t>
            </a:r>
            <a:r>
              <a:rPr lang="es-MX" dirty="0"/>
              <a:t> dualidad existente la dilatación y erosión, ambas pueden ser utilizadas en combinación. Estas operaciones son llamadas apertura (</a:t>
            </a:r>
            <a:r>
              <a:rPr lang="es-MX" i="1" dirty="0"/>
              <a:t>‘</a:t>
            </a:r>
            <a:r>
              <a:rPr lang="es-MX" i="1" dirty="0" err="1"/>
              <a:t>Opening</a:t>
            </a:r>
            <a:r>
              <a:rPr lang="es-MX" dirty="0"/>
              <a:t>’ en inglés) y cierre </a:t>
            </a:r>
            <a:r>
              <a:rPr lang="es-MX" i="1" dirty="0"/>
              <a:t>(‘</a:t>
            </a:r>
            <a:r>
              <a:rPr lang="es-MX" i="1" dirty="0" err="1"/>
              <a:t>closing</a:t>
            </a:r>
            <a:r>
              <a:rPr lang="es-MX" i="1" dirty="0"/>
              <a:t>’).</a:t>
            </a:r>
          </a:p>
        </p:txBody>
      </p:sp>
      <p:pic>
        <p:nvPicPr>
          <p:cNvPr id="7" name="Picture 6">
            <a:extLst>
              <a:ext uri="{FF2B5EF4-FFF2-40B4-BE49-F238E27FC236}">
                <a16:creationId xmlns:a16="http://schemas.microsoft.com/office/drawing/2014/main" id="{7B159F32-C4E6-46E0-AF08-097A4E99B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8169" y="3415465"/>
            <a:ext cx="4847480" cy="2785537"/>
          </a:xfrm>
          <a:prstGeom prst="rect">
            <a:avLst/>
          </a:prstGeom>
        </p:spPr>
      </p:pic>
    </p:spTree>
    <p:extLst>
      <p:ext uri="{BB962C8B-B14F-4D97-AF65-F5344CB8AC3E}">
        <p14:creationId xmlns:p14="http://schemas.microsoft.com/office/powerpoint/2010/main" val="201989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45321"/>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834887" y="426755"/>
            <a:ext cx="9779918" cy="1317901"/>
          </a:xfrm>
        </p:spPr>
        <p:txBody>
          <a:bodyPr>
            <a:normAutofit/>
          </a:bodyPr>
          <a:lstStyle/>
          <a:p>
            <a:r>
              <a:rPr lang="es-ES" sz="3600" b="1" dirty="0"/>
              <a:t>10.6 FUNCIONES DE MATLAB PARA OPERACIONES MORFOLÓGICAS</a:t>
            </a:r>
            <a:endParaRPr lang="es-MX" sz="3600" b="1"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7</a:t>
            </a:fld>
            <a:endParaRPr lang="es-MX"/>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 name="TextBox 2">
            <a:extLst>
              <a:ext uri="{FF2B5EF4-FFF2-40B4-BE49-F238E27FC236}">
                <a16:creationId xmlns:a16="http://schemas.microsoft.com/office/drawing/2014/main" id="{9B29B796-3D1F-4726-8B30-87B81158EA1E}"/>
              </a:ext>
            </a:extLst>
          </p:cNvPr>
          <p:cNvSpPr txBox="1"/>
          <p:nvPr/>
        </p:nvSpPr>
        <p:spPr>
          <a:xfrm>
            <a:off x="834887" y="1849005"/>
            <a:ext cx="10297947" cy="646331"/>
          </a:xfrm>
          <a:prstGeom prst="rect">
            <a:avLst/>
          </a:prstGeom>
          <a:noFill/>
        </p:spPr>
        <p:txBody>
          <a:bodyPr wrap="none" rtlCol="0">
            <a:spAutoFit/>
          </a:bodyPr>
          <a:lstStyle/>
          <a:p>
            <a:r>
              <a:rPr lang="es-MX" b="1" dirty="0"/>
              <a:t>Función </a:t>
            </a:r>
            <a:r>
              <a:rPr lang="es-MX" b="1" dirty="0" err="1"/>
              <a:t>Streel</a:t>
            </a:r>
            <a:r>
              <a:rPr lang="es-MX" dirty="0"/>
              <a:t>: Permite construir estructuras de referencia de distinto tamaño y forma. Su sintaxis básica es:</a:t>
            </a:r>
          </a:p>
          <a:p>
            <a:pPr algn="ctr"/>
            <a:r>
              <a:rPr lang="es-MX" b="1" dirty="0" err="1">
                <a:latin typeface="Courier New" panose="02070309020205020404" pitchFamily="49" charset="0"/>
                <a:cs typeface="Courier New" panose="02070309020205020404" pitchFamily="49" charset="0"/>
              </a:rPr>
              <a:t>esref</a:t>
            </a:r>
            <a:r>
              <a:rPr lang="es-MX" b="1" dirty="0">
                <a:latin typeface="Courier New" panose="02070309020205020404" pitchFamily="49" charset="0"/>
                <a:cs typeface="Courier New" panose="02070309020205020404" pitchFamily="49" charset="0"/>
              </a:rPr>
              <a:t>=</a:t>
            </a:r>
            <a:r>
              <a:rPr lang="es-MX" b="1" dirty="0" err="1">
                <a:latin typeface="Courier New" panose="02070309020205020404" pitchFamily="49" charset="0"/>
                <a:cs typeface="Courier New" panose="02070309020205020404" pitchFamily="49" charset="0"/>
              </a:rPr>
              <a:t>strel</a:t>
            </a:r>
            <a:r>
              <a:rPr lang="es-MX" b="1" dirty="0">
                <a:latin typeface="Courier New" panose="02070309020205020404" pitchFamily="49" charset="0"/>
                <a:cs typeface="Courier New" panose="02070309020205020404" pitchFamily="49" charset="0"/>
              </a:rPr>
              <a:t>(forma, parámetros);</a:t>
            </a:r>
          </a:p>
        </p:txBody>
      </p:sp>
      <p:sp>
        <p:nvSpPr>
          <p:cNvPr id="7" name="TextBox 6">
            <a:extLst>
              <a:ext uri="{FF2B5EF4-FFF2-40B4-BE49-F238E27FC236}">
                <a16:creationId xmlns:a16="http://schemas.microsoft.com/office/drawing/2014/main" id="{B2C52AD7-72B0-4CCC-9ABD-26BEC7E6FA03}"/>
              </a:ext>
            </a:extLst>
          </p:cNvPr>
          <p:cNvSpPr txBox="1"/>
          <p:nvPr/>
        </p:nvSpPr>
        <p:spPr>
          <a:xfrm>
            <a:off x="834886" y="2834521"/>
            <a:ext cx="7610097" cy="646331"/>
          </a:xfrm>
          <a:prstGeom prst="rect">
            <a:avLst/>
          </a:prstGeom>
          <a:noFill/>
        </p:spPr>
        <p:txBody>
          <a:bodyPr wrap="none" rtlCol="0">
            <a:spAutoFit/>
          </a:bodyPr>
          <a:lstStyle/>
          <a:p>
            <a:r>
              <a:rPr lang="es-MX" b="1" dirty="0"/>
              <a:t>Función </a:t>
            </a:r>
            <a:r>
              <a:rPr lang="es-MX" b="1" dirty="0" err="1"/>
              <a:t>imdilate</a:t>
            </a:r>
            <a:r>
              <a:rPr lang="es-MX" b="1" dirty="0"/>
              <a:t>:</a:t>
            </a:r>
            <a:r>
              <a:rPr lang="es-MX" dirty="0"/>
              <a:t> Implementa la operación de dilatación y su sintaxis básica es:</a:t>
            </a:r>
          </a:p>
          <a:p>
            <a:pPr algn="ctr"/>
            <a:r>
              <a:rPr lang="es-MX" b="1" dirty="0">
                <a:latin typeface="Courier New" panose="02070309020205020404" pitchFamily="49" charset="0"/>
                <a:cs typeface="Courier New" panose="02070309020205020404" pitchFamily="49" charset="0"/>
              </a:rPr>
              <a:t>IR=</a:t>
            </a:r>
            <a:r>
              <a:rPr lang="es-MX" b="1" dirty="0" err="1">
                <a:latin typeface="Courier New" panose="02070309020205020404" pitchFamily="49" charset="0"/>
                <a:cs typeface="Courier New" panose="02070309020205020404" pitchFamily="49" charset="0"/>
              </a:rPr>
              <a:t>imdilate</a:t>
            </a:r>
            <a:r>
              <a:rPr lang="es-MX" b="1" dirty="0">
                <a:latin typeface="Courier New" panose="02070309020205020404" pitchFamily="49" charset="0"/>
                <a:cs typeface="Courier New" panose="02070309020205020404" pitchFamily="49" charset="0"/>
              </a:rPr>
              <a:t>(I,H)</a:t>
            </a:r>
          </a:p>
        </p:txBody>
      </p:sp>
      <p:sp>
        <p:nvSpPr>
          <p:cNvPr id="8" name="TextBox 7">
            <a:extLst>
              <a:ext uri="{FF2B5EF4-FFF2-40B4-BE49-F238E27FC236}">
                <a16:creationId xmlns:a16="http://schemas.microsoft.com/office/drawing/2014/main" id="{1D124BAF-9367-4961-99F7-DF79D699373A}"/>
              </a:ext>
            </a:extLst>
          </p:cNvPr>
          <p:cNvSpPr txBox="1"/>
          <p:nvPr/>
        </p:nvSpPr>
        <p:spPr>
          <a:xfrm>
            <a:off x="834886" y="3779511"/>
            <a:ext cx="7411452" cy="646331"/>
          </a:xfrm>
          <a:prstGeom prst="rect">
            <a:avLst/>
          </a:prstGeom>
          <a:noFill/>
        </p:spPr>
        <p:txBody>
          <a:bodyPr wrap="none" rtlCol="0">
            <a:spAutoFit/>
          </a:bodyPr>
          <a:lstStyle/>
          <a:p>
            <a:r>
              <a:rPr lang="es-MX" b="1" dirty="0"/>
              <a:t>Función </a:t>
            </a:r>
            <a:r>
              <a:rPr lang="es-MX" b="1" dirty="0" err="1"/>
              <a:t>imerode</a:t>
            </a:r>
            <a:r>
              <a:rPr lang="es-MX" b="1" dirty="0"/>
              <a:t>:</a:t>
            </a:r>
            <a:r>
              <a:rPr lang="es-MX" dirty="0"/>
              <a:t> Implementa la operación de erosión y su sintaxis básica es:</a:t>
            </a:r>
          </a:p>
          <a:p>
            <a:pPr algn="ctr"/>
            <a:r>
              <a:rPr lang="es-MX" b="1" dirty="0">
                <a:latin typeface="Courier New" panose="02070309020205020404" pitchFamily="49" charset="0"/>
                <a:cs typeface="Courier New" panose="02070309020205020404" pitchFamily="49" charset="0"/>
              </a:rPr>
              <a:t>IR=</a:t>
            </a:r>
            <a:r>
              <a:rPr lang="es-MX" b="1" dirty="0" err="1">
                <a:latin typeface="Courier New" panose="02070309020205020404" pitchFamily="49" charset="0"/>
                <a:cs typeface="Courier New" panose="02070309020205020404" pitchFamily="49" charset="0"/>
              </a:rPr>
              <a:t>imerode</a:t>
            </a:r>
            <a:r>
              <a:rPr lang="es-MX" b="1" dirty="0">
                <a:latin typeface="Courier New" panose="02070309020205020404" pitchFamily="49" charset="0"/>
                <a:cs typeface="Courier New" panose="02070309020205020404" pitchFamily="49" charset="0"/>
              </a:rPr>
              <a:t>(I,H)</a:t>
            </a:r>
          </a:p>
        </p:txBody>
      </p:sp>
      <p:sp>
        <p:nvSpPr>
          <p:cNvPr id="9" name="TextBox 8">
            <a:extLst>
              <a:ext uri="{FF2B5EF4-FFF2-40B4-BE49-F238E27FC236}">
                <a16:creationId xmlns:a16="http://schemas.microsoft.com/office/drawing/2014/main" id="{6D9F6C40-BB48-4842-9CEE-F6DEB413AA76}"/>
              </a:ext>
            </a:extLst>
          </p:cNvPr>
          <p:cNvSpPr txBox="1"/>
          <p:nvPr/>
        </p:nvSpPr>
        <p:spPr>
          <a:xfrm>
            <a:off x="834886" y="4683525"/>
            <a:ext cx="7453322" cy="646331"/>
          </a:xfrm>
          <a:prstGeom prst="rect">
            <a:avLst/>
          </a:prstGeom>
          <a:noFill/>
        </p:spPr>
        <p:txBody>
          <a:bodyPr wrap="none" rtlCol="0">
            <a:spAutoFit/>
          </a:bodyPr>
          <a:lstStyle/>
          <a:p>
            <a:r>
              <a:rPr lang="es-MX" b="1" dirty="0"/>
              <a:t>Función </a:t>
            </a:r>
            <a:r>
              <a:rPr lang="es-MX" b="1" dirty="0" err="1"/>
              <a:t>imopen</a:t>
            </a:r>
            <a:r>
              <a:rPr lang="es-MX" b="1" dirty="0"/>
              <a:t>:</a:t>
            </a:r>
            <a:r>
              <a:rPr lang="es-MX" dirty="0"/>
              <a:t> Implementa la operación de apertura y su sintaxis básica es:</a:t>
            </a:r>
          </a:p>
          <a:p>
            <a:pPr algn="ctr"/>
            <a:r>
              <a:rPr lang="es-MX" b="1" dirty="0">
                <a:latin typeface="Courier New" panose="02070309020205020404" pitchFamily="49" charset="0"/>
                <a:cs typeface="Courier New" panose="02070309020205020404" pitchFamily="49" charset="0"/>
              </a:rPr>
              <a:t>IR=</a:t>
            </a:r>
            <a:r>
              <a:rPr lang="es-MX" b="1" dirty="0" err="1">
                <a:latin typeface="Courier New" panose="02070309020205020404" pitchFamily="49" charset="0"/>
                <a:cs typeface="Courier New" panose="02070309020205020404" pitchFamily="49" charset="0"/>
              </a:rPr>
              <a:t>imerode</a:t>
            </a:r>
            <a:r>
              <a:rPr lang="es-MX" b="1" dirty="0">
                <a:latin typeface="Courier New" panose="02070309020205020404" pitchFamily="49" charset="0"/>
                <a:cs typeface="Courier New" panose="02070309020205020404" pitchFamily="49" charset="0"/>
              </a:rPr>
              <a:t>(I,H)</a:t>
            </a:r>
          </a:p>
        </p:txBody>
      </p:sp>
      <p:sp>
        <p:nvSpPr>
          <p:cNvPr id="10" name="TextBox 9">
            <a:extLst>
              <a:ext uri="{FF2B5EF4-FFF2-40B4-BE49-F238E27FC236}">
                <a16:creationId xmlns:a16="http://schemas.microsoft.com/office/drawing/2014/main" id="{C12EE691-A765-4447-A523-DE7FC09481EE}"/>
              </a:ext>
            </a:extLst>
          </p:cNvPr>
          <p:cNvSpPr txBox="1"/>
          <p:nvPr/>
        </p:nvSpPr>
        <p:spPr>
          <a:xfrm>
            <a:off x="834886" y="5587539"/>
            <a:ext cx="7176132" cy="646331"/>
          </a:xfrm>
          <a:prstGeom prst="rect">
            <a:avLst/>
          </a:prstGeom>
          <a:noFill/>
        </p:spPr>
        <p:txBody>
          <a:bodyPr wrap="none" rtlCol="0">
            <a:spAutoFit/>
          </a:bodyPr>
          <a:lstStyle/>
          <a:p>
            <a:r>
              <a:rPr lang="es-MX" b="1" dirty="0"/>
              <a:t>Función </a:t>
            </a:r>
            <a:r>
              <a:rPr lang="es-MX" b="1" dirty="0" err="1"/>
              <a:t>imclose</a:t>
            </a:r>
            <a:r>
              <a:rPr lang="es-MX" b="1" dirty="0"/>
              <a:t>:</a:t>
            </a:r>
            <a:r>
              <a:rPr lang="es-MX" dirty="0"/>
              <a:t> Implementa la operación de cierre y su sintaxis básica es:</a:t>
            </a:r>
          </a:p>
          <a:p>
            <a:pPr algn="ctr"/>
            <a:r>
              <a:rPr lang="es-MX" b="1" dirty="0">
                <a:latin typeface="Courier New" panose="02070309020205020404" pitchFamily="49" charset="0"/>
                <a:cs typeface="Courier New" panose="02070309020205020404" pitchFamily="49" charset="0"/>
              </a:rPr>
              <a:t>IR=</a:t>
            </a:r>
            <a:r>
              <a:rPr lang="es-MX" b="1" dirty="0" err="1">
                <a:latin typeface="Courier New" panose="02070309020205020404" pitchFamily="49" charset="0"/>
                <a:cs typeface="Courier New" panose="02070309020205020404" pitchFamily="49" charset="0"/>
              </a:rPr>
              <a:t>imerode</a:t>
            </a:r>
            <a:r>
              <a:rPr lang="es-MX" b="1" dirty="0">
                <a:latin typeface="Courier New" panose="02070309020205020404" pitchFamily="49" charset="0"/>
                <a:cs typeface="Courier New" panose="02070309020205020404" pitchFamily="49" charset="0"/>
              </a:rPr>
              <a:t>(I,H)</a:t>
            </a:r>
          </a:p>
        </p:txBody>
      </p:sp>
    </p:spTree>
    <p:extLst>
      <p:ext uri="{BB962C8B-B14F-4D97-AF65-F5344CB8AC3E}">
        <p14:creationId xmlns:p14="http://schemas.microsoft.com/office/powerpoint/2010/main" val="196065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417825" y="125049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783534" y="512462"/>
            <a:ext cx="9779918" cy="1317901"/>
          </a:xfrm>
        </p:spPr>
        <p:txBody>
          <a:bodyPr>
            <a:normAutofit/>
          </a:bodyPr>
          <a:lstStyle/>
          <a:p>
            <a:r>
              <a:rPr lang="es-ES" sz="3600" b="1" dirty="0"/>
              <a:t>10.6 FUNCIONES DE MATLAB PARA </a:t>
            </a:r>
            <a:r>
              <a:rPr lang="es-ES" sz="3600" b="1"/>
              <a:t>OPERACIONES </a:t>
            </a:r>
            <a:r>
              <a:rPr lang="es-ES" sz="3600" b="1" dirty="0" err="1"/>
              <a:t>MORFOLGICAS</a:t>
            </a:r>
            <a:endParaRPr lang="es-MX" sz="3600" b="1" dirty="0"/>
          </a:p>
        </p:txBody>
      </p:sp>
      <p:sp>
        <p:nvSpPr>
          <p:cNvPr id="6" name="Slide Number Placeholder 5"/>
          <p:cNvSpPr>
            <a:spLocks noGrp="1"/>
          </p:cNvSpPr>
          <p:nvPr>
            <p:ph type="sldNum" sz="quarter" idx="12"/>
          </p:nvPr>
        </p:nvSpPr>
        <p:spPr/>
        <p:txBody>
          <a:bodyPr/>
          <a:lstStyle/>
          <a:p>
            <a:fld id="{C9795CCE-1F15-4977-A3B8-2BEDAF7C9995}" type="slidenum">
              <a:rPr lang="es-MX" smtClean="0"/>
              <a:pPr/>
              <a:t>8</a:t>
            </a:fld>
            <a:endParaRPr lang="es-MX"/>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 name="TextBox 2">
            <a:extLst>
              <a:ext uri="{FF2B5EF4-FFF2-40B4-BE49-F238E27FC236}">
                <a16:creationId xmlns:a16="http://schemas.microsoft.com/office/drawing/2014/main" id="{9B29B796-3D1F-4726-8B30-87B81158EA1E}"/>
              </a:ext>
            </a:extLst>
          </p:cNvPr>
          <p:cNvSpPr txBox="1"/>
          <p:nvPr/>
        </p:nvSpPr>
        <p:spPr>
          <a:xfrm>
            <a:off x="783534" y="1830363"/>
            <a:ext cx="10570266" cy="923330"/>
          </a:xfrm>
          <a:prstGeom prst="rect">
            <a:avLst/>
          </a:prstGeom>
          <a:noFill/>
        </p:spPr>
        <p:txBody>
          <a:bodyPr wrap="none" rtlCol="0">
            <a:spAutoFit/>
          </a:bodyPr>
          <a:lstStyle/>
          <a:p>
            <a:r>
              <a:rPr lang="es-MX" b="1" dirty="0"/>
              <a:t>Función </a:t>
            </a:r>
            <a:r>
              <a:rPr lang="es-MX" b="1" dirty="0" err="1"/>
              <a:t>bwmorph</a:t>
            </a:r>
            <a:r>
              <a:rPr lang="es-MX" dirty="0"/>
              <a:t>: implementa una variedad de operaciones útiles basadas en combinaciones de dilataciones </a:t>
            </a:r>
          </a:p>
          <a:p>
            <a:r>
              <a:rPr lang="es-MX" dirty="0"/>
              <a:t>y erosiones. La sintaxis básica de esta función es:</a:t>
            </a:r>
          </a:p>
          <a:p>
            <a:pPr algn="ctr"/>
            <a:r>
              <a:rPr lang="es-MX" b="1" dirty="0">
                <a:latin typeface="Courier New" panose="02070309020205020404" pitchFamily="49" charset="0"/>
                <a:cs typeface="Courier New" panose="02070309020205020404" pitchFamily="49" charset="0"/>
              </a:rPr>
              <a:t>IR= </a:t>
            </a:r>
            <a:r>
              <a:rPr lang="es-MX" b="1" dirty="0" err="1">
                <a:latin typeface="Courier New" panose="02070309020205020404" pitchFamily="49" charset="0"/>
                <a:cs typeface="Courier New" panose="02070309020205020404" pitchFamily="49" charset="0"/>
              </a:rPr>
              <a:t>bwmorph</a:t>
            </a:r>
            <a:r>
              <a:rPr lang="es-MX" b="1" dirty="0">
                <a:latin typeface="Courier New" panose="02070309020205020404" pitchFamily="49" charset="0"/>
                <a:cs typeface="Courier New" panose="02070309020205020404" pitchFamily="49" charset="0"/>
              </a:rPr>
              <a:t>(</a:t>
            </a:r>
            <a:r>
              <a:rPr lang="es-MX" b="1" dirty="0" err="1">
                <a:latin typeface="Courier New" panose="02070309020205020404" pitchFamily="49" charset="0"/>
                <a:cs typeface="Courier New" panose="02070309020205020404" pitchFamily="49" charset="0"/>
              </a:rPr>
              <a:t>I,operación,n</a:t>
            </a:r>
            <a:r>
              <a:rPr lang="es-MX" b="1" dirty="0">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9F0CA640-38FF-422F-8361-6B9F502A4B62}"/>
              </a:ext>
            </a:extLst>
          </p:cNvPr>
          <p:cNvSpPr txBox="1"/>
          <p:nvPr/>
        </p:nvSpPr>
        <p:spPr>
          <a:xfrm>
            <a:off x="834887" y="3339025"/>
            <a:ext cx="10899586" cy="923330"/>
          </a:xfrm>
          <a:prstGeom prst="rect">
            <a:avLst/>
          </a:prstGeom>
          <a:noFill/>
        </p:spPr>
        <p:txBody>
          <a:bodyPr wrap="square" rtlCol="0">
            <a:spAutoFit/>
          </a:bodyPr>
          <a:lstStyle/>
          <a:p>
            <a:pPr algn="ctr"/>
            <a:r>
              <a:rPr lang="es-MX" b="1" dirty="0"/>
              <a:t>Función </a:t>
            </a:r>
            <a:r>
              <a:rPr lang="es-MX" b="1" dirty="0" err="1"/>
              <a:t>bwlabel</a:t>
            </a:r>
            <a:r>
              <a:rPr lang="es-MX" b="1" dirty="0"/>
              <a:t>: </a:t>
            </a:r>
            <a:r>
              <a:rPr lang="es-MX" dirty="0"/>
              <a:t>Etiqueta los elementos con cierta conectividad encontrados en una imagen. La sintaxis de esta </a:t>
            </a:r>
          </a:p>
          <a:p>
            <a:r>
              <a:rPr lang="es-MX" dirty="0"/>
              <a:t>función es:</a:t>
            </a:r>
          </a:p>
          <a:p>
            <a:pPr algn="ctr"/>
            <a:r>
              <a:rPr lang="es-MX" b="1" dirty="0">
                <a:latin typeface="Courier New" panose="02070309020205020404" pitchFamily="49" charset="0"/>
                <a:cs typeface="Courier New" panose="02070309020205020404" pitchFamily="49" charset="0"/>
              </a:rPr>
              <a:t>[L, </a:t>
            </a:r>
            <a:r>
              <a:rPr lang="es-MX" b="1" dirty="0" err="1">
                <a:latin typeface="Courier New" panose="02070309020205020404" pitchFamily="49" charset="0"/>
                <a:cs typeface="Courier New" panose="02070309020205020404" pitchFamily="49" charset="0"/>
              </a:rPr>
              <a:t>num</a:t>
            </a:r>
            <a:r>
              <a:rPr lang="es-MX" b="1" dirty="0">
                <a:latin typeface="Courier New" panose="02070309020205020404" pitchFamily="49" charset="0"/>
                <a:cs typeface="Courier New" panose="02070309020205020404" pitchFamily="49" charset="0"/>
              </a:rPr>
              <a:t>]=</a:t>
            </a:r>
            <a:r>
              <a:rPr lang="es-MX" b="1" dirty="0" err="1">
                <a:latin typeface="Courier New" panose="02070309020205020404" pitchFamily="49" charset="0"/>
                <a:cs typeface="Courier New" panose="02070309020205020404" pitchFamily="49" charset="0"/>
              </a:rPr>
              <a:t>bwlabel</a:t>
            </a:r>
            <a:r>
              <a:rPr lang="es-MX" b="1" dirty="0">
                <a:latin typeface="Courier New" panose="02070309020205020404" pitchFamily="49" charset="0"/>
                <a:cs typeface="Courier New" panose="02070309020205020404" pitchFamily="49" charset="0"/>
              </a:rPr>
              <a:t>(I, con)</a:t>
            </a:r>
          </a:p>
        </p:txBody>
      </p:sp>
    </p:spTree>
    <p:extLst>
      <p:ext uri="{BB962C8B-B14F-4D97-AF65-F5344CB8AC3E}">
        <p14:creationId xmlns:p14="http://schemas.microsoft.com/office/powerpoint/2010/main" val="63107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ae839a7692362bff82c4eb2322852f1e2ec56"/>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764</Words>
  <Application>Microsoft Office PowerPoint</Application>
  <PresentationFormat>Panorámica</PresentationFormat>
  <Paragraphs>47</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Courier New</vt:lpstr>
      <vt:lpstr>Tema de Office</vt:lpstr>
      <vt:lpstr>CAPÍTULO 10: OPERACIÓNES MORFOLOGICAS</vt:lpstr>
      <vt:lpstr>10.1 INTRODUCCION</vt:lpstr>
      <vt:lpstr>10.2 CONTRACCION Y CRECIMIENTO DE ESTRUCTURAS</vt:lpstr>
      <vt:lpstr>10.3 OPERACIONES MORFOLÓGICAS FUNDAMENTALES</vt:lpstr>
      <vt:lpstr>10.4 DETECCIÓN DE BORDES EN IMÁGENES BINARIAS</vt:lpstr>
      <vt:lpstr>10.5 COMBINACIÓN DE OPERACIONES MORFOLÓGICAS</vt:lpstr>
      <vt:lpstr>10.6 FUNCIONES DE MATLAB PARA OPERACIONES MORFOLÓGICAS</vt:lpstr>
      <vt:lpstr>10.6 FUNCIONES DE MATLAB PARA OPERACIONES MORFOLGICAS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36</cp:revision>
  <dcterms:created xsi:type="dcterms:W3CDTF">2017-08-30T09:54:29Z</dcterms:created>
  <dcterms:modified xsi:type="dcterms:W3CDTF">2017-10-04T16:06:50Z</dcterms:modified>
</cp:coreProperties>
</file>