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4" r:id="rId5"/>
    <p:sldId id="265" r:id="rId6"/>
    <p:sldId id="267" r:id="rId7"/>
    <p:sldId id="268" r:id="rId8"/>
    <p:sldId id="269" r:id="rId9"/>
  </p:sldIdLst>
  <p:sldSz cx="12192000" cy="6858000"/>
  <p:notesSz cx="6858000" cy="9144000"/>
  <p:custDataLst>
    <p:tags r:id="rId10"/>
  </p:custDataLst>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4" d="100"/>
          <a:sy n="84" d="100"/>
        </p:scale>
        <p:origin x="90"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721BF3-2F59-410B-B6BE-C134BDB139D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5EA01A3B-5BF5-440A-98B6-7AF3E79BA6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MX"/>
          </a:p>
        </p:txBody>
      </p:sp>
      <p:sp>
        <p:nvSpPr>
          <p:cNvPr id="4" name="Marcador de fecha 3">
            <a:extLst>
              <a:ext uri="{FF2B5EF4-FFF2-40B4-BE49-F238E27FC236}">
                <a16:creationId xmlns:a16="http://schemas.microsoft.com/office/drawing/2014/main" id="{D883B692-7A0A-4B16-9399-03D66B9DDE2F}"/>
              </a:ext>
            </a:extLst>
          </p:cNvPr>
          <p:cNvSpPr>
            <a:spLocks noGrp="1"/>
          </p:cNvSpPr>
          <p:nvPr>
            <p:ph type="dt" sz="half" idx="10"/>
          </p:nvPr>
        </p:nvSpPr>
        <p:spPr/>
        <p:txBody>
          <a:bodyPr/>
          <a:lstStyle/>
          <a:p>
            <a:fld id="{1D150E1A-2415-45AB-A25A-0003005772B3}" type="datetimeFigureOut">
              <a:rPr lang="es-MX" smtClean="0"/>
              <a:t>04/10/2017</a:t>
            </a:fld>
            <a:endParaRPr lang="es-MX"/>
          </a:p>
        </p:txBody>
      </p:sp>
      <p:sp>
        <p:nvSpPr>
          <p:cNvPr id="5" name="Marcador de pie de página 4">
            <a:extLst>
              <a:ext uri="{FF2B5EF4-FFF2-40B4-BE49-F238E27FC236}">
                <a16:creationId xmlns:a16="http://schemas.microsoft.com/office/drawing/2014/main" id="{D5FB208A-F3DC-4A90-8171-E2B7966590BA}"/>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BC475B2B-4E38-48A4-80BF-5236ADDFD3D7}"/>
              </a:ext>
            </a:extLst>
          </p:cNvPr>
          <p:cNvSpPr>
            <a:spLocks noGrp="1"/>
          </p:cNvSpPr>
          <p:nvPr>
            <p:ph type="sldNum" sz="quarter" idx="12"/>
          </p:nvPr>
        </p:nvSpPr>
        <p:spPr/>
        <p:txBody>
          <a:bodyPr/>
          <a:lstStyle/>
          <a:p>
            <a:fld id="{C9795CCE-1F15-4977-A3B8-2BEDAF7C9995}" type="slidenum">
              <a:rPr lang="es-MX" smtClean="0"/>
              <a:t>‹Nº›</a:t>
            </a:fld>
            <a:endParaRPr lang="es-MX"/>
          </a:p>
        </p:txBody>
      </p:sp>
    </p:spTree>
    <p:extLst>
      <p:ext uri="{BB962C8B-B14F-4D97-AF65-F5344CB8AC3E}">
        <p14:creationId xmlns:p14="http://schemas.microsoft.com/office/powerpoint/2010/main" val="1910301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AE2DDF-1F0A-471B-AA50-4022C50859A1}"/>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8353D013-E8CE-47B7-8D0D-70A74A3F76BD}"/>
              </a:ext>
            </a:extLst>
          </p:cNvPr>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0C363A42-567F-4C7D-A7C2-2C61173F279D}"/>
              </a:ext>
            </a:extLst>
          </p:cNvPr>
          <p:cNvSpPr>
            <a:spLocks noGrp="1"/>
          </p:cNvSpPr>
          <p:nvPr>
            <p:ph type="dt" sz="half" idx="10"/>
          </p:nvPr>
        </p:nvSpPr>
        <p:spPr/>
        <p:txBody>
          <a:bodyPr/>
          <a:lstStyle/>
          <a:p>
            <a:fld id="{1D150E1A-2415-45AB-A25A-0003005772B3}" type="datetimeFigureOut">
              <a:rPr lang="es-MX" smtClean="0"/>
              <a:t>04/10/2017</a:t>
            </a:fld>
            <a:endParaRPr lang="es-MX"/>
          </a:p>
        </p:txBody>
      </p:sp>
      <p:sp>
        <p:nvSpPr>
          <p:cNvPr id="5" name="Marcador de pie de página 4">
            <a:extLst>
              <a:ext uri="{FF2B5EF4-FFF2-40B4-BE49-F238E27FC236}">
                <a16:creationId xmlns:a16="http://schemas.microsoft.com/office/drawing/2014/main" id="{66115E21-013D-436D-B1A6-C6D11B6BFCD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44F16E0-9CBE-40F3-BCD1-634B36571575}"/>
              </a:ext>
            </a:extLst>
          </p:cNvPr>
          <p:cNvSpPr>
            <a:spLocks noGrp="1"/>
          </p:cNvSpPr>
          <p:nvPr>
            <p:ph type="sldNum" sz="quarter" idx="12"/>
          </p:nvPr>
        </p:nvSpPr>
        <p:spPr/>
        <p:txBody>
          <a:bodyPr/>
          <a:lstStyle/>
          <a:p>
            <a:fld id="{C9795CCE-1F15-4977-A3B8-2BEDAF7C9995}" type="slidenum">
              <a:rPr lang="es-MX" smtClean="0"/>
              <a:t>‹Nº›</a:t>
            </a:fld>
            <a:endParaRPr lang="es-MX"/>
          </a:p>
        </p:txBody>
      </p:sp>
    </p:spTree>
    <p:extLst>
      <p:ext uri="{BB962C8B-B14F-4D97-AF65-F5344CB8AC3E}">
        <p14:creationId xmlns:p14="http://schemas.microsoft.com/office/powerpoint/2010/main" val="410165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6CB71EF-B8E7-4799-A8B6-6D4E80F251D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A7DEDBB5-4943-45F4-9BC8-E93D005264A6}"/>
              </a:ext>
            </a:extLst>
          </p:cNvPr>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476228BF-E789-407C-AC2A-18AE253CC528}"/>
              </a:ext>
            </a:extLst>
          </p:cNvPr>
          <p:cNvSpPr>
            <a:spLocks noGrp="1"/>
          </p:cNvSpPr>
          <p:nvPr>
            <p:ph type="dt" sz="half" idx="10"/>
          </p:nvPr>
        </p:nvSpPr>
        <p:spPr/>
        <p:txBody>
          <a:bodyPr/>
          <a:lstStyle/>
          <a:p>
            <a:fld id="{1D150E1A-2415-45AB-A25A-0003005772B3}" type="datetimeFigureOut">
              <a:rPr lang="es-MX" smtClean="0"/>
              <a:t>04/10/2017</a:t>
            </a:fld>
            <a:endParaRPr lang="es-MX"/>
          </a:p>
        </p:txBody>
      </p:sp>
      <p:sp>
        <p:nvSpPr>
          <p:cNvPr id="5" name="Marcador de pie de página 4">
            <a:extLst>
              <a:ext uri="{FF2B5EF4-FFF2-40B4-BE49-F238E27FC236}">
                <a16:creationId xmlns:a16="http://schemas.microsoft.com/office/drawing/2014/main" id="{DAC8A575-7B2B-4B4D-8608-39CEF959F41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1869FBA-9D32-41FF-ABBD-289EE6841B43}"/>
              </a:ext>
            </a:extLst>
          </p:cNvPr>
          <p:cNvSpPr>
            <a:spLocks noGrp="1"/>
          </p:cNvSpPr>
          <p:nvPr>
            <p:ph type="sldNum" sz="quarter" idx="12"/>
          </p:nvPr>
        </p:nvSpPr>
        <p:spPr/>
        <p:txBody>
          <a:bodyPr/>
          <a:lstStyle/>
          <a:p>
            <a:fld id="{C9795CCE-1F15-4977-A3B8-2BEDAF7C9995}" type="slidenum">
              <a:rPr lang="es-MX" smtClean="0"/>
              <a:t>‹Nº›</a:t>
            </a:fld>
            <a:endParaRPr lang="es-MX"/>
          </a:p>
        </p:txBody>
      </p:sp>
    </p:spTree>
    <p:extLst>
      <p:ext uri="{BB962C8B-B14F-4D97-AF65-F5344CB8AC3E}">
        <p14:creationId xmlns:p14="http://schemas.microsoft.com/office/powerpoint/2010/main" val="1778151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E83BB6-FD4E-4B73-BC37-6C640BDDFF51}"/>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B512A309-7065-4AF3-86D2-2E59CB02F585}"/>
              </a:ext>
            </a:extLst>
          </p:cNvPr>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2D5D3EBA-893C-4524-BDCD-54649E8B1701}"/>
              </a:ext>
            </a:extLst>
          </p:cNvPr>
          <p:cNvSpPr>
            <a:spLocks noGrp="1"/>
          </p:cNvSpPr>
          <p:nvPr>
            <p:ph type="dt" sz="half" idx="10"/>
          </p:nvPr>
        </p:nvSpPr>
        <p:spPr/>
        <p:txBody>
          <a:bodyPr/>
          <a:lstStyle/>
          <a:p>
            <a:fld id="{1D150E1A-2415-45AB-A25A-0003005772B3}" type="datetimeFigureOut">
              <a:rPr lang="es-MX" smtClean="0"/>
              <a:t>04/10/2017</a:t>
            </a:fld>
            <a:endParaRPr lang="es-MX"/>
          </a:p>
        </p:txBody>
      </p:sp>
      <p:sp>
        <p:nvSpPr>
          <p:cNvPr id="5" name="Marcador de pie de página 4">
            <a:extLst>
              <a:ext uri="{FF2B5EF4-FFF2-40B4-BE49-F238E27FC236}">
                <a16:creationId xmlns:a16="http://schemas.microsoft.com/office/drawing/2014/main" id="{B68D8E11-DBA2-40A2-9B74-2891ACFA5C01}"/>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6DF4F0AA-B371-40ED-B498-29B58C7CD538}"/>
              </a:ext>
            </a:extLst>
          </p:cNvPr>
          <p:cNvSpPr>
            <a:spLocks noGrp="1"/>
          </p:cNvSpPr>
          <p:nvPr>
            <p:ph type="sldNum" sz="quarter" idx="12"/>
          </p:nvPr>
        </p:nvSpPr>
        <p:spPr/>
        <p:txBody>
          <a:bodyPr/>
          <a:lstStyle/>
          <a:p>
            <a:fld id="{C9795CCE-1F15-4977-A3B8-2BEDAF7C9995}" type="slidenum">
              <a:rPr lang="es-MX" smtClean="0"/>
              <a:t>‹Nº›</a:t>
            </a:fld>
            <a:endParaRPr lang="es-MX"/>
          </a:p>
        </p:txBody>
      </p:sp>
    </p:spTree>
    <p:extLst>
      <p:ext uri="{BB962C8B-B14F-4D97-AF65-F5344CB8AC3E}">
        <p14:creationId xmlns:p14="http://schemas.microsoft.com/office/powerpoint/2010/main" val="1453350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76FBE4-0F4D-4020-9D06-53B2B5F02A0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3CAD1306-74BD-49AA-ABDD-DEE53C752C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a:extLst>
              <a:ext uri="{FF2B5EF4-FFF2-40B4-BE49-F238E27FC236}">
                <a16:creationId xmlns:a16="http://schemas.microsoft.com/office/drawing/2014/main" id="{ABC061A3-F355-47D2-BD37-8A29053423F9}"/>
              </a:ext>
            </a:extLst>
          </p:cNvPr>
          <p:cNvSpPr>
            <a:spLocks noGrp="1"/>
          </p:cNvSpPr>
          <p:nvPr>
            <p:ph type="dt" sz="half" idx="10"/>
          </p:nvPr>
        </p:nvSpPr>
        <p:spPr/>
        <p:txBody>
          <a:bodyPr/>
          <a:lstStyle/>
          <a:p>
            <a:fld id="{1D150E1A-2415-45AB-A25A-0003005772B3}" type="datetimeFigureOut">
              <a:rPr lang="es-MX" smtClean="0"/>
              <a:t>04/10/2017</a:t>
            </a:fld>
            <a:endParaRPr lang="es-MX"/>
          </a:p>
        </p:txBody>
      </p:sp>
      <p:sp>
        <p:nvSpPr>
          <p:cNvPr id="5" name="Marcador de pie de página 4">
            <a:extLst>
              <a:ext uri="{FF2B5EF4-FFF2-40B4-BE49-F238E27FC236}">
                <a16:creationId xmlns:a16="http://schemas.microsoft.com/office/drawing/2014/main" id="{18E411B9-E46D-4E35-8935-12061DCB8D2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EAC1308-59F0-41BC-AB51-7E1667D34C31}"/>
              </a:ext>
            </a:extLst>
          </p:cNvPr>
          <p:cNvSpPr>
            <a:spLocks noGrp="1"/>
          </p:cNvSpPr>
          <p:nvPr>
            <p:ph type="sldNum" sz="quarter" idx="12"/>
          </p:nvPr>
        </p:nvSpPr>
        <p:spPr/>
        <p:txBody>
          <a:bodyPr/>
          <a:lstStyle/>
          <a:p>
            <a:fld id="{C9795CCE-1F15-4977-A3B8-2BEDAF7C9995}" type="slidenum">
              <a:rPr lang="es-MX" smtClean="0"/>
              <a:t>‹Nº›</a:t>
            </a:fld>
            <a:endParaRPr lang="es-MX"/>
          </a:p>
        </p:txBody>
      </p:sp>
    </p:spTree>
    <p:extLst>
      <p:ext uri="{BB962C8B-B14F-4D97-AF65-F5344CB8AC3E}">
        <p14:creationId xmlns:p14="http://schemas.microsoft.com/office/powerpoint/2010/main" val="3727826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B06073-CC64-4ABF-94B9-F1AB61ABB245}"/>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9D6DAA45-B8A4-4C52-9370-9FBDCB517A6C}"/>
              </a:ext>
            </a:extLst>
          </p:cNvPr>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9C0C00FA-6F88-4582-BCFF-800ED21EF74F}"/>
              </a:ext>
            </a:extLst>
          </p:cNvPr>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72AB9205-56E6-49F0-A2AE-BA9D473B4CB3}"/>
              </a:ext>
            </a:extLst>
          </p:cNvPr>
          <p:cNvSpPr>
            <a:spLocks noGrp="1"/>
          </p:cNvSpPr>
          <p:nvPr>
            <p:ph type="dt" sz="half" idx="10"/>
          </p:nvPr>
        </p:nvSpPr>
        <p:spPr/>
        <p:txBody>
          <a:bodyPr/>
          <a:lstStyle/>
          <a:p>
            <a:fld id="{1D150E1A-2415-45AB-A25A-0003005772B3}" type="datetimeFigureOut">
              <a:rPr lang="es-MX" smtClean="0"/>
              <a:t>04/10/2017</a:t>
            </a:fld>
            <a:endParaRPr lang="es-MX"/>
          </a:p>
        </p:txBody>
      </p:sp>
      <p:sp>
        <p:nvSpPr>
          <p:cNvPr id="6" name="Marcador de pie de página 5">
            <a:extLst>
              <a:ext uri="{FF2B5EF4-FFF2-40B4-BE49-F238E27FC236}">
                <a16:creationId xmlns:a16="http://schemas.microsoft.com/office/drawing/2014/main" id="{E47ABC98-844D-4F50-9AD1-71F9CC815E8C}"/>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62569AFE-9B84-4483-97E0-12FAA75EFCC1}"/>
              </a:ext>
            </a:extLst>
          </p:cNvPr>
          <p:cNvSpPr>
            <a:spLocks noGrp="1"/>
          </p:cNvSpPr>
          <p:nvPr>
            <p:ph type="sldNum" sz="quarter" idx="12"/>
          </p:nvPr>
        </p:nvSpPr>
        <p:spPr/>
        <p:txBody>
          <a:bodyPr/>
          <a:lstStyle/>
          <a:p>
            <a:fld id="{C9795CCE-1F15-4977-A3B8-2BEDAF7C9995}" type="slidenum">
              <a:rPr lang="es-MX" smtClean="0"/>
              <a:t>‹Nº›</a:t>
            </a:fld>
            <a:endParaRPr lang="es-MX"/>
          </a:p>
        </p:txBody>
      </p:sp>
    </p:spTree>
    <p:extLst>
      <p:ext uri="{BB962C8B-B14F-4D97-AF65-F5344CB8AC3E}">
        <p14:creationId xmlns:p14="http://schemas.microsoft.com/office/powerpoint/2010/main" val="3262765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89CC8D-CD0C-4B68-A20A-937CC0AF788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7ABC80F4-5501-4462-8801-80AC1181C5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a:extLst>
              <a:ext uri="{FF2B5EF4-FFF2-40B4-BE49-F238E27FC236}">
                <a16:creationId xmlns:a16="http://schemas.microsoft.com/office/drawing/2014/main" id="{60AC1D98-3EDE-4E8B-B7CB-1C9DDD6488BA}"/>
              </a:ext>
            </a:extLst>
          </p:cNvPr>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5B3EC44F-8F1D-48DC-B5D5-BDFE246BAD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a:extLst>
              <a:ext uri="{FF2B5EF4-FFF2-40B4-BE49-F238E27FC236}">
                <a16:creationId xmlns:a16="http://schemas.microsoft.com/office/drawing/2014/main" id="{78920AC5-3A41-4AC1-925D-F45C921A3BF2}"/>
              </a:ext>
            </a:extLst>
          </p:cNvPr>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632D0493-A087-4DB8-9DDD-1BCDD9F02734}"/>
              </a:ext>
            </a:extLst>
          </p:cNvPr>
          <p:cNvSpPr>
            <a:spLocks noGrp="1"/>
          </p:cNvSpPr>
          <p:nvPr>
            <p:ph type="dt" sz="half" idx="10"/>
          </p:nvPr>
        </p:nvSpPr>
        <p:spPr/>
        <p:txBody>
          <a:bodyPr/>
          <a:lstStyle/>
          <a:p>
            <a:fld id="{1D150E1A-2415-45AB-A25A-0003005772B3}" type="datetimeFigureOut">
              <a:rPr lang="es-MX" smtClean="0"/>
              <a:t>04/10/2017</a:t>
            </a:fld>
            <a:endParaRPr lang="es-MX"/>
          </a:p>
        </p:txBody>
      </p:sp>
      <p:sp>
        <p:nvSpPr>
          <p:cNvPr id="8" name="Marcador de pie de página 7">
            <a:extLst>
              <a:ext uri="{FF2B5EF4-FFF2-40B4-BE49-F238E27FC236}">
                <a16:creationId xmlns:a16="http://schemas.microsoft.com/office/drawing/2014/main" id="{007DFD08-C8D5-4992-9704-24F306812793}"/>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04C28B47-49B6-4576-B7AD-76FB6F353B0C}"/>
              </a:ext>
            </a:extLst>
          </p:cNvPr>
          <p:cNvSpPr>
            <a:spLocks noGrp="1"/>
          </p:cNvSpPr>
          <p:nvPr>
            <p:ph type="sldNum" sz="quarter" idx="12"/>
          </p:nvPr>
        </p:nvSpPr>
        <p:spPr/>
        <p:txBody>
          <a:bodyPr/>
          <a:lstStyle/>
          <a:p>
            <a:fld id="{C9795CCE-1F15-4977-A3B8-2BEDAF7C9995}" type="slidenum">
              <a:rPr lang="es-MX" smtClean="0"/>
              <a:t>‹Nº›</a:t>
            </a:fld>
            <a:endParaRPr lang="es-MX"/>
          </a:p>
        </p:txBody>
      </p:sp>
    </p:spTree>
    <p:extLst>
      <p:ext uri="{BB962C8B-B14F-4D97-AF65-F5344CB8AC3E}">
        <p14:creationId xmlns:p14="http://schemas.microsoft.com/office/powerpoint/2010/main" val="1690577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872A7B-3D21-4B0D-93B8-144E68ADC495}"/>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B1B109F3-BC4A-457C-BD1B-531BFB2AEFF5}"/>
              </a:ext>
            </a:extLst>
          </p:cNvPr>
          <p:cNvSpPr>
            <a:spLocks noGrp="1"/>
          </p:cNvSpPr>
          <p:nvPr>
            <p:ph type="dt" sz="half" idx="10"/>
          </p:nvPr>
        </p:nvSpPr>
        <p:spPr/>
        <p:txBody>
          <a:bodyPr/>
          <a:lstStyle/>
          <a:p>
            <a:fld id="{1D150E1A-2415-45AB-A25A-0003005772B3}" type="datetimeFigureOut">
              <a:rPr lang="es-MX" smtClean="0"/>
              <a:t>04/10/2017</a:t>
            </a:fld>
            <a:endParaRPr lang="es-MX"/>
          </a:p>
        </p:txBody>
      </p:sp>
      <p:sp>
        <p:nvSpPr>
          <p:cNvPr id="4" name="Marcador de pie de página 3">
            <a:extLst>
              <a:ext uri="{FF2B5EF4-FFF2-40B4-BE49-F238E27FC236}">
                <a16:creationId xmlns:a16="http://schemas.microsoft.com/office/drawing/2014/main" id="{3A123261-F1EA-498E-BCB5-D30CEDD42917}"/>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648A1DE9-10C8-444A-91EA-A9706018E9AE}"/>
              </a:ext>
            </a:extLst>
          </p:cNvPr>
          <p:cNvSpPr>
            <a:spLocks noGrp="1"/>
          </p:cNvSpPr>
          <p:nvPr>
            <p:ph type="sldNum" sz="quarter" idx="12"/>
          </p:nvPr>
        </p:nvSpPr>
        <p:spPr/>
        <p:txBody>
          <a:bodyPr/>
          <a:lstStyle/>
          <a:p>
            <a:fld id="{C9795CCE-1F15-4977-A3B8-2BEDAF7C9995}" type="slidenum">
              <a:rPr lang="es-MX" smtClean="0"/>
              <a:t>‹Nº›</a:t>
            </a:fld>
            <a:endParaRPr lang="es-MX"/>
          </a:p>
        </p:txBody>
      </p:sp>
    </p:spTree>
    <p:extLst>
      <p:ext uri="{BB962C8B-B14F-4D97-AF65-F5344CB8AC3E}">
        <p14:creationId xmlns:p14="http://schemas.microsoft.com/office/powerpoint/2010/main" val="2399699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5B0293D-2F7A-456F-9EED-4E78AAB1937B}"/>
              </a:ext>
            </a:extLst>
          </p:cNvPr>
          <p:cNvSpPr>
            <a:spLocks noGrp="1"/>
          </p:cNvSpPr>
          <p:nvPr>
            <p:ph type="dt" sz="half" idx="10"/>
          </p:nvPr>
        </p:nvSpPr>
        <p:spPr/>
        <p:txBody>
          <a:bodyPr/>
          <a:lstStyle/>
          <a:p>
            <a:fld id="{1D150E1A-2415-45AB-A25A-0003005772B3}" type="datetimeFigureOut">
              <a:rPr lang="es-MX" smtClean="0"/>
              <a:t>04/10/2017</a:t>
            </a:fld>
            <a:endParaRPr lang="es-MX"/>
          </a:p>
        </p:txBody>
      </p:sp>
      <p:sp>
        <p:nvSpPr>
          <p:cNvPr id="3" name="Marcador de pie de página 2">
            <a:extLst>
              <a:ext uri="{FF2B5EF4-FFF2-40B4-BE49-F238E27FC236}">
                <a16:creationId xmlns:a16="http://schemas.microsoft.com/office/drawing/2014/main" id="{00977918-3948-4834-BC0B-947A5D8DDC9C}"/>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BAB19A94-3719-44D5-81E3-B62E2447A6BB}"/>
              </a:ext>
            </a:extLst>
          </p:cNvPr>
          <p:cNvSpPr>
            <a:spLocks noGrp="1"/>
          </p:cNvSpPr>
          <p:nvPr>
            <p:ph type="sldNum" sz="quarter" idx="12"/>
          </p:nvPr>
        </p:nvSpPr>
        <p:spPr/>
        <p:txBody>
          <a:bodyPr/>
          <a:lstStyle/>
          <a:p>
            <a:fld id="{C9795CCE-1F15-4977-A3B8-2BEDAF7C9995}" type="slidenum">
              <a:rPr lang="es-MX" smtClean="0"/>
              <a:t>‹Nº›</a:t>
            </a:fld>
            <a:endParaRPr lang="es-MX"/>
          </a:p>
        </p:txBody>
      </p:sp>
    </p:spTree>
    <p:extLst>
      <p:ext uri="{BB962C8B-B14F-4D97-AF65-F5344CB8AC3E}">
        <p14:creationId xmlns:p14="http://schemas.microsoft.com/office/powerpoint/2010/main" val="2879737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96844B-D1F2-45D3-9CBC-18843872B9D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886DCB5B-CAE6-40E8-BDF7-4962ADD08A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9EB4F02C-40EB-49EE-8BF0-217DDB193F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a16="http://schemas.microsoft.com/office/drawing/2014/main" id="{B58EB9C1-65B9-4998-B830-B5F904589AB0}"/>
              </a:ext>
            </a:extLst>
          </p:cNvPr>
          <p:cNvSpPr>
            <a:spLocks noGrp="1"/>
          </p:cNvSpPr>
          <p:nvPr>
            <p:ph type="dt" sz="half" idx="10"/>
          </p:nvPr>
        </p:nvSpPr>
        <p:spPr/>
        <p:txBody>
          <a:bodyPr/>
          <a:lstStyle/>
          <a:p>
            <a:fld id="{1D150E1A-2415-45AB-A25A-0003005772B3}" type="datetimeFigureOut">
              <a:rPr lang="es-MX" smtClean="0"/>
              <a:t>04/10/2017</a:t>
            </a:fld>
            <a:endParaRPr lang="es-MX"/>
          </a:p>
        </p:txBody>
      </p:sp>
      <p:sp>
        <p:nvSpPr>
          <p:cNvPr id="6" name="Marcador de pie de página 5">
            <a:extLst>
              <a:ext uri="{FF2B5EF4-FFF2-40B4-BE49-F238E27FC236}">
                <a16:creationId xmlns:a16="http://schemas.microsoft.com/office/drawing/2014/main" id="{7EF8D629-307D-4EC0-8FCB-4F2FDBC0B17A}"/>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18AA6460-0F39-42DE-93B0-177448C06F2B}"/>
              </a:ext>
            </a:extLst>
          </p:cNvPr>
          <p:cNvSpPr>
            <a:spLocks noGrp="1"/>
          </p:cNvSpPr>
          <p:nvPr>
            <p:ph type="sldNum" sz="quarter" idx="12"/>
          </p:nvPr>
        </p:nvSpPr>
        <p:spPr/>
        <p:txBody>
          <a:bodyPr/>
          <a:lstStyle/>
          <a:p>
            <a:fld id="{C9795CCE-1F15-4977-A3B8-2BEDAF7C9995}" type="slidenum">
              <a:rPr lang="es-MX" smtClean="0"/>
              <a:t>‹Nº›</a:t>
            </a:fld>
            <a:endParaRPr lang="es-MX"/>
          </a:p>
        </p:txBody>
      </p:sp>
    </p:spTree>
    <p:extLst>
      <p:ext uri="{BB962C8B-B14F-4D97-AF65-F5344CB8AC3E}">
        <p14:creationId xmlns:p14="http://schemas.microsoft.com/office/powerpoint/2010/main" val="2456404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466679-FB30-4727-8FA2-60CE5C0D35D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ACECDED0-39A1-4AB0-9FD1-2D3CAB73B8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C9E64808-31EF-4BBC-BBBB-409779E409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a16="http://schemas.microsoft.com/office/drawing/2014/main" id="{C778086E-7837-495D-98CF-2D573E0E56ED}"/>
              </a:ext>
            </a:extLst>
          </p:cNvPr>
          <p:cNvSpPr>
            <a:spLocks noGrp="1"/>
          </p:cNvSpPr>
          <p:nvPr>
            <p:ph type="dt" sz="half" idx="10"/>
          </p:nvPr>
        </p:nvSpPr>
        <p:spPr/>
        <p:txBody>
          <a:bodyPr/>
          <a:lstStyle/>
          <a:p>
            <a:fld id="{1D150E1A-2415-45AB-A25A-0003005772B3}" type="datetimeFigureOut">
              <a:rPr lang="es-MX" smtClean="0"/>
              <a:t>04/10/2017</a:t>
            </a:fld>
            <a:endParaRPr lang="es-MX"/>
          </a:p>
        </p:txBody>
      </p:sp>
      <p:sp>
        <p:nvSpPr>
          <p:cNvPr id="6" name="Marcador de pie de página 5">
            <a:extLst>
              <a:ext uri="{FF2B5EF4-FFF2-40B4-BE49-F238E27FC236}">
                <a16:creationId xmlns:a16="http://schemas.microsoft.com/office/drawing/2014/main" id="{0A535015-906D-407E-8A55-002C8C662747}"/>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67D0854E-72A5-4C7F-8965-D64198BE8ED8}"/>
              </a:ext>
            </a:extLst>
          </p:cNvPr>
          <p:cNvSpPr>
            <a:spLocks noGrp="1"/>
          </p:cNvSpPr>
          <p:nvPr>
            <p:ph type="sldNum" sz="quarter" idx="12"/>
          </p:nvPr>
        </p:nvSpPr>
        <p:spPr/>
        <p:txBody>
          <a:bodyPr/>
          <a:lstStyle/>
          <a:p>
            <a:fld id="{C9795CCE-1F15-4977-A3B8-2BEDAF7C9995}" type="slidenum">
              <a:rPr lang="es-MX" smtClean="0"/>
              <a:t>‹Nº›</a:t>
            </a:fld>
            <a:endParaRPr lang="es-MX"/>
          </a:p>
        </p:txBody>
      </p:sp>
    </p:spTree>
    <p:extLst>
      <p:ext uri="{BB962C8B-B14F-4D97-AF65-F5344CB8AC3E}">
        <p14:creationId xmlns:p14="http://schemas.microsoft.com/office/powerpoint/2010/main" val="151207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688E0C7-4D89-4039-93D9-3D5498DC38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81CEE4D8-C658-4134-91B7-21D1AE6C35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7B95CD3F-D261-4FEC-A9C4-3A2AE1D86C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150E1A-2415-45AB-A25A-0003005772B3}" type="datetimeFigureOut">
              <a:rPr lang="es-MX" smtClean="0"/>
              <a:t>04/10/2017</a:t>
            </a:fld>
            <a:endParaRPr lang="es-MX"/>
          </a:p>
        </p:txBody>
      </p:sp>
      <p:sp>
        <p:nvSpPr>
          <p:cNvPr id="5" name="Marcador de pie de página 4">
            <a:extLst>
              <a:ext uri="{FF2B5EF4-FFF2-40B4-BE49-F238E27FC236}">
                <a16:creationId xmlns:a16="http://schemas.microsoft.com/office/drawing/2014/main" id="{8DA59B88-C255-46C6-A16E-8B4970CBCF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A5A19BD3-A3B3-4EC9-8A93-1106829D90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795CCE-1F15-4977-A3B8-2BEDAF7C9995}" type="slidenum">
              <a:rPr lang="es-MX" smtClean="0"/>
              <a:t>‹Nº›</a:t>
            </a:fld>
            <a:endParaRPr lang="es-MX"/>
          </a:p>
        </p:txBody>
      </p:sp>
    </p:spTree>
    <p:extLst>
      <p:ext uri="{BB962C8B-B14F-4D97-AF65-F5344CB8AC3E}">
        <p14:creationId xmlns:p14="http://schemas.microsoft.com/office/powerpoint/2010/main" val="37539557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8" Type="http://schemas.openxmlformats.org/officeDocument/2006/relationships/image" Target="../media/image15.jpeg"/><Relationship Id="rId3" Type="http://schemas.microsoft.com/office/2007/relationships/hdphoto" Target="../media/hdphoto1.wdp"/><Relationship Id="rId7"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28C270BB-5D4A-483D-8734-03B826A28412}"/>
              </a:ext>
            </a:extLst>
          </p:cNvPr>
          <p:cNvPicPr>
            <a:picLocks noChangeAspect="1"/>
          </p:cNvPicPr>
          <p:nvPr/>
        </p:nvPicPr>
        <p:blipFill>
          <a:blip r:embed="rId2" cstate="print">
            <a:biLevel thresh="75000"/>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459682" y="1510417"/>
            <a:ext cx="6361588" cy="4684643"/>
          </a:xfrm>
          <a:prstGeom prst="rect">
            <a:avLst/>
          </a:prstGeom>
          <a:blipFill>
            <a:blip r:embed="rId4"/>
            <a:stretch>
              <a:fillRect/>
            </a:stretch>
          </a:blipFill>
        </p:spPr>
      </p:pic>
      <p:sp>
        <p:nvSpPr>
          <p:cNvPr id="6" name="Subtítulo 2">
            <a:extLst>
              <a:ext uri="{FF2B5EF4-FFF2-40B4-BE49-F238E27FC236}">
                <a16:creationId xmlns:a16="http://schemas.microsoft.com/office/drawing/2014/main" id="{0366309A-5639-45EE-AC5E-64765CB14E38}"/>
              </a:ext>
            </a:extLst>
          </p:cNvPr>
          <p:cNvSpPr txBox="1">
            <a:spLocks/>
          </p:cNvSpPr>
          <p:nvPr/>
        </p:nvSpPr>
        <p:spPr>
          <a:xfrm>
            <a:off x="1699860" y="3171926"/>
            <a:ext cx="5485855" cy="164989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MX" sz="1800" b="1" dirty="0"/>
              <a:t>Objetivo: </a:t>
            </a:r>
            <a:r>
              <a:rPr lang="es-MX" sz="1800" dirty="0"/>
              <a:t>En este capítulo se analizan filtros que pueden ser considerados operaciones, en donde el nuevo pixel calculado depende no únicamente del original, sino de otros pixeles que están en una determinada vecindad en relación con él. </a:t>
            </a:r>
            <a:endParaRPr lang="es-MX" sz="1800" i="1" dirty="0"/>
          </a:p>
        </p:txBody>
      </p:sp>
      <p:sp>
        <p:nvSpPr>
          <p:cNvPr id="7" name="Título 1">
            <a:extLst>
              <a:ext uri="{FF2B5EF4-FFF2-40B4-BE49-F238E27FC236}">
                <a16:creationId xmlns:a16="http://schemas.microsoft.com/office/drawing/2014/main" id="{F0D9745F-3C37-473A-9BED-CF22EA12FF73}"/>
              </a:ext>
            </a:extLst>
          </p:cNvPr>
          <p:cNvSpPr txBox="1">
            <a:spLocks/>
          </p:cNvSpPr>
          <p:nvPr/>
        </p:nvSpPr>
        <p:spPr>
          <a:xfrm>
            <a:off x="1583090" y="1294774"/>
            <a:ext cx="8256104" cy="1377868"/>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MX" b="1" dirty="0"/>
              <a:t>CAPÍTULO 6: </a:t>
            </a:r>
          </a:p>
          <a:p>
            <a:pPr algn="l"/>
            <a:r>
              <a:rPr lang="es-MX" b="1" dirty="0"/>
              <a:t>FILTRAJE ESPACIAL</a:t>
            </a:r>
          </a:p>
        </p:txBody>
      </p:sp>
    </p:spTree>
    <p:extLst>
      <p:ext uri="{BB962C8B-B14F-4D97-AF65-F5344CB8AC3E}">
        <p14:creationId xmlns:p14="http://schemas.microsoft.com/office/powerpoint/2010/main" val="1050346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AF29691-CECC-489C-A6DC-A611CF7B8B36}"/>
              </a:ext>
            </a:extLst>
          </p:cNvPr>
          <p:cNvPicPr>
            <a:picLocks noChangeAspect="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9271028" y="1244890"/>
            <a:ext cx="2879361" cy="2120348"/>
          </a:xfrm>
          <a:prstGeom prst="rect">
            <a:avLst/>
          </a:prstGeom>
        </p:spPr>
      </p:pic>
      <p:sp>
        <p:nvSpPr>
          <p:cNvPr id="2" name="Título 1">
            <a:extLst>
              <a:ext uri="{FF2B5EF4-FFF2-40B4-BE49-F238E27FC236}">
                <a16:creationId xmlns:a16="http://schemas.microsoft.com/office/drawing/2014/main" id="{D304BA55-498B-4FDC-81E8-DF4365318FE2}"/>
              </a:ext>
            </a:extLst>
          </p:cNvPr>
          <p:cNvSpPr>
            <a:spLocks noGrp="1"/>
          </p:cNvSpPr>
          <p:nvPr>
            <p:ph type="title"/>
          </p:nvPr>
        </p:nvSpPr>
        <p:spPr>
          <a:xfrm>
            <a:off x="433155" y="577084"/>
            <a:ext cx="4337628" cy="708301"/>
          </a:xfrm>
        </p:spPr>
        <p:txBody>
          <a:bodyPr>
            <a:normAutofit/>
          </a:bodyPr>
          <a:lstStyle/>
          <a:p>
            <a:r>
              <a:rPr lang="es-MX" sz="4000" b="1" dirty="0"/>
              <a:t>6.1 INTRODUCCIÓN</a:t>
            </a:r>
          </a:p>
        </p:txBody>
      </p:sp>
      <p:sp>
        <p:nvSpPr>
          <p:cNvPr id="4" name="Rectangle 3">
            <a:extLst>
              <a:ext uri="{FF2B5EF4-FFF2-40B4-BE49-F238E27FC236}">
                <a16:creationId xmlns:a16="http://schemas.microsoft.com/office/drawing/2014/main" id="{3CB78D30-AB88-473D-A733-72C25C53A4DC}"/>
              </a:ext>
            </a:extLst>
          </p:cNvPr>
          <p:cNvSpPr/>
          <p:nvPr/>
        </p:nvSpPr>
        <p:spPr>
          <a:xfrm>
            <a:off x="433155" y="1469454"/>
            <a:ext cx="11012384" cy="1754326"/>
          </a:xfrm>
          <a:prstGeom prst="rect">
            <a:avLst/>
          </a:prstGeom>
        </p:spPr>
        <p:txBody>
          <a:bodyPr wrap="square">
            <a:spAutoFit/>
          </a:bodyPr>
          <a:lstStyle/>
          <a:p>
            <a:pPr algn="just"/>
            <a:r>
              <a:rPr lang="es-MX" dirty="0"/>
              <a:t>Los filtros pueden ser considerados como operaciones en donde el nuevo pixel calculado depende no únicamente del original, sino de otros que están en una determinada vecindad en relación a él. Una observación importante es que este tipo de operaciones permiten encontrar el valor de un nuevo pixel a partir de un conjunto proveniente de la imagen original sin que esto signifique que exista un cambio en la geometría de la imagen resultante de tal forma que la relación entre las imágenes original y la imagen resultante sigue siendo al igual que en las operaciones de pixel 1 a 1.  </a:t>
            </a:r>
          </a:p>
        </p:txBody>
      </p:sp>
      <p:pic>
        <p:nvPicPr>
          <p:cNvPr id="6" name="Picture 5">
            <a:extLst>
              <a:ext uri="{FF2B5EF4-FFF2-40B4-BE49-F238E27FC236}">
                <a16:creationId xmlns:a16="http://schemas.microsoft.com/office/drawing/2014/main" id="{93995AA8-1C9A-4A26-A64B-0807ADC06C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3287" y="3223780"/>
            <a:ext cx="7109180" cy="3053586"/>
          </a:xfrm>
          <a:prstGeom prst="rect">
            <a:avLst/>
          </a:prstGeom>
        </p:spPr>
      </p:pic>
    </p:spTree>
    <p:extLst>
      <p:ext uri="{BB962C8B-B14F-4D97-AF65-F5344CB8AC3E}">
        <p14:creationId xmlns:p14="http://schemas.microsoft.com/office/powerpoint/2010/main" val="2273743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AF29691-CECC-489C-A6DC-A611CF7B8B36}"/>
              </a:ext>
            </a:extLst>
          </p:cNvPr>
          <p:cNvPicPr>
            <a:picLocks noChangeAspect="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9246375" y="1263599"/>
            <a:ext cx="2879361" cy="2120348"/>
          </a:xfrm>
          <a:prstGeom prst="rect">
            <a:avLst/>
          </a:prstGeom>
        </p:spPr>
      </p:pic>
      <p:sp>
        <p:nvSpPr>
          <p:cNvPr id="2" name="Título 1">
            <a:extLst>
              <a:ext uri="{FF2B5EF4-FFF2-40B4-BE49-F238E27FC236}">
                <a16:creationId xmlns:a16="http://schemas.microsoft.com/office/drawing/2014/main" id="{D304BA55-498B-4FDC-81E8-DF4365318FE2}"/>
              </a:ext>
            </a:extLst>
          </p:cNvPr>
          <p:cNvSpPr>
            <a:spLocks noGrp="1"/>
          </p:cNvSpPr>
          <p:nvPr>
            <p:ph type="title"/>
          </p:nvPr>
        </p:nvSpPr>
        <p:spPr>
          <a:xfrm>
            <a:off x="493472" y="443694"/>
            <a:ext cx="2262980" cy="676806"/>
          </a:xfrm>
        </p:spPr>
        <p:txBody>
          <a:bodyPr>
            <a:normAutofit fontScale="90000"/>
          </a:bodyPr>
          <a:lstStyle/>
          <a:p>
            <a:r>
              <a:rPr lang="es-MX" sz="4000" b="1" dirty="0"/>
              <a:t>6.2 FILTRO</a:t>
            </a:r>
          </a:p>
        </p:txBody>
      </p:sp>
      <p:sp>
        <p:nvSpPr>
          <p:cNvPr id="3" name="Rectangle 2">
            <a:extLst>
              <a:ext uri="{FF2B5EF4-FFF2-40B4-BE49-F238E27FC236}">
                <a16:creationId xmlns:a16="http://schemas.microsoft.com/office/drawing/2014/main" id="{96DD61A3-C8C4-4DA6-92B3-30910434B529}"/>
              </a:ext>
            </a:extLst>
          </p:cNvPr>
          <p:cNvSpPr/>
          <p:nvPr/>
        </p:nvSpPr>
        <p:spPr>
          <a:xfrm>
            <a:off x="485554" y="1317510"/>
            <a:ext cx="11429354" cy="1200329"/>
          </a:xfrm>
          <a:prstGeom prst="rect">
            <a:avLst/>
          </a:prstGeom>
        </p:spPr>
        <p:txBody>
          <a:bodyPr wrap="square">
            <a:spAutoFit/>
          </a:bodyPr>
          <a:lstStyle/>
          <a:p>
            <a:pPr algn="just"/>
            <a:r>
              <a:rPr lang="es-MX" dirty="0"/>
              <a:t>En una imagen se observan lugares o pixeles donde localmente existe un cambio abrupto del nivel de intensidad ya sea que éste aumente o disminuya significativamente. De manera contraria se presentan también lugares o pixeles en la imagen en donde la intensidad de la imagen permanece constante. Una primera idea de suavizado de una imagen es por ello que cada pixel simplemente sea reemplazado por el promedio de sus vecinos.</a:t>
            </a:r>
          </a:p>
        </p:txBody>
      </p:sp>
      <p:pic>
        <p:nvPicPr>
          <p:cNvPr id="6" name="Picture 5">
            <a:extLst>
              <a:ext uri="{FF2B5EF4-FFF2-40B4-BE49-F238E27FC236}">
                <a16:creationId xmlns:a16="http://schemas.microsoft.com/office/drawing/2014/main" id="{462C0CF1-2952-463F-8640-7BD747B7CC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69813" y="3152169"/>
            <a:ext cx="7276562" cy="2466751"/>
          </a:xfrm>
          <a:prstGeom prst="rect">
            <a:avLst/>
          </a:prstGeom>
        </p:spPr>
      </p:pic>
    </p:spTree>
    <p:extLst>
      <p:ext uri="{BB962C8B-B14F-4D97-AF65-F5344CB8AC3E}">
        <p14:creationId xmlns:p14="http://schemas.microsoft.com/office/powerpoint/2010/main" val="3329688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AF29691-CECC-489C-A6DC-A611CF7B8B36}"/>
              </a:ext>
            </a:extLst>
          </p:cNvPr>
          <p:cNvPicPr>
            <a:picLocks noChangeAspect="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9312639" y="1277850"/>
            <a:ext cx="2879361" cy="2120348"/>
          </a:xfrm>
          <a:prstGeom prst="rect">
            <a:avLst/>
          </a:prstGeom>
        </p:spPr>
      </p:pic>
      <p:sp>
        <p:nvSpPr>
          <p:cNvPr id="6" name="Título 1">
            <a:extLst>
              <a:ext uri="{FF2B5EF4-FFF2-40B4-BE49-F238E27FC236}">
                <a16:creationId xmlns:a16="http://schemas.microsoft.com/office/drawing/2014/main" id="{1112DF17-2B75-4E50-8AC0-4A80436AFF3F}"/>
              </a:ext>
            </a:extLst>
          </p:cNvPr>
          <p:cNvSpPr>
            <a:spLocks noGrp="1"/>
          </p:cNvSpPr>
          <p:nvPr>
            <p:ph type="title"/>
          </p:nvPr>
        </p:nvSpPr>
        <p:spPr>
          <a:xfrm>
            <a:off x="493471" y="523704"/>
            <a:ext cx="8752903" cy="676806"/>
          </a:xfrm>
        </p:spPr>
        <p:txBody>
          <a:bodyPr>
            <a:normAutofit/>
          </a:bodyPr>
          <a:lstStyle/>
          <a:p>
            <a:r>
              <a:rPr lang="es-MX" sz="4000" b="1" dirty="0"/>
              <a:t>6.3 FILTROS LINEALES ESPACIALES</a:t>
            </a:r>
          </a:p>
        </p:txBody>
      </p:sp>
      <p:sp>
        <p:nvSpPr>
          <p:cNvPr id="2" name="Rectangle 1">
            <a:extLst>
              <a:ext uri="{FF2B5EF4-FFF2-40B4-BE49-F238E27FC236}">
                <a16:creationId xmlns:a16="http://schemas.microsoft.com/office/drawing/2014/main" id="{966E8BB2-25EA-47B4-B313-4293571A8307}"/>
              </a:ext>
            </a:extLst>
          </p:cNvPr>
          <p:cNvSpPr/>
          <p:nvPr/>
        </p:nvSpPr>
        <p:spPr>
          <a:xfrm>
            <a:off x="493471" y="1430083"/>
            <a:ext cx="11433485" cy="1815882"/>
          </a:xfrm>
          <a:prstGeom prst="rect">
            <a:avLst/>
          </a:prstGeom>
        </p:spPr>
        <p:txBody>
          <a:bodyPr wrap="square">
            <a:spAutoFit/>
          </a:bodyPr>
          <a:lstStyle/>
          <a:p>
            <a:pPr algn="just"/>
            <a:r>
              <a:rPr lang="es-MX" sz="2000" dirty="0"/>
              <a:t>Los filtros lineales son así designados por que los valores de intensidad de los pixeles dentro de la región de procesamiento se combinan linealmente para generar el pixel resultado. </a:t>
            </a:r>
          </a:p>
          <a:p>
            <a:pPr algn="just"/>
            <a:r>
              <a:rPr lang="es-MX" dirty="0"/>
              <a:t>Los filtros lineales quedan completamente especificados al definir el tamaño y la forma de la región de procesamiento, así como los correspondientes pesos o coeficientes que determinan la manera en que linealmente los valores de los pixeles de la imagen original se combinan. Los valores de estos coeficientes o pesos son definidos en la matriz de filtro </a:t>
            </a:r>
            <a:r>
              <a:rPr lang="es-MX" i="1" dirty="0"/>
              <a:t>H(</a:t>
            </a:r>
            <a:r>
              <a:rPr lang="es-MX" i="1" dirty="0" err="1"/>
              <a:t>i,j</a:t>
            </a:r>
            <a:r>
              <a:rPr lang="es-MX" i="1" dirty="0"/>
              <a:t>) </a:t>
            </a:r>
            <a:r>
              <a:rPr lang="es-MX" dirty="0"/>
              <a:t>o simplemente mascarilla.</a:t>
            </a:r>
            <a:endParaRPr lang="es-MX" sz="2000" dirty="0"/>
          </a:p>
        </p:txBody>
      </p:sp>
      <p:pic>
        <p:nvPicPr>
          <p:cNvPr id="13" name="Imagen 6" descr="\\J_O_CAMARENA-PC\Users\J_O_Camarena\Desktop\Libro de Vision\Capitulo_5\jpg_new\Figura5.3.jpg">
            <a:extLst>
              <a:ext uri="{FF2B5EF4-FFF2-40B4-BE49-F238E27FC236}">
                <a16:creationId xmlns:a16="http://schemas.microsoft.com/office/drawing/2014/main" id="{A0FB8729-675F-4D79-B1A1-3FF0ADF9484E}"/>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39602" y="3555548"/>
            <a:ext cx="2284095" cy="1936750"/>
          </a:xfrm>
          <a:prstGeom prst="rect">
            <a:avLst/>
          </a:prstGeom>
          <a:noFill/>
          <a:ln>
            <a:noFill/>
          </a:ln>
        </p:spPr>
      </p:pic>
    </p:spTree>
    <p:extLst>
      <p:ext uri="{BB962C8B-B14F-4D97-AF65-F5344CB8AC3E}">
        <p14:creationId xmlns:p14="http://schemas.microsoft.com/office/powerpoint/2010/main" val="1643314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AF29691-CECC-489C-A6DC-A611CF7B8B36}"/>
              </a:ext>
            </a:extLst>
          </p:cNvPr>
          <p:cNvPicPr>
            <a:picLocks noChangeAspect="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9266007" y="1267396"/>
            <a:ext cx="2879361" cy="2120348"/>
          </a:xfrm>
          <a:prstGeom prst="rect">
            <a:avLst/>
          </a:prstGeom>
        </p:spPr>
      </p:pic>
      <p:sp>
        <p:nvSpPr>
          <p:cNvPr id="7" name="Título 1">
            <a:extLst>
              <a:ext uri="{FF2B5EF4-FFF2-40B4-BE49-F238E27FC236}">
                <a16:creationId xmlns:a16="http://schemas.microsoft.com/office/drawing/2014/main" id="{6C87F962-64D3-4B9C-9DCD-7FFC3EE9BD64}"/>
              </a:ext>
            </a:extLst>
          </p:cNvPr>
          <p:cNvSpPr>
            <a:spLocks noGrp="1"/>
          </p:cNvSpPr>
          <p:nvPr>
            <p:ph type="title"/>
          </p:nvPr>
        </p:nvSpPr>
        <p:spPr>
          <a:xfrm>
            <a:off x="546479" y="489910"/>
            <a:ext cx="11194947" cy="1305593"/>
          </a:xfrm>
        </p:spPr>
        <p:txBody>
          <a:bodyPr>
            <a:normAutofit/>
          </a:bodyPr>
          <a:lstStyle/>
          <a:p>
            <a:r>
              <a:rPr lang="es-MX" sz="4000" b="1" dirty="0"/>
              <a:t>6.4 CÁLCULO DE LAS OPERACIONES DE FILTRO DE MATLAB </a:t>
            </a:r>
          </a:p>
        </p:txBody>
      </p:sp>
      <p:sp>
        <p:nvSpPr>
          <p:cNvPr id="8" name="Rectangle 7">
            <a:extLst>
              <a:ext uri="{FF2B5EF4-FFF2-40B4-BE49-F238E27FC236}">
                <a16:creationId xmlns:a16="http://schemas.microsoft.com/office/drawing/2014/main" id="{8A534246-7F18-4438-AC68-C41DFF38149D}"/>
              </a:ext>
            </a:extLst>
          </p:cNvPr>
          <p:cNvSpPr/>
          <p:nvPr/>
        </p:nvSpPr>
        <p:spPr>
          <a:xfrm>
            <a:off x="742122" y="1973627"/>
            <a:ext cx="10999304" cy="707886"/>
          </a:xfrm>
          <a:prstGeom prst="rect">
            <a:avLst/>
          </a:prstGeom>
        </p:spPr>
        <p:txBody>
          <a:bodyPr wrap="square">
            <a:spAutoFit/>
          </a:bodyPr>
          <a:lstStyle/>
          <a:p>
            <a:r>
              <a:rPr lang="es-MX" sz="2000" dirty="0"/>
              <a:t>La aplicación de los filtros espaciales a las imágenes se lleva a cabo por la aplicación de una convolución entre el pixel de interés, sus vecinos y los coeficientes de la matriz de coeficientes del filtro. </a:t>
            </a:r>
          </a:p>
        </p:txBody>
      </p:sp>
      <p:sp>
        <p:nvSpPr>
          <p:cNvPr id="10" name="Rectangle 9">
            <a:extLst>
              <a:ext uri="{FF2B5EF4-FFF2-40B4-BE49-F238E27FC236}">
                <a16:creationId xmlns:a16="http://schemas.microsoft.com/office/drawing/2014/main" id="{937FC6EF-C58C-45AA-89FC-31614F417A5A}"/>
              </a:ext>
            </a:extLst>
          </p:cNvPr>
          <p:cNvSpPr/>
          <p:nvPr/>
        </p:nvSpPr>
        <p:spPr>
          <a:xfrm>
            <a:off x="742122" y="2985367"/>
            <a:ext cx="6096000" cy="1477328"/>
          </a:xfrm>
          <a:prstGeom prst="rect">
            <a:avLst/>
          </a:prstGeom>
        </p:spPr>
        <p:txBody>
          <a:bodyPr>
            <a:spAutoFit/>
          </a:bodyPr>
          <a:lstStyle/>
          <a:p>
            <a:pPr algn="just"/>
            <a:r>
              <a:rPr lang="es-MX" dirty="0"/>
              <a:t>La parte crucial de la programación de estas operaciones recae en la idea de la relación de las coordenadas del filtro con las de la imagen, ya que el proceso consiste en mover el centro del filtro de izquierda a derecha y de arriba abajo realizando el procesamiento correspondiente en cada pixel de la imagen.</a:t>
            </a:r>
          </a:p>
        </p:txBody>
      </p:sp>
      <p:pic>
        <p:nvPicPr>
          <p:cNvPr id="12" name="Picture 11">
            <a:extLst>
              <a:ext uri="{FF2B5EF4-FFF2-40B4-BE49-F238E27FC236}">
                <a16:creationId xmlns:a16="http://schemas.microsoft.com/office/drawing/2014/main" id="{BE4411DD-F502-4B4C-B4D4-87957E06C2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9117" y="2985367"/>
            <a:ext cx="4199559" cy="3558710"/>
          </a:xfrm>
          <a:prstGeom prst="rect">
            <a:avLst/>
          </a:prstGeom>
        </p:spPr>
      </p:pic>
      <p:sp>
        <p:nvSpPr>
          <p:cNvPr id="17" name="Rectangle 16">
            <a:extLst>
              <a:ext uri="{FF2B5EF4-FFF2-40B4-BE49-F238E27FC236}">
                <a16:creationId xmlns:a16="http://schemas.microsoft.com/office/drawing/2014/main" id="{CEE9A00B-B604-4F71-AE59-9163F7877CED}"/>
              </a:ext>
            </a:extLst>
          </p:cNvPr>
          <p:cNvSpPr/>
          <p:nvPr/>
        </p:nvSpPr>
        <p:spPr>
          <a:xfrm>
            <a:off x="742123" y="4764722"/>
            <a:ext cx="6204588" cy="1200329"/>
          </a:xfrm>
          <a:prstGeom prst="rect">
            <a:avLst/>
          </a:prstGeom>
        </p:spPr>
        <p:txBody>
          <a:bodyPr wrap="square">
            <a:spAutoFit/>
          </a:bodyPr>
          <a:lstStyle/>
          <a:p>
            <a:pPr algn="just"/>
            <a:r>
              <a:rPr lang="es-MX" dirty="0"/>
              <a:t>El valor del nuevo pixel calculado en la posición </a:t>
            </a:r>
            <a:r>
              <a:rPr lang="es-MX" i="1" dirty="0"/>
              <a:t>(</a:t>
            </a:r>
            <a:r>
              <a:rPr lang="es-MX" i="1" dirty="0" err="1"/>
              <a:t>x,y</a:t>
            </a:r>
            <a:r>
              <a:rPr lang="es-MX" i="1" dirty="0"/>
              <a:t>)</a:t>
            </a:r>
            <a:r>
              <a:rPr lang="es-MX" dirty="0"/>
              <a:t> generado a partir del filtro depende de los valores de intensidad de la imagen que corresponden con los coeficientes del filtro en la región definida </a:t>
            </a:r>
            <a:r>
              <a:rPr lang="es-MX" i="1" dirty="0"/>
              <a:t>R(</a:t>
            </a:r>
            <a:r>
              <a:rPr lang="es-MX" i="1" dirty="0" err="1"/>
              <a:t>x,y</a:t>
            </a:r>
            <a:r>
              <a:rPr lang="es-MX" i="1" dirty="0"/>
              <a:t>)</a:t>
            </a:r>
          </a:p>
        </p:txBody>
      </p:sp>
    </p:spTree>
    <p:extLst>
      <p:ext uri="{BB962C8B-B14F-4D97-AF65-F5344CB8AC3E}">
        <p14:creationId xmlns:p14="http://schemas.microsoft.com/office/powerpoint/2010/main" val="3440804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AF29691-CECC-489C-A6DC-A611CF7B8B36}"/>
              </a:ext>
            </a:extLst>
          </p:cNvPr>
          <p:cNvPicPr>
            <a:picLocks noChangeAspect="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9312639" y="1237317"/>
            <a:ext cx="2879361" cy="2120348"/>
          </a:xfrm>
          <a:prstGeom prst="rect">
            <a:avLst/>
          </a:prstGeom>
        </p:spPr>
      </p:pic>
      <p:sp>
        <p:nvSpPr>
          <p:cNvPr id="7" name="Título 1">
            <a:extLst>
              <a:ext uri="{FF2B5EF4-FFF2-40B4-BE49-F238E27FC236}">
                <a16:creationId xmlns:a16="http://schemas.microsoft.com/office/drawing/2014/main" id="{6C87F962-64D3-4B9C-9DCD-7FFC3EE9BD64}"/>
              </a:ext>
            </a:extLst>
          </p:cNvPr>
          <p:cNvSpPr>
            <a:spLocks noGrp="1"/>
          </p:cNvSpPr>
          <p:nvPr>
            <p:ph type="title"/>
          </p:nvPr>
        </p:nvSpPr>
        <p:spPr>
          <a:xfrm>
            <a:off x="546479" y="364180"/>
            <a:ext cx="11194947" cy="1305593"/>
          </a:xfrm>
        </p:spPr>
        <p:txBody>
          <a:bodyPr>
            <a:normAutofit/>
          </a:bodyPr>
          <a:lstStyle/>
          <a:p>
            <a:r>
              <a:rPr lang="es-MX" sz="4000" b="1" dirty="0"/>
              <a:t>6.5 FILTROS LINEALES</a:t>
            </a:r>
          </a:p>
        </p:txBody>
      </p:sp>
      <p:sp>
        <p:nvSpPr>
          <p:cNvPr id="2" name="TextBox 1">
            <a:extLst>
              <a:ext uri="{FF2B5EF4-FFF2-40B4-BE49-F238E27FC236}">
                <a16:creationId xmlns:a16="http://schemas.microsoft.com/office/drawing/2014/main" id="{37D8E30F-FA2C-4661-A672-0FAFD2683AD5}"/>
              </a:ext>
            </a:extLst>
          </p:cNvPr>
          <p:cNvSpPr txBox="1"/>
          <p:nvPr/>
        </p:nvSpPr>
        <p:spPr>
          <a:xfrm>
            <a:off x="2413379" y="5630496"/>
            <a:ext cx="1194301" cy="400110"/>
          </a:xfrm>
          <a:prstGeom prst="rect">
            <a:avLst/>
          </a:prstGeom>
          <a:noFill/>
        </p:spPr>
        <p:txBody>
          <a:bodyPr wrap="none" rtlCol="0">
            <a:spAutoFit/>
          </a:bodyPr>
          <a:lstStyle/>
          <a:p>
            <a:r>
              <a:rPr lang="es-MX" sz="2000" b="1" dirty="0"/>
              <a:t>Filtro Box</a:t>
            </a:r>
          </a:p>
        </p:txBody>
      </p:sp>
      <p:sp>
        <p:nvSpPr>
          <p:cNvPr id="9" name="TextBox 8">
            <a:extLst>
              <a:ext uri="{FF2B5EF4-FFF2-40B4-BE49-F238E27FC236}">
                <a16:creationId xmlns:a16="http://schemas.microsoft.com/office/drawing/2014/main" id="{EBC706DF-4DA9-4970-BE63-9B7AD3933C2A}"/>
              </a:ext>
            </a:extLst>
          </p:cNvPr>
          <p:cNvSpPr txBox="1"/>
          <p:nvPr/>
        </p:nvSpPr>
        <p:spPr>
          <a:xfrm>
            <a:off x="9997088" y="5765097"/>
            <a:ext cx="1896738" cy="400110"/>
          </a:xfrm>
          <a:prstGeom prst="rect">
            <a:avLst/>
          </a:prstGeom>
          <a:noFill/>
        </p:spPr>
        <p:txBody>
          <a:bodyPr wrap="none" rtlCol="0">
            <a:spAutoFit/>
          </a:bodyPr>
          <a:lstStyle/>
          <a:p>
            <a:r>
              <a:rPr lang="es-MX" sz="2000" b="1" dirty="0"/>
              <a:t>Filtro Gaussiano</a:t>
            </a:r>
          </a:p>
        </p:txBody>
      </p:sp>
      <p:pic>
        <p:nvPicPr>
          <p:cNvPr id="3" name="Picture 2">
            <a:extLst>
              <a:ext uri="{FF2B5EF4-FFF2-40B4-BE49-F238E27FC236}">
                <a16:creationId xmlns:a16="http://schemas.microsoft.com/office/drawing/2014/main" id="{070795B3-0E72-4BC1-BC33-46A69ECAA907}"/>
              </a:ext>
            </a:extLst>
          </p:cNvPr>
          <p:cNvPicPr>
            <a:picLocks noChangeAspect="1"/>
          </p:cNvPicPr>
          <p:nvPr/>
        </p:nvPicPr>
        <p:blipFill>
          <a:blip r:embed="rId4"/>
          <a:stretch>
            <a:fillRect/>
          </a:stretch>
        </p:blipFill>
        <p:spPr>
          <a:xfrm>
            <a:off x="800352" y="2826737"/>
            <a:ext cx="5614656" cy="2803759"/>
          </a:xfrm>
          <a:prstGeom prst="rect">
            <a:avLst/>
          </a:prstGeom>
        </p:spPr>
      </p:pic>
      <p:pic>
        <p:nvPicPr>
          <p:cNvPr id="11" name="Imagen 11" descr="\\J_O_CAMARENA-PC\Users\J_O_Camarena\Desktop\Libro de Vision\Capitulo_5\jpg_new\Figura5.9.jpg">
            <a:extLst>
              <a:ext uri="{FF2B5EF4-FFF2-40B4-BE49-F238E27FC236}">
                <a16:creationId xmlns:a16="http://schemas.microsoft.com/office/drawing/2014/main" id="{A9F6FEEE-54A4-43C6-A2FA-BFF970EEE127}"/>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89825" y="2899915"/>
            <a:ext cx="3994150" cy="2408555"/>
          </a:xfrm>
          <a:prstGeom prst="rect">
            <a:avLst/>
          </a:prstGeom>
          <a:noFill/>
          <a:ln>
            <a:noFill/>
          </a:ln>
        </p:spPr>
      </p:pic>
      <p:sp>
        <p:nvSpPr>
          <p:cNvPr id="4" name="Rectangle 3">
            <a:extLst>
              <a:ext uri="{FF2B5EF4-FFF2-40B4-BE49-F238E27FC236}">
                <a16:creationId xmlns:a16="http://schemas.microsoft.com/office/drawing/2014/main" id="{B51BC60A-9AEF-4275-A891-7A819F22F338}"/>
              </a:ext>
            </a:extLst>
          </p:cNvPr>
          <p:cNvSpPr/>
          <p:nvPr/>
        </p:nvSpPr>
        <p:spPr>
          <a:xfrm>
            <a:off x="480648" y="1374161"/>
            <a:ext cx="11868720" cy="923330"/>
          </a:xfrm>
          <a:prstGeom prst="rect">
            <a:avLst/>
          </a:prstGeom>
        </p:spPr>
        <p:txBody>
          <a:bodyPr wrap="square">
            <a:spAutoFit/>
          </a:bodyPr>
          <a:lstStyle/>
          <a:p>
            <a:r>
              <a:rPr lang="es-MX" dirty="0"/>
              <a:t>Todo filtro lineal el cual su matriz de coeficientes consiste sólo de coeficientes positivos realiza de alguna manera un efecto </a:t>
            </a:r>
          </a:p>
          <a:p>
            <a:r>
              <a:rPr lang="es-MX" dirty="0"/>
              <a:t>de suavizado sobre una imagen, ya puede comprobarse que el resultado del mismo es una versión escalada del promedio </a:t>
            </a:r>
          </a:p>
          <a:p>
            <a:r>
              <a:rPr lang="es-MX" dirty="0"/>
              <a:t>de la región cubierta por el filtro.</a:t>
            </a:r>
          </a:p>
        </p:txBody>
      </p:sp>
    </p:spTree>
    <p:extLst>
      <p:ext uri="{BB962C8B-B14F-4D97-AF65-F5344CB8AC3E}">
        <p14:creationId xmlns:p14="http://schemas.microsoft.com/office/powerpoint/2010/main" val="1985418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AF29691-CECC-489C-A6DC-A611CF7B8B36}"/>
              </a:ext>
            </a:extLst>
          </p:cNvPr>
          <p:cNvPicPr>
            <a:picLocks noChangeAspect="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9246375" y="1203326"/>
            <a:ext cx="2879361" cy="2120348"/>
          </a:xfrm>
          <a:prstGeom prst="rect">
            <a:avLst/>
          </a:prstGeom>
        </p:spPr>
      </p:pic>
      <p:sp>
        <p:nvSpPr>
          <p:cNvPr id="7" name="Título 1">
            <a:extLst>
              <a:ext uri="{FF2B5EF4-FFF2-40B4-BE49-F238E27FC236}">
                <a16:creationId xmlns:a16="http://schemas.microsoft.com/office/drawing/2014/main" id="{6C87F962-64D3-4B9C-9DCD-7FFC3EE9BD64}"/>
              </a:ext>
            </a:extLst>
          </p:cNvPr>
          <p:cNvSpPr>
            <a:spLocks noGrp="1"/>
          </p:cNvSpPr>
          <p:nvPr>
            <p:ph type="title"/>
          </p:nvPr>
        </p:nvSpPr>
        <p:spPr>
          <a:xfrm>
            <a:off x="546479" y="364180"/>
            <a:ext cx="11194947" cy="1305593"/>
          </a:xfrm>
        </p:spPr>
        <p:txBody>
          <a:bodyPr>
            <a:normAutofit/>
          </a:bodyPr>
          <a:lstStyle/>
          <a:p>
            <a:r>
              <a:rPr lang="es-MX" sz="4000" b="1" dirty="0"/>
              <a:t>6.6 AÑADIR RUIDO A IMÁGENES CON MATLAB</a:t>
            </a:r>
          </a:p>
        </p:txBody>
      </p:sp>
      <p:pic>
        <p:nvPicPr>
          <p:cNvPr id="3" name="Picture 2">
            <a:extLst>
              <a:ext uri="{FF2B5EF4-FFF2-40B4-BE49-F238E27FC236}">
                <a16:creationId xmlns:a16="http://schemas.microsoft.com/office/drawing/2014/main" id="{874B1165-7168-46D2-9733-E30D7BAE98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59692" y="2550291"/>
            <a:ext cx="4320870" cy="3607355"/>
          </a:xfrm>
          <a:prstGeom prst="rect">
            <a:avLst/>
          </a:prstGeom>
        </p:spPr>
      </p:pic>
      <p:sp>
        <p:nvSpPr>
          <p:cNvPr id="4" name="Rectangle 3">
            <a:extLst>
              <a:ext uri="{FF2B5EF4-FFF2-40B4-BE49-F238E27FC236}">
                <a16:creationId xmlns:a16="http://schemas.microsoft.com/office/drawing/2014/main" id="{B00B42E6-8A22-4D25-96EA-8D36281A60DE}"/>
              </a:ext>
            </a:extLst>
          </p:cNvPr>
          <p:cNvSpPr/>
          <p:nvPr/>
        </p:nvSpPr>
        <p:spPr>
          <a:xfrm>
            <a:off x="121956" y="2621327"/>
            <a:ext cx="5937736" cy="1870512"/>
          </a:xfrm>
          <a:prstGeom prst="rect">
            <a:avLst/>
          </a:prstGeom>
        </p:spPr>
        <p:txBody>
          <a:bodyPr wrap="square">
            <a:spAutoFit/>
          </a:bodyPr>
          <a:lstStyle/>
          <a:p>
            <a:pPr indent="450215" algn="just">
              <a:lnSpc>
                <a:spcPct val="107000"/>
              </a:lnSpc>
              <a:spcAft>
                <a:spcPts val="1200"/>
              </a:spcAft>
            </a:pPr>
            <a:r>
              <a:rPr lang="es-ES" dirty="0">
                <a:latin typeface="Calibri" panose="020F0502020204030204" pitchFamily="34" charset="0"/>
                <a:ea typeface="Times New Roman" panose="02020603050405020304" pitchFamily="18" charset="0"/>
                <a:cs typeface="Calibri" panose="020F0502020204030204" pitchFamily="34" charset="0"/>
              </a:rPr>
              <a:t>Utilizando </a:t>
            </a:r>
            <a:r>
              <a:rPr lang="es-ES" dirty="0" err="1">
                <a:latin typeface="Calibri" panose="020F0502020204030204" pitchFamily="34" charset="0"/>
                <a:ea typeface="Times New Roman" panose="02020603050405020304" pitchFamily="18" charset="0"/>
                <a:cs typeface="Calibri" panose="020F0502020204030204" pitchFamily="34" charset="0"/>
              </a:rPr>
              <a:t>MatLAB</a:t>
            </a:r>
            <a:r>
              <a:rPr lang="es-ES" dirty="0">
                <a:latin typeface="Calibri" panose="020F0502020204030204" pitchFamily="34" charset="0"/>
                <a:ea typeface="Times New Roman" panose="02020603050405020304" pitchFamily="18" charset="0"/>
                <a:cs typeface="Calibri" panose="020F0502020204030204" pitchFamily="34" charset="0"/>
              </a:rPr>
              <a:t> es posible mediante sus elementos de programación inducir ruido en imágenes. El tipo de ruido que puede modelarse y añadirse puede ser tan complejo como sea necesario. </a:t>
            </a:r>
            <a:r>
              <a:rPr lang="es-MX" dirty="0">
                <a:latin typeface="Calibri" panose="020F0502020204030204" pitchFamily="34" charset="0"/>
                <a:ea typeface="Times New Roman" panose="02020603050405020304" pitchFamily="18" charset="0"/>
                <a:cs typeface="Calibri" panose="020F0502020204030204" pitchFamily="34" charset="0"/>
              </a:rPr>
              <a:t>El ruido de sal y pimienta simula el hecho de añadir de forma aleatoria pixeles blancos (sal) y negros (pimienta) a una imagen.</a:t>
            </a:r>
            <a:endParaRPr lang="es-MX"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52495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AF29691-CECC-489C-A6DC-A611CF7B8B36}"/>
              </a:ext>
            </a:extLst>
          </p:cNvPr>
          <p:cNvPicPr>
            <a:picLocks noChangeAspect="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9290546" y="1201601"/>
            <a:ext cx="2879361" cy="2120348"/>
          </a:xfrm>
          <a:prstGeom prst="rect">
            <a:avLst/>
          </a:prstGeom>
        </p:spPr>
      </p:pic>
      <p:sp>
        <p:nvSpPr>
          <p:cNvPr id="7" name="Título 1">
            <a:extLst>
              <a:ext uri="{FF2B5EF4-FFF2-40B4-BE49-F238E27FC236}">
                <a16:creationId xmlns:a16="http://schemas.microsoft.com/office/drawing/2014/main" id="{6C87F962-64D3-4B9C-9DCD-7FFC3EE9BD64}"/>
              </a:ext>
            </a:extLst>
          </p:cNvPr>
          <p:cNvSpPr>
            <a:spLocks noGrp="1"/>
          </p:cNvSpPr>
          <p:nvPr>
            <p:ph type="title"/>
          </p:nvPr>
        </p:nvSpPr>
        <p:spPr>
          <a:xfrm>
            <a:off x="546479" y="364180"/>
            <a:ext cx="11194947" cy="1305593"/>
          </a:xfrm>
        </p:spPr>
        <p:txBody>
          <a:bodyPr>
            <a:normAutofit fontScale="90000"/>
          </a:bodyPr>
          <a:lstStyle/>
          <a:p>
            <a:r>
              <a:rPr lang="es-MX" sz="4000" b="1" dirty="0"/>
              <a:t>6.7 FUNCIONES DE MATLAB PARA LA IMPLEMENTACIÓN </a:t>
            </a:r>
            <a:br>
              <a:rPr lang="es-MX" sz="4000" b="1" dirty="0"/>
            </a:br>
            <a:r>
              <a:rPr lang="es-MX" sz="4000" b="1" dirty="0"/>
              <a:t>DE LOS FILTROS LENEALES ESPACIALES</a:t>
            </a:r>
          </a:p>
        </p:txBody>
      </p:sp>
      <p:sp>
        <p:nvSpPr>
          <p:cNvPr id="6" name="Rectangle 5">
            <a:extLst>
              <a:ext uri="{FF2B5EF4-FFF2-40B4-BE49-F238E27FC236}">
                <a16:creationId xmlns:a16="http://schemas.microsoft.com/office/drawing/2014/main" id="{194F9A8A-07F4-42A3-AFC0-33CAF11717C1}"/>
              </a:ext>
            </a:extLst>
          </p:cNvPr>
          <p:cNvSpPr/>
          <p:nvPr/>
        </p:nvSpPr>
        <p:spPr>
          <a:xfrm>
            <a:off x="546478" y="1973627"/>
            <a:ext cx="11194947" cy="646331"/>
          </a:xfrm>
          <a:prstGeom prst="rect">
            <a:avLst/>
          </a:prstGeom>
        </p:spPr>
        <p:txBody>
          <a:bodyPr wrap="square">
            <a:spAutoFit/>
          </a:bodyPr>
          <a:lstStyle/>
          <a:p>
            <a:r>
              <a:rPr lang="es-MX" dirty="0"/>
              <a:t>El </a:t>
            </a:r>
            <a:r>
              <a:rPr lang="es-MX" i="1" dirty="0" err="1"/>
              <a:t>toolbox</a:t>
            </a:r>
            <a:r>
              <a:rPr lang="es-MX" dirty="0"/>
              <a:t> de procesamiento de imágenes de </a:t>
            </a:r>
            <a:r>
              <a:rPr lang="es-MX" dirty="0" err="1"/>
              <a:t>MatLAB</a:t>
            </a:r>
            <a:r>
              <a:rPr lang="es-MX" dirty="0"/>
              <a:t> implementa para el filtraje espacial lineal de imágenes la función </a:t>
            </a:r>
            <a:r>
              <a:rPr lang="es-MX" i="1" dirty="0" err="1"/>
              <a:t>imfilter</a:t>
            </a:r>
            <a:r>
              <a:rPr lang="es-MX" dirty="0"/>
              <a:t>, la cual tiene la siguiente sintaxis:</a:t>
            </a:r>
          </a:p>
        </p:txBody>
      </p:sp>
      <p:sp>
        <p:nvSpPr>
          <p:cNvPr id="8" name="Rectangle 7">
            <a:extLst>
              <a:ext uri="{FF2B5EF4-FFF2-40B4-BE49-F238E27FC236}">
                <a16:creationId xmlns:a16="http://schemas.microsoft.com/office/drawing/2014/main" id="{E791C8BD-1C2C-4F48-85F5-7223234F2C0D}"/>
              </a:ext>
            </a:extLst>
          </p:cNvPr>
          <p:cNvSpPr/>
          <p:nvPr/>
        </p:nvSpPr>
        <p:spPr>
          <a:xfrm>
            <a:off x="1054375" y="2923812"/>
            <a:ext cx="10687050" cy="421654"/>
          </a:xfrm>
          <a:prstGeom prst="rect">
            <a:avLst/>
          </a:prstGeom>
        </p:spPr>
        <p:txBody>
          <a:bodyPr wrap="square">
            <a:spAutoFit/>
          </a:bodyPr>
          <a:lstStyle/>
          <a:p>
            <a:pPr marL="450215" algn="just">
              <a:lnSpc>
                <a:spcPct val="107000"/>
              </a:lnSpc>
              <a:spcAft>
                <a:spcPts val="1200"/>
              </a:spcAft>
            </a:pPr>
            <a:r>
              <a:rPr lang="es-MX" sz="2000" b="1" dirty="0">
                <a:latin typeface="Courier New" panose="02070309020205020404" pitchFamily="49" charset="0"/>
                <a:ea typeface="Times New Roman" panose="02020603050405020304" pitchFamily="18" charset="0"/>
                <a:cs typeface="Times New Roman" panose="02020603050405020304" pitchFamily="18" charset="0"/>
              </a:rPr>
              <a:t> </a:t>
            </a:r>
            <a:r>
              <a:rPr lang="es-ES" b="1" dirty="0">
                <a:latin typeface="Courier New" panose="02070309020205020404" pitchFamily="49" charset="0"/>
                <a:ea typeface="Times New Roman" panose="02020603050405020304" pitchFamily="18" charset="0"/>
                <a:cs typeface="Times New Roman" panose="02020603050405020304" pitchFamily="18" charset="0"/>
              </a:rPr>
              <a:t>g=</a:t>
            </a:r>
            <a:r>
              <a:rPr lang="es-ES" b="1" dirty="0" err="1">
                <a:latin typeface="Courier New" panose="02070309020205020404" pitchFamily="49" charset="0"/>
                <a:ea typeface="Times New Roman" panose="02020603050405020304" pitchFamily="18" charset="0"/>
                <a:cs typeface="Times New Roman" panose="02020603050405020304" pitchFamily="18" charset="0"/>
              </a:rPr>
              <a:t>imfilter</a:t>
            </a:r>
            <a:r>
              <a:rPr lang="es-ES" b="1" dirty="0">
                <a:latin typeface="Courier New" panose="02070309020205020404" pitchFamily="49" charset="0"/>
                <a:ea typeface="Times New Roman" panose="02020603050405020304" pitchFamily="18" charset="0"/>
                <a:cs typeface="Times New Roman" panose="02020603050405020304" pitchFamily="18" charset="0"/>
              </a:rPr>
              <a:t>(</a:t>
            </a:r>
            <a:r>
              <a:rPr lang="es-ES" b="1" dirty="0" err="1">
                <a:latin typeface="Courier New" panose="02070309020205020404" pitchFamily="49" charset="0"/>
                <a:ea typeface="Times New Roman" panose="02020603050405020304" pitchFamily="18" charset="0"/>
                <a:cs typeface="Times New Roman" panose="02020603050405020304" pitchFamily="18" charset="0"/>
              </a:rPr>
              <a:t>f,H,modo_filtrado,opciones_frontera,tamaño_del_resultado</a:t>
            </a:r>
            <a:r>
              <a:rPr lang="es-ES" b="1" dirty="0">
                <a:latin typeface="Courier New" panose="02070309020205020404" pitchFamily="49" charset="0"/>
                <a:ea typeface="Times New Roman" panose="02020603050405020304" pitchFamily="18" charset="0"/>
                <a:cs typeface="Times New Roman" panose="02020603050405020304" pitchFamily="18" charset="0"/>
              </a:rPr>
              <a:t>)</a:t>
            </a:r>
            <a:endParaRPr lang="es-MX" sz="32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9" name="Group 8">
            <a:extLst>
              <a:ext uri="{FF2B5EF4-FFF2-40B4-BE49-F238E27FC236}">
                <a16:creationId xmlns:a16="http://schemas.microsoft.com/office/drawing/2014/main" id="{4A200819-ECC3-4B5A-8256-1E5523FE33DD}"/>
              </a:ext>
            </a:extLst>
          </p:cNvPr>
          <p:cNvGrpSpPr>
            <a:grpSpLocks/>
          </p:cNvGrpSpPr>
          <p:nvPr/>
        </p:nvGrpSpPr>
        <p:grpSpPr bwMode="auto">
          <a:xfrm>
            <a:off x="7716795" y="3649320"/>
            <a:ext cx="4024630" cy="2455545"/>
            <a:chOff x="1310" y="799"/>
            <a:chExt cx="3793" cy="2314"/>
          </a:xfrm>
        </p:grpSpPr>
        <p:sp>
          <p:nvSpPr>
            <p:cNvPr id="10" name="Rectangle 9">
              <a:extLst>
                <a:ext uri="{FF2B5EF4-FFF2-40B4-BE49-F238E27FC236}">
                  <a16:creationId xmlns:a16="http://schemas.microsoft.com/office/drawing/2014/main" id="{70D065F3-3385-467C-B443-60ABD91A02CD}"/>
                </a:ext>
              </a:extLst>
            </p:cNvPr>
            <p:cNvSpPr>
              <a:spLocks noChangeArrowheads="1"/>
            </p:cNvSpPr>
            <p:nvPr/>
          </p:nvSpPr>
          <p:spPr bwMode="auto">
            <a:xfrm>
              <a:off x="1310" y="799"/>
              <a:ext cx="3793" cy="2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s-MX"/>
            </a:p>
          </p:txBody>
        </p:sp>
        <p:grpSp>
          <p:nvGrpSpPr>
            <p:cNvPr id="11" name="Group 10">
              <a:extLst>
                <a:ext uri="{FF2B5EF4-FFF2-40B4-BE49-F238E27FC236}">
                  <a16:creationId xmlns:a16="http://schemas.microsoft.com/office/drawing/2014/main" id="{C7FE7A13-A289-4102-BD43-7719E14FFF69}"/>
                </a:ext>
              </a:extLst>
            </p:cNvPr>
            <p:cNvGrpSpPr>
              <a:grpSpLocks/>
            </p:cNvGrpSpPr>
            <p:nvPr/>
          </p:nvGrpSpPr>
          <p:grpSpPr bwMode="auto">
            <a:xfrm>
              <a:off x="1474" y="890"/>
              <a:ext cx="3447" cy="2181"/>
              <a:chOff x="1474" y="890"/>
              <a:chExt cx="3447" cy="2181"/>
            </a:xfrm>
          </p:grpSpPr>
          <p:pic>
            <p:nvPicPr>
              <p:cNvPr id="12" name="Picture 11" descr="fig534a">
                <a:extLst>
                  <a:ext uri="{FF2B5EF4-FFF2-40B4-BE49-F238E27FC236}">
                    <a16:creationId xmlns:a16="http://schemas.microsoft.com/office/drawing/2014/main" id="{D8E9DCD2-4EC8-4B63-88DC-9692D6A966C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4" y="890"/>
                <a:ext cx="1038" cy="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fig534b">
                <a:extLst>
                  <a:ext uri="{FF2B5EF4-FFF2-40B4-BE49-F238E27FC236}">
                    <a16:creationId xmlns:a16="http://schemas.microsoft.com/office/drawing/2014/main" id="{C430D1F0-78D9-44E1-A2F1-394B261EA8C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98" y="890"/>
                <a:ext cx="1043" cy="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fig534c">
                <a:extLst>
                  <a:ext uri="{FF2B5EF4-FFF2-40B4-BE49-F238E27FC236}">
                    <a16:creationId xmlns:a16="http://schemas.microsoft.com/office/drawing/2014/main" id="{7363A4B2-1FE3-4110-95E9-A387AD58FA6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67" y="890"/>
                <a:ext cx="1054" cy="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fig534d">
                <a:extLst>
                  <a:ext uri="{FF2B5EF4-FFF2-40B4-BE49-F238E27FC236}">
                    <a16:creationId xmlns:a16="http://schemas.microsoft.com/office/drawing/2014/main" id="{04938027-D4C3-4DBA-A5BC-C142E1DD495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12" y="2041"/>
                <a:ext cx="1049" cy="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fig534e">
                <a:extLst>
                  <a:ext uri="{FF2B5EF4-FFF2-40B4-BE49-F238E27FC236}">
                    <a16:creationId xmlns:a16="http://schemas.microsoft.com/office/drawing/2014/main" id="{DE9885CD-F01A-4551-B2FB-607B483267E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17" y="2041"/>
                <a:ext cx="1060" cy="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a:extLst>
                  <a:ext uri="{FF2B5EF4-FFF2-40B4-BE49-F238E27FC236}">
                    <a16:creationId xmlns:a16="http://schemas.microsoft.com/office/drawing/2014/main" id="{F7655DED-EBA4-4618-8055-88463DEFFA67}"/>
                  </a:ext>
                </a:extLst>
              </p:cNvPr>
              <p:cNvSpPr>
                <a:spLocks noChangeArrowheads="1"/>
              </p:cNvSpPr>
              <p:nvPr/>
            </p:nvSpPr>
            <p:spPr bwMode="auto">
              <a:xfrm>
                <a:off x="1746" y="2840"/>
                <a:ext cx="2404" cy="231"/>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1338" tIns="30669" rIns="61338" bIns="30669" anchor="ctr" anchorCtr="0" upright="1">
                <a:noAutofit/>
              </a:bodyPr>
              <a:lstStyle/>
              <a:p>
                <a:pPr>
                  <a:lnSpc>
                    <a:spcPct val="107000"/>
                  </a:lnSpc>
                  <a:spcAft>
                    <a:spcPts val="800"/>
                  </a:spcAft>
                </a:pPr>
                <a:r>
                  <a:rPr lang="es-E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s-ES" sz="1000"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s-ES" sz="10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                                       (e)</a:t>
                </a:r>
                <a:endParaRPr lang="es-MX" sz="110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18" name="Rectangle 17">
            <a:extLst>
              <a:ext uri="{FF2B5EF4-FFF2-40B4-BE49-F238E27FC236}">
                <a16:creationId xmlns:a16="http://schemas.microsoft.com/office/drawing/2014/main" id="{442B364A-9172-4BE0-9F13-6718B0245E76}"/>
              </a:ext>
            </a:extLst>
          </p:cNvPr>
          <p:cNvSpPr/>
          <p:nvPr/>
        </p:nvSpPr>
        <p:spPr>
          <a:xfrm>
            <a:off x="466942" y="3999929"/>
            <a:ext cx="6809651" cy="1754326"/>
          </a:xfrm>
          <a:prstGeom prst="rect">
            <a:avLst/>
          </a:prstGeom>
        </p:spPr>
        <p:txBody>
          <a:bodyPr wrap="square">
            <a:spAutoFit/>
          </a:bodyPr>
          <a:lstStyle/>
          <a:p>
            <a:pPr algn="just"/>
            <a:r>
              <a:rPr lang="es-MX" dirty="0"/>
              <a:t>Donde g es la imagen filtrada y f la imagen que se desea filtrar con el filtro H. La bandera </a:t>
            </a:r>
            <a:r>
              <a:rPr lang="es-MX" dirty="0" err="1"/>
              <a:t>modo_filtrado</a:t>
            </a:r>
            <a:r>
              <a:rPr lang="es-MX" dirty="0"/>
              <a:t> especifica si la función utilizará para el filtrado correlación (‘</a:t>
            </a:r>
            <a:r>
              <a:rPr lang="es-MX" dirty="0" err="1"/>
              <a:t>corr</a:t>
            </a:r>
            <a:r>
              <a:rPr lang="es-MX" dirty="0"/>
              <a:t>’) o convolución (‘</a:t>
            </a:r>
            <a:r>
              <a:rPr lang="es-MX" dirty="0" err="1"/>
              <a:t>conv</a:t>
            </a:r>
            <a:r>
              <a:rPr lang="es-MX" dirty="0"/>
              <a:t>’). La bandera </a:t>
            </a:r>
            <a:r>
              <a:rPr lang="es-MX" dirty="0" err="1"/>
              <a:t>opciones_frontera</a:t>
            </a:r>
            <a:r>
              <a:rPr lang="es-MX" dirty="0"/>
              <a:t> se refiere a la forma en que se resolverá el problema de frontera por parte de la función, las opciones son P, </a:t>
            </a:r>
            <a:r>
              <a:rPr lang="es-MX" dirty="0" err="1"/>
              <a:t>replicate</a:t>
            </a:r>
            <a:r>
              <a:rPr lang="es-MX" dirty="0"/>
              <a:t>, </a:t>
            </a:r>
            <a:r>
              <a:rPr lang="es-MX" dirty="0" err="1"/>
              <a:t>symetric</a:t>
            </a:r>
            <a:r>
              <a:rPr lang="es-MX" dirty="0"/>
              <a:t> y circular.</a:t>
            </a:r>
          </a:p>
        </p:txBody>
      </p:sp>
    </p:spTree>
    <p:extLst>
      <p:ext uri="{BB962C8B-B14F-4D97-AF65-F5344CB8AC3E}">
        <p14:creationId xmlns:p14="http://schemas.microsoft.com/office/powerpoint/2010/main" val="18533047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20851fcc81e4ad7140cd78b3d1b433f5971ea"/>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272</TotalTime>
  <Words>739</Words>
  <Application>Microsoft Office PowerPoint</Application>
  <PresentationFormat>Panorámica</PresentationFormat>
  <Paragraphs>27</Paragraphs>
  <Slides>8</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8</vt:i4>
      </vt:variant>
    </vt:vector>
  </HeadingPairs>
  <TitlesOfParts>
    <vt:vector size="14" baseType="lpstr">
      <vt:lpstr>Arial</vt:lpstr>
      <vt:lpstr>Calibri</vt:lpstr>
      <vt:lpstr>Calibri Light</vt:lpstr>
      <vt:lpstr>Courier New</vt:lpstr>
      <vt:lpstr>Times New Roman</vt:lpstr>
      <vt:lpstr>Tema de Office</vt:lpstr>
      <vt:lpstr>Presentación de PowerPoint</vt:lpstr>
      <vt:lpstr>6.1 INTRODUCCIÓN</vt:lpstr>
      <vt:lpstr>6.2 FILTRO</vt:lpstr>
      <vt:lpstr>6.3 FILTROS LINEALES ESPACIALES</vt:lpstr>
      <vt:lpstr>6.4 CÁLCULO DE LAS OPERACIONES DE FILTRO DE MATLAB </vt:lpstr>
      <vt:lpstr>6.5 FILTROS LINEALES</vt:lpstr>
      <vt:lpstr>6.6 AÑADIR RUIDO A IMÁGENES CON MATLAB</vt:lpstr>
      <vt:lpstr>6.7 FUNCIONES DE MATLAB PARA LA IMPLEMENTACIÓN  DE LOS FILTROS LENEALES ESPACIALES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CAPÍTULO 4: OPERACIONES DE PIXEL</dc:title>
  <dc:creator>Margarita</dc:creator>
  <cp:lastModifiedBy>hvela</cp:lastModifiedBy>
  <cp:revision>30</cp:revision>
  <dcterms:created xsi:type="dcterms:W3CDTF">2017-08-30T09:54:29Z</dcterms:created>
  <dcterms:modified xsi:type="dcterms:W3CDTF">2017-10-04T15:25:40Z</dcterms:modified>
</cp:coreProperties>
</file>