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custDataLst>
    <p:tags r:id="rId1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8" d="100"/>
          <a:sy n="118" d="100"/>
        </p:scale>
        <p:origin x="7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319685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559926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681112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‹Nº›</a:t>
            </a:fld>
            <a:endParaRPr lang="en-US" dirty="0"/>
          </a:p>
        </p:txBody>
      </p:sp>
    </p:spTree>
    <p:extLst>
      <p:ext uri="{BB962C8B-B14F-4D97-AF65-F5344CB8AC3E}">
        <p14:creationId xmlns:p14="http://schemas.microsoft.com/office/powerpoint/2010/main" val="1039391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0EBB0C4-6273-4C6E-B9BD-2EDC30F1CD52}" type="datetimeFigureOut">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887014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6/20/2016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436164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6/20/2016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205911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6/20/2016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648739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4136C-8742-45B2-AF27-D93DF72833A9}" type="datetimeFigureOut">
              <a:rPr lang="en-US" smtClean="0"/>
              <a:t>6/20/2016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163661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2ABBEA6-7C60-4B02-AE87-00D78D8422AF}" type="datetimeFigureOut">
              <a:rPr lang="en-US" smtClean="0"/>
              <a:t>6/20/2016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78606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9CAD897-D46E-4AD2-BD9B-49DD3E640873}" type="datetimeFigureOut">
              <a:rPr lang="en-US" smtClean="0"/>
              <a:t>6/20/2016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4075407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24D31-43A5-475A-80CF-332C9F6DCF35}" type="datetimeFigureOut">
              <a:rPr lang="en-US" smtClean="0"/>
              <a:t>6/20/2016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58263861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769723"/>
            <a:ext cx="7772400" cy="2387600"/>
          </a:xfrm>
        </p:spPr>
        <p:txBody>
          <a:bodyPr>
            <a:normAutofit fontScale="90000"/>
          </a:bodyPr>
          <a:lstStyle/>
          <a:p>
            <a:r>
              <a:rPr lang="es-ES" dirty="0"/>
              <a:t>Capítulo </a:t>
            </a:r>
            <a:r>
              <a:rPr lang="es-ES" dirty="0" smtClean="0"/>
              <a:t>10 </a:t>
            </a:r>
            <a:br>
              <a:rPr lang="es-ES" dirty="0" smtClean="0"/>
            </a:br>
            <a:r>
              <a:rPr lang="es-ES" dirty="0" smtClean="0"/>
              <a:t>El conocimiento humanista</a:t>
            </a:r>
            <a:endParaRPr lang="es-ES" dirty="0"/>
          </a:p>
        </p:txBody>
      </p:sp>
    </p:spTree>
    <p:extLst>
      <p:ext uri="{BB962C8B-B14F-4D97-AF65-F5344CB8AC3E}">
        <p14:creationId xmlns:p14="http://schemas.microsoft.com/office/powerpoint/2010/main" val="4055669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446046"/>
            <a:ext cx="7886700" cy="1325563"/>
          </a:xfrm>
        </p:spPr>
        <p:txBody>
          <a:bodyPr>
            <a:normAutofit/>
          </a:bodyPr>
          <a:lstStyle/>
          <a:p>
            <a:r>
              <a:rPr lang="es-ES" sz="3600" dirty="0"/>
              <a:t>El trabajo y su </a:t>
            </a:r>
            <a:r>
              <a:rPr lang="es-ES" sz="3600" dirty="0" smtClean="0"/>
              <a:t>relación</a:t>
            </a:r>
            <a:br>
              <a:rPr lang="es-ES" sz="3600" dirty="0" smtClean="0"/>
            </a:br>
            <a:r>
              <a:rPr lang="es-ES" sz="3600" dirty="0" smtClean="0"/>
              <a:t>con </a:t>
            </a:r>
            <a:r>
              <a:rPr lang="es-ES" sz="3600" dirty="0"/>
              <a:t>la formación </a:t>
            </a:r>
            <a:r>
              <a:rPr lang="es-ES" sz="3600" dirty="0" smtClean="0"/>
              <a:t>humanística</a:t>
            </a:r>
            <a:endParaRPr lang="es-ES" sz="3600" dirty="0"/>
          </a:p>
        </p:txBody>
      </p:sp>
      <p:sp>
        <p:nvSpPr>
          <p:cNvPr id="3" name="Marcador de contenido 2"/>
          <p:cNvSpPr>
            <a:spLocks noGrp="1"/>
          </p:cNvSpPr>
          <p:nvPr>
            <p:ph idx="1"/>
          </p:nvPr>
        </p:nvSpPr>
        <p:spPr>
          <a:xfrm>
            <a:off x="628650" y="1971281"/>
            <a:ext cx="7886700" cy="4351338"/>
          </a:xfrm>
        </p:spPr>
        <p:txBody>
          <a:bodyPr>
            <a:normAutofit fontScale="85000" lnSpcReduction="20000"/>
          </a:bodyPr>
          <a:lstStyle/>
          <a:p>
            <a:pPr marL="342900" indent="-342900">
              <a:buFont typeface="+mj-lt"/>
              <a:buAutoNum type="alphaLcParenR"/>
            </a:pPr>
            <a:r>
              <a:rPr lang="es-ES" dirty="0">
                <a:solidFill>
                  <a:schemeClr val="accent1"/>
                </a:solidFill>
              </a:rPr>
              <a:t>Consecuencias del trabajo en el desarrollo personal: </a:t>
            </a:r>
            <a:r>
              <a:rPr lang="es-ES" dirty="0"/>
              <a:t>seguridad, independencia psicológica, experiencia en la vida y en la actividad, expresión individual, satisfacción por ser útil, refuerzo del sentido de dignidad personal, enfrentamiento de desafíos, integración, descubrimiento de uno mismo, </a:t>
            </a:r>
          </a:p>
          <a:p>
            <a:pPr marL="342900" indent="-342900">
              <a:buFont typeface="+mj-lt"/>
              <a:buAutoNum type="alphaLcParenR"/>
            </a:pPr>
            <a:r>
              <a:rPr lang="es-ES" dirty="0">
                <a:solidFill>
                  <a:schemeClr val="accent1"/>
                </a:solidFill>
              </a:rPr>
              <a:t>Efectos del trabajo en el ámbito comunitario: </a:t>
            </a:r>
            <a:r>
              <a:rPr lang="es-ES" dirty="0"/>
              <a:t>incidencia en la historia, el individuo desempeña una función en la sociedad</a:t>
            </a:r>
            <a:r>
              <a:rPr lang="es-ES" dirty="0" smtClean="0"/>
              <a:t>.</a:t>
            </a:r>
          </a:p>
          <a:p>
            <a:pPr marL="0" indent="0">
              <a:buNone/>
            </a:pPr>
            <a:r>
              <a:rPr lang="es-MX" dirty="0"/>
              <a:t>La calidad de un trabajo cubre algunas características: las tareas deben de corresponder a la naturaleza de la persona que las realiza, el ambiente humano (buen ambiente laboral), el medio físico (distancia, horario, etc.), actitudes básicas positivas y constructivas de la persona.</a:t>
            </a:r>
            <a:endParaRPr lang="es-ES" dirty="0" smtClean="0"/>
          </a:p>
          <a:p>
            <a:endParaRPr lang="es-ES" dirty="0"/>
          </a:p>
        </p:txBody>
      </p:sp>
    </p:spTree>
    <p:extLst>
      <p:ext uri="{BB962C8B-B14F-4D97-AF65-F5344CB8AC3E}">
        <p14:creationId xmlns:p14="http://schemas.microsoft.com/office/powerpoint/2010/main" val="6091611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Habilidades en el </a:t>
            </a:r>
            <a:r>
              <a:rPr lang="es-ES" dirty="0" smtClean="0"/>
              <a:t>trabajo</a:t>
            </a:r>
            <a:endParaRPr lang="es-ES" dirty="0"/>
          </a:p>
        </p:txBody>
      </p:sp>
      <p:sp>
        <p:nvSpPr>
          <p:cNvPr id="3" name="Marcador de contenido 2"/>
          <p:cNvSpPr>
            <a:spLocks noGrp="1"/>
          </p:cNvSpPr>
          <p:nvPr>
            <p:ph idx="1"/>
          </p:nvPr>
        </p:nvSpPr>
        <p:spPr/>
        <p:txBody>
          <a:bodyPr>
            <a:normAutofit fontScale="77500" lnSpcReduction="20000"/>
          </a:bodyPr>
          <a:lstStyle/>
          <a:p>
            <a:pPr lvl="0">
              <a:buFont typeface="Arial" panose="020B0604020202020204" pitchFamily="34" charset="0"/>
              <a:buChar char="•"/>
            </a:pPr>
            <a:r>
              <a:rPr lang="es-ES" dirty="0" smtClean="0"/>
              <a:t> </a:t>
            </a:r>
            <a:r>
              <a:rPr lang="es-ES" dirty="0" smtClean="0">
                <a:solidFill>
                  <a:schemeClr val="accent1"/>
                </a:solidFill>
              </a:rPr>
              <a:t>Técnica</a:t>
            </a:r>
            <a:r>
              <a:rPr lang="es-ES" dirty="0">
                <a:solidFill>
                  <a:schemeClr val="accent1"/>
                </a:solidFill>
              </a:rPr>
              <a:t>: </a:t>
            </a:r>
            <a:r>
              <a:rPr lang="es-ES" dirty="0"/>
              <a:t>entendimiento y aprovechamiento de procedimientos, técnicas, uso de herramientas.</a:t>
            </a:r>
          </a:p>
          <a:p>
            <a:pPr lvl="0">
              <a:buFont typeface="Arial" panose="020B0604020202020204" pitchFamily="34" charset="0"/>
              <a:buChar char="•"/>
            </a:pPr>
            <a:r>
              <a:rPr lang="es-ES" dirty="0" smtClean="0"/>
              <a:t> </a:t>
            </a:r>
            <a:r>
              <a:rPr lang="es-ES" dirty="0" smtClean="0">
                <a:solidFill>
                  <a:schemeClr val="accent1"/>
                </a:solidFill>
              </a:rPr>
              <a:t>Conceptual</a:t>
            </a:r>
            <a:r>
              <a:rPr lang="es-ES" dirty="0">
                <a:solidFill>
                  <a:schemeClr val="accent1"/>
                </a:solidFill>
              </a:rPr>
              <a:t>: </a:t>
            </a:r>
            <a:r>
              <a:rPr lang="es-ES" dirty="0"/>
              <a:t>entendimiento estratégico, del funcionamiento de la organización y de la interacción entre los departamentos y entre las personas. Además de la visión del negocio en particular en el entorno.</a:t>
            </a:r>
          </a:p>
          <a:p>
            <a:pPr lvl="0">
              <a:buFont typeface="Arial" panose="020B0604020202020204" pitchFamily="34" charset="0"/>
              <a:buChar char="•"/>
            </a:pPr>
            <a:r>
              <a:rPr lang="es-ES" dirty="0" smtClean="0"/>
              <a:t> </a:t>
            </a:r>
            <a:r>
              <a:rPr lang="es-ES" dirty="0" smtClean="0">
                <a:solidFill>
                  <a:schemeClr val="accent1"/>
                </a:solidFill>
              </a:rPr>
              <a:t>Humanística</a:t>
            </a:r>
            <a:r>
              <a:rPr lang="es-ES" dirty="0">
                <a:solidFill>
                  <a:schemeClr val="accent1"/>
                </a:solidFill>
              </a:rPr>
              <a:t>: </a:t>
            </a:r>
            <a:r>
              <a:rPr lang="es-ES" dirty="0"/>
              <a:t>sensibilidad de manejar relaciones con el recurso humano. El líder establece relaciones profundas, se centra en los atributos de la habilidad humanística</a:t>
            </a:r>
            <a:r>
              <a:rPr lang="es-ES" dirty="0" smtClean="0"/>
              <a:t>.</a:t>
            </a:r>
          </a:p>
          <a:p>
            <a:r>
              <a:rPr lang="es-ES" dirty="0"/>
              <a:t>La </a:t>
            </a:r>
            <a:r>
              <a:rPr lang="es-ES" dirty="0">
                <a:solidFill>
                  <a:schemeClr val="accent1"/>
                </a:solidFill>
              </a:rPr>
              <a:t>calidad directiva </a:t>
            </a:r>
            <a:r>
              <a:rPr lang="es-ES" dirty="0"/>
              <a:t>en el trabajo se logar cuando el dirigente (líder) reconoce que el todo de la excelencia directiva es la conducción equilibrada de la suma de las habilidades directivas.</a:t>
            </a:r>
          </a:p>
          <a:p>
            <a:r>
              <a:rPr lang="es-ES" dirty="0"/>
              <a:t>El </a:t>
            </a:r>
            <a:r>
              <a:rPr lang="es-ES" dirty="0">
                <a:solidFill>
                  <a:schemeClr val="accent1"/>
                </a:solidFill>
              </a:rPr>
              <a:t>yo de mando </a:t>
            </a:r>
            <a:r>
              <a:rPr lang="es-ES" dirty="0"/>
              <a:t>radica en la interpretación correcta de que quien tiene una habilidad tiene un poder.</a:t>
            </a:r>
          </a:p>
          <a:p>
            <a:pPr marL="0" indent="0">
              <a:buNone/>
            </a:pPr>
            <a:endParaRPr lang="es-ES" dirty="0"/>
          </a:p>
          <a:p>
            <a:endParaRPr lang="es-ES" dirty="0"/>
          </a:p>
        </p:txBody>
      </p:sp>
    </p:spTree>
    <p:extLst>
      <p:ext uri="{BB962C8B-B14F-4D97-AF65-F5344CB8AC3E}">
        <p14:creationId xmlns:p14="http://schemas.microsoft.com/office/powerpoint/2010/main" val="3930101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Humanismo</a:t>
            </a:r>
            <a:endParaRPr lang="es-ES" dirty="0"/>
          </a:p>
        </p:txBody>
      </p:sp>
      <p:sp>
        <p:nvSpPr>
          <p:cNvPr id="3" name="Marcador de contenido 2"/>
          <p:cNvSpPr>
            <a:spLocks noGrp="1"/>
          </p:cNvSpPr>
          <p:nvPr>
            <p:ph idx="1"/>
          </p:nvPr>
        </p:nvSpPr>
        <p:spPr/>
        <p:txBody>
          <a:bodyPr>
            <a:normAutofit fontScale="85000" lnSpcReduction="20000"/>
          </a:bodyPr>
          <a:lstStyle/>
          <a:p>
            <a:r>
              <a:rPr lang="es-ES" dirty="0">
                <a:solidFill>
                  <a:schemeClr val="accent1"/>
                </a:solidFill>
              </a:rPr>
              <a:t>Humanismo:</a:t>
            </a:r>
            <a:r>
              <a:rPr lang="es-ES" dirty="0"/>
              <a:t> del latín</a:t>
            </a:r>
            <a:r>
              <a:rPr lang="es-ES" i="1" dirty="0"/>
              <a:t> </a:t>
            </a:r>
            <a:r>
              <a:rPr lang="es-ES" i="1" dirty="0" err="1"/>
              <a:t>humanus</a:t>
            </a:r>
            <a:r>
              <a:rPr lang="es-ES" i="1" dirty="0"/>
              <a:t>,</a:t>
            </a:r>
            <a:r>
              <a:rPr lang="es-ES" dirty="0"/>
              <a:t> </a:t>
            </a:r>
            <a:r>
              <a:rPr lang="es-ES" i="1" dirty="0" err="1"/>
              <a:t>humanitas</a:t>
            </a:r>
            <a:r>
              <a:rPr lang="es-ES" dirty="0"/>
              <a:t>, hombre como agente de actividades espirituales o culturales, que a su vez provenía de un concepto griego. En éste se enraízan dos acepciones actuales del término</a:t>
            </a:r>
            <a:r>
              <a:rPr lang="es-ES" dirty="0" smtClean="0"/>
              <a:t>:</a:t>
            </a:r>
          </a:p>
          <a:p>
            <a:pPr marL="342900" indent="-342900">
              <a:buFont typeface="+mj-lt"/>
              <a:buAutoNum type="arabicPeriod"/>
            </a:pPr>
            <a:r>
              <a:rPr lang="es-ES" dirty="0" smtClean="0"/>
              <a:t>Estudio </a:t>
            </a:r>
            <a:r>
              <a:rPr lang="es-ES" dirty="0"/>
              <a:t>de la cultura clásica (grecorromana) y de las disciplinas propias de ésta, como se entendió en el Renacimiento, para encontrar un camino sobre el cual construir la propia realidad.</a:t>
            </a:r>
          </a:p>
          <a:p>
            <a:pPr marL="342900" indent="-342900">
              <a:buFont typeface="+mj-lt"/>
              <a:buAutoNum type="arabicPeriod"/>
            </a:pPr>
            <a:r>
              <a:rPr lang="es-ES" dirty="0" smtClean="0"/>
              <a:t>Doctrina </a:t>
            </a:r>
            <a:r>
              <a:rPr lang="es-ES" dirty="0"/>
              <a:t>que tiene como objetivo la realización de un ideal humano, por ejemplo, humanismo cristiano, existencialista, marxista</a:t>
            </a:r>
            <a:r>
              <a:rPr lang="es-ES" dirty="0" smtClean="0"/>
              <a:t>.</a:t>
            </a:r>
          </a:p>
          <a:p>
            <a:pPr marL="0" indent="0">
              <a:buNone/>
            </a:pPr>
            <a:endParaRPr lang="es-ES" dirty="0"/>
          </a:p>
          <a:p>
            <a:r>
              <a:rPr lang="es-ES" dirty="0"/>
              <a:t>En términos muy generales es una consideración acerca de lo que constituye la manera de ser propia del hombre. </a:t>
            </a:r>
          </a:p>
          <a:p>
            <a:endParaRPr lang="es-ES" dirty="0"/>
          </a:p>
          <a:p>
            <a:endParaRPr lang="es-ES" dirty="0"/>
          </a:p>
        </p:txBody>
      </p:sp>
    </p:spTree>
    <p:extLst>
      <p:ext uri="{BB962C8B-B14F-4D97-AF65-F5344CB8AC3E}">
        <p14:creationId xmlns:p14="http://schemas.microsoft.com/office/powerpoint/2010/main" val="3366693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446046"/>
            <a:ext cx="7886700" cy="1325563"/>
          </a:xfrm>
        </p:spPr>
        <p:txBody>
          <a:bodyPr>
            <a:normAutofit fontScale="90000"/>
          </a:bodyPr>
          <a:lstStyle/>
          <a:p>
            <a:r>
              <a:rPr lang="es-ES" dirty="0"/>
              <a:t>Aportaciones de corrientes </a:t>
            </a:r>
            <a:r>
              <a:rPr lang="es-ES" dirty="0" smtClean="0"/>
              <a:t/>
            </a:r>
            <a:br>
              <a:rPr lang="es-ES" dirty="0" smtClean="0"/>
            </a:br>
            <a:r>
              <a:rPr lang="es-ES" dirty="0" smtClean="0"/>
              <a:t>del </a:t>
            </a:r>
            <a:r>
              <a:rPr lang="es-ES" dirty="0"/>
              <a:t>humanismo a la </a:t>
            </a:r>
            <a:r>
              <a:rPr lang="es-ES" dirty="0" smtClean="0"/>
              <a:t>administración</a:t>
            </a:r>
            <a:endParaRPr lang="es-ES" dirty="0"/>
          </a:p>
        </p:txBody>
      </p:sp>
      <p:sp>
        <p:nvSpPr>
          <p:cNvPr id="3" name="Marcador de contenido 2"/>
          <p:cNvSpPr>
            <a:spLocks noGrp="1"/>
          </p:cNvSpPr>
          <p:nvPr>
            <p:ph idx="1"/>
          </p:nvPr>
        </p:nvSpPr>
        <p:spPr/>
        <p:txBody>
          <a:bodyPr>
            <a:normAutofit fontScale="85000" lnSpcReduction="20000"/>
          </a:bodyPr>
          <a:lstStyle/>
          <a:p>
            <a:r>
              <a:rPr lang="es-ES" dirty="0">
                <a:solidFill>
                  <a:schemeClr val="accent1"/>
                </a:solidFill>
              </a:rPr>
              <a:t>Civilizaciones antiguas</a:t>
            </a:r>
          </a:p>
          <a:p>
            <a:pPr lvl="0"/>
            <a:r>
              <a:rPr lang="es-ES" dirty="0">
                <a:solidFill>
                  <a:schemeClr val="accent1"/>
                </a:solidFill>
              </a:rPr>
              <a:t>Egipto. </a:t>
            </a:r>
            <a:r>
              <a:rPr lang="es-ES" dirty="0"/>
              <a:t>Pensamientos directivos planteados, generalmente, como consejos de padre a hijo: libro de instrucción de </a:t>
            </a:r>
            <a:r>
              <a:rPr lang="es-ES" dirty="0" err="1"/>
              <a:t>Ptah-hotep</a:t>
            </a:r>
            <a:r>
              <a:rPr lang="es-ES" dirty="0"/>
              <a:t>. Por ejemplo: “Si eres Jefe y se te formula una petición, escucha con calma lo que el peticionario tenga que decirte, no le repliques antes de que él haya vaciado su alma o antes de que te haya dicho por qué vino”.</a:t>
            </a:r>
          </a:p>
          <a:p>
            <a:pPr lvl="0"/>
            <a:r>
              <a:rPr lang="es-ES" dirty="0">
                <a:solidFill>
                  <a:schemeClr val="accent1"/>
                </a:solidFill>
              </a:rPr>
              <a:t>Babilonia. </a:t>
            </a:r>
            <a:r>
              <a:rPr lang="es-ES" dirty="0"/>
              <a:t>En el Código de Hammurabi se presenta un extracto comparable a los salarios de la época actual: “Si un hombre contrata a un agricultor, le pagará 8 </a:t>
            </a:r>
            <a:r>
              <a:rPr lang="es-ES" dirty="0" err="1"/>
              <a:t>gus</a:t>
            </a:r>
            <a:r>
              <a:rPr lang="es-ES" dirty="0"/>
              <a:t> de granos al año”. En el reinado de Nabucodonosor se establecieron pagos incentivo a las personas que elaboraban textiles, se pagaba en forma de alimento de acuerdo con la producción individual.</a:t>
            </a:r>
          </a:p>
          <a:p>
            <a:endParaRPr lang="es-ES" dirty="0"/>
          </a:p>
        </p:txBody>
      </p:sp>
    </p:spTree>
    <p:extLst>
      <p:ext uri="{BB962C8B-B14F-4D97-AF65-F5344CB8AC3E}">
        <p14:creationId xmlns:p14="http://schemas.microsoft.com/office/powerpoint/2010/main" val="2460033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704335" y="1079671"/>
            <a:ext cx="7662425" cy="4531841"/>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s-ES" sz="1500" dirty="0">
                <a:solidFill>
                  <a:schemeClr val="accent1"/>
                </a:solidFill>
              </a:rPr>
              <a:t>Pueblo hebreo. </a:t>
            </a:r>
            <a:r>
              <a:rPr lang="es-ES" sz="1500" dirty="0"/>
              <a:t>Destaca la figura de Moisés como líder y administrador en el gobierno, la legislación y en las relaciones humanas, en la preparación, dirección y ejecución del éxodo de Egipto. Por ejemplo: “Ellos juzgarán de cada asunto pequeño, pero traerán a tu consideración los asuntos importantes” (principio de delegación y administración por excepción).</a:t>
            </a:r>
          </a:p>
          <a:p>
            <a:r>
              <a:rPr lang="es-ES" sz="1500" dirty="0">
                <a:solidFill>
                  <a:schemeClr val="accent1"/>
                </a:solidFill>
              </a:rPr>
              <a:t>China.</a:t>
            </a:r>
            <a:r>
              <a:rPr lang="es-ES" sz="1500" dirty="0"/>
              <a:t> Cabe mencionar a </a:t>
            </a:r>
            <a:r>
              <a:rPr lang="es-ES" sz="1500" dirty="0" err="1"/>
              <a:t>Tsun</a:t>
            </a:r>
            <a:r>
              <a:rPr lang="es-ES" sz="1500" dirty="0"/>
              <a:t> </a:t>
            </a:r>
            <a:r>
              <a:rPr lang="es-ES" sz="1500" dirty="0" err="1"/>
              <a:t>Tsu</a:t>
            </a:r>
            <a:r>
              <a:rPr lang="es-ES" sz="1500" dirty="0"/>
              <a:t> en  </a:t>
            </a:r>
            <a:r>
              <a:rPr lang="es-ES" sz="1500" i="1" dirty="0"/>
              <a:t>El arte de la guerra</a:t>
            </a:r>
            <a:r>
              <a:rPr lang="es-ES" sz="1500" dirty="0"/>
              <a:t>: “Si las palabras de mando no son claras ni precisas, si las órdenes no son completamente comprendidas, el general es culpable. Pero si sus órdenes son claras y aún así los soldados desobedecen, entonces el fallo es de sus oficiales” (dirección). </a:t>
            </a:r>
          </a:p>
          <a:p>
            <a:r>
              <a:rPr lang="es-ES" sz="1500" dirty="0">
                <a:solidFill>
                  <a:schemeClr val="accent1"/>
                </a:solidFill>
              </a:rPr>
              <a:t>Grecia. </a:t>
            </a:r>
            <a:r>
              <a:rPr lang="es-ES" sz="1500" dirty="0"/>
              <a:t>Se administraron las operaciones de compañías comerciales. Desarrollaron un nuevo tipo de gobierno de la ciudad, </a:t>
            </a:r>
            <a:r>
              <a:rPr lang="es-ES" sz="1500" i="1" dirty="0"/>
              <a:t>polis</a:t>
            </a:r>
            <a:r>
              <a:rPr lang="es-ES" sz="1500" dirty="0"/>
              <a:t>, que alentó el intercambio de ideas y sentó las bases de la administración participativa.</a:t>
            </a:r>
          </a:p>
          <a:p>
            <a:pPr>
              <a:lnSpc>
                <a:spcPct val="107000"/>
              </a:lnSpc>
              <a:spcAft>
                <a:spcPts val="0"/>
              </a:spcAft>
            </a:pPr>
            <a:r>
              <a:rPr lang="es-ES" sz="15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Persia. </a:t>
            </a:r>
            <a:r>
              <a:rPr lang="es-ES" sz="1500" dirty="0">
                <a:latin typeface="Calibri" panose="020F0502020204030204" pitchFamily="34" charset="0"/>
                <a:ea typeface="Calibri" panose="020F0502020204030204" pitchFamily="34" charset="0"/>
                <a:cs typeface="Times New Roman" panose="02020603050405020304" pitchFamily="18" charset="0"/>
              </a:rPr>
              <a:t>Se reconoció el valor de las relaciones interpersonales.</a:t>
            </a:r>
          </a:p>
          <a:p>
            <a:pPr>
              <a:lnSpc>
                <a:spcPct val="107000"/>
              </a:lnSpc>
              <a:spcAft>
                <a:spcPts val="0"/>
              </a:spcAft>
            </a:pPr>
            <a:r>
              <a:rPr lang="es-ES" sz="15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Roma</a:t>
            </a:r>
            <a:r>
              <a:rPr lang="es-ES" sz="15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a:t>
            </a:r>
            <a:r>
              <a:rPr lang="es-ES" sz="1500" dirty="0">
                <a:latin typeface="Calibri" panose="020F0502020204030204" pitchFamily="34" charset="0"/>
                <a:ea typeface="Calibri" panose="020F0502020204030204" pitchFamily="34" charset="0"/>
                <a:cs typeface="Times New Roman" panose="02020603050405020304" pitchFamily="18" charset="0"/>
              </a:rPr>
              <a:t>Sobresalen, con tinte humanista, Catón en el uso de la descripción de tareas (descripción del puesto) y Varrón en la especificación de tareas (autoridad y responsabilidad), selección de </a:t>
            </a:r>
            <a:r>
              <a:rPr lang="es-ES" sz="1500" dirty="0">
                <a:latin typeface="Calibri" panose="020F0502020204030204" pitchFamily="34" charset="0"/>
                <a:ea typeface="Calibri" panose="020F0502020204030204" pitchFamily="34" charset="0"/>
                <a:cs typeface="Times New Roman" panose="02020603050405020304" pitchFamily="18" charset="0"/>
              </a:rPr>
              <a:t>personal</a:t>
            </a:r>
            <a:endParaRPr lang="es-ES" sz="15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s-ES" sz="15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Doctrina cristiana: </a:t>
            </a:r>
            <a:r>
              <a:rPr lang="es-ES" sz="1500" dirty="0">
                <a:latin typeface="Calibri" panose="020F0502020204030204" pitchFamily="34" charset="0"/>
                <a:ea typeface="Calibri" panose="020F0502020204030204" pitchFamily="34" charset="0"/>
                <a:cs typeface="Times New Roman" panose="02020603050405020304" pitchFamily="18" charset="0"/>
              </a:rPr>
              <a:t>en ésta podemos encontrar la unidad de mando, la regla de oro (como tú trates, serás tratado).</a:t>
            </a:r>
          </a:p>
          <a:p>
            <a:endParaRPr lang="es-ES" sz="1500" dirty="0"/>
          </a:p>
        </p:txBody>
      </p:sp>
    </p:spTree>
    <p:extLst>
      <p:ext uri="{BB962C8B-B14F-4D97-AF65-F5344CB8AC3E}">
        <p14:creationId xmlns:p14="http://schemas.microsoft.com/office/powerpoint/2010/main" val="2830337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txBox="1">
            <a:spLocks/>
          </p:cNvSpPr>
          <p:nvPr/>
        </p:nvSpPr>
        <p:spPr>
          <a:xfrm>
            <a:off x="822960" y="1311361"/>
            <a:ext cx="7543800" cy="394771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s-ES" sz="1500" dirty="0">
                <a:solidFill>
                  <a:schemeClr val="accent1"/>
                </a:solidFill>
              </a:rPr>
              <a:t>Edad media</a:t>
            </a:r>
          </a:p>
          <a:p>
            <a:r>
              <a:rPr lang="es-ES" sz="1500" dirty="0"/>
              <a:t>Entre los </a:t>
            </a:r>
            <a:r>
              <a:rPr lang="es-ES" sz="1500" dirty="0"/>
              <a:t>autores más </a:t>
            </a:r>
            <a:r>
              <a:rPr lang="es-ES" sz="1500" dirty="0"/>
              <a:t>sobresalientes, está </a:t>
            </a:r>
            <a:r>
              <a:rPr lang="es-ES" sz="1500" dirty="0" err="1">
                <a:solidFill>
                  <a:schemeClr val="accent1"/>
                </a:solidFill>
              </a:rPr>
              <a:t>Alfarabi</a:t>
            </a:r>
            <a:r>
              <a:rPr lang="es-ES" sz="1500" dirty="0"/>
              <a:t>, se adelantó al humanismo directivo, algunos aspectos de su pensamiento son los siguientes:</a:t>
            </a:r>
          </a:p>
          <a:p>
            <a:pPr lvl="0">
              <a:buFont typeface="Arial" panose="020B0604020202020204" pitchFamily="34" charset="0"/>
              <a:buChar char="•"/>
            </a:pPr>
            <a:r>
              <a:rPr lang="es-ES" sz="1500" dirty="0"/>
              <a:t> Acerca </a:t>
            </a:r>
            <a:r>
              <a:rPr lang="es-ES" sz="1500" dirty="0"/>
              <a:t>de las características de un líder: gran inteligencia, memoria excelente, elocuencia, firmeza sin debilidad, firmeza en el logro del bien, amor por la justicia y el aprendizaje, aversión por la perfidia, templanza, desdén por la riqueza.</a:t>
            </a:r>
          </a:p>
          <a:p>
            <a:pPr lvl="0">
              <a:buFont typeface="Arial" panose="020B0604020202020204" pitchFamily="34" charset="0"/>
              <a:buChar char="•"/>
            </a:pPr>
            <a:r>
              <a:rPr lang="es-ES" sz="1500" dirty="0"/>
              <a:t> Si </a:t>
            </a:r>
            <a:r>
              <a:rPr lang="es-ES" sz="1500" dirty="0"/>
              <a:t>un hombre no reúne todas las características de un buen líder, deberá regir (con sinergia) con dos o más que en forma conjunta posean las habilidades requeridas.</a:t>
            </a:r>
          </a:p>
          <a:p>
            <a:r>
              <a:rPr lang="es-ES" sz="1500" dirty="0"/>
              <a:t>También destaca </a:t>
            </a:r>
            <a:r>
              <a:rPr lang="es-ES" sz="1500" dirty="0" err="1">
                <a:solidFill>
                  <a:schemeClr val="accent1"/>
                </a:solidFill>
              </a:rPr>
              <a:t>Ghazali</a:t>
            </a:r>
            <a:r>
              <a:rPr lang="es-ES" sz="1500" dirty="0"/>
              <a:t>, quien menciona las características de un administrador y aporta consejos a los reyes en su obra </a:t>
            </a:r>
            <a:r>
              <a:rPr lang="es-ES" sz="1500" i="1" dirty="0" err="1"/>
              <a:t>Nasihat</a:t>
            </a:r>
            <a:r>
              <a:rPr lang="es-ES" sz="1500" i="1" dirty="0"/>
              <a:t> al-</a:t>
            </a:r>
            <a:r>
              <a:rPr lang="es-ES" sz="1500" i="1" dirty="0" err="1"/>
              <a:t>Muluk</a:t>
            </a:r>
            <a:r>
              <a:rPr lang="es-ES" sz="1500" dirty="0"/>
              <a:t>:</a:t>
            </a:r>
          </a:p>
          <a:p>
            <a:pPr lvl="0">
              <a:buFont typeface="Arial" panose="020B0604020202020204" pitchFamily="34" charset="0"/>
              <a:buChar char="•"/>
            </a:pPr>
            <a:r>
              <a:rPr lang="es-ES" sz="1500" dirty="0"/>
              <a:t> Cualidades</a:t>
            </a:r>
            <a:r>
              <a:rPr lang="es-ES" sz="1500" dirty="0"/>
              <a:t>: Justicia, inteligencia, paciencia y modestia.</a:t>
            </a:r>
          </a:p>
          <a:p>
            <a:pPr lvl="0">
              <a:buFont typeface="Arial" panose="020B0604020202020204" pitchFamily="34" charset="0"/>
              <a:buChar char="•"/>
            </a:pPr>
            <a:r>
              <a:rPr lang="es-ES" sz="1500" dirty="0"/>
              <a:t> Defectos</a:t>
            </a:r>
            <a:r>
              <a:rPr lang="es-ES" sz="1500" dirty="0"/>
              <a:t>: envidia, arrogancia, estrechez de mente y malicia.</a:t>
            </a:r>
          </a:p>
          <a:p>
            <a:endParaRPr lang="es-ES" sz="1500" dirty="0"/>
          </a:p>
        </p:txBody>
      </p:sp>
    </p:spTree>
    <p:extLst>
      <p:ext uri="{BB962C8B-B14F-4D97-AF65-F5344CB8AC3E}">
        <p14:creationId xmlns:p14="http://schemas.microsoft.com/office/powerpoint/2010/main" val="3055796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822960" y="1311361"/>
            <a:ext cx="7543800" cy="394771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s-ES" sz="1500" dirty="0">
                <a:solidFill>
                  <a:schemeClr val="accent1"/>
                </a:solidFill>
              </a:rPr>
              <a:t>Época moderna</a:t>
            </a:r>
          </a:p>
          <a:p>
            <a:pPr lvl="0">
              <a:buFont typeface="Arial" panose="020B0604020202020204" pitchFamily="34" charset="0"/>
              <a:buChar char="•"/>
            </a:pPr>
            <a:r>
              <a:rPr lang="es-ES" sz="1500" dirty="0"/>
              <a:t> Sir </a:t>
            </a:r>
            <a:r>
              <a:rPr lang="es-ES" sz="1500" dirty="0"/>
              <a:t>Tomás Moro: Especialización. Denuncia de las faltas por administración y jefatura pobres.</a:t>
            </a:r>
          </a:p>
          <a:p>
            <a:pPr lvl="0">
              <a:buFont typeface="Arial" panose="020B0604020202020204" pitchFamily="34" charset="0"/>
              <a:buChar char="•"/>
            </a:pPr>
            <a:r>
              <a:rPr lang="es-ES" sz="1500" dirty="0"/>
              <a:t> Nicolás </a:t>
            </a:r>
            <a:r>
              <a:rPr lang="es-ES" sz="1500" dirty="0"/>
              <a:t>Maquiavelo: Principio de confianza en la aceptación de las masas, </a:t>
            </a:r>
            <a:r>
              <a:rPr lang="es-ES" sz="1500" dirty="0" err="1"/>
              <a:t>cohesividad</a:t>
            </a:r>
            <a:r>
              <a:rPr lang="es-ES" sz="1500" dirty="0"/>
              <a:t> en la organización, características del jefe.</a:t>
            </a:r>
          </a:p>
          <a:p>
            <a:pPr lvl="0">
              <a:buFont typeface="Arial" panose="020B0604020202020204" pitchFamily="34" charset="0"/>
              <a:buChar char="•"/>
            </a:pPr>
            <a:r>
              <a:rPr lang="es-ES" sz="1500" dirty="0"/>
              <a:t> James </a:t>
            </a:r>
            <a:r>
              <a:rPr lang="es-ES" sz="1500" dirty="0" err="1"/>
              <a:t>Steuart</a:t>
            </a:r>
            <a:r>
              <a:rPr lang="es-ES" sz="1500" dirty="0"/>
              <a:t>: teoría de la fuente de autoridad, impacto de la automatización.</a:t>
            </a:r>
          </a:p>
          <a:p>
            <a:pPr lvl="0">
              <a:buFont typeface="Arial" panose="020B0604020202020204" pitchFamily="34" charset="0"/>
              <a:buChar char="•"/>
            </a:pPr>
            <a:r>
              <a:rPr lang="es-ES" sz="1500" dirty="0"/>
              <a:t> James </a:t>
            </a:r>
            <a:r>
              <a:rPr lang="es-ES" sz="1500" dirty="0"/>
              <a:t>Watt , Matthew </a:t>
            </a:r>
            <a:r>
              <a:rPr lang="es-ES" sz="1500" dirty="0" err="1"/>
              <a:t>Boulton</a:t>
            </a:r>
            <a:r>
              <a:rPr lang="es-ES" sz="1500" dirty="0"/>
              <a:t>: </a:t>
            </a:r>
            <a:r>
              <a:rPr lang="es-ES" sz="1500" dirty="0" err="1"/>
              <a:t>Procedimientoa</a:t>
            </a:r>
            <a:r>
              <a:rPr lang="es-ES" sz="1500" dirty="0"/>
              <a:t> pauta de operaciones, métodos de trabajo, salarios incentivos, tiempos normales, gratificaciones en Navidad, sociedad mutualista de seguros para empleados, auditorías.</a:t>
            </a:r>
          </a:p>
          <a:p>
            <a:pPr lvl="0">
              <a:buFont typeface="Arial" panose="020B0604020202020204" pitchFamily="34" charset="0"/>
              <a:buChar char="•"/>
            </a:pPr>
            <a:r>
              <a:rPr lang="es-ES" sz="1500" dirty="0"/>
              <a:t> Robert </a:t>
            </a:r>
            <a:r>
              <a:rPr lang="es-ES" sz="1500" dirty="0"/>
              <a:t>Owen: prácticas de personal reconocidas y aplicadas, capacitación a los trabajadores, construcción de conjuntos habitacionales para los empleados.</a:t>
            </a:r>
          </a:p>
          <a:p>
            <a:pPr lvl="0">
              <a:buFont typeface="Arial" panose="020B0604020202020204" pitchFamily="34" charset="0"/>
              <a:buChar char="•"/>
            </a:pPr>
            <a:r>
              <a:rPr lang="es-ES" sz="1500" dirty="0"/>
              <a:t> Frederick </a:t>
            </a:r>
            <a:r>
              <a:rPr lang="es-ES" sz="1500" dirty="0" err="1"/>
              <a:t>Halsey</a:t>
            </a:r>
            <a:r>
              <a:rPr lang="es-ES" sz="1500" dirty="0"/>
              <a:t>: plan de primas sobre los salarios pagados, es decir, la determinación de un tiempo normal para efectuar un trabajo, con una prima (un tercio de la tasa normal de salarios) para el trabajador por el tiempo ahorrado. Además estableció el salario fijo por día de trabajo sin importar la producción.</a:t>
            </a:r>
          </a:p>
          <a:p>
            <a:endParaRPr lang="es-ES" sz="1500" dirty="0"/>
          </a:p>
        </p:txBody>
      </p:sp>
    </p:spTree>
    <p:extLst>
      <p:ext uri="{BB962C8B-B14F-4D97-AF65-F5344CB8AC3E}">
        <p14:creationId xmlns:p14="http://schemas.microsoft.com/office/powerpoint/2010/main" val="2556211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txBox="1">
            <a:spLocks/>
          </p:cNvSpPr>
          <p:nvPr/>
        </p:nvSpPr>
        <p:spPr>
          <a:xfrm>
            <a:off x="822960" y="1311361"/>
            <a:ext cx="7543800" cy="394771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0">
              <a:buFont typeface="Arial" panose="020B0604020202020204" pitchFamily="34" charset="0"/>
              <a:buChar char="•"/>
            </a:pPr>
            <a:r>
              <a:rPr lang="es-ES" sz="1500" dirty="0"/>
              <a:t> </a:t>
            </a:r>
            <a:r>
              <a:rPr lang="es-ES" sz="1500" dirty="0" err="1"/>
              <a:t>Frederik</a:t>
            </a:r>
            <a:r>
              <a:rPr lang="es-ES" sz="1500" dirty="0"/>
              <a:t> </a:t>
            </a:r>
            <a:r>
              <a:rPr lang="es-ES" sz="1500" dirty="0"/>
              <a:t>W. Taylor: administración científica, aplicación de sistemas, manejo de personal, cooperación entre trabajo y administración, salarios altos, principio de delegación aplicado al mercadeo, sistema de costos, estudio de métodos y tiempo, énfasis en las tareas del gerente y en la investigación, planeación, cooperación y control.</a:t>
            </a:r>
          </a:p>
          <a:p>
            <a:pPr lvl="0">
              <a:buFont typeface="Arial" panose="020B0604020202020204" pitchFamily="34" charset="0"/>
              <a:buChar char="•"/>
            </a:pPr>
            <a:r>
              <a:rPr lang="es-ES" sz="1500" dirty="0"/>
              <a:t> Frank </a:t>
            </a:r>
            <a:r>
              <a:rPr lang="es-ES" sz="1500" dirty="0"/>
              <a:t>B. </a:t>
            </a:r>
            <a:r>
              <a:rPr lang="es-ES" sz="1500" dirty="0" err="1"/>
              <a:t>Gilbreth</a:t>
            </a:r>
            <a:r>
              <a:rPr lang="es-ES" sz="1500" dirty="0"/>
              <a:t> y Lilian </a:t>
            </a:r>
            <a:r>
              <a:rPr lang="es-ES" sz="1500" dirty="0" err="1"/>
              <a:t>Gilbreth</a:t>
            </a:r>
            <a:r>
              <a:rPr lang="es-ES" sz="1500" dirty="0"/>
              <a:t>: estudio de movimientos </a:t>
            </a:r>
            <a:r>
              <a:rPr lang="es-ES" sz="1500" dirty="0" err="1"/>
              <a:t>Gilbreth</a:t>
            </a:r>
            <a:r>
              <a:rPr lang="es-ES" sz="1500" dirty="0"/>
              <a:t>. Además buscaba el desarrollo del máximo potencial del hombre a través del entrenamiento efectivo, métodos de trabajo, mejores ambientes y herramientas y una actitud psicológica saludable. Noción de la mejora continua.</a:t>
            </a:r>
          </a:p>
          <a:p>
            <a:pPr lvl="0">
              <a:buFont typeface="Arial" panose="020B0604020202020204" pitchFamily="34" charset="0"/>
              <a:buChar char="•"/>
            </a:pPr>
            <a:r>
              <a:rPr lang="es-ES" sz="1500" dirty="0"/>
              <a:t> Henry </a:t>
            </a:r>
            <a:r>
              <a:rPr lang="es-ES" sz="1500" dirty="0"/>
              <a:t>L. Gantt: sistema de tarea y bonificación (aumento de eficiencia), enfoque humanístico al trabajo, gráficas de Gantt (mide la producción en función de las unidades de tiempo) para el control de producción, responsabilidad de la administración por el adiestramiento de los trabajadores, énfasis en el servicio en vez de en las utilidades.</a:t>
            </a:r>
          </a:p>
          <a:p>
            <a:pPr lvl="0">
              <a:buFont typeface="Arial" panose="020B0604020202020204" pitchFamily="34" charset="0"/>
              <a:buChar char="•"/>
            </a:pPr>
            <a:r>
              <a:rPr lang="es-ES" sz="1500" dirty="0"/>
              <a:t> Walter </a:t>
            </a:r>
            <a:r>
              <a:rPr lang="es-ES" sz="1500" dirty="0" err="1"/>
              <a:t>Dill</a:t>
            </a:r>
            <a:r>
              <a:rPr lang="es-ES" sz="1500" dirty="0"/>
              <a:t> Scott: aplicación de la psicología a la propaganda y al personal.</a:t>
            </a:r>
          </a:p>
          <a:p>
            <a:pPr lvl="0">
              <a:buFont typeface="Arial" panose="020B0604020202020204" pitchFamily="34" charset="0"/>
              <a:buChar char="•"/>
            </a:pPr>
            <a:r>
              <a:rPr lang="es-ES" sz="1500" dirty="0"/>
              <a:t> Mary </a:t>
            </a:r>
            <a:r>
              <a:rPr lang="es-ES" sz="1500" dirty="0"/>
              <a:t>P. </a:t>
            </a:r>
            <a:r>
              <a:rPr lang="es-ES" sz="1500" dirty="0" err="1"/>
              <a:t>Follet</a:t>
            </a:r>
            <a:r>
              <a:rPr lang="es-ES" sz="1500" dirty="0"/>
              <a:t>: filosofía de las administración con base en la motivación individual.</a:t>
            </a:r>
          </a:p>
          <a:p>
            <a:pPr lvl="0">
              <a:buFont typeface="Arial" panose="020B0604020202020204" pitchFamily="34" charset="0"/>
              <a:buChar char="•"/>
            </a:pPr>
            <a:r>
              <a:rPr lang="es-ES" sz="1500" dirty="0"/>
              <a:t> James </a:t>
            </a:r>
            <a:r>
              <a:rPr lang="es-ES" sz="1500" dirty="0"/>
              <a:t>D. </a:t>
            </a:r>
            <a:r>
              <a:rPr lang="es-ES" sz="1500" dirty="0" err="1"/>
              <a:t>Mooney</a:t>
            </a:r>
            <a:r>
              <a:rPr lang="es-ES" sz="1500" dirty="0"/>
              <a:t>: principios de organización universales.</a:t>
            </a:r>
          </a:p>
          <a:p>
            <a:endParaRPr lang="es-ES" sz="1500" dirty="0"/>
          </a:p>
        </p:txBody>
      </p:sp>
    </p:spTree>
    <p:extLst>
      <p:ext uri="{BB962C8B-B14F-4D97-AF65-F5344CB8AC3E}">
        <p14:creationId xmlns:p14="http://schemas.microsoft.com/office/powerpoint/2010/main" val="1697765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822960" y="1311361"/>
            <a:ext cx="7543800" cy="394771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0">
              <a:buFont typeface="Arial" panose="020B0604020202020204" pitchFamily="34" charset="0"/>
              <a:buChar char="•"/>
            </a:pPr>
            <a:r>
              <a:rPr lang="es-ES" sz="1500" dirty="0"/>
              <a:t> Henry </a:t>
            </a:r>
            <a:r>
              <a:rPr lang="es-ES" sz="1500" dirty="0"/>
              <a:t>Fayol: primera teoría completa de la administración como una disciplina por sí misma, diez principios de la administración, reconocimiento de la enseñanza de la administración en las escuelas.</a:t>
            </a:r>
          </a:p>
          <a:p>
            <a:pPr>
              <a:buFont typeface="Arial" panose="020B0604020202020204" pitchFamily="34" charset="0"/>
              <a:buChar char="•"/>
            </a:pPr>
            <a:r>
              <a:rPr lang="es-ES" sz="1500" dirty="0"/>
              <a:t> Principios </a:t>
            </a:r>
            <a:r>
              <a:rPr lang="es-ES" sz="1500" dirty="0"/>
              <a:t>de la </a:t>
            </a:r>
            <a:r>
              <a:rPr lang="es-ES" sz="1500" dirty="0"/>
              <a:t>administración: división </a:t>
            </a:r>
            <a:r>
              <a:rPr lang="es-ES" sz="1500" dirty="0"/>
              <a:t>del trabajo, autoridad, disciplina, unidad de mando, unidad de dirección, subordinación de los intereses particulares al interés general, remuneración, centralización, cadena escalar, orden, equidad, estabilidad del personal, iniciativa, unión del personal</a:t>
            </a:r>
            <a:r>
              <a:rPr lang="es-ES" sz="1500" dirty="0"/>
              <a:t>.</a:t>
            </a:r>
          </a:p>
          <a:p>
            <a:pPr lvl="0">
              <a:buFont typeface="Arial" panose="020B0604020202020204" pitchFamily="34" charset="0"/>
              <a:buChar char="•"/>
            </a:pPr>
            <a:r>
              <a:rPr lang="es-ES" sz="1500" dirty="0"/>
              <a:t> Chester </a:t>
            </a:r>
            <a:r>
              <a:rPr lang="es-ES" sz="1500" dirty="0"/>
              <a:t>I. </a:t>
            </a:r>
            <a:r>
              <a:rPr lang="es-ES" sz="1500" dirty="0" err="1"/>
              <a:t>Barnard</a:t>
            </a:r>
            <a:r>
              <a:rPr lang="es-ES" sz="1500" dirty="0"/>
              <a:t>: teoría de la organización, aspectos sociológicos de la administración, necesidad de la comunicación.</a:t>
            </a:r>
          </a:p>
          <a:p>
            <a:pPr lvl="0">
              <a:buFont typeface="Arial" panose="020B0604020202020204" pitchFamily="34" charset="0"/>
              <a:buChar char="•"/>
            </a:pPr>
            <a:r>
              <a:rPr lang="es-ES" sz="1500" dirty="0"/>
              <a:t> Herbert </a:t>
            </a:r>
            <a:r>
              <a:rPr lang="es-ES" sz="1500" dirty="0" err="1"/>
              <a:t>Simon</a:t>
            </a:r>
            <a:r>
              <a:rPr lang="es-ES" sz="1500" dirty="0"/>
              <a:t>, Harold J. </a:t>
            </a:r>
            <a:r>
              <a:rPr lang="es-ES" sz="1500" dirty="0" err="1"/>
              <a:t>Leavitt</a:t>
            </a:r>
            <a:r>
              <a:rPr lang="es-ES" sz="1500" dirty="0"/>
              <a:t>, Robert </a:t>
            </a:r>
            <a:r>
              <a:rPr lang="es-ES" sz="1500" dirty="0" err="1"/>
              <a:t>Schlaifer</a:t>
            </a:r>
            <a:r>
              <a:rPr lang="es-ES" sz="1500" dirty="0"/>
              <a:t>: importancia de la conducta humana en la toma de decisiones, mayor atención a la psicología administrativa.</a:t>
            </a:r>
          </a:p>
          <a:p>
            <a:endParaRPr lang="es-ES" sz="1500" dirty="0"/>
          </a:p>
          <a:p>
            <a:pPr marL="0" indent="0">
              <a:buNone/>
            </a:pPr>
            <a:endParaRPr lang="es-ES" sz="1500" dirty="0"/>
          </a:p>
          <a:p>
            <a:endParaRPr lang="es-ES" sz="1500" dirty="0"/>
          </a:p>
        </p:txBody>
      </p:sp>
    </p:spTree>
    <p:extLst>
      <p:ext uri="{BB962C8B-B14F-4D97-AF65-F5344CB8AC3E}">
        <p14:creationId xmlns:p14="http://schemas.microsoft.com/office/powerpoint/2010/main" val="1860195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822960" y="1311361"/>
            <a:ext cx="7543800" cy="394771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s-ES" sz="1500" dirty="0">
                <a:solidFill>
                  <a:schemeClr val="accent1"/>
                </a:solidFill>
              </a:rPr>
              <a:t>Enfoque </a:t>
            </a:r>
            <a:r>
              <a:rPr lang="es-ES" sz="1500" dirty="0">
                <a:solidFill>
                  <a:schemeClr val="accent1"/>
                </a:solidFill>
              </a:rPr>
              <a:t>conductual</a:t>
            </a:r>
          </a:p>
          <a:p>
            <a:pPr marL="0" indent="0">
              <a:buNone/>
            </a:pPr>
            <a:r>
              <a:rPr lang="es-ES" sz="1500" dirty="0"/>
              <a:t>En </a:t>
            </a:r>
            <a:r>
              <a:rPr lang="es-ES" sz="1500" dirty="0"/>
              <a:t>el área del estudio de la conducta </a:t>
            </a:r>
            <a:r>
              <a:rPr lang="es-ES" sz="1500" dirty="0"/>
              <a:t>una de las tesis más importantes es la siguiente:</a:t>
            </a:r>
          </a:p>
          <a:p>
            <a:pPr marL="0" indent="0" algn="ctr">
              <a:buNone/>
            </a:pPr>
            <a:r>
              <a:rPr lang="es-ES" sz="1500" dirty="0"/>
              <a:t>L</a:t>
            </a:r>
            <a:r>
              <a:rPr lang="es-ES" sz="1500" dirty="0"/>
              <a:t>a </a:t>
            </a:r>
            <a:r>
              <a:rPr lang="es-ES" sz="1500" dirty="0"/>
              <a:t>administración debe de estimular el desempeño de las personas por medio de la humanización del trabajo.</a:t>
            </a:r>
          </a:p>
          <a:p>
            <a:pPr marL="0" indent="0">
              <a:buNone/>
            </a:pPr>
            <a:r>
              <a:rPr lang="es-ES" sz="1500" dirty="0"/>
              <a:t>Algunos </a:t>
            </a:r>
            <a:r>
              <a:rPr lang="es-ES" sz="1500" dirty="0"/>
              <a:t>autores </a:t>
            </a:r>
            <a:r>
              <a:rPr lang="es-ES" sz="1500" dirty="0"/>
              <a:t>que desarrollaron este enfoque son Chris </a:t>
            </a:r>
            <a:r>
              <a:rPr lang="es-ES" sz="1500" dirty="0" err="1"/>
              <a:t>Argyris</a:t>
            </a:r>
            <a:r>
              <a:rPr lang="es-ES" sz="1500" dirty="0"/>
              <a:t>, Douglas </a:t>
            </a:r>
            <a:r>
              <a:rPr lang="es-ES" sz="1500" dirty="0" err="1"/>
              <a:t>McGregor</a:t>
            </a:r>
            <a:r>
              <a:rPr lang="es-ES" sz="1500" dirty="0"/>
              <a:t> y </a:t>
            </a:r>
            <a:r>
              <a:rPr lang="es-ES" sz="1500" dirty="0" err="1"/>
              <a:t>Renis</a:t>
            </a:r>
            <a:r>
              <a:rPr lang="es-ES" sz="1500" dirty="0"/>
              <a:t> </a:t>
            </a:r>
            <a:r>
              <a:rPr lang="es-ES" sz="1500" dirty="0" err="1"/>
              <a:t>Liker</a:t>
            </a:r>
            <a:r>
              <a:rPr lang="es-ES" sz="1500" dirty="0"/>
              <a:t>.</a:t>
            </a:r>
          </a:p>
          <a:p>
            <a:pPr marL="0" indent="0">
              <a:buNone/>
            </a:pPr>
            <a:r>
              <a:rPr lang="es-ES" sz="1500" dirty="0">
                <a:solidFill>
                  <a:schemeClr val="accent1"/>
                </a:solidFill>
              </a:rPr>
              <a:t>Enfoque </a:t>
            </a:r>
            <a:r>
              <a:rPr lang="es-ES" sz="1500" dirty="0">
                <a:solidFill>
                  <a:schemeClr val="accent1"/>
                </a:solidFill>
              </a:rPr>
              <a:t>cualitativo</a:t>
            </a:r>
          </a:p>
          <a:p>
            <a:pPr marL="0" indent="0">
              <a:buNone/>
            </a:pPr>
            <a:r>
              <a:rPr lang="es-ES" sz="1500" dirty="0"/>
              <a:t>Se </a:t>
            </a:r>
            <a:r>
              <a:rPr lang="es-ES" sz="1500" dirty="0"/>
              <a:t>da más importancia a la calidad del servicio y el producto, es decir, a la satisfacción del cliente. </a:t>
            </a:r>
            <a:endParaRPr lang="es-ES" sz="1500" dirty="0"/>
          </a:p>
          <a:p>
            <a:pPr marL="0" indent="0" algn="ctr">
              <a:buNone/>
            </a:pPr>
            <a:r>
              <a:rPr lang="es-ES" sz="1500" dirty="0"/>
              <a:t>Para </a:t>
            </a:r>
            <a:r>
              <a:rPr lang="es-ES" sz="1500" dirty="0"/>
              <a:t>lograr la máxima calidad se requiere el entusiasmo, la imaginación la voluntad y el conocimiento de los trabajadores. </a:t>
            </a:r>
            <a:endParaRPr lang="es-ES" sz="1500" dirty="0"/>
          </a:p>
          <a:p>
            <a:pPr marL="0" indent="0">
              <a:buNone/>
            </a:pPr>
            <a:r>
              <a:rPr lang="es-ES" sz="1500" dirty="0"/>
              <a:t>Entre </a:t>
            </a:r>
            <a:r>
              <a:rPr lang="es-ES" sz="1500" dirty="0"/>
              <a:t>los principales exponentes de esta corriente se encuentran: Philip Crosby, Edwards Deming, Joseph M. Juran, Kaoru Ishikawa, William E. </a:t>
            </a:r>
            <a:r>
              <a:rPr lang="es-ES" sz="1500" dirty="0" err="1"/>
              <a:t>Conway</a:t>
            </a:r>
            <a:r>
              <a:rPr lang="es-ES" sz="1500" dirty="0"/>
              <a:t>, </a:t>
            </a:r>
            <a:r>
              <a:rPr lang="es-ES" sz="1500" dirty="0" err="1"/>
              <a:t>Armand</a:t>
            </a:r>
            <a:r>
              <a:rPr lang="es-ES" sz="1500" dirty="0"/>
              <a:t> V. </a:t>
            </a:r>
            <a:r>
              <a:rPr lang="es-ES" sz="1500" dirty="0" err="1"/>
              <a:t>Feigenbaum</a:t>
            </a:r>
            <a:r>
              <a:rPr lang="es-ES" sz="1500" dirty="0"/>
              <a:t> y James Harrington.</a:t>
            </a:r>
          </a:p>
          <a:p>
            <a:pPr marL="0" indent="0">
              <a:buNone/>
            </a:pPr>
            <a:endParaRPr lang="es-ES" sz="1500" dirty="0"/>
          </a:p>
          <a:p>
            <a:pPr marL="0" indent="0">
              <a:buNone/>
            </a:pPr>
            <a:endParaRPr lang="es-ES" sz="1500" dirty="0"/>
          </a:p>
          <a:p>
            <a:endParaRPr lang="es-ES" sz="1500" dirty="0"/>
          </a:p>
        </p:txBody>
      </p:sp>
    </p:spTree>
    <p:extLst>
      <p:ext uri="{BB962C8B-B14F-4D97-AF65-F5344CB8AC3E}">
        <p14:creationId xmlns:p14="http://schemas.microsoft.com/office/powerpoint/2010/main" val="111720120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cc9c60a6db75d5e484be69a2d10e2475d62187c"/>
</p:tagLst>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TotalTime>
  <Words>1578</Words>
  <Application>Microsoft Office PowerPoint</Application>
  <PresentationFormat>Presentación en pantalla (4:3)</PresentationFormat>
  <Paragraphs>61</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Calibri Light</vt:lpstr>
      <vt:lpstr>Times New Roman</vt:lpstr>
      <vt:lpstr>Tema de Office</vt:lpstr>
      <vt:lpstr>Capítulo 10  El conocimiento humanista</vt:lpstr>
      <vt:lpstr>Humanismo</vt:lpstr>
      <vt:lpstr>Aportaciones de corrientes  del humanismo a la administración</vt:lpstr>
      <vt:lpstr>Presentación de PowerPoint</vt:lpstr>
      <vt:lpstr>Presentación de PowerPoint</vt:lpstr>
      <vt:lpstr>Presentación de PowerPoint</vt:lpstr>
      <vt:lpstr>Presentación de PowerPoint</vt:lpstr>
      <vt:lpstr>Presentación de PowerPoint</vt:lpstr>
      <vt:lpstr>Presentación de PowerPoint</vt:lpstr>
      <vt:lpstr>El trabajo y su relación con la formación humanística</vt:lpstr>
      <vt:lpstr>Habilidades en el trabajo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10  El conocimiento humanista</dc:title>
  <dc:creator>nmejia</dc:creator>
  <cp:lastModifiedBy>hvela</cp:lastModifiedBy>
  <cp:revision>9</cp:revision>
  <dcterms:created xsi:type="dcterms:W3CDTF">2016-06-13T15:46:00Z</dcterms:created>
  <dcterms:modified xsi:type="dcterms:W3CDTF">2016-06-20T21:49:30Z</dcterms:modified>
</cp:coreProperties>
</file>