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9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8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5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6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9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7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47747"/>
            <a:ext cx="7772400" cy="2387600"/>
          </a:xfrm>
        </p:spPr>
        <p:txBody>
          <a:bodyPr>
            <a:normAutofit/>
          </a:bodyPr>
          <a:lstStyle/>
          <a:p>
            <a:r>
              <a:rPr lang="es-ES" sz="4400" dirty="0"/>
              <a:t>Capítulo 12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El </a:t>
            </a:r>
            <a:r>
              <a:rPr lang="es-ES" sz="4400" dirty="0"/>
              <a:t>hombre como sistema </a:t>
            </a:r>
            <a:r>
              <a:rPr lang="es-ES" sz="4400" dirty="0" err="1" smtClean="0"/>
              <a:t>bio</a:t>
            </a:r>
            <a:r>
              <a:rPr lang="es-ES" sz="4400" dirty="0" smtClean="0"/>
              <a:t>-psicosocial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9937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hombre como sistema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dirty="0"/>
              <a:t>El </a:t>
            </a:r>
            <a:r>
              <a:rPr lang="es-ES" dirty="0">
                <a:solidFill>
                  <a:schemeClr val="accent1"/>
                </a:solidFill>
              </a:rPr>
              <a:t>hombre como sistema </a:t>
            </a:r>
            <a:r>
              <a:rPr lang="es-ES" dirty="0" err="1">
                <a:solidFill>
                  <a:schemeClr val="accent1"/>
                </a:solidFill>
              </a:rPr>
              <a:t>bio</a:t>
            </a:r>
            <a:r>
              <a:rPr lang="es-ES" dirty="0">
                <a:solidFill>
                  <a:schemeClr val="accent1"/>
                </a:solidFill>
              </a:rPr>
              <a:t>-psicosocial </a:t>
            </a:r>
            <a:r>
              <a:rPr lang="es-ES" dirty="0"/>
              <a:t>es un ente que expresa su vida material y espiritual en forma individual o relacionado con cualquier grupo. 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El hombre está constituido por sistemas en los aspectos biológico y psíquico.</a:t>
            </a:r>
          </a:p>
          <a:p>
            <a:r>
              <a:rPr lang="es-ES" dirty="0"/>
              <a:t>La psique humana consta </a:t>
            </a:r>
            <a:r>
              <a:rPr lang="es-ES" dirty="0" smtClean="0"/>
              <a:t>de lo: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 err="1" smtClean="0"/>
              <a:t>Conciente</a:t>
            </a:r>
            <a:r>
              <a:rPr lang="es-ES" dirty="0" smtClean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 err="1" smtClean="0"/>
              <a:t>Infraconciente</a:t>
            </a:r>
            <a:r>
              <a:rPr lang="es-ES" dirty="0" smtClean="0"/>
              <a:t>. 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 err="1" smtClean="0"/>
              <a:t>Subconciente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A su vez, la psique influye </a:t>
            </a:r>
            <a:r>
              <a:rPr lang="es-ES" dirty="0"/>
              <a:t>en el cuerpo físico.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64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organización como sistema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Los grupos humanos se conforman de las características de los individuos, la interrelación de estos.</a:t>
            </a:r>
          </a:p>
          <a:p>
            <a:r>
              <a:rPr lang="es-ES" dirty="0"/>
              <a:t>La </a:t>
            </a:r>
            <a:r>
              <a:rPr lang="es-ES" dirty="0">
                <a:solidFill>
                  <a:schemeClr val="accent1"/>
                </a:solidFill>
              </a:rPr>
              <a:t>organización</a:t>
            </a:r>
            <a:r>
              <a:rPr lang="es-ES" dirty="0"/>
              <a:t> es un sistema con subsistemas que se relacionan e interactúan para lograr un fin en común a través de la participación de seres humanos. </a:t>
            </a:r>
            <a:r>
              <a:rPr lang="es-ES" dirty="0" smtClean="0"/>
              <a:t>Los componentes </a:t>
            </a:r>
            <a:r>
              <a:rPr lang="es-ES" dirty="0"/>
              <a:t>de la organización como sistema son: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>
                <a:solidFill>
                  <a:schemeClr val="accent1"/>
                </a:solidFill>
              </a:rPr>
              <a:t>Insumos: </a:t>
            </a:r>
            <a:r>
              <a:rPr lang="es-ES" dirty="0"/>
              <a:t>del ambiente (políticos, industriales, de servicios y clientes o usuarios), recursos (tecnología, personal, capital intelectual), materiales (materia prima o componentes).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>
                <a:solidFill>
                  <a:schemeClr val="accent1"/>
                </a:solidFill>
              </a:rPr>
              <a:t>Procesos </a:t>
            </a:r>
            <a:r>
              <a:rPr lang="es-ES" dirty="0"/>
              <a:t>de transformación, planeación, manejo de materiales, mantenimiento del proceso y de las instalaciones.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>
                <a:solidFill>
                  <a:schemeClr val="accent1"/>
                </a:solidFill>
              </a:rPr>
              <a:t>Productos o servicios: </a:t>
            </a:r>
            <a:r>
              <a:rPr lang="es-ES" dirty="0"/>
              <a:t>resultados del sistema.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>
                <a:solidFill>
                  <a:schemeClr val="accent1"/>
                </a:solidFill>
              </a:rPr>
              <a:t>Retroalimentación: </a:t>
            </a:r>
            <a:r>
              <a:rPr lang="es-ES" dirty="0"/>
              <a:t>por medio del control de calidad, de la eficiencia y la eficacia, la toma de decisiones estratégicas y tácticas.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40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Subsistemas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subsistema está conformado </a:t>
            </a:r>
            <a:r>
              <a:rPr lang="es-ES" dirty="0"/>
              <a:t>por la </a:t>
            </a:r>
            <a:r>
              <a:rPr lang="es-ES" dirty="0">
                <a:solidFill>
                  <a:schemeClr val="accent1"/>
                </a:solidFill>
              </a:rPr>
              <a:t>red de interacciones</a:t>
            </a:r>
            <a:r>
              <a:rPr lang="es-ES" dirty="0"/>
              <a:t>, en las que interviene, principalmente, el ser humano: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De </a:t>
            </a:r>
            <a:r>
              <a:rPr lang="es-ES" dirty="0">
                <a:solidFill>
                  <a:schemeClr val="accent1"/>
                </a:solidFill>
              </a:rPr>
              <a:t>conversión: </a:t>
            </a:r>
            <a:r>
              <a:rPr lang="es-ES" dirty="0"/>
              <a:t>se encarga de las funciones operativas de manufactura, de la transformación de los insumos en el producto o servicio.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De </a:t>
            </a:r>
            <a:r>
              <a:rPr lang="es-ES" dirty="0">
                <a:solidFill>
                  <a:schemeClr val="accent1"/>
                </a:solidFill>
              </a:rPr>
              <a:t>adaptación: </a:t>
            </a:r>
            <a:r>
              <a:rPr lang="es-ES" dirty="0"/>
              <a:t>considera las relaciones del sistema con el ambiente además de responder a los cambios de éste. Funciones: ventas, mercadotecnia, relaciones públicas, planeación y desarrollo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De </a:t>
            </a:r>
            <a:r>
              <a:rPr lang="es-ES" dirty="0">
                <a:solidFill>
                  <a:schemeClr val="accent1"/>
                </a:solidFill>
              </a:rPr>
              <a:t>mantenimiento:</a:t>
            </a:r>
            <a:r>
              <a:rPr lang="es-ES" dirty="0"/>
              <a:t> se aboca al abastecimiento de recursos. Funciones: recursos humanos, de finanzas y de materiales.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De </a:t>
            </a:r>
            <a:r>
              <a:rPr lang="es-ES" dirty="0">
                <a:solidFill>
                  <a:schemeClr val="accent1"/>
                </a:solidFill>
              </a:rPr>
              <a:t>coordinación: </a:t>
            </a:r>
            <a:r>
              <a:rPr lang="es-ES" dirty="0"/>
              <a:t>se ordenan simultáneamente los subsistemas para la consecución del objetivo común. Se lleva a cabo por los ejecutivos y directivos. El liderazgo es vital en este subsistema.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s-ES" dirty="0" smtClean="0"/>
              <a:t> </a:t>
            </a:r>
            <a:r>
              <a:rPr lang="es-ES" dirty="0" smtClean="0">
                <a:solidFill>
                  <a:schemeClr val="accent1"/>
                </a:solidFill>
              </a:rPr>
              <a:t>De </a:t>
            </a:r>
            <a:r>
              <a:rPr lang="es-ES" dirty="0">
                <a:solidFill>
                  <a:schemeClr val="accent1"/>
                </a:solidFill>
              </a:rPr>
              <a:t>personas: </a:t>
            </a:r>
            <a:r>
              <a:rPr lang="es-ES" dirty="0"/>
              <a:t>comprende el conjunto de individuos en interacción constante. Recibe influencias del entorno y del medio interno de la organización. Se desarrollan la cultura y el clima organizacional.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21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Suprasistemas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La empresa a su vez forma parte del sistema de la economía, éste del país, que forma parte del mundo… Es por esto que los subsistemas y los </a:t>
            </a:r>
            <a:r>
              <a:rPr lang="es-ES" dirty="0" err="1"/>
              <a:t>suprasistemas</a:t>
            </a:r>
            <a:r>
              <a:rPr lang="es-ES" dirty="0"/>
              <a:t> son abiertos en algún grado, pues establecen múltiples relaciones entre ellos y su entorno.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Las </a:t>
            </a:r>
            <a:r>
              <a:rPr lang="es-ES" dirty="0">
                <a:solidFill>
                  <a:schemeClr val="accent1"/>
                </a:solidFill>
              </a:rPr>
              <a:t>funciones orgánicas </a:t>
            </a:r>
            <a:r>
              <a:rPr lang="es-ES" dirty="0"/>
              <a:t>establecen una sinergia en la medida en la que el humano se desarrolla. La </a:t>
            </a:r>
            <a:r>
              <a:rPr lang="es-ES" dirty="0">
                <a:solidFill>
                  <a:schemeClr val="accent1"/>
                </a:solidFill>
              </a:rPr>
              <a:t>fisiología</a:t>
            </a:r>
            <a:r>
              <a:rPr lang="es-ES" dirty="0"/>
              <a:t> es la ciencia que se encarga del estudio de éstas.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20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Ecología y </a:t>
            </a:r>
            <a:r>
              <a:rPr lang="es-ES" dirty="0" smtClean="0"/>
              <a:t>comportamiento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Ecología: </a:t>
            </a:r>
            <a:r>
              <a:rPr lang="es-ES" dirty="0"/>
              <a:t>ciencia que estudia la relación de los seres vivos con el medio ambiente.</a:t>
            </a:r>
          </a:p>
          <a:p>
            <a:r>
              <a:rPr lang="es-ES" dirty="0"/>
              <a:t>El hombre está inmerso en un ambiente físico, está sujeto a los estímulos del entorno.</a:t>
            </a:r>
          </a:p>
          <a:p>
            <a:r>
              <a:rPr lang="es-ES" dirty="0"/>
              <a:t>En la empresa, el ambiente físico se relaciona con un estímulo y éste lo hace con un sentido, al que le sigue una sensación, y por último una percepción. Este proceso se integra en una conducta.</a:t>
            </a:r>
          </a:p>
          <a:p>
            <a:r>
              <a:rPr lang="es-ES" dirty="0"/>
              <a:t>El ser humano tiene la capacidad de regular los estímulos del entorno y mantener un equilibrio por medio de la adaptación.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05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</a:t>
            </a:r>
            <a:r>
              <a:rPr lang="es-ES" smtClean="0"/>
              <a:t>fecto </a:t>
            </a:r>
            <a:r>
              <a:rPr lang="es-ES" dirty="0"/>
              <a:t>Hawthorne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Elton Mayo</a:t>
            </a:r>
            <a:r>
              <a:rPr lang="es-ES" dirty="0"/>
              <a:t>, psicólogo industrial de la Universidad de Harvard, aportó el análisis del estímulo como factor para la producción y lo que posteriormente se conocería como </a:t>
            </a:r>
            <a:r>
              <a:rPr lang="es-ES" dirty="0">
                <a:solidFill>
                  <a:schemeClr val="accent1"/>
                </a:solidFill>
              </a:rPr>
              <a:t>efecto Hawthorne</a:t>
            </a:r>
            <a:r>
              <a:rPr lang="es-ES" dirty="0"/>
              <a:t>: </a:t>
            </a:r>
          </a:p>
          <a:p>
            <a:pPr lvl="0"/>
            <a:r>
              <a:rPr lang="es-ES" dirty="0"/>
              <a:t>Las necesidades sociales y psicológicas del hombre son igualmente efectivas, como motivadoras, que el dinero.</a:t>
            </a:r>
          </a:p>
          <a:p>
            <a:pPr lvl="0"/>
            <a:r>
              <a:rPr lang="es-ES" dirty="0"/>
              <a:t>La interacción social del grupo de trabajo es tan influyente como la organización de la tarea real del trabajo.</a:t>
            </a:r>
          </a:p>
          <a:p>
            <a:pPr lvl="0"/>
            <a:r>
              <a:rPr lang="es-ES" dirty="0"/>
              <a:t>No puede ignorarse el factor humano en cualquier planeación correcta de la organización.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8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5d6d3f30dd221e46c33698da8a244a1e836a3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572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Tema de Office</vt:lpstr>
      <vt:lpstr>Capítulo 12  El hombre como sistema bio-psicosocial</vt:lpstr>
      <vt:lpstr>El hombre como sistema</vt:lpstr>
      <vt:lpstr>La organización como sistema</vt:lpstr>
      <vt:lpstr>Subsistemas</vt:lpstr>
      <vt:lpstr>Suprasistemas</vt:lpstr>
      <vt:lpstr>Ecología y comportamiento</vt:lpstr>
      <vt:lpstr>Efecto Hawthorne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12  El hombre como sistema bio-psicosocial</dc:title>
  <dc:creator>nmejia</dc:creator>
  <cp:lastModifiedBy>hvela</cp:lastModifiedBy>
  <cp:revision>4</cp:revision>
  <dcterms:created xsi:type="dcterms:W3CDTF">2016-06-13T16:39:18Z</dcterms:created>
  <dcterms:modified xsi:type="dcterms:W3CDTF">2016-06-20T21:52:52Z</dcterms:modified>
</cp:coreProperties>
</file>