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3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2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4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6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8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6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9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4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4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4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4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3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546555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s-ES" dirty="0"/>
              <a:t>Capítulo 14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El </a:t>
            </a:r>
            <a:r>
              <a:rPr lang="es-ES" dirty="0"/>
              <a:t>conocimiento </a:t>
            </a:r>
            <a:r>
              <a:rPr lang="es-ES" dirty="0" smtClean="0"/>
              <a:t>de </a:t>
            </a:r>
            <a:r>
              <a:rPr lang="es-ES" dirty="0"/>
              <a:t>la </a:t>
            </a:r>
            <a:r>
              <a:rPr lang="es-ES" dirty="0" smtClean="0"/>
              <a:t>ética</a:t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86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1051560" y="1292827"/>
            <a:ext cx="7543800" cy="419484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chemeClr val="tx1"/>
                </a:solidFill>
              </a:rPr>
              <a:t>ÉTICA MARXISTA</a:t>
            </a:r>
          </a:p>
          <a:p>
            <a:pPr marL="0" indent="0">
              <a:buNone/>
            </a:pPr>
            <a:r>
              <a:rPr lang="es-ES" sz="1500" dirty="0"/>
              <a:t>Carlos Marx nació en Tréveris, Prusia, el 5 de mayo de 1818.</a:t>
            </a:r>
          </a:p>
          <a:p>
            <a:pPr marL="0" indent="0">
              <a:buNone/>
            </a:pPr>
            <a:r>
              <a:rPr lang="es-ES" sz="1500" dirty="0"/>
              <a:t>El </a:t>
            </a:r>
            <a:r>
              <a:rPr lang="es-ES" sz="1500" dirty="0">
                <a:solidFill>
                  <a:schemeClr val="accent1"/>
                </a:solidFill>
              </a:rPr>
              <a:t>materialismo histórico </a:t>
            </a:r>
            <a:r>
              <a:rPr lang="es-ES" sz="1500" dirty="0"/>
              <a:t>pretende ser la ciencia de las leyes del desarrollo social.</a:t>
            </a:r>
          </a:p>
          <a:p>
            <a:pPr marL="0" indent="0">
              <a:buNone/>
            </a:pPr>
            <a:r>
              <a:rPr lang="es-ES" sz="1500" dirty="0"/>
              <a:t>Según Marx, en </a:t>
            </a:r>
            <a:r>
              <a:rPr lang="es-ES" sz="1500" i="1" dirty="0"/>
              <a:t>El Capital</a:t>
            </a:r>
            <a:r>
              <a:rPr lang="es-ES" sz="1500" dirty="0"/>
              <a:t>, “el medio fundamental para transformar revolucionariamente a la sociedad es la implantación de la dictadura del proletariado [suprimir la burguesía], abolir la propiedad privada y establecer la sociedad comunista del futuro”.</a:t>
            </a:r>
            <a:endParaRPr lang="es-ES" sz="1500" i="1" dirty="0"/>
          </a:p>
          <a:p>
            <a:pPr marL="0" indent="0">
              <a:buNone/>
            </a:pPr>
            <a:r>
              <a:rPr lang="es-ES" sz="1500" dirty="0"/>
              <a:t>La </a:t>
            </a:r>
            <a:r>
              <a:rPr lang="es-ES" sz="1500" dirty="0">
                <a:solidFill>
                  <a:schemeClr val="accent1"/>
                </a:solidFill>
              </a:rPr>
              <a:t>enajenación</a:t>
            </a:r>
            <a:r>
              <a:rPr lang="es-ES" sz="1500" dirty="0"/>
              <a:t> conduce a la perversión de los valores. La liberación del hombre corre paralela a la realización plena de sus facultades. Al hacer de la economía y sus valores el trabajo, la ganancia, el ahorro y la sobriedad.</a:t>
            </a:r>
          </a:p>
          <a:p>
            <a:pPr marL="0" indent="0">
              <a:buNone/>
            </a:pPr>
            <a:r>
              <a:rPr lang="es-ES" sz="1500" dirty="0"/>
              <a:t>En la crítica de la enajenación se centra el aspecto más humanista del marxismo.</a:t>
            </a:r>
          </a:p>
          <a:p>
            <a:pPr marL="0" indent="0">
              <a:buNone/>
            </a:pPr>
            <a:r>
              <a:rPr lang="es-ES" sz="1500" dirty="0"/>
              <a:t> </a:t>
            </a:r>
          </a:p>
          <a:p>
            <a:pPr marL="0" indent="0">
              <a:buNone/>
            </a:pPr>
            <a:endParaRPr lang="es-ES" sz="1500" dirty="0"/>
          </a:p>
          <a:p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147756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Ética y moral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La </a:t>
            </a:r>
            <a:r>
              <a:rPr lang="es-ES" dirty="0">
                <a:solidFill>
                  <a:schemeClr val="accent1"/>
                </a:solidFill>
              </a:rPr>
              <a:t>moral</a:t>
            </a:r>
            <a:r>
              <a:rPr lang="es-ES" dirty="0"/>
              <a:t> es el conjunto de reglas que rigen la conducta de una persona, puede regirse por las costumbres, los preceptos sociales.</a:t>
            </a:r>
          </a:p>
          <a:p>
            <a:pPr algn="ctr"/>
            <a:r>
              <a:rPr lang="es-ES" dirty="0"/>
              <a:t>La </a:t>
            </a:r>
            <a:r>
              <a:rPr lang="es-ES" dirty="0">
                <a:solidFill>
                  <a:schemeClr val="accent1"/>
                </a:solidFill>
              </a:rPr>
              <a:t>ética</a:t>
            </a:r>
            <a:r>
              <a:rPr lang="es-ES" dirty="0"/>
              <a:t> es el estudio filosófico de la moral.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803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Teorías de la </a:t>
            </a:r>
            <a:r>
              <a:rPr lang="es-ES" dirty="0" smtClean="0"/>
              <a:t>ética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cap="all" dirty="0"/>
              <a:t>Ética griega</a:t>
            </a:r>
          </a:p>
          <a:p>
            <a:r>
              <a:rPr lang="es-ES" dirty="0">
                <a:solidFill>
                  <a:schemeClr val="accent1"/>
                </a:solidFill>
              </a:rPr>
              <a:t>Los sofistas</a:t>
            </a:r>
          </a:p>
          <a:p>
            <a:r>
              <a:rPr lang="es-ES" dirty="0"/>
              <a:t>Dudaban de la posibilidad del conocimiento o de la adquisición de verdades universales.</a:t>
            </a:r>
          </a:p>
          <a:p>
            <a:r>
              <a:rPr lang="es-ES" dirty="0"/>
              <a:t>En el juicio, la operación del entendimiento, se asienta la verdad. Todo juicio es necesariamente verdadero o falso, además en todo juicio hay una exigencia lógica de objetividad y universalidad. Pero el escéptico, el sofista, quiere negar el concepto universal de verdad o reducirlo a un punto de vista subjetivo utilizando argumentos cuyos juicios aspiran a ser, a su vez, verdaderos universalmente.</a:t>
            </a:r>
          </a:p>
          <a:p>
            <a:r>
              <a:rPr lang="es-ES" dirty="0"/>
              <a:t>Por otra parte </a:t>
            </a:r>
            <a:r>
              <a:rPr lang="es-ES" dirty="0" smtClean="0"/>
              <a:t>algunas de las </a:t>
            </a:r>
            <a:r>
              <a:rPr lang="es-ES" dirty="0"/>
              <a:t>aportaciones de los sofistas </a:t>
            </a:r>
            <a:r>
              <a:rPr lang="es-ES" dirty="0" smtClean="0"/>
              <a:t>son las siguientes: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 smtClean="0"/>
              <a:t> Bases </a:t>
            </a:r>
            <a:r>
              <a:rPr lang="es-ES" dirty="0"/>
              <a:t>de la filosofía humanista.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 smtClean="0"/>
              <a:t> Análisis </a:t>
            </a:r>
            <a:r>
              <a:rPr lang="es-ES" dirty="0"/>
              <a:t>del lenguaje, la elocuencia y la política.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3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822960" y="1413304"/>
            <a:ext cx="7543800" cy="384576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chemeClr val="accent1"/>
                </a:solidFill>
              </a:rPr>
              <a:t>Sócrates</a:t>
            </a:r>
          </a:p>
          <a:p>
            <a:r>
              <a:rPr lang="es-ES" sz="1500" dirty="0"/>
              <a:t>Nace en Atenas en el 470 a. C.</a:t>
            </a:r>
          </a:p>
          <a:p>
            <a:r>
              <a:rPr lang="es-ES" sz="1500" dirty="0"/>
              <a:t>Creador de la mayéutica, método filosófico para llegar al conocimiento a través del diálogo.</a:t>
            </a:r>
          </a:p>
          <a:p>
            <a:r>
              <a:rPr lang="es-ES" sz="1500" dirty="0"/>
              <a:t>Sócrates cuestionaba la tesis de su interlocutor, ante la respuesta él anteponía una antítesis en forma de interrogatorio o búsqueda y a la vez señalando las contradicciones y carencias del adversario, quien intentaba una conciliación. Sócrates tomaba la síntesis para formular más observaciones y así sucesivamente</a:t>
            </a:r>
            <a:r>
              <a:rPr lang="es-ES" sz="1500" dirty="0"/>
              <a:t>.</a:t>
            </a:r>
          </a:p>
          <a:p>
            <a:endParaRPr lang="es-ES" sz="1500" dirty="0"/>
          </a:p>
          <a:p>
            <a:r>
              <a:rPr lang="es-ES" sz="1500" dirty="0">
                <a:solidFill>
                  <a:schemeClr val="accent1"/>
                </a:solidFill>
              </a:rPr>
              <a:t>Platón</a:t>
            </a:r>
          </a:p>
          <a:p>
            <a:r>
              <a:rPr lang="es-ES" sz="1500" dirty="0"/>
              <a:t>Nace en Atenas en 427 a. C., discípulo de Sócrates.</a:t>
            </a:r>
          </a:p>
          <a:p>
            <a:r>
              <a:rPr lang="es-ES" sz="1500" dirty="0">
                <a:solidFill>
                  <a:schemeClr val="accent1"/>
                </a:solidFill>
              </a:rPr>
              <a:t>Teoría de las ideas: </a:t>
            </a:r>
            <a:r>
              <a:rPr lang="es-ES" sz="1500" dirty="0"/>
              <a:t>las ideas son el origen de todas las cosas del mundo corpóreo, habitan en un mundo “ideal”, el </a:t>
            </a:r>
            <a:r>
              <a:rPr lang="es-ES" sz="1500" i="1" dirty="0"/>
              <a:t>topos </a:t>
            </a:r>
            <a:r>
              <a:rPr lang="es-ES" sz="1500" i="1" dirty="0" err="1"/>
              <a:t>uranos</a:t>
            </a:r>
            <a:r>
              <a:rPr lang="es-ES" sz="1500" dirty="0"/>
              <a:t>, donde se encuentran inmunes a las afecciones del tiempo y de la naturaleza material.</a:t>
            </a:r>
          </a:p>
          <a:p>
            <a:r>
              <a:rPr lang="es-ES" sz="1500" dirty="0"/>
              <a:t>El hombre es el único ser que pudo acceder al mundo de las ideas antes de su existencia física.</a:t>
            </a:r>
          </a:p>
          <a:p>
            <a:endParaRPr lang="es-ES" sz="1500" dirty="0"/>
          </a:p>
          <a:p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0457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822960" y="1413304"/>
            <a:ext cx="7543800" cy="384576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/>
              <a:t>El conocimiento es lo que el hombre puede recordar del mundo de las ideas.</a:t>
            </a:r>
          </a:p>
          <a:p>
            <a:r>
              <a:rPr lang="es-ES" sz="1500" dirty="0"/>
              <a:t>En cuanto a sus ideales políticos, el Estado debería ser el organismo público dotado de máxima pureza y en el que las virtudes se cristalizan con mayor perfección. Su  objetivo principal es la virtud y la enseñanza de ésta a las personas.</a:t>
            </a:r>
          </a:p>
          <a:p>
            <a:r>
              <a:rPr lang="es-ES" sz="1500" dirty="0"/>
              <a:t>El hombre es un ser político, en estrecha relación con el contexto social y a las políticas reinantes.</a:t>
            </a:r>
          </a:p>
          <a:p>
            <a:r>
              <a:rPr lang="es-ES" sz="1500" dirty="0"/>
              <a:t>En la </a:t>
            </a:r>
            <a:r>
              <a:rPr lang="es-ES" sz="1500" i="1" dirty="0"/>
              <a:t>República</a:t>
            </a:r>
            <a:r>
              <a:rPr lang="es-ES" sz="1500" dirty="0"/>
              <a:t>, Platón establece un modelo del Estado dividido conforme a las partes del alma humana y sus virtudes.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sz="1500" dirty="0">
                <a:solidFill>
                  <a:schemeClr val="accent1"/>
                </a:solidFill>
              </a:rPr>
              <a:t> Razón</a:t>
            </a:r>
            <a:r>
              <a:rPr lang="es-ES" sz="1500" dirty="0">
                <a:solidFill>
                  <a:schemeClr val="accent1"/>
                </a:solidFill>
              </a:rPr>
              <a:t>: </a:t>
            </a:r>
            <a:r>
              <a:rPr lang="es-ES" sz="1500" dirty="0"/>
              <a:t>prudencia o sabiduría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sz="1500" dirty="0"/>
              <a:t> </a:t>
            </a:r>
            <a:r>
              <a:rPr lang="es-ES" sz="1500" dirty="0">
                <a:solidFill>
                  <a:schemeClr val="accent1"/>
                </a:solidFill>
              </a:rPr>
              <a:t>Voluntad</a:t>
            </a:r>
            <a:r>
              <a:rPr lang="es-ES" sz="1500" dirty="0">
                <a:solidFill>
                  <a:schemeClr val="accent1"/>
                </a:solidFill>
              </a:rPr>
              <a:t>: </a:t>
            </a:r>
            <a:r>
              <a:rPr lang="es-ES" sz="1500" dirty="0"/>
              <a:t>valor o fortaleza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sz="1500" dirty="0"/>
              <a:t> </a:t>
            </a:r>
            <a:r>
              <a:rPr lang="es-ES" sz="1500" dirty="0">
                <a:solidFill>
                  <a:schemeClr val="accent1"/>
                </a:solidFill>
              </a:rPr>
              <a:t>Sensibilidad</a:t>
            </a:r>
            <a:r>
              <a:rPr lang="es-ES" sz="1500" dirty="0">
                <a:solidFill>
                  <a:schemeClr val="accent1"/>
                </a:solidFill>
              </a:rPr>
              <a:t>: </a:t>
            </a:r>
            <a:r>
              <a:rPr lang="es-ES" sz="1500" dirty="0"/>
              <a:t>templanza</a:t>
            </a:r>
          </a:p>
          <a:p>
            <a:r>
              <a:rPr lang="es-ES" sz="1500" dirty="0"/>
              <a:t>A excepción de la </a:t>
            </a:r>
            <a:r>
              <a:rPr lang="es-ES" sz="1500" dirty="0">
                <a:solidFill>
                  <a:schemeClr val="accent1"/>
                </a:solidFill>
              </a:rPr>
              <a:t>justicia</a:t>
            </a:r>
            <a:r>
              <a:rPr lang="es-ES" sz="1500" dirty="0"/>
              <a:t>, virtud no fundada en alguna facultad específica, es de carácter </a:t>
            </a:r>
            <a:r>
              <a:rPr lang="es-ES" sz="1500" dirty="0"/>
              <a:t>social, que hace del hombre una entidad plena y llena de armonía.</a:t>
            </a:r>
            <a:endParaRPr lang="es-ES" sz="1500" dirty="0"/>
          </a:p>
          <a:p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16122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822960" y="1413304"/>
            <a:ext cx="7543800" cy="384576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500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937260" y="1527604"/>
            <a:ext cx="7543800" cy="384576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500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51560" y="1641904"/>
            <a:ext cx="7543800" cy="384576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chemeClr val="accent1"/>
                </a:solidFill>
              </a:rPr>
              <a:t>Aristóteles</a:t>
            </a:r>
            <a:endParaRPr lang="es-ES" sz="1500" dirty="0">
              <a:solidFill>
                <a:schemeClr val="accent1"/>
              </a:solidFill>
            </a:endParaRPr>
          </a:p>
          <a:p>
            <a:r>
              <a:rPr lang="es-ES" sz="1500" dirty="0"/>
              <a:t>Nació en 384 a. C. en Macedonia. El espíritu de objetividad y realismo que permean sus obras manifiestan la gran influencia de su vocación por la ciencia en sus teorías filosóficas.</a:t>
            </a:r>
          </a:p>
          <a:p>
            <a:r>
              <a:rPr lang="es-ES" sz="1500" dirty="0"/>
              <a:t>La mente obtiene las ideas separando las </a:t>
            </a:r>
            <a:r>
              <a:rPr lang="es-ES" sz="1500" dirty="0">
                <a:solidFill>
                  <a:schemeClr val="accent1"/>
                </a:solidFill>
              </a:rPr>
              <a:t>cualidades accidentales </a:t>
            </a:r>
            <a:r>
              <a:rPr lang="es-ES" sz="1500" dirty="0"/>
              <a:t>del objeto de las </a:t>
            </a:r>
            <a:r>
              <a:rPr lang="es-ES" sz="1500" dirty="0">
                <a:solidFill>
                  <a:schemeClr val="accent1"/>
                </a:solidFill>
              </a:rPr>
              <a:t>esenciales</a:t>
            </a:r>
            <a:r>
              <a:rPr lang="es-ES" sz="1500" dirty="0"/>
              <a:t>. Este proceso es gradual y exige observación de la realidad.</a:t>
            </a:r>
          </a:p>
          <a:p>
            <a:r>
              <a:rPr lang="es-ES" sz="1500" dirty="0"/>
              <a:t>Conocer la causa de una cosa es esclarecer el porqué, a esto se dedican las ciencias particulares, pero la ciencia que estudia </a:t>
            </a:r>
            <a:r>
              <a:rPr lang="es-ES" sz="1500" dirty="0">
                <a:solidFill>
                  <a:schemeClr val="accent1"/>
                </a:solidFill>
              </a:rPr>
              <a:t>los primeros principios y las últimas causas </a:t>
            </a:r>
            <a:r>
              <a:rPr lang="es-ES" sz="1500" dirty="0"/>
              <a:t>es la </a:t>
            </a:r>
            <a:r>
              <a:rPr lang="es-ES" sz="1500" dirty="0">
                <a:solidFill>
                  <a:schemeClr val="accent1"/>
                </a:solidFill>
              </a:rPr>
              <a:t>filosofía</a:t>
            </a:r>
            <a:r>
              <a:rPr lang="es-ES" sz="1500" dirty="0"/>
              <a:t>.</a:t>
            </a:r>
          </a:p>
          <a:p>
            <a:r>
              <a:rPr lang="es-ES" sz="1500" dirty="0"/>
              <a:t>Existe un </a:t>
            </a:r>
            <a:r>
              <a:rPr lang="es-ES" sz="1500" dirty="0">
                <a:solidFill>
                  <a:schemeClr val="accent1"/>
                </a:solidFill>
              </a:rPr>
              <a:t>bien específico </a:t>
            </a:r>
            <a:r>
              <a:rPr lang="es-ES" sz="1500" dirty="0"/>
              <a:t>a cada cosa. Todas las cosas tienden por su naturaleza a su propio fon, en la medida en que lo logren, acrecientan y perfeccionan ese bien, y en eso estriba la </a:t>
            </a:r>
            <a:r>
              <a:rPr lang="es-ES" sz="1500" dirty="0">
                <a:solidFill>
                  <a:schemeClr val="accent1"/>
                </a:solidFill>
              </a:rPr>
              <a:t>virtud</a:t>
            </a:r>
            <a:r>
              <a:rPr lang="es-ES" sz="1500" dirty="0"/>
              <a:t>.</a:t>
            </a:r>
          </a:p>
          <a:p>
            <a:r>
              <a:rPr lang="es-ES" sz="1500" dirty="0"/>
              <a:t>La virtud del hombre estriba en vivir de acuerdo con la razón (</a:t>
            </a:r>
            <a:r>
              <a:rPr lang="es-ES" sz="1500" dirty="0">
                <a:solidFill>
                  <a:schemeClr val="accent1"/>
                </a:solidFill>
              </a:rPr>
              <a:t>vida activa de la parte racional</a:t>
            </a:r>
            <a:r>
              <a:rPr lang="es-ES" sz="1500" dirty="0"/>
              <a:t>). El acto del hombre es la actividad del alma según la razón.</a:t>
            </a:r>
            <a:endParaRPr lang="es-ES" sz="1500" dirty="0"/>
          </a:p>
          <a:p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35326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822960" y="1413304"/>
            <a:ext cx="7543800" cy="384576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500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937260" y="1527604"/>
            <a:ext cx="7543800" cy="384576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500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51560" y="1641904"/>
            <a:ext cx="7543800" cy="384576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chemeClr val="accent1"/>
                </a:solidFill>
              </a:rPr>
              <a:t>Teoría del justo medio: </a:t>
            </a:r>
            <a:r>
              <a:rPr lang="es-ES" sz="1500" dirty="0"/>
              <a:t>el vicio se comete al excederse en las acciones o las pasiones, por lo tanto, es necesario ponderar las circunstancias.</a:t>
            </a:r>
          </a:p>
          <a:p>
            <a:r>
              <a:rPr lang="es-ES" sz="1500" dirty="0"/>
              <a:t>El </a:t>
            </a:r>
            <a:r>
              <a:rPr lang="es-ES" sz="1500" dirty="0">
                <a:solidFill>
                  <a:schemeClr val="accent1"/>
                </a:solidFill>
              </a:rPr>
              <a:t>Estado</a:t>
            </a:r>
            <a:r>
              <a:rPr lang="es-ES" sz="1500" dirty="0"/>
              <a:t> es la suma de los ciudadanos que lo constituyen.</a:t>
            </a:r>
          </a:p>
          <a:p>
            <a:r>
              <a:rPr lang="es-ES" sz="1500" dirty="0"/>
              <a:t>Formas de gobierno: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500" dirty="0"/>
              <a:t> </a:t>
            </a:r>
            <a:r>
              <a:rPr lang="es-ES" sz="1500" dirty="0">
                <a:solidFill>
                  <a:schemeClr val="accent1"/>
                </a:solidFill>
              </a:rPr>
              <a:t>Puras: </a:t>
            </a:r>
            <a:r>
              <a:rPr lang="es-ES" sz="1500" dirty="0"/>
              <a:t>monarquía, aristocracia y democracia.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500" dirty="0"/>
              <a:t> </a:t>
            </a:r>
            <a:r>
              <a:rPr lang="es-ES" sz="1500" dirty="0">
                <a:solidFill>
                  <a:schemeClr val="accent1"/>
                </a:solidFill>
              </a:rPr>
              <a:t>Impuras: </a:t>
            </a:r>
            <a:r>
              <a:rPr lang="es-ES" sz="1500" dirty="0"/>
              <a:t>tiranía, oligarquía y demagogia.</a:t>
            </a:r>
          </a:p>
          <a:p>
            <a:pPr marL="0" indent="0">
              <a:buNone/>
            </a:pPr>
            <a:r>
              <a:rPr lang="es-ES" sz="1500" dirty="0"/>
              <a:t>La eficacia de las formas puras depende del sano interés por el bienestar público. Aristóteles considera más conveniente la república porque es el término medio entre la </a:t>
            </a:r>
            <a:r>
              <a:rPr lang="es-ES" sz="1500" dirty="0"/>
              <a:t>oligarquía y </a:t>
            </a:r>
            <a:r>
              <a:rPr lang="es-ES" sz="1500" dirty="0"/>
              <a:t>democracia.</a:t>
            </a:r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endParaRPr lang="es-ES" sz="1500" dirty="0"/>
          </a:p>
          <a:p>
            <a:endParaRPr lang="es-ES" sz="1500" dirty="0"/>
          </a:p>
          <a:p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3355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937260" y="1527604"/>
            <a:ext cx="7543800" cy="384576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500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1051560" y="1292827"/>
            <a:ext cx="7543800" cy="419484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chemeClr val="tx1"/>
                </a:solidFill>
              </a:rPr>
              <a:t>ÉTICA CRISTIANA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500" dirty="0"/>
              <a:t> Moral basada en el mensaje moral de Jesús de </a:t>
            </a:r>
            <a:r>
              <a:rPr lang="es-ES" sz="1500" dirty="0" err="1"/>
              <a:t>Nazareth</a:t>
            </a:r>
            <a:r>
              <a:rPr lang="es-ES" sz="15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500" dirty="0"/>
              <a:t>Los cristianos, al aceptar a Cristo como legislador y ley sobrenatural, deben cumplir tanto la moral natural como las obligaciones de la caridad (Ley de Dios).</a:t>
            </a:r>
          </a:p>
          <a:p>
            <a:pPr marL="0" indent="0" algn="ctr">
              <a:buNone/>
            </a:pPr>
            <a:r>
              <a:rPr lang="es-ES" sz="1500" dirty="0">
                <a:solidFill>
                  <a:schemeClr val="accent2"/>
                </a:solidFill>
              </a:rPr>
              <a:t>“Amarás al Señor tu Dios con todo tu corazón, con toda tu alma y con toda tu mente. Este es el mayor y primer mandamiento”</a:t>
            </a:r>
          </a:p>
          <a:p>
            <a:pPr marL="0" indent="0" algn="ctr">
              <a:buNone/>
            </a:pPr>
            <a:r>
              <a:rPr lang="es-ES" sz="1500" dirty="0">
                <a:solidFill>
                  <a:schemeClr val="accent2"/>
                </a:solidFill>
              </a:rPr>
              <a:t>“Amarás a tu prójimo como a ti mismo”</a:t>
            </a:r>
            <a:r>
              <a:rPr lang="es-ES" sz="1500" dirty="0">
                <a:solidFill>
                  <a:schemeClr val="accent2"/>
                </a:solidFill>
              </a:rPr>
              <a:t> (Mt 22, 37-39).</a:t>
            </a:r>
            <a:endParaRPr lang="es-E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s-ES" sz="1500" dirty="0"/>
              <a:t>El cristianismo se abre al mundo con un espíritu de universalidad incomparable. El cosmopolitismo antiguo se transforma y eleva hasta la esfera de lo sobrenatural por la reconquista de una hermandad basada en el amor auténtico entre los hombres.</a:t>
            </a:r>
          </a:p>
          <a:p>
            <a:pPr marL="0" indent="0">
              <a:buNone/>
            </a:pPr>
            <a:r>
              <a:rPr lang="es-ES" sz="1500" dirty="0"/>
              <a:t>La virtud cristiana implica el ejercicio de ciertas virtudes: </a:t>
            </a:r>
            <a:r>
              <a:rPr lang="es-ES" sz="1500" dirty="0">
                <a:solidFill>
                  <a:schemeClr val="accent1"/>
                </a:solidFill>
              </a:rPr>
              <a:t>Fe, Esperanza y Caridad</a:t>
            </a:r>
            <a:r>
              <a:rPr lang="es-ES" sz="1500" dirty="0"/>
              <a:t>. De éstas se derivan las virtudes cardinales: </a:t>
            </a:r>
            <a:r>
              <a:rPr lang="es-ES" sz="1500" dirty="0">
                <a:solidFill>
                  <a:schemeClr val="accent1"/>
                </a:solidFill>
              </a:rPr>
              <a:t>Prudencia, Justicia, Fortaleza y Templanza</a:t>
            </a:r>
            <a:r>
              <a:rPr lang="es-ES" sz="1500" dirty="0"/>
              <a:t>.</a:t>
            </a:r>
          </a:p>
          <a:p>
            <a:pPr marL="0" indent="0">
              <a:buNone/>
            </a:pPr>
            <a:r>
              <a:rPr lang="es-ES" sz="1500" dirty="0"/>
              <a:t>El verdadero cristiano desarrolla sus facultades naturales y las obras de la vida natural coordinándolas con la vida sobrenatural.</a:t>
            </a:r>
            <a:endParaRPr lang="es-ES" sz="1500" dirty="0"/>
          </a:p>
          <a:p>
            <a:pPr marL="0" indent="0">
              <a:buNone/>
            </a:pPr>
            <a:endParaRPr lang="es-ES" sz="1500" dirty="0"/>
          </a:p>
          <a:p>
            <a:endParaRPr lang="es-ES" sz="1500" dirty="0"/>
          </a:p>
          <a:p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9612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1051560" y="1292827"/>
            <a:ext cx="7543800" cy="419484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chemeClr val="tx1"/>
                </a:solidFill>
              </a:rPr>
              <a:t>ÉTICA KANTIANA</a:t>
            </a:r>
          </a:p>
          <a:p>
            <a:pPr marL="0" indent="0">
              <a:buNone/>
            </a:pPr>
            <a:r>
              <a:rPr lang="es-ES" sz="1500" dirty="0"/>
              <a:t>Immanuel Kant nació en </a:t>
            </a:r>
            <a:r>
              <a:rPr lang="es-ES" sz="1500" dirty="0" err="1"/>
              <a:t>Königsberg</a:t>
            </a:r>
            <a:r>
              <a:rPr lang="es-ES" sz="1500" dirty="0"/>
              <a:t>, Alemania, el 22 de abril de 1724. </a:t>
            </a:r>
          </a:p>
          <a:p>
            <a:pPr marL="0" indent="0">
              <a:buNone/>
            </a:pPr>
            <a:r>
              <a:rPr lang="es-ES" sz="1500" dirty="0"/>
              <a:t>La virtud cristiana implica el ejercicio de ciertas virtudes: </a:t>
            </a:r>
            <a:r>
              <a:rPr lang="es-ES" sz="1500" dirty="0">
                <a:solidFill>
                  <a:schemeClr val="accent1"/>
                </a:solidFill>
              </a:rPr>
              <a:t>Fe, Esperanza y Caridad</a:t>
            </a:r>
            <a:r>
              <a:rPr lang="es-ES" sz="1500" dirty="0"/>
              <a:t>. De éstas se derivan las virtudes cardinales: </a:t>
            </a:r>
            <a:r>
              <a:rPr lang="es-ES" sz="1500" dirty="0">
                <a:solidFill>
                  <a:schemeClr val="accent1"/>
                </a:solidFill>
              </a:rPr>
              <a:t>Prudencia, Justicia, Fortaleza y Templanza</a:t>
            </a:r>
            <a:r>
              <a:rPr lang="es-ES" sz="1500" dirty="0"/>
              <a:t>.</a:t>
            </a:r>
          </a:p>
          <a:p>
            <a:pPr marL="0" indent="0">
              <a:buNone/>
            </a:pPr>
            <a:r>
              <a:rPr lang="es-ES" sz="1500" dirty="0"/>
              <a:t>El verdadero cristiano desarrolla sus facultades naturales y las obras de la vida natural coordinándolas con la vida sobrenatural.</a:t>
            </a:r>
            <a:endParaRPr lang="es-ES" sz="1500" dirty="0"/>
          </a:p>
          <a:p>
            <a:pPr marL="0" indent="0">
              <a:buNone/>
            </a:pPr>
            <a:r>
              <a:rPr lang="es-ES" sz="1500" dirty="0"/>
              <a:t>En Crítica de la razón pura, establece: el </a:t>
            </a:r>
            <a:r>
              <a:rPr lang="es-ES" sz="1500" dirty="0">
                <a:solidFill>
                  <a:schemeClr val="accent1"/>
                </a:solidFill>
              </a:rPr>
              <a:t>conocimiento</a:t>
            </a:r>
            <a:r>
              <a:rPr lang="es-ES" sz="1500" dirty="0"/>
              <a:t> está basado en principios autónomos (facultades puras </a:t>
            </a:r>
            <a:r>
              <a:rPr lang="es-ES" sz="1500" i="1" dirty="0"/>
              <a:t>a priori </a:t>
            </a:r>
            <a:r>
              <a:rPr lang="es-ES" sz="1500" dirty="0"/>
              <a:t>de la sensibilidad y el entendimiento). Por lo tanto, se puede fundamentar la voluntad moral con plena objetividad en los </a:t>
            </a:r>
            <a:r>
              <a:rPr lang="es-ES" sz="1500" dirty="0">
                <a:solidFill>
                  <a:schemeClr val="accent1"/>
                </a:solidFill>
              </a:rPr>
              <a:t>principios universales </a:t>
            </a:r>
            <a:r>
              <a:rPr lang="es-ES" sz="1500" dirty="0"/>
              <a:t>de la razón.</a:t>
            </a:r>
            <a:endParaRPr lang="es-ES" sz="1500" i="1" dirty="0"/>
          </a:p>
          <a:p>
            <a:pPr marL="0" indent="0">
              <a:buNone/>
            </a:pPr>
            <a:r>
              <a:rPr lang="es-ES" sz="1500" dirty="0"/>
              <a:t>Plantea el concepto de los </a:t>
            </a:r>
            <a:r>
              <a:rPr lang="es-ES" sz="1500" dirty="0">
                <a:solidFill>
                  <a:schemeClr val="accent1"/>
                </a:solidFill>
              </a:rPr>
              <a:t>imperativos categóricos</a:t>
            </a:r>
            <a:r>
              <a:rPr lang="es-ES" sz="1500" dirty="0"/>
              <a:t>: principios morales que no se encuentran condicionados por ninguna causa extrínseca. La fórmula para reconocerlos es la siguiente: “obra de tal manera que la máxima subjetiva de tu acción pueda ser elevada por tu voluntad a ley de universal observancia”.</a:t>
            </a:r>
          </a:p>
          <a:p>
            <a:pPr marL="0" indent="0">
              <a:buNone/>
            </a:pPr>
            <a:r>
              <a:rPr lang="es-ES" sz="1500" dirty="0"/>
              <a:t>La buena voluntad obra no sólo conforme al deber, sino también por deber. </a:t>
            </a:r>
          </a:p>
          <a:p>
            <a:pPr marL="0" indent="0">
              <a:buNone/>
            </a:pPr>
            <a:endParaRPr lang="es-ES" sz="1500" dirty="0"/>
          </a:p>
          <a:p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35135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710437d15d388f1024b76dd3431ccde973beb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1235</Words>
  <Application>Microsoft Office PowerPoint</Application>
  <PresentationFormat>Presentación en pantalla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Capítulo 14  El conocimiento de la ética </vt:lpstr>
      <vt:lpstr>Ética y moral</vt:lpstr>
      <vt:lpstr>Teorías de la ética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14  El conocimiento de la ética </dc:title>
  <dc:creator>nmejia</dc:creator>
  <cp:lastModifiedBy>hvela</cp:lastModifiedBy>
  <cp:revision>33</cp:revision>
  <dcterms:created xsi:type="dcterms:W3CDTF">2016-06-13T16:49:36Z</dcterms:created>
  <dcterms:modified xsi:type="dcterms:W3CDTF">2016-06-20T21:59:50Z</dcterms:modified>
</cp:coreProperties>
</file>