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2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1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5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1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6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3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0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8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9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87611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s-ES" dirty="0"/>
              <a:t>Capítulo </a:t>
            </a:r>
            <a:r>
              <a:rPr lang="es-ES" dirty="0" smtClean="0"/>
              <a:t>7</a:t>
            </a:r>
            <a:br>
              <a:rPr lang="es-ES" dirty="0" smtClean="0"/>
            </a:br>
            <a:r>
              <a:rPr lang="es-ES" dirty="0" smtClean="0"/>
              <a:t>El </a:t>
            </a:r>
            <a:r>
              <a:rPr lang="es-ES" dirty="0"/>
              <a:t>aprendizaje,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clave </a:t>
            </a:r>
            <a:r>
              <a:rPr lang="es-ES" dirty="0"/>
              <a:t>del conocimiento</a:t>
            </a:r>
          </a:p>
        </p:txBody>
      </p:sp>
    </p:spTree>
    <p:extLst>
      <p:ext uri="{BB962C8B-B14F-4D97-AF65-F5344CB8AC3E}">
        <p14:creationId xmlns:p14="http://schemas.microsoft.com/office/powerpoint/2010/main" val="18678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Modelo de </a:t>
            </a:r>
            <a:r>
              <a:rPr lang="es-ES" dirty="0" err="1"/>
              <a:t>Bert</a:t>
            </a:r>
            <a:r>
              <a:rPr lang="es-ES" dirty="0"/>
              <a:t> </a:t>
            </a:r>
            <a:r>
              <a:rPr lang="es-ES" dirty="0" err="1"/>
              <a:t>Jurch</a:t>
            </a:r>
            <a:r>
              <a:rPr lang="es-ES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ES" dirty="0" smtClean="0"/>
              <a:t>El modelo </a:t>
            </a:r>
            <a:r>
              <a:rPr lang="es-ES" dirty="0"/>
              <a:t>de </a:t>
            </a:r>
            <a:r>
              <a:rPr lang="es-ES" dirty="0" err="1"/>
              <a:t>Bert</a:t>
            </a:r>
            <a:r>
              <a:rPr lang="es-ES" dirty="0"/>
              <a:t> </a:t>
            </a:r>
            <a:r>
              <a:rPr lang="es-ES" dirty="0" err="1"/>
              <a:t>Jurch</a:t>
            </a:r>
            <a:r>
              <a:rPr lang="es-ES" dirty="0"/>
              <a:t> del aprendizaje directivo o </a:t>
            </a:r>
            <a:r>
              <a:rPr lang="es-ES" dirty="0" smtClean="0"/>
              <a:t>ejecutivo está centrado </a:t>
            </a:r>
            <a:r>
              <a:rPr lang="es-ES" dirty="0"/>
              <a:t>en el ser yo.</a:t>
            </a:r>
          </a:p>
          <a:p>
            <a:endParaRPr lang="es-ES" dirty="0" smtClean="0"/>
          </a:p>
          <a:p>
            <a:r>
              <a:rPr lang="es-ES" dirty="0" smtClean="0"/>
              <a:t>Constituye </a:t>
            </a:r>
            <a:r>
              <a:rPr lang="es-ES" dirty="0"/>
              <a:t>un ciclo con las siguientes fases</a:t>
            </a:r>
            <a:r>
              <a:rPr lang="es-ES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Pensar.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Planear.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Hacer. </a:t>
            </a:r>
          </a:p>
          <a:p>
            <a:pPr marL="342900" indent="-342900">
              <a:buFont typeface="+mj-lt"/>
              <a:buAutoNum type="arabicPeriod"/>
            </a:pPr>
            <a:r>
              <a:rPr lang="es-ES" smtClean="0"/>
              <a:t>Observar</a:t>
            </a:r>
            <a:r>
              <a:rPr lang="es-ES" dirty="0"/>
              <a:t>.</a:t>
            </a:r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63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Aprendizaje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El </a:t>
            </a:r>
            <a:r>
              <a:rPr lang="es-ES" dirty="0"/>
              <a:t>aprendizaje es cualquier modificación o cambio permanente en la conducta, resulta de la experiencia. Puede incluir el estudio, la instrucción, la observación y la práctica. </a:t>
            </a:r>
          </a:p>
          <a:p>
            <a:r>
              <a:rPr lang="es-ES" dirty="0"/>
              <a:t>La motivación es un factor clave para el aprendizaje.</a:t>
            </a:r>
          </a:p>
          <a:p>
            <a:r>
              <a:rPr lang="es-ES" dirty="0"/>
              <a:t>Bloqueos del aprendizaje: falta de continuidad y la creencia de que el desarrollo ha llegado a su fin.</a:t>
            </a:r>
          </a:p>
          <a:p>
            <a:r>
              <a:rPr lang="es-ES" dirty="0"/>
              <a:t>Aprender a aprender es el desarrollo del ser por sí mismo. Se basa en la conciencia de sí mismo, en la iniciativa, el autocontrol y la autodirección. </a:t>
            </a:r>
          </a:p>
          <a:p>
            <a:r>
              <a:rPr lang="es-ES" dirty="0"/>
              <a:t>Se necesita de guías (educador, mentor, líder, etc.) con congruencia en sus valores, acciones y principios de desarrollo.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84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Aprendizaje en la organización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El proceso de aprendizaje  y el de la organización siguen la Ley de Wright:</a:t>
            </a:r>
          </a:p>
          <a:p>
            <a:pPr algn="ctr"/>
            <a:r>
              <a:rPr lang="es-ES" dirty="0"/>
              <a:t>“Para cualquier operación que se repita, el tiempo necesario para realizarla disminuirá en una fracción fija conforme se duplique el número de repeticiones</a:t>
            </a:r>
            <a:r>
              <a:rPr lang="es-ES" dirty="0" smtClean="0"/>
              <a:t>”.</a:t>
            </a:r>
          </a:p>
          <a:p>
            <a:r>
              <a:rPr lang="es-ES" dirty="0"/>
              <a:t>La ventaja de aprender  es la única competitiva, sostenible y mejorable. Por la complejidad y la interconexión crecientes en el mundo, el trabajo se vincula más con el aprendizaje</a:t>
            </a:r>
            <a:r>
              <a:rPr lang="es-ES" dirty="0" smtClean="0"/>
              <a:t>.</a:t>
            </a:r>
          </a:p>
          <a:p>
            <a:r>
              <a:rPr lang="es-ES" dirty="0"/>
              <a:t>Para ser un administrador competente se requieren, además de las habilidades funcionales, aprender a aprender el liderazgo, es decir, las variables directivas en el humanismo y su aplicación en el proceso de mando.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98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 de </a:t>
            </a:r>
            <a:r>
              <a:rPr lang="es-ES" dirty="0" err="1" smtClean="0"/>
              <a:t>Schein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Para desarrollar y evaluar la efectividad en los programas de desarrollo de ejecutivos en las empresas, se hace uso del modelo de </a:t>
            </a:r>
            <a:r>
              <a:rPr lang="es-ES" dirty="0" err="1"/>
              <a:t>Schein</a:t>
            </a:r>
            <a:r>
              <a:rPr lang="es-ES" dirty="0"/>
              <a:t>, consiste en tres fases: 1) descongelamiento, 2) cambio, 3) </a:t>
            </a:r>
            <a:r>
              <a:rPr lang="es-ES" dirty="0" err="1"/>
              <a:t>recongelamiento</a:t>
            </a:r>
            <a:r>
              <a:rPr lang="es-ES" dirty="0"/>
              <a:t>. Estos conforman un proceso de mejora continua</a:t>
            </a:r>
            <a:r>
              <a:rPr lang="es-ES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/>
              <a:t>Aprendizaje de descongelamiento. Consiste en desaprender o eliminar actitudes que no son necesarias. Se emplean estrategias como la coerción, castigo-recompensa, de manera planeada.</a:t>
            </a:r>
          </a:p>
          <a:p>
            <a:pPr marL="342900" indent="-342900">
              <a:buFont typeface="+mj-lt"/>
              <a:buAutoNum type="arabicParenR"/>
            </a:pPr>
            <a:r>
              <a:rPr lang="es-ES" dirty="0"/>
              <a:t>Aprendizaje de cambio. Se logra el cambio de actitudes (adaptación ejecutiva) por medio de la identificación con la organización, con uno mismo (fortalezas y debilidades) o con el jefe o líder. Los facilitadores deben de adoptar actitudes de liderazgo consultivo-participativo, dar seguimiento al desarrollo de habilidades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37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arenR" startAt="3"/>
            </a:pPr>
            <a:r>
              <a:rPr lang="es-ES" dirty="0"/>
              <a:t>Aprendizaje de internalización: se basa en identificar, adoptar y aplicar las nuevas actitudes como una manera de resolver problemas y aprender a vivir con estos. </a:t>
            </a:r>
          </a:p>
          <a:p>
            <a:pPr marL="342900" indent="-342900">
              <a:buFont typeface="+mj-lt"/>
              <a:buAutoNum type="arabicParenR" startAt="3"/>
            </a:pPr>
            <a:r>
              <a:rPr lang="es-ES" dirty="0"/>
              <a:t>Aprendizaje de congelamiento: Aceptación final e integración de las actitudes deseables para el desempeño profesional como parte de la personalidad propia. Se requiere tiempo y apoyo organizacional.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51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Pirámide del </a:t>
            </a:r>
            <a:r>
              <a:rPr lang="es-ES" dirty="0" smtClean="0"/>
              <a:t>aprendizaje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Se representa el camino del autoconocimiento a la autoestima por medio de una pirámide, cada escalón es un nivel mental, su superación permite madurar al mismo tiempo la conducta propia. Los niveles son: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Autoconocimiento: Cimiento para el liderazgo: saber nuestras necesidades, habilidades así como por qué y cómo actuamos.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 err="1"/>
              <a:t>Autoconcepto</a:t>
            </a:r>
            <a:r>
              <a:rPr lang="es-ES" dirty="0"/>
              <a:t>: serie de creencias acerca de uno mismo.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Autoevaluación: Examinar y calificar las cosas como buenas o malas.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 err="1"/>
              <a:t>Autoaceptación</a:t>
            </a:r>
            <a:r>
              <a:rPr lang="es-ES" dirty="0"/>
              <a:t>: reconocer, interpretar y admitir todas las partes de nuestro yo.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 err="1"/>
              <a:t>Autorrespeto</a:t>
            </a:r>
            <a:r>
              <a:rPr lang="es-ES" dirty="0"/>
              <a:t>: Capacidad de amarnos y respetarnos, satisfacer nuestros valores y necesidades.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s-ES" dirty="0"/>
              <a:t>Autoestima: Sinergia de los niveles anteriores. Desarrollo del yo de mando, pues requiere educarse a sí mismo y obtener los atributos del humanismo para coordinar personas y procesos.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62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Factores que favorecen el </a:t>
            </a:r>
            <a:r>
              <a:rPr lang="es-ES" sz="4000" dirty="0" smtClean="0"/>
              <a:t>aprendizaje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LcParenR"/>
            </a:pPr>
            <a:r>
              <a:rPr lang="es-ES" dirty="0"/>
              <a:t>Reforzamiento positivo: se recompensan conductas/acciones deseables.</a:t>
            </a:r>
          </a:p>
          <a:p>
            <a:pPr marL="342900" indent="-342900">
              <a:buFont typeface="+mj-lt"/>
              <a:buAutoNum type="alphaLcParenR"/>
            </a:pPr>
            <a:r>
              <a:rPr lang="es-ES" dirty="0"/>
              <a:t>Reforzamiento negativo: aumenta la frecuencia de un evento en la conducta cuando se elimina otra condición.</a:t>
            </a:r>
          </a:p>
          <a:p>
            <a:pPr marL="342900" indent="-342900">
              <a:buFont typeface="+mj-lt"/>
              <a:buAutoNum type="alphaLcParenR"/>
            </a:pPr>
            <a:r>
              <a:rPr lang="es-ES" dirty="0"/>
              <a:t>Extinción: término de refuerzos positivos.</a:t>
            </a:r>
          </a:p>
          <a:p>
            <a:pPr marL="342900" indent="-342900">
              <a:buFont typeface="+mj-lt"/>
              <a:buAutoNum type="alphaLcParenR"/>
            </a:pPr>
            <a:r>
              <a:rPr lang="es-ES" dirty="0"/>
              <a:t>Castigo: produce la supresión temporal de la conducta indeseable, pero debilita la conducta de aprendizaje y reduce la frecuencia de respuesta positiva.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62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02690"/>
            <a:ext cx="7886700" cy="1325563"/>
          </a:xfrm>
        </p:spPr>
        <p:txBody>
          <a:bodyPr>
            <a:noAutofit/>
          </a:bodyPr>
          <a:lstStyle/>
          <a:p>
            <a:r>
              <a:rPr lang="es-ES" sz="4000" dirty="0"/>
              <a:t>Programa de reforzamiento positivo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Con </a:t>
            </a:r>
            <a:r>
              <a:rPr lang="es-ES" dirty="0"/>
              <a:t>el fin de desalentar aspectos </a:t>
            </a:r>
            <a:r>
              <a:rPr lang="es-ES" dirty="0" smtClean="0"/>
              <a:t>indeseables y </a:t>
            </a:r>
            <a:r>
              <a:rPr lang="es-ES" dirty="0"/>
              <a:t>fomentar la adquisición de conductas y </a:t>
            </a:r>
            <a:r>
              <a:rPr lang="es-ES" dirty="0" smtClean="0"/>
              <a:t>actitudes positivas se </a:t>
            </a:r>
            <a:r>
              <a:rPr lang="es-ES" dirty="0"/>
              <a:t>aplican reforzamiento continuo o intermitente, con este último se producen resultados más duraderos.</a:t>
            </a:r>
          </a:p>
        </p:txBody>
      </p:sp>
    </p:spTree>
    <p:extLst>
      <p:ext uri="{BB962C8B-B14F-4D97-AF65-F5344CB8AC3E}">
        <p14:creationId xmlns:p14="http://schemas.microsoft.com/office/powerpoint/2010/main" val="29252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Programa de reforzamiento positivo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aspectos indeseables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 Trabajo deficiente.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 Ausentismo</a:t>
            </a:r>
            <a:r>
              <a:rPr lang="es-ES" dirty="0"/>
              <a:t>.</a:t>
            </a:r>
            <a:r>
              <a:rPr lang="es-E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 Lentitud.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/>
              <a:t>conductas y actitudes </a:t>
            </a:r>
            <a:r>
              <a:rPr lang="es-ES" dirty="0" smtClean="0"/>
              <a:t>POSITIVAS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 Trabajo </a:t>
            </a:r>
            <a:r>
              <a:rPr lang="es-ES" dirty="0"/>
              <a:t>de buena </a:t>
            </a:r>
            <a:r>
              <a:rPr lang="es-ES" dirty="0" smtClean="0"/>
              <a:t>calidad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 Productividad alta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 Prontitud </a:t>
            </a:r>
            <a:r>
              <a:rPr lang="es-ES" dirty="0"/>
              <a:t>en las operaciones</a:t>
            </a:r>
          </a:p>
        </p:txBody>
      </p:sp>
    </p:spTree>
    <p:extLst>
      <p:ext uri="{BB962C8B-B14F-4D97-AF65-F5344CB8AC3E}">
        <p14:creationId xmlns:p14="http://schemas.microsoft.com/office/powerpoint/2010/main" val="16830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2b4af842d354286aa60fe9a1af8d64e89079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741</Words>
  <Application>Microsoft Office PowerPoint</Application>
  <PresentationFormat>Presentación en pantalla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Capítulo 7 El aprendizaje,  clave del conocimiento</vt:lpstr>
      <vt:lpstr>Aprendizaje</vt:lpstr>
      <vt:lpstr>Aprendizaje en la organización</vt:lpstr>
      <vt:lpstr>Modelo de Schein</vt:lpstr>
      <vt:lpstr>Presentación de PowerPoint</vt:lpstr>
      <vt:lpstr>Pirámide del aprendizaje</vt:lpstr>
      <vt:lpstr>Factores que favorecen el aprendizaje</vt:lpstr>
      <vt:lpstr>Programa de reforzamiento positivo</vt:lpstr>
      <vt:lpstr>Programa de reforzamiento positivo</vt:lpstr>
      <vt:lpstr>Modelo de Bert Jurch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7 El aprendizaje,  clave del conocimiento</dc:title>
  <dc:creator>nmejia</dc:creator>
  <cp:lastModifiedBy>hvela</cp:lastModifiedBy>
  <cp:revision>5</cp:revision>
  <dcterms:created xsi:type="dcterms:W3CDTF">2016-06-13T14:50:12Z</dcterms:created>
  <dcterms:modified xsi:type="dcterms:W3CDTF">2016-06-20T21:41:09Z</dcterms:modified>
</cp:coreProperties>
</file>