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194325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139028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240293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412520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2271026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266275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69466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106236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183326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288511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E03744-29DE-4B81-9ABE-C3ECAEF6FEDB}"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63F0CF8-3472-4E01-AD8B-1A2D7DEE0C44}" type="slidenum">
              <a:rPr lang="es-MX" smtClean="0"/>
              <a:t>‹Nº›</a:t>
            </a:fld>
            <a:endParaRPr lang="es-MX"/>
          </a:p>
        </p:txBody>
      </p:sp>
    </p:spTree>
    <p:extLst>
      <p:ext uri="{BB962C8B-B14F-4D97-AF65-F5344CB8AC3E}">
        <p14:creationId xmlns:p14="http://schemas.microsoft.com/office/powerpoint/2010/main" val="131973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03744-29DE-4B81-9ABE-C3ECAEF6FEDB}"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F0CF8-3472-4E01-AD8B-1A2D7DEE0C44}" type="slidenum">
              <a:rPr lang="es-MX" smtClean="0"/>
              <a:t>‹Nº›</a:t>
            </a:fld>
            <a:endParaRPr lang="es-MX"/>
          </a:p>
        </p:txBody>
      </p:sp>
    </p:spTree>
    <p:extLst>
      <p:ext uri="{BB962C8B-B14F-4D97-AF65-F5344CB8AC3E}">
        <p14:creationId xmlns:p14="http://schemas.microsoft.com/office/powerpoint/2010/main" val="301933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730623"/>
          </a:xfrm>
        </p:spPr>
        <p:txBody>
          <a:bodyPr>
            <a:normAutofit fontScale="90000"/>
          </a:bodyPr>
          <a:lstStyle/>
          <a:p>
            <a:r>
              <a:rPr lang="es-MX" dirty="0"/>
              <a:t/>
            </a:r>
            <a:br>
              <a:rPr lang="es-MX" dirty="0"/>
            </a:br>
            <a:r>
              <a:rPr lang="es-MX" dirty="0"/>
              <a:t>Capítulo </a:t>
            </a:r>
            <a:r>
              <a:rPr lang="es-MX" dirty="0" smtClean="0"/>
              <a:t>11 </a:t>
            </a:r>
            <a:br>
              <a:rPr lang="es-MX" dirty="0" smtClean="0"/>
            </a:br>
            <a:r>
              <a:rPr lang="es-MX" dirty="0" smtClean="0"/>
              <a:t>XML</a:t>
            </a:r>
            <a:endParaRPr lang="es-MX" dirty="0"/>
          </a:p>
        </p:txBody>
      </p:sp>
    </p:spTree>
    <p:extLst>
      <p:ext uri="{BB962C8B-B14F-4D97-AF65-F5344CB8AC3E}">
        <p14:creationId xmlns:p14="http://schemas.microsoft.com/office/powerpoint/2010/main" val="281197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778098"/>
          </a:xfrm>
        </p:spPr>
        <p:txBody>
          <a:bodyPr>
            <a:normAutofit/>
          </a:bodyPr>
          <a:lstStyle/>
          <a:p>
            <a:r>
              <a:rPr lang="es-MX" sz="2800" dirty="0" smtClean="0"/>
              <a:t>11.9 El orden de las etiquetas</a:t>
            </a:r>
            <a:endParaRPr lang="es-MX" sz="2800" dirty="0"/>
          </a:p>
        </p:txBody>
      </p:sp>
      <p:sp>
        <p:nvSpPr>
          <p:cNvPr id="3" name="2 Marcador de contenido"/>
          <p:cNvSpPr>
            <a:spLocks noGrp="1"/>
          </p:cNvSpPr>
          <p:nvPr>
            <p:ph idx="1"/>
          </p:nvPr>
        </p:nvSpPr>
        <p:spPr>
          <a:xfrm>
            <a:off x="457200" y="1451917"/>
            <a:ext cx="8229600" cy="5001419"/>
          </a:xfrm>
        </p:spPr>
        <p:txBody>
          <a:bodyPr>
            <a:normAutofit fontScale="92500" lnSpcReduction="20000"/>
          </a:bodyPr>
          <a:lstStyle/>
          <a:p>
            <a:pPr marL="0" indent="0" algn="just">
              <a:buNone/>
            </a:pPr>
            <a:r>
              <a:rPr lang="es-MX" sz="2000" dirty="0" smtClean="0"/>
              <a:t>Las etiquetas o nodos en XML son similares a un árbol genealógico, donde siempre se </a:t>
            </a:r>
            <a:r>
              <a:rPr lang="es-MX" sz="2000" dirty="0" err="1" smtClean="0"/>
              <a:t>tieneuna</a:t>
            </a:r>
            <a:r>
              <a:rPr lang="es-MX" sz="2000" dirty="0" smtClean="0"/>
              <a:t> etiqueta raíz o </a:t>
            </a:r>
            <a:r>
              <a:rPr lang="es-MX" sz="2000" b="1" i="1" dirty="0" err="1" smtClean="0"/>
              <a:t>root</a:t>
            </a:r>
            <a:r>
              <a:rPr lang="es-MX" sz="2000" i="1" dirty="0" smtClean="0"/>
              <a:t>.</a:t>
            </a:r>
            <a:r>
              <a:rPr lang="es-MX" sz="2000" dirty="0" smtClean="0"/>
              <a:t> Por lo general, ésta se encuentra escrita en plural, por ejemplo:</a:t>
            </a:r>
          </a:p>
          <a:p>
            <a:pPr marL="0" indent="0" algn="just">
              <a:buNone/>
            </a:pPr>
            <a:r>
              <a:rPr lang="es-MX" sz="2000" dirty="0" smtClean="0"/>
              <a:t>&lt;libros&gt;</a:t>
            </a:r>
          </a:p>
          <a:p>
            <a:pPr marL="0" indent="0" algn="just">
              <a:buNone/>
            </a:pPr>
            <a:r>
              <a:rPr lang="es-MX" sz="2000" dirty="0" smtClean="0"/>
              <a:t>&lt;alumnos&gt;</a:t>
            </a:r>
          </a:p>
          <a:p>
            <a:pPr marL="0" indent="0" algn="just">
              <a:buNone/>
            </a:pPr>
            <a:r>
              <a:rPr lang="es-MX" sz="2000" dirty="0" smtClean="0"/>
              <a:t>&lt;datos&gt;</a:t>
            </a:r>
          </a:p>
          <a:p>
            <a:pPr marL="0" indent="0" algn="just">
              <a:buNone/>
            </a:pPr>
            <a:r>
              <a:rPr lang="es-MX" sz="2000" dirty="0" smtClean="0"/>
              <a:t>Sin embargo, usted está en completa libertad de escribirla como guste, siempre y cuando siga las reglas descritas para las etiquetas. La etiqueta raíz contiene a todas las demás. Todas las etiquetas que son escritas dentro de otra se les considera “</a:t>
            </a:r>
            <a:r>
              <a:rPr lang="es-MX" sz="2000" dirty="0" err="1" smtClean="0"/>
              <a:t>subnodos</a:t>
            </a:r>
            <a:r>
              <a:rPr lang="es-MX" sz="2000" dirty="0" smtClean="0"/>
              <a:t>” o nodos hijos. Por ser la palabra “etiqueta” femenino en español, también se les llama “hijas”. Bajo la misma lógica, a la etiqueta que contiene a otras se le conoce como “padre” o “madre”.</a:t>
            </a:r>
          </a:p>
          <a:p>
            <a:pPr marL="0" indent="0" algn="just">
              <a:buNone/>
            </a:pPr>
            <a:r>
              <a:rPr lang="es-MX" sz="2000" dirty="0" smtClean="0"/>
              <a:t>A las etiquetas que tienen el mismo nodo “padre” se les conoce como “hermanos” o “hermanas”. En inglés se utiliza la palabra </a:t>
            </a:r>
            <a:r>
              <a:rPr lang="es-MX" sz="2000" b="1" i="1" dirty="0" err="1" smtClean="0"/>
              <a:t>sinbling</a:t>
            </a:r>
            <a:r>
              <a:rPr lang="es-MX" sz="2000" dirty="0" smtClean="0"/>
              <a:t>, que es el equivalente a “hermano”. A un nodo que está en la misma rama en un nivel superior, es decir, más cercano a la raíz, se le conoce como “Antecesor”, “Ancestro” o “Pariente” (depende de la traducción). En inglés se le conoce como </a:t>
            </a:r>
            <a:r>
              <a:rPr lang="es-MX" sz="2000" b="1" i="1" dirty="0" smtClean="0"/>
              <a:t>“</a:t>
            </a:r>
            <a:r>
              <a:rPr lang="es-MX" sz="2000" b="1" i="1" dirty="0" err="1" smtClean="0"/>
              <a:t>Parent</a:t>
            </a:r>
            <a:r>
              <a:rPr lang="es-MX" sz="2000" dirty="0" smtClean="0"/>
              <a:t>” o “</a:t>
            </a:r>
            <a:r>
              <a:rPr lang="es-MX" sz="2000" dirty="0" err="1" smtClean="0"/>
              <a:t>Ancestor</a:t>
            </a:r>
            <a:r>
              <a:rPr lang="es-MX" sz="2000" dirty="0" smtClean="0"/>
              <a:t>”.</a:t>
            </a:r>
          </a:p>
        </p:txBody>
      </p:sp>
    </p:spTree>
    <p:extLst>
      <p:ext uri="{BB962C8B-B14F-4D97-AF65-F5344CB8AC3E}">
        <p14:creationId xmlns:p14="http://schemas.microsoft.com/office/powerpoint/2010/main" val="287534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11.10 Documentos XML bien formados</a:t>
            </a:r>
            <a:endParaRPr lang="es-MX" sz="2800" dirty="0"/>
          </a:p>
        </p:txBody>
      </p:sp>
      <p:sp>
        <p:nvSpPr>
          <p:cNvPr id="3" name="2 Marcador de contenido"/>
          <p:cNvSpPr>
            <a:spLocks noGrp="1"/>
          </p:cNvSpPr>
          <p:nvPr>
            <p:ph idx="1"/>
          </p:nvPr>
        </p:nvSpPr>
        <p:spPr>
          <a:xfrm>
            <a:off x="457200" y="1268760"/>
            <a:ext cx="8229600" cy="4857403"/>
          </a:xfrm>
        </p:spPr>
        <p:txBody>
          <a:bodyPr>
            <a:normAutofit/>
          </a:bodyPr>
          <a:lstStyle/>
          <a:p>
            <a:pPr marL="0" indent="0" algn="just">
              <a:buNone/>
            </a:pPr>
            <a:r>
              <a:rPr lang="es-MX" sz="2000" dirty="0" smtClean="0"/>
              <a:t>Un archivo “bien formado” o </a:t>
            </a:r>
            <a:r>
              <a:rPr lang="es-MX" sz="2000" b="1" i="1" dirty="0" err="1" smtClean="0"/>
              <a:t>well-formed</a:t>
            </a:r>
            <a:r>
              <a:rPr lang="es-MX" sz="2000" dirty="0" smtClean="0"/>
              <a:t> es aquel que cumple las siguientes reglas:</a:t>
            </a:r>
          </a:p>
          <a:p>
            <a:pPr marL="0" indent="0" algn="just">
              <a:buNone/>
            </a:pPr>
            <a:r>
              <a:rPr lang="es-MX" sz="2000" b="1" dirty="0" smtClean="0"/>
              <a:t>1. </a:t>
            </a:r>
            <a:r>
              <a:rPr lang="es-MX" sz="2000" dirty="0" smtClean="0"/>
              <a:t>Un archivo bien formado sólo tiene una etiqueta raíz.</a:t>
            </a:r>
          </a:p>
          <a:p>
            <a:pPr marL="0" indent="0" algn="just">
              <a:buNone/>
            </a:pPr>
            <a:r>
              <a:rPr lang="es-MX" sz="2000" b="1" dirty="0" smtClean="0"/>
              <a:t>2.</a:t>
            </a:r>
            <a:r>
              <a:rPr lang="es-MX" sz="2000" dirty="0" smtClean="0"/>
              <a:t> Los nodos sin contenido deben ir cerrados con una diagonal.</a:t>
            </a:r>
          </a:p>
          <a:p>
            <a:pPr marL="0" indent="0" algn="just">
              <a:buNone/>
            </a:pPr>
            <a:r>
              <a:rPr lang="es-MX" sz="2000" b="1" dirty="0" smtClean="0"/>
              <a:t>3.</a:t>
            </a:r>
            <a:r>
              <a:rPr lang="es-MX" sz="2000" dirty="0" smtClean="0"/>
              <a:t> No pueden haber atributos sin valor.</a:t>
            </a:r>
          </a:p>
          <a:p>
            <a:pPr marL="0" indent="0" algn="just">
              <a:buNone/>
            </a:pPr>
            <a:r>
              <a:rPr lang="es-MX" sz="2000" b="1" dirty="0" smtClean="0"/>
              <a:t>4.</a:t>
            </a:r>
            <a:r>
              <a:rPr lang="es-MX" sz="2000" dirty="0" smtClean="0"/>
              <a:t> Los valores de los atributos siempre deben ir entre comillas.</a:t>
            </a:r>
          </a:p>
          <a:p>
            <a:pPr marL="0" indent="0" algn="just">
              <a:buNone/>
            </a:pPr>
            <a:r>
              <a:rPr lang="es-MX" sz="2000" b="1" dirty="0" smtClean="0"/>
              <a:t>5.</a:t>
            </a:r>
            <a:r>
              <a:rPr lang="es-MX" sz="2000" dirty="0" smtClean="0"/>
              <a:t> El anidamiento de las etiquetas debe ser siempre el correcto.</a:t>
            </a:r>
          </a:p>
          <a:p>
            <a:pPr marL="0" indent="0" algn="just">
              <a:buNone/>
            </a:pPr>
            <a:r>
              <a:rPr lang="es-MX" sz="2000" b="1" dirty="0" smtClean="0"/>
              <a:t>6.</a:t>
            </a:r>
            <a:r>
              <a:rPr lang="es-MX" sz="2000" dirty="0" smtClean="0"/>
              <a:t> La declaración XML es opcional (aunque es altamente recomendado incluirla al inicio de cada documento XML).</a:t>
            </a:r>
          </a:p>
          <a:p>
            <a:pPr marL="0" indent="0" algn="just">
              <a:buNone/>
            </a:pPr>
            <a:r>
              <a:rPr lang="es-MX" sz="2000" dirty="0" smtClean="0"/>
              <a:t>Actualmente todos los navegadores tienen un proceso de verificación de los archivos XML y nos informarán si los mismos están o no “bien formados”. Puede encontrar un sinfín de herramientas de validación en Internet. La más conocida es el validador de la W3C.</a:t>
            </a:r>
            <a:endParaRPr lang="es-MX" sz="2000" dirty="0"/>
          </a:p>
        </p:txBody>
      </p:sp>
    </p:spTree>
    <p:extLst>
      <p:ext uri="{BB962C8B-B14F-4D97-AF65-F5344CB8AC3E}">
        <p14:creationId xmlns:p14="http://schemas.microsoft.com/office/powerpoint/2010/main" val="347005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6686"/>
            <a:ext cx="8229600" cy="778098"/>
          </a:xfrm>
        </p:spPr>
        <p:txBody>
          <a:bodyPr>
            <a:normAutofit fontScale="90000"/>
          </a:bodyPr>
          <a:lstStyle/>
          <a:p>
            <a:r>
              <a:rPr lang="es-MX" sz="2800" dirty="0" smtClean="0"/>
              <a:t>11.11 </a:t>
            </a:r>
            <a:r>
              <a:rPr lang="es-MX" sz="2800" i="1" dirty="0" err="1" smtClean="0"/>
              <a:t>Character</a:t>
            </a:r>
            <a:r>
              <a:rPr lang="es-MX" sz="2800" i="1" dirty="0" smtClean="0"/>
              <a:t> Data </a:t>
            </a:r>
            <a:r>
              <a:rPr lang="es-MX" sz="2800" i="1" dirty="0" err="1" smtClean="0"/>
              <a:t>Section</a:t>
            </a:r>
            <a:r>
              <a:rPr lang="es-MX" sz="2800" i="1" dirty="0" smtClean="0"/>
              <a:t/>
            </a:r>
            <a:br>
              <a:rPr lang="es-MX" sz="2800" i="1" dirty="0" smtClean="0"/>
            </a:br>
            <a:endParaRPr lang="es-MX" sz="2800" i="1" dirty="0"/>
          </a:p>
        </p:txBody>
      </p:sp>
      <p:sp>
        <p:nvSpPr>
          <p:cNvPr id="3" name="2 Marcador de contenido"/>
          <p:cNvSpPr>
            <a:spLocks noGrp="1"/>
          </p:cNvSpPr>
          <p:nvPr>
            <p:ph idx="1"/>
          </p:nvPr>
        </p:nvSpPr>
        <p:spPr>
          <a:xfrm>
            <a:off x="457200" y="1667941"/>
            <a:ext cx="8229600" cy="4929411"/>
          </a:xfrm>
        </p:spPr>
        <p:txBody>
          <a:bodyPr>
            <a:normAutofit/>
          </a:bodyPr>
          <a:lstStyle/>
          <a:p>
            <a:pPr marL="0" indent="0" algn="just">
              <a:buNone/>
            </a:pPr>
            <a:r>
              <a:rPr lang="es-MX" sz="2000" dirty="0" smtClean="0"/>
              <a:t>Una forma de escribir texto libre, que puede tener cualquier símbolo, etiquetas, etc., requiere el uso de los </a:t>
            </a:r>
            <a:r>
              <a:rPr lang="es-MX" sz="2000" b="1" dirty="0" err="1" smtClean="0"/>
              <a:t>Character</a:t>
            </a:r>
            <a:r>
              <a:rPr lang="es-MX" sz="2000" b="1" dirty="0" smtClean="0"/>
              <a:t> Data </a:t>
            </a:r>
            <a:r>
              <a:rPr lang="es-MX" sz="2000" b="1" dirty="0" err="1" smtClean="0"/>
              <a:t>Section</a:t>
            </a:r>
            <a:r>
              <a:rPr lang="es-MX" sz="2000" dirty="0" smtClean="0"/>
              <a:t>. Estas etiquetas le indican al “Analizador sintáctico” o en inglés “</a:t>
            </a:r>
            <a:r>
              <a:rPr lang="es-MX" sz="2000" b="1" i="1" dirty="0" err="1" smtClean="0"/>
              <a:t>Parse</a:t>
            </a:r>
            <a:r>
              <a:rPr lang="es-MX" sz="2000" dirty="0" smtClean="0"/>
              <a:t>” que no realice la verificación del bloque. Esta marca inicia con la etiqueta &lt;![CDATA[ y termina con la etiqueta ]]&gt; (dos corchetes de cierre y un mayor que).</a:t>
            </a:r>
          </a:p>
          <a:p>
            <a:pPr marL="0" indent="0" algn="just">
              <a:buNone/>
            </a:pPr>
            <a:endParaRPr lang="es-MX" sz="2000" dirty="0" smtClean="0"/>
          </a:p>
          <a:p>
            <a:pPr marL="0" indent="0" algn="just">
              <a:buNone/>
            </a:pPr>
            <a:r>
              <a:rPr lang="es-MX" sz="2000" dirty="0" smtClean="0"/>
              <a:t>Este tipo de etiquetas no se pueden anidar, es decir, no pueden estar una dentro de otra porque marcaría un error en la construcción del documento XML. Dentro de estas etiquetas podemos escribir otras etiquetas de tipo HTML, o de lo que fuera, y el analizador sintáctico las interpretará como texto. Por ejemplo:</a:t>
            </a:r>
          </a:p>
          <a:p>
            <a:pPr marL="0" indent="0" algn="just">
              <a:buNone/>
            </a:pPr>
            <a:r>
              <a:rPr lang="es-MX" sz="2000" dirty="0" smtClean="0"/>
              <a:t>&lt;autor&gt;&lt;![CDATA[El &lt;b&gt;Quijote&lt;/b&gt; &lt;i&gt;de la Mancha&lt;/i&gt;]]&gt;&lt;/autor&gt;</a:t>
            </a:r>
            <a:endParaRPr lang="es-MX" sz="2000" dirty="0"/>
          </a:p>
        </p:txBody>
      </p:sp>
    </p:spTree>
    <p:extLst>
      <p:ext uri="{BB962C8B-B14F-4D97-AF65-F5344CB8AC3E}">
        <p14:creationId xmlns:p14="http://schemas.microsoft.com/office/powerpoint/2010/main" val="995282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11.12 </a:t>
            </a:r>
            <a:r>
              <a:rPr lang="es-MX" sz="2800" i="1" dirty="0" err="1" smtClean="0"/>
              <a:t>Processing</a:t>
            </a:r>
            <a:r>
              <a:rPr lang="es-MX" sz="2800" i="1" dirty="0" smtClean="0"/>
              <a:t> </a:t>
            </a:r>
            <a:r>
              <a:rPr lang="es-MX" sz="2800" i="1" dirty="0" err="1" smtClean="0"/>
              <a:t>Instruction</a:t>
            </a:r>
            <a:endParaRPr lang="es-MX" sz="2800" i="1" dirty="0"/>
          </a:p>
        </p:txBody>
      </p:sp>
      <p:sp>
        <p:nvSpPr>
          <p:cNvPr id="3" name="2 Marcador de contenido"/>
          <p:cNvSpPr>
            <a:spLocks noGrp="1"/>
          </p:cNvSpPr>
          <p:nvPr>
            <p:ph idx="1"/>
          </p:nvPr>
        </p:nvSpPr>
        <p:spPr/>
        <p:txBody>
          <a:bodyPr>
            <a:normAutofit/>
          </a:bodyPr>
          <a:lstStyle/>
          <a:p>
            <a:pPr marL="0" indent="0" algn="just">
              <a:buNone/>
            </a:pPr>
            <a:r>
              <a:rPr lang="es-MX" sz="2000" dirty="0" smtClean="0"/>
              <a:t>Las instrucciones de proceso o “</a:t>
            </a:r>
            <a:r>
              <a:rPr lang="es-MX" sz="2000" b="1" i="1" dirty="0" err="1" smtClean="0"/>
              <a:t>processing</a:t>
            </a:r>
            <a:r>
              <a:rPr lang="es-MX" sz="2000" b="1" i="1" dirty="0" smtClean="0"/>
              <a:t> </a:t>
            </a:r>
            <a:r>
              <a:rPr lang="es-MX" sz="2000" b="1" i="1" dirty="0" err="1" smtClean="0"/>
              <a:t>instruction</a:t>
            </a:r>
            <a:r>
              <a:rPr lang="es-MX" sz="2000" dirty="0" smtClean="0"/>
              <a:t>” son etiquetas que sólo le interesan a la aplicación que lee el documento XML y no al analizador sintáctico. Por ejemplo, si queremos cargar un archivo de tipo CSS para nuestra página, podemos escribir algo semejante a:</a:t>
            </a:r>
          </a:p>
          <a:p>
            <a:pPr marL="0" indent="0" algn="just">
              <a:buNone/>
            </a:pPr>
            <a:endParaRPr lang="es-MX" sz="2000" dirty="0" smtClean="0"/>
          </a:p>
          <a:p>
            <a:pPr marL="0" indent="0" algn="just">
              <a:buNone/>
            </a:pPr>
            <a:r>
              <a:rPr lang="es-MX" sz="2000" dirty="0" smtClean="0"/>
              <a:t>&lt;?</a:t>
            </a:r>
            <a:r>
              <a:rPr lang="es-MX" sz="2000" dirty="0" err="1" smtClean="0"/>
              <a:t>xml-stylesheet</a:t>
            </a:r>
            <a:r>
              <a:rPr lang="es-MX" sz="2000" dirty="0" smtClean="0"/>
              <a:t> </a:t>
            </a:r>
            <a:r>
              <a:rPr lang="es-MX" sz="2000" dirty="0" err="1" smtClean="0"/>
              <a:t>type</a:t>
            </a:r>
            <a:r>
              <a:rPr lang="es-MX" sz="2000" dirty="0" smtClean="0"/>
              <a:t>=”</a:t>
            </a:r>
            <a:r>
              <a:rPr lang="es-MX" sz="2000" dirty="0" err="1" smtClean="0"/>
              <a:t>text</a:t>
            </a:r>
            <a:r>
              <a:rPr lang="es-MX" sz="2000" dirty="0" smtClean="0"/>
              <a:t>/</a:t>
            </a:r>
            <a:r>
              <a:rPr lang="es-MX" sz="2000" dirty="0" err="1" smtClean="0"/>
              <a:t>xsl</a:t>
            </a:r>
            <a:r>
              <a:rPr lang="es-MX" sz="2000" dirty="0" smtClean="0"/>
              <a:t>” </a:t>
            </a:r>
            <a:r>
              <a:rPr lang="es-MX" sz="2000" dirty="0" err="1" smtClean="0"/>
              <a:t>href</a:t>
            </a:r>
            <a:r>
              <a:rPr lang="es-MX" sz="2000" dirty="0" smtClean="0"/>
              <a:t>=” estilos.css” ?&gt;</a:t>
            </a:r>
          </a:p>
          <a:p>
            <a:pPr marL="0" indent="0" algn="just">
              <a:buNone/>
            </a:pPr>
            <a:endParaRPr lang="es-MX" sz="2000" dirty="0" smtClean="0"/>
          </a:p>
          <a:p>
            <a:pPr marL="0" indent="0" algn="just">
              <a:buNone/>
            </a:pPr>
            <a:r>
              <a:rPr lang="es-MX" sz="2000" dirty="0" smtClean="0"/>
              <a:t>Con esta instrucción enlazamos un archivo CSS con nuestro documento XML, entre muchas opciones de uso.</a:t>
            </a:r>
            <a:endParaRPr lang="es-MX" sz="2000" dirty="0"/>
          </a:p>
        </p:txBody>
      </p:sp>
    </p:spTree>
    <p:extLst>
      <p:ext uri="{BB962C8B-B14F-4D97-AF65-F5344CB8AC3E}">
        <p14:creationId xmlns:p14="http://schemas.microsoft.com/office/powerpoint/2010/main" val="2486338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634082"/>
          </a:xfrm>
        </p:spPr>
        <p:txBody>
          <a:bodyPr>
            <a:normAutofit fontScale="90000"/>
          </a:bodyPr>
          <a:lstStyle/>
          <a:p>
            <a:r>
              <a:rPr lang="es-MX" sz="2800" dirty="0" smtClean="0"/>
              <a:t/>
            </a:r>
            <a:br>
              <a:rPr lang="es-MX" sz="2800" dirty="0" smtClean="0"/>
            </a:br>
            <a:r>
              <a:rPr lang="es-MX" sz="2800" dirty="0" smtClean="0"/>
              <a:t>11.13 </a:t>
            </a:r>
            <a:r>
              <a:rPr lang="es-MX" sz="2800" i="1" dirty="0" err="1" smtClean="0"/>
              <a:t>Entities</a:t>
            </a:r>
            <a:r>
              <a:rPr lang="es-MX" sz="2800" dirty="0" smtClean="0"/>
              <a:t/>
            </a:r>
            <a:br>
              <a:rPr lang="es-MX" sz="2800" dirty="0" smtClean="0"/>
            </a:br>
            <a:endParaRPr lang="es-MX" sz="2800" dirty="0"/>
          </a:p>
        </p:txBody>
      </p:sp>
      <p:sp>
        <p:nvSpPr>
          <p:cNvPr id="3" name="2 Marcador de contenido"/>
          <p:cNvSpPr>
            <a:spLocks noGrp="1"/>
          </p:cNvSpPr>
          <p:nvPr>
            <p:ph idx="1"/>
          </p:nvPr>
        </p:nvSpPr>
        <p:spPr>
          <a:xfrm>
            <a:off x="457200" y="1124744"/>
            <a:ext cx="8229600" cy="5256584"/>
          </a:xfrm>
        </p:spPr>
        <p:txBody>
          <a:bodyPr>
            <a:normAutofit lnSpcReduction="10000"/>
          </a:bodyPr>
          <a:lstStyle/>
          <a:p>
            <a:pPr marL="0" indent="0" algn="just">
              <a:buNone/>
            </a:pPr>
            <a:r>
              <a:rPr lang="es-MX" sz="2000" dirty="0" smtClean="0"/>
              <a:t>Si deseamos escribir caracteres especiales o que no se encuentren en el  teclado, como el símbolo de derechos reservados, podemos utilizar las </a:t>
            </a:r>
            <a:r>
              <a:rPr lang="es-MX" sz="2000" b="1" i="1" dirty="0" err="1" smtClean="0"/>
              <a:t>entities</a:t>
            </a:r>
            <a:r>
              <a:rPr lang="es-MX" sz="2000" dirty="0" smtClean="0"/>
              <a:t>, como:</a:t>
            </a:r>
          </a:p>
          <a:p>
            <a:pPr marL="0" indent="0" algn="just">
              <a:buNone/>
            </a:pPr>
            <a:r>
              <a:rPr lang="es-MX" sz="2000" dirty="0" smtClean="0"/>
              <a:t>&amp;</a:t>
            </a:r>
            <a:r>
              <a:rPr lang="es-MX" sz="2000" dirty="0" err="1" smtClean="0"/>
              <a:t>amp</a:t>
            </a:r>
            <a:r>
              <a:rPr lang="es-MX" sz="2000" dirty="0" smtClean="0"/>
              <a:t>; para el </a:t>
            </a:r>
            <a:r>
              <a:rPr lang="es-MX" sz="2000" dirty="0" err="1" smtClean="0"/>
              <a:t>anpersand</a:t>
            </a:r>
            <a:r>
              <a:rPr lang="es-MX" sz="2000" dirty="0" smtClean="0"/>
              <a:t> (&amp;)</a:t>
            </a:r>
          </a:p>
          <a:p>
            <a:pPr marL="0" indent="0" algn="just">
              <a:buNone/>
            </a:pPr>
            <a:r>
              <a:rPr lang="es-MX" sz="2000" dirty="0" smtClean="0"/>
              <a:t>&amp;</a:t>
            </a:r>
            <a:r>
              <a:rPr lang="es-MX" sz="2000" dirty="0" err="1" smtClean="0"/>
              <a:t>quot</a:t>
            </a:r>
            <a:r>
              <a:rPr lang="es-MX" sz="2000" dirty="0" smtClean="0"/>
              <a:t>;, comillas dobles (“)</a:t>
            </a:r>
          </a:p>
          <a:p>
            <a:pPr marL="0" indent="0" algn="just">
              <a:buNone/>
            </a:pPr>
            <a:r>
              <a:rPr lang="es-MX" sz="2000" dirty="0" smtClean="0"/>
              <a:t>&amp;</a:t>
            </a:r>
            <a:r>
              <a:rPr lang="es-MX" sz="2000" dirty="0" err="1" smtClean="0"/>
              <a:t>lt</a:t>
            </a:r>
            <a:r>
              <a:rPr lang="es-MX" sz="2000" dirty="0" smtClean="0"/>
              <a:t>;, menor qué (&lt;)</a:t>
            </a:r>
          </a:p>
          <a:p>
            <a:pPr marL="0" indent="0" algn="just">
              <a:buNone/>
            </a:pPr>
            <a:r>
              <a:rPr lang="es-MX" sz="2000" dirty="0" smtClean="0"/>
              <a:t>&amp;</a:t>
            </a:r>
            <a:r>
              <a:rPr lang="es-MX" sz="2000" dirty="0" err="1" smtClean="0"/>
              <a:t>gt</a:t>
            </a:r>
            <a:r>
              <a:rPr lang="es-MX" sz="2000" dirty="0" smtClean="0"/>
              <a:t>; mayor que (&gt;)</a:t>
            </a:r>
          </a:p>
          <a:p>
            <a:pPr marL="0" indent="0" algn="just">
              <a:buNone/>
            </a:pPr>
            <a:r>
              <a:rPr lang="es-MX" sz="2000" dirty="0" smtClean="0"/>
              <a:t>Son válidas todas las entidades de HTML</a:t>
            </a:r>
          </a:p>
          <a:p>
            <a:pPr marL="0" indent="0" algn="ctr">
              <a:buNone/>
            </a:pPr>
            <a:r>
              <a:rPr lang="es-MX" sz="2600" dirty="0" smtClean="0"/>
              <a:t>11.14 Los espacios en blanco</a:t>
            </a:r>
          </a:p>
          <a:p>
            <a:pPr marL="0" indent="0" algn="just">
              <a:buNone/>
            </a:pPr>
            <a:r>
              <a:rPr lang="es-MX" sz="2000" dirty="0" smtClean="0"/>
              <a:t>Los espacios en blanco, los tabuladores y retornos de carro sólo sirven para los que leemos los documentos XML. En realidad, sólo hacen crecer de tamaño a las aplicaciones y navegadores, así que puede añadir cuantos espacios sean necesarios, ya que éstos serán eliminados al momento de leer y procesar los archivos XML.</a:t>
            </a:r>
          </a:p>
          <a:p>
            <a:pPr marL="0" indent="0" algn="just">
              <a:buNone/>
            </a:pPr>
            <a:r>
              <a:rPr lang="es-MX" sz="2000" dirty="0" smtClean="0"/>
              <a:t>Con estas reglas básicas podremos crear documentos XML bien formados para nuestras aplicaciones con HTML5.</a:t>
            </a:r>
            <a:endParaRPr lang="es-MX" sz="2000" dirty="0"/>
          </a:p>
        </p:txBody>
      </p:sp>
    </p:spTree>
    <p:extLst>
      <p:ext uri="{BB962C8B-B14F-4D97-AF65-F5344CB8AC3E}">
        <p14:creationId xmlns:p14="http://schemas.microsoft.com/office/powerpoint/2010/main" val="278610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18654"/>
            <a:ext cx="8229600" cy="850106"/>
          </a:xfrm>
        </p:spPr>
        <p:txBody>
          <a:bodyPr>
            <a:normAutofit fontScale="90000"/>
          </a:bodyPr>
          <a:lstStyle/>
          <a:p>
            <a:r>
              <a:rPr lang="es-MX" sz="2800" dirty="0" smtClean="0"/>
              <a:t/>
            </a:r>
            <a:br>
              <a:rPr lang="es-MX" sz="2800" dirty="0" smtClean="0"/>
            </a:br>
            <a:r>
              <a:rPr lang="es-MX" sz="2800" dirty="0" smtClean="0"/>
              <a:t>11.15 Los estilos en cascada relacionados a un archivo XML</a:t>
            </a:r>
            <a:br>
              <a:rPr lang="es-MX" sz="2800" dirty="0" smtClean="0"/>
            </a:br>
            <a:endParaRPr lang="es-MX" sz="2800" dirty="0"/>
          </a:p>
        </p:txBody>
      </p:sp>
      <p:sp>
        <p:nvSpPr>
          <p:cNvPr id="3" name="2 Marcador de contenido"/>
          <p:cNvSpPr>
            <a:spLocks noGrp="1"/>
          </p:cNvSpPr>
          <p:nvPr>
            <p:ph idx="1"/>
          </p:nvPr>
        </p:nvSpPr>
        <p:spPr>
          <a:xfrm>
            <a:off x="457200" y="1196752"/>
            <a:ext cx="8229600" cy="4929411"/>
          </a:xfrm>
        </p:spPr>
        <p:txBody>
          <a:bodyPr>
            <a:normAutofit/>
          </a:bodyPr>
          <a:lstStyle/>
          <a:p>
            <a:pPr marL="0" indent="0" algn="just">
              <a:buNone/>
            </a:pPr>
            <a:r>
              <a:rPr lang="es-MX" sz="2000" dirty="0" smtClean="0"/>
              <a:t>Aunque la finalidad de un documento XML es almacenar información más que mostrarla en un navegador, también podemos utilizar los estilos en cascada para darle salida por este medio.</a:t>
            </a:r>
          </a:p>
          <a:p>
            <a:pPr marL="0" indent="0" algn="just">
              <a:buNone/>
            </a:pPr>
            <a:r>
              <a:rPr lang="es-MX" sz="2000" dirty="0" smtClean="0"/>
              <a:t>Para ello debemos emplear una instrucción de proceso, como vimos en incisos anteriores, relacionando el archivo externo; por ejemplo:</a:t>
            </a:r>
          </a:p>
          <a:p>
            <a:pPr marL="0" indent="0" algn="just">
              <a:buNone/>
            </a:pPr>
            <a:r>
              <a:rPr lang="es-MX" sz="2000" dirty="0" smtClean="0"/>
              <a:t>&lt;?</a:t>
            </a:r>
            <a:r>
              <a:rPr lang="es-MX" sz="2000" dirty="0" err="1" smtClean="0"/>
              <a:t>xml-stylesheet</a:t>
            </a:r>
            <a:r>
              <a:rPr lang="es-MX" sz="2000" dirty="0" smtClean="0"/>
              <a:t> </a:t>
            </a:r>
            <a:r>
              <a:rPr lang="es-MX" sz="2000" dirty="0" err="1" smtClean="0"/>
              <a:t>type</a:t>
            </a:r>
            <a:r>
              <a:rPr lang="es-MX" sz="2000" dirty="0" smtClean="0"/>
              <a:t>=”</a:t>
            </a:r>
            <a:r>
              <a:rPr lang="es-MX" sz="2000" dirty="0" err="1" smtClean="0"/>
              <a:t>text</a:t>
            </a:r>
            <a:r>
              <a:rPr lang="es-MX" sz="2000" dirty="0" smtClean="0"/>
              <a:t>/</a:t>
            </a:r>
            <a:r>
              <a:rPr lang="es-MX" sz="2000" dirty="0" err="1" smtClean="0"/>
              <a:t>css</a:t>
            </a:r>
            <a:r>
              <a:rPr lang="es-MX" sz="2000" dirty="0" smtClean="0"/>
              <a:t>” </a:t>
            </a:r>
            <a:r>
              <a:rPr lang="es-MX" sz="2000" dirty="0" err="1" smtClean="0"/>
              <a:t>href</a:t>
            </a:r>
            <a:r>
              <a:rPr lang="es-MX" sz="2000" dirty="0" smtClean="0"/>
              <a:t>=” estilos.css” ?&gt;</a:t>
            </a:r>
          </a:p>
          <a:p>
            <a:pPr marL="0" indent="0" algn="just">
              <a:buNone/>
            </a:pPr>
            <a:r>
              <a:rPr lang="es-MX" sz="2000" dirty="0" smtClean="0"/>
              <a:t>En este caso, el archivo debe encontrarse en la misma carpeta que el documento XML. De lo contrario, debemos de indicar la carpeta o “</a:t>
            </a:r>
            <a:r>
              <a:rPr lang="es-MX" sz="2000" dirty="0" err="1" smtClean="0"/>
              <a:t>path</a:t>
            </a:r>
            <a:r>
              <a:rPr lang="es-MX" sz="2000" dirty="0" smtClean="0"/>
              <a:t>” donde se encuentre.</a:t>
            </a:r>
          </a:p>
          <a:p>
            <a:pPr marL="0" indent="0" algn="just">
              <a:buNone/>
            </a:pPr>
            <a:r>
              <a:rPr lang="es-MX" sz="2000" dirty="0" smtClean="0"/>
              <a:t>Dentro del archivo CSS debemos hacer referencia a las etiquetas creadas del documento XML por su nombre, sin utilizar el símbolo de numeral (o almohadilla o gatito), es decir, #, ni el punto que utilizamos para las clases (.).</a:t>
            </a:r>
            <a:endParaRPr lang="es-MX" sz="2000" dirty="0"/>
          </a:p>
        </p:txBody>
      </p:sp>
    </p:spTree>
    <p:extLst>
      <p:ext uri="{BB962C8B-B14F-4D97-AF65-F5344CB8AC3E}">
        <p14:creationId xmlns:p14="http://schemas.microsoft.com/office/powerpoint/2010/main" val="2351010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11.16 El modelo DOM para XML</a:t>
            </a:r>
            <a:endParaRPr lang="es-MX" sz="2800" dirty="0"/>
          </a:p>
        </p:txBody>
      </p:sp>
      <p:sp>
        <p:nvSpPr>
          <p:cNvPr id="3" name="2 Marcador de contenido"/>
          <p:cNvSpPr>
            <a:spLocks noGrp="1"/>
          </p:cNvSpPr>
          <p:nvPr>
            <p:ph idx="1"/>
          </p:nvPr>
        </p:nvSpPr>
        <p:spPr>
          <a:xfrm>
            <a:off x="457200" y="1412776"/>
            <a:ext cx="8229600" cy="4713387"/>
          </a:xfrm>
        </p:spPr>
        <p:txBody>
          <a:bodyPr>
            <a:normAutofit lnSpcReduction="10000"/>
          </a:bodyPr>
          <a:lstStyle/>
          <a:p>
            <a:pPr marL="0" indent="0" algn="just">
              <a:buNone/>
            </a:pPr>
            <a:r>
              <a:rPr lang="es-MX" sz="2000" dirty="0" smtClean="0"/>
              <a:t>El modelo DOM fue creado por la W3C en 1998. El modelo DOM (</a:t>
            </a:r>
            <a:r>
              <a:rPr lang="es-MX" sz="2000" dirty="0" err="1" smtClean="0"/>
              <a:t>Document</a:t>
            </a:r>
            <a:r>
              <a:rPr lang="es-MX" sz="2000" dirty="0" smtClean="0"/>
              <a:t> </a:t>
            </a:r>
            <a:r>
              <a:rPr lang="es-MX" sz="2000" dirty="0" err="1" smtClean="0"/>
              <a:t>Object</a:t>
            </a:r>
            <a:r>
              <a:rPr lang="es-MX" sz="2000" dirty="0" smtClean="0"/>
              <a:t> </a:t>
            </a:r>
            <a:r>
              <a:rPr lang="es-MX" sz="2000" dirty="0" err="1" smtClean="0"/>
              <a:t>Model</a:t>
            </a:r>
            <a:r>
              <a:rPr lang="es-MX" sz="2000" dirty="0" smtClean="0"/>
              <a:t>) tiene tres especificaciones: para JavaScript, HTML y XML aunque son muy parecidas, nos centraremos en esta última.</a:t>
            </a:r>
          </a:p>
          <a:p>
            <a:pPr marL="0" indent="0" algn="just">
              <a:buNone/>
            </a:pPr>
            <a:r>
              <a:rPr lang="es-MX" sz="2000" dirty="0" smtClean="0"/>
              <a:t>Una de las ventajas DOM es que es independiente del navegador del lenguaje de programación o de la plataforma. Este modelo considera a un documento XML como un árbol genealógico, </a:t>
            </a:r>
            <a:r>
              <a:rPr lang="es-MX" sz="2000" dirty="0" err="1" smtClean="0"/>
              <a:t>asi</a:t>
            </a:r>
            <a:r>
              <a:rPr lang="es-MX" sz="2000" dirty="0"/>
              <a:t> </a:t>
            </a:r>
            <a:r>
              <a:rPr lang="es-MX" sz="2000" dirty="0" smtClean="0"/>
              <a:t>que utilizaremos los términos que habíamos visto en los primeros apartados.</a:t>
            </a:r>
          </a:p>
          <a:p>
            <a:pPr marL="0" indent="0">
              <a:buNone/>
            </a:pPr>
            <a:r>
              <a:rPr lang="es-MX" sz="2000" dirty="0" smtClean="0"/>
              <a:t>Bajo los términos del DOM:</a:t>
            </a:r>
          </a:p>
          <a:p>
            <a:pPr marL="0" indent="0">
              <a:buNone/>
            </a:pPr>
            <a:r>
              <a:rPr lang="es-MX" sz="2000" dirty="0" smtClean="0"/>
              <a:t>• Sólo podemos tener una etiqueta raíz en un documento XML.</a:t>
            </a:r>
          </a:p>
          <a:p>
            <a:pPr marL="0" indent="0">
              <a:buNone/>
            </a:pPr>
            <a:r>
              <a:rPr lang="es-MX" sz="2000" dirty="0" smtClean="0"/>
              <a:t>• Todos los nodos tienen un nodo “padre”, a excepción del nodo raíz.</a:t>
            </a:r>
          </a:p>
          <a:p>
            <a:pPr marL="0" indent="0">
              <a:buNone/>
            </a:pPr>
            <a:r>
              <a:rPr lang="es-MX" sz="2000" dirty="0" smtClean="0"/>
              <a:t>• Un nodo puede tener una cantidad ilimitada de hijos o </a:t>
            </a:r>
            <a:r>
              <a:rPr lang="es-MX" sz="2000" dirty="0" err="1" smtClean="0"/>
              <a:t>subnodos</a:t>
            </a:r>
            <a:r>
              <a:rPr lang="es-MX" sz="2000" dirty="0" smtClean="0"/>
              <a:t>.</a:t>
            </a:r>
          </a:p>
          <a:p>
            <a:pPr marL="0" indent="0">
              <a:buNone/>
            </a:pPr>
            <a:r>
              <a:rPr lang="es-MX" sz="2000" dirty="0" smtClean="0"/>
              <a:t>• Un nodo que no tiene hijos se le llama “</a:t>
            </a:r>
            <a:r>
              <a:rPr lang="es-MX" sz="2000" dirty="0" err="1" smtClean="0"/>
              <a:t>leaf</a:t>
            </a:r>
            <a:r>
              <a:rPr lang="es-MX" sz="2000" dirty="0" smtClean="0"/>
              <a:t>” u hoja del árbol.</a:t>
            </a:r>
          </a:p>
          <a:p>
            <a:pPr marL="0" indent="0">
              <a:buNone/>
            </a:pPr>
            <a:r>
              <a:rPr lang="es-MX" sz="2000" dirty="0" smtClean="0"/>
              <a:t>• Los nodos que tienen el mismo “padre” se les considera “hermanos” o    “</a:t>
            </a:r>
            <a:r>
              <a:rPr lang="es-MX" sz="2000" dirty="0" err="1" smtClean="0"/>
              <a:t>sibling</a:t>
            </a:r>
            <a:r>
              <a:rPr lang="es-MX" sz="2000" dirty="0" smtClean="0"/>
              <a:t>”.</a:t>
            </a:r>
            <a:endParaRPr lang="es-MX" sz="2000" dirty="0"/>
          </a:p>
        </p:txBody>
      </p:sp>
    </p:spTree>
    <p:extLst>
      <p:ext uri="{BB962C8B-B14F-4D97-AF65-F5344CB8AC3E}">
        <p14:creationId xmlns:p14="http://schemas.microsoft.com/office/powerpoint/2010/main" val="2732789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MX" sz="2000" dirty="0" smtClean="0"/>
              <a:t>• El primer hijo o “</a:t>
            </a:r>
            <a:r>
              <a:rPr lang="es-MX" sz="2000" dirty="0" err="1" smtClean="0"/>
              <a:t>firstChild</a:t>
            </a:r>
            <a:r>
              <a:rPr lang="es-MX" sz="2000" dirty="0" smtClean="0"/>
              <a:t>” se le considera el primer nodo de izquierda a derecha.</a:t>
            </a:r>
          </a:p>
          <a:p>
            <a:pPr marL="0" indent="0" algn="just">
              <a:buNone/>
            </a:pPr>
            <a:r>
              <a:rPr lang="es-MX" sz="2000" dirty="0" smtClean="0"/>
              <a:t>• El último hijo o “</a:t>
            </a:r>
            <a:r>
              <a:rPr lang="es-MX" sz="2000" dirty="0" err="1" smtClean="0"/>
              <a:t>lastChild</a:t>
            </a:r>
            <a:r>
              <a:rPr lang="es-MX" sz="2000" dirty="0" smtClean="0"/>
              <a:t>” se le considera el último nodo de izquierda a derecha.</a:t>
            </a:r>
          </a:p>
          <a:p>
            <a:pPr marL="0" indent="0" algn="just">
              <a:buNone/>
            </a:pPr>
            <a:r>
              <a:rPr lang="es-MX" sz="2000" dirty="0" smtClean="0"/>
              <a:t>• Para avanzar de izquierda a derecha entre nodos “hermanos” utilizamos la sentencia “</a:t>
            </a:r>
            <a:r>
              <a:rPr lang="es-MX" sz="2000" dirty="0" err="1" smtClean="0"/>
              <a:t>nextSibling</a:t>
            </a:r>
            <a:r>
              <a:rPr lang="es-MX" sz="2000" dirty="0" smtClean="0"/>
              <a:t>”.</a:t>
            </a:r>
          </a:p>
          <a:p>
            <a:pPr marL="0" indent="0" algn="just">
              <a:buNone/>
            </a:pPr>
            <a:r>
              <a:rPr lang="es-MX" sz="2000" dirty="0" smtClean="0"/>
              <a:t>• Para retroceder de izquierda a derecha entre nodos “hermanos” utilizamos la sentencia “</a:t>
            </a:r>
            <a:r>
              <a:rPr lang="es-MX" sz="2000" dirty="0" err="1" smtClean="0"/>
              <a:t>prevSibling</a:t>
            </a:r>
            <a:r>
              <a:rPr lang="es-MX" sz="2000" dirty="0" smtClean="0"/>
              <a:t>”.</a:t>
            </a:r>
          </a:p>
          <a:p>
            <a:pPr marL="0" indent="0" algn="just">
              <a:buNone/>
            </a:pPr>
            <a:r>
              <a:rPr lang="es-MX" sz="2000" dirty="0" smtClean="0"/>
              <a:t>Con estos conceptos podremos recorrer un documento XML sin necesidad de conocer la estructura del mismo, ni los datos que posee.</a:t>
            </a:r>
            <a:endParaRPr lang="es-MX" sz="2000" dirty="0"/>
          </a:p>
        </p:txBody>
      </p:sp>
    </p:spTree>
    <p:extLst>
      <p:ext uri="{BB962C8B-B14F-4D97-AF65-F5344CB8AC3E}">
        <p14:creationId xmlns:p14="http://schemas.microsoft.com/office/powerpoint/2010/main" val="376641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648072"/>
          </a:xfrm>
        </p:spPr>
        <p:txBody>
          <a:bodyPr>
            <a:normAutofit fontScale="90000"/>
          </a:bodyPr>
          <a:lstStyle/>
          <a:p>
            <a:r>
              <a:rPr lang="es-MX" sz="2800" dirty="0" smtClean="0"/>
              <a:t/>
            </a:r>
            <a:br>
              <a:rPr lang="es-MX" sz="2800" dirty="0" smtClean="0"/>
            </a:br>
            <a:r>
              <a:rPr lang="es-MX" sz="2800" dirty="0" smtClean="0"/>
              <a:t>11.17 Cargar un documento XML en una página HTML</a:t>
            </a:r>
            <a:br>
              <a:rPr lang="es-MX" sz="2800" dirty="0" smtClean="0"/>
            </a:br>
            <a:endParaRPr lang="es-MX" sz="2800" dirty="0"/>
          </a:p>
        </p:txBody>
      </p:sp>
      <p:sp>
        <p:nvSpPr>
          <p:cNvPr id="3" name="2 Marcador de contenido"/>
          <p:cNvSpPr>
            <a:spLocks noGrp="1"/>
          </p:cNvSpPr>
          <p:nvPr>
            <p:ph idx="1"/>
          </p:nvPr>
        </p:nvSpPr>
        <p:spPr>
          <a:xfrm>
            <a:off x="457200" y="1196752"/>
            <a:ext cx="8229600" cy="4968552"/>
          </a:xfrm>
        </p:spPr>
        <p:txBody>
          <a:bodyPr>
            <a:normAutofit fontScale="85000" lnSpcReduction="10000"/>
          </a:bodyPr>
          <a:lstStyle/>
          <a:p>
            <a:pPr marL="0" indent="0" algn="just">
              <a:buNone/>
            </a:pPr>
            <a:r>
              <a:rPr lang="es-MX" sz="2000" dirty="0" smtClean="0"/>
              <a:t>La forma de cargar un documento XML dentro de la página HTML, sin necesidad de utilizar un lenguaje de servidor como PHP o ASP, es por medio de la instrucción de JavaScript </a:t>
            </a:r>
            <a:r>
              <a:rPr lang="es-MX" sz="2000" b="1" dirty="0" err="1" smtClean="0"/>
              <a:t>XMLHttpRequest</a:t>
            </a:r>
            <a:r>
              <a:rPr lang="es-MX" sz="2000" dirty="0" smtClean="0"/>
              <a:t>, que es la piedra angular de lo que conocemos como AJAX.</a:t>
            </a:r>
          </a:p>
          <a:p>
            <a:endParaRPr lang="es-MX" sz="2000" dirty="0"/>
          </a:p>
          <a:p>
            <a:pPr marL="0" indent="0" algn="just">
              <a:buNone/>
            </a:pPr>
            <a:r>
              <a:rPr lang="es-MX" sz="2000" dirty="0"/>
              <a:t>Primero debemos verificar que el navegador donde el usuario visualiza nuestra página, soporte al objeto </a:t>
            </a:r>
            <a:r>
              <a:rPr lang="es-MX" sz="2000" dirty="0" err="1"/>
              <a:t>XMLHttpRequest</a:t>
            </a:r>
            <a:r>
              <a:rPr lang="es-MX" sz="2000" dirty="0"/>
              <a:t>(). Para ello lo verificamos por medio de la sentencia </a:t>
            </a:r>
            <a:r>
              <a:rPr lang="es-MX" sz="2000" dirty="0" err="1"/>
              <a:t>if</a:t>
            </a:r>
            <a:r>
              <a:rPr lang="es-MX" sz="2000" dirty="0"/>
              <a:t>() de la línea 6 del listado anterior. Si no es soportado, lo creamos con la versión de Internet Explorer 5 o 6. Existe una tercera validación, por si es una versión anterior a IE4 y menores, pero por ser estas versiones prácticamente fuera de uso, lo vamos a omitir. </a:t>
            </a:r>
          </a:p>
          <a:p>
            <a:pPr marL="0" indent="0" algn="just">
              <a:buNone/>
            </a:pPr>
            <a:endParaRPr lang="es-MX" sz="2000" dirty="0" smtClean="0"/>
          </a:p>
          <a:p>
            <a:pPr marL="0" indent="0" algn="just">
              <a:buNone/>
            </a:pPr>
            <a:r>
              <a:rPr lang="es-MX" sz="2000" dirty="0" smtClean="0"/>
              <a:t>Con </a:t>
            </a:r>
            <a:r>
              <a:rPr lang="es-MX" sz="2000" dirty="0"/>
              <a:t>el método </a:t>
            </a:r>
            <a:r>
              <a:rPr lang="es-MX" sz="2000" b="1" dirty="0"/>
              <a:t>open() </a:t>
            </a:r>
            <a:r>
              <a:rPr lang="es-MX" sz="2000" dirty="0"/>
              <a:t>le indicamos la forma que deseamos abrir el archivo, en este caso como GET, pero también tenemos la opción POST. El segundo parámetro es la URL donde se encuentra nuestro archivo, en este caso en un XML directamente. Por lo general, también podemos lanzar un programa de lenguaje de servidor, como PHP, que lee una base de datos y genera un documento XML. </a:t>
            </a:r>
          </a:p>
          <a:p>
            <a:pPr marL="0" indent="0" algn="just">
              <a:buNone/>
            </a:pPr>
            <a:r>
              <a:rPr lang="es-MX" sz="2000" dirty="0"/>
              <a:t>El tercer parámetro es un valor </a:t>
            </a:r>
            <a:r>
              <a:rPr lang="es-MX" sz="2000" i="1" dirty="0"/>
              <a:t>booleano </a:t>
            </a:r>
            <a:r>
              <a:rPr lang="es-MX" sz="2000" dirty="0"/>
              <a:t>que indica si deseamos ejecutar el proceso en forma asíncrona, es decir, en el </a:t>
            </a:r>
            <a:r>
              <a:rPr lang="es-MX" sz="2000" b="1" dirty="0" err="1"/>
              <a:t>background</a:t>
            </a:r>
            <a:r>
              <a:rPr lang="es-MX" sz="2000" b="1" dirty="0"/>
              <a:t> </a:t>
            </a:r>
            <a:r>
              <a:rPr lang="es-MX" sz="2000" dirty="0"/>
              <a:t>del navegador, el cual no interfiere con las instrucciones del </a:t>
            </a:r>
            <a:r>
              <a:rPr lang="es-MX" sz="2000" i="1" dirty="0"/>
              <a:t>script </a:t>
            </a:r>
            <a:r>
              <a:rPr lang="es-MX" sz="2000" dirty="0"/>
              <a:t>(entiéndase JavaScript). </a:t>
            </a:r>
          </a:p>
        </p:txBody>
      </p:sp>
    </p:spTree>
    <p:extLst>
      <p:ext uri="{BB962C8B-B14F-4D97-AF65-F5344CB8AC3E}">
        <p14:creationId xmlns:p14="http://schemas.microsoft.com/office/powerpoint/2010/main" val="1162643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11.18 Propiedades y métodos XML-DOM</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Dentro de las propiedades más utilizadas en el modelo DOM-XML tenemos:</a:t>
            </a:r>
          </a:p>
          <a:p>
            <a:pPr marL="0" indent="0">
              <a:buNone/>
            </a:pPr>
            <a:endParaRPr lang="es-MX"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085659"/>
            <a:ext cx="6336704" cy="177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1816" y="3861048"/>
            <a:ext cx="6656352"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862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11.1 Introducción a XML</a:t>
            </a:r>
            <a:endParaRPr lang="es-MX" sz="2800" dirty="0"/>
          </a:p>
        </p:txBody>
      </p:sp>
      <p:sp>
        <p:nvSpPr>
          <p:cNvPr id="3" name="2 Marcador de contenido"/>
          <p:cNvSpPr>
            <a:spLocks noGrp="1"/>
          </p:cNvSpPr>
          <p:nvPr>
            <p:ph idx="1"/>
          </p:nvPr>
        </p:nvSpPr>
        <p:spPr>
          <a:xfrm>
            <a:off x="457200" y="1600200"/>
            <a:ext cx="8229600" cy="4637112"/>
          </a:xfrm>
        </p:spPr>
        <p:txBody>
          <a:bodyPr>
            <a:normAutofit lnSpcReduction="10000"/>
          </a:bodyPr>
          <a:lstStyle/>
          <a:p>
            <a:pPr marL="0" indent="0" algn="just">
              <a:buNone/>
            </a:pPr>
            <a:r>
              <a:rPr lang="es-MX" sz="2000" dirty="0" smtClean="0"/>
              <a:t>El lenguaje XML fue creado ante la necesidad de obtener un lenguaje, compatible con HTML, que permitiera manejar los datos de las páginas de Internet en forma eficiente. Las siglas XML significan </a:t>
            </a:r>
            <a:r>
              <a:rPr lang="es-MX" sz="2000" dirty="0" err="1" smtClean="0"/>
              <a:t>eXtensible</a:t>
            </a:r>
            <a:r>
              <a:rPr lang="es-MX" sz="2000" dirty="0" smtClean="0"/>
              <a:t> </a:t>
            </a:r>
            <a:r>
              <a:rPr lang="es-MX" sz="2000" dirty="0" err="1" smtClean="0"/>
              <a:t>Markup</a:t>
            </a:r>
            <a:r>
              <a:rPr lang="es-MX" sz="2000" dirty="0" smtClean="0"/>
              <a:t> </a:t>
            </a:r>
            <a:r>
              <a:rPr lang="es-MX" sz="2000" dirty="0" err="1" smtClean="0"/>
              <a:t>Language</a:t>
            </a:r>
            <a:r>
              <a:rPr lang="es-MX" sz="2000" dirty="0" smtClean="0"/>
              <a:t>. </a:t>
            </a:r>
          </a:p>
          <a:p>
            <a:pPr marL="0" indent="0" algn="just">
              <a:buNone/>
            </a:pPr>
            <a:r>
              <a:rPr lang="es-MX" sz="2000" dirty="0" smtClean="0"/>
              <a:t>XML fue diseñado para transportar y almacenar datos, mientras que HTML fue hecho para mostrar los datos, como párrafos, encabezados, listas y tablas. XML es una recomendación del W3C y está creado para ser </a:t>
            </a:r>
            <a:r>
              <a:rPr lang="es-MX" sz="2000" dirty="0" err="1" smtClean="0"/>
              <a:t>autoexplicativo</a:t>
            </a:r>
            <a:r>
              <a:rPr lang="es-MX" sz="2000" dirty="0" smtClean="0"/>
              <a:t>, es decir, que por medio de sus propias etiquetas cualquier persona puede entender su contenido.</a:t>
            </a:r>
          </a:p>
          <a:p>
            <a:pPr marL="0" indent="0" algn="just">
              <a:buNone/>
            </a:pPr>
            <a:r>
              <a:rPr lang="es-MX" sz="2000" dirty="0" smtClean="0"/>
              <a:t>En este lenguaje podemos hacer nuestras propias etiquetas y no como en HTML, donde las etiquetas están predefinidas. Es necesario hacer hincapié en que XML se realizó para almacenar los datos, no para mostrarlos. Para mostrarlos está HTML y para su diseño tenemos los Estilos en Cascada o CSS. Tal vez es un poco difícil de entender, pero XML no hace nada. XML fue creado para estructurar y almacenar la información.</a:t>
            </a:r>
            <a:endParaRPr lang="es-MX" sz="2000" dirty="0"/>
          </a:p>
        </p:txBody>
      </p:sp>
    </p:spTree>
    <p:extLst>
      <p:ext uri="{BB962C8B-B14F-4D97-AF65-F5344CB8AC3E}">
        <p14:creationId xmlns:p14="http://schemas.microsoft.com/office/powerpoint/2010/main" val="2429457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11.19 Navegar en el documento XML</a:t>
            </a:r>
            <a:endParaRPr lang="es-MX" sz="2800" dirty="0"/>
          </a:p>
        </p:txBody>
      </p:sp>
      <p:sp>
        <p:nvSpPr>
          <p:cNvPr id="3" name="2 Marcador de contenido"/>
          <p:cNvSpPr>
            <a:spLocks noGrp="1"/>
          </p:cNvSpPr>
          <p:nvPr>
            <p:ph idx="1"/>
          </p:nvPr>
        </p:nvSpPr>
        <p:spPr>
          <a:xfrm>
            <a:off x="457200" y="1124744"/>
            <a:ext cx="8229600" cy="5001419"/>
          </a:xfrm>
        </p:spPr>
        <p:txBody>
          <a:bodyPr>
            <a:normAutofit/>
          </a:bodyPr>
          <a:lstStyle/>
          <a:p>
            <a:pPr marL="0" indent="0" algn="just">
              <a:buNone/>
            </a:pPr>
            <a:r>
              <a:rPr lang="es-MX" sz="2000" dirty="0" smtClean="0"/>
              <a:t>A esos espacios y tabuladores, el navegador los considerará un nodo, aunque en este caso será un nodo de texto o #</a:t>
            </a:r>
            <a:r>
              <a:rPr lang="es-MX" sz="2000" dirty="0" err="1" smtClean="0"/>
              <a:t>text</a:t>
            </a:r>
            <a:r>
              <a:rPr lang="es-MX" sz="2000" dirty="0" smtClean="0"/>
              <a:t>. Para solucionar este pequeño inconveniente tenemos la propiedad </a:t>
            </a:r>
            <a:r>
              <a:rPr lang="es-MX" sz="2000" dirty="0" err="1" smtClean="0"/>
              <a:t>nodeType</a:t>
            </a:r>
            <a:r>
              <a:rPr lang="es-MX" sz="2000" dirty="0" smtClean="0"/>
              <a:t>. Por lo general este valor lo regresa como un entero o como una constante, según la siguiente tabla:</a:t>
            </a:r>
          </a:p>
          <a:p>
            <a:pPr marL="0" indent="0" algn="just">
              <a:buNone/>
            </a:pPr>
            <a:endParaRPr lang="es-MX"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9" y="2636912"/>
            <a:ext cx="4320479"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9" y="3573016"/>
            <a:ext cx="4320480"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9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11.2 Con XML usted inventa sus propias etiquetas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Estas etiquetas son “inventadas” por usted, el autor del documento XML. El lenguaje XML no tiene etiquetas predefinidas.</a:t>
            </a:r>
          </a:p>
          <a:p>
            <a:pPr marL="0" indent="0" algn="just">
              <a:buNone/>
            </a:pPr>
            <a:r>
              <a:rPr lang="es-MX" sz="2000" dirty="0" smtClean="0"/>
              <a:t>Las etiquetas utilizadas en HTML están predefinidas. Los documentos HTML sólo pueden usar las etiquetas definidas en el estándar HTML (como &lt;p&gt;, &lt;h1&gt;, etc.), mientras que XML permite al autor definir sus propias etiquetas y su propia estructura del documento.</a:t>
            </a:r>
            <a:endParaRPr lang="es-MX" sz="2000" dirty="0"/>
          </a:p>
        </p:txBody>
      </p:sp>
    </p:spTree>
    <p:extLst>
      <p:ext uri="{BB962C8B-B14F-4D97-AF65-F5344CB8AC3E}">
        <p14:creationId xmlns:p14="http://schemas.microsoft.com/office/powerpoint/2010/main" val="428168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11.3 XML no sustituye a HTML, XML es un complemento de HTML</a:t>
            </a:r>
            <a:endParaRPr lang="es-MX" sz="2800"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MX" sz="2000" dirty="0" smtClean="0"/>
              <a:t>Es importante entender que XML no es un sustituto de HTML. En la mayoría de las aplicaciones Web, XML se utiliza para el transporte de datos, mientras que HTML se emplea para dar formato y mostrar los datos.</a:t>
            </a:r>
          </a:p>
          <a:p>
            <a:pPr marL="0" indent="0" algn="just">
              <a:buNone/>
            </a:pPr>
            <a:r>
              <a:rPr lang="es-MX" sz="2000" dirty="0" smtClean="0"/>
              <a:t>XML se desarrolló con la idea de transportar la información entre aplicaciones, por lo que podemos decir que XML está en todas partes.</a:t>
            </a:r>
          </a:p>
          <a:p>
            <a:pPr marL="0" indent="0" algn="ctr">
              <a:buNone/>
            </a:pPr>
            <a:endParaRPr lang="es-MX" sz="2800" dirty="0" smtClean="0"/>
          </a:p>
          <a:p>
            <a:pPr marL="0" indent="0" algn="ctr">
              <a:buNone/>
            </a:pPr>
            <a:r>
              <a:rPr lang="es-MX" sz="2800" dirty="0" smtClean="0"/>
              <a:t>11.4 ¿Qué necesitamos para trabajar con XML?</a:t>
            </a:r>
          </a:p>
          <a:p>
            <a:pPr marL="0" indent="0" algn="just">
              <a:buNone/>
            </a:pPr>
            <a:r>
              <a:rPr lang="es-MX" sz="2000" dirty="0" smtClean="0"/>
              <a:t>Una característica de XML es que maneja texto plano, por lo que podemos trabajarlo con cualquier editor de texto que no maneje caracteres de control, como un procesador de texto de tipo Word. Para crear archivos de datos podemos utilizar procesadores de palabra tan sencillos como </a:t>
            </a:r>
            <a:r>
              <a:rPr lang="es-MX" sz="2000" dirty="0" err="1" smtClean="0"/>
              <a:t>NotePad</a:t>
            </a:r>
            <a:r>
              <a:rPr lang="es-MX" sz="2000" dirty="0" smtClean="0"/>
              <a:t> de Windows y grabar los archivos como archivo planos. Sin embargo, contamos con excelentes codificadores para lenguajes relacionados con Internet (como HTML, JavaScript, PHP, etc.) que nos simplificarán mucho la vida con su uso.</a:t>
            </a:r>
            <a:endParaRPr lang="es-MX" sz="2000" dirty="0"/>
          </a:p>
        </p:txBody>
      </p:sp>
    </p:spTree>
    <p:extLst>
      <p:ext uri="{BB962C8B-B14F-4D97-AF65-F5344CB8AC3E}">
        <p14:creationId xmlns:p14="http://schemas.microsoft.com/office/powerpoint/2010/main" val="128805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err="1" smtClean="0"/>
              <a:t>Dreamweaver</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Uno de estos entornos de edición de código muy popular es </a:t>
            </a:r>
            <a:r>
              <a:rPr lang="es-MX" sz="2000" b="1" dirty="0" err="1" smtClean="0"/>
              <a:t>Dreamweaver</a:t>
            </a:r>
            <a:r>
              <a:rPr lang="es-MX" sz="2000" dirty="0" smtClean="0"/>
              <a:t> (el cual tiene un costo) que nos permitirá verificar nuestro archivo, entre otras funciones. Sin embargo, hay otros codificadores estupendos que son gratuitos, como Sublime Text, </a:t>
            </a:r>
            <a:r>
              <a:rPr lang="es-MX" sz="2000" dirty="0" err="1" smtClean="0"/>
              <a:t>Aptana</a:t>
            </a:r>
            <a:r>
              <a:rPr lang="es-MX" sz="2000" dirty="0" smtClean="0"/>
              <a:t> o </a:t>
            </a:r>
            <a:r>
              <a:rPr lang="es-MX" sz="2000" dirty="0" err="1" smtClean="0"/>
              <a:t>Brackets</a:t>
            </a:r>
            <a:r>
              <a:rPr lang="es-MX" sz="2000" dirty="0" smtClean="0"/>
              <a:t>. Existen otros entornos que son muy buenos como </a:t>
            </a:r>
            <a:r>
              <a:rPr lang="es-MX" sz="2000" dirty="0" err="1" smtClean="0"/>
              <a:t>NetBeans</a:t>
            </a:r>
            <a:r>
              <a:rPr lang="es-MX" sz="2000" dirty="0" smtClean="0"/>
              <a:t> </a:t>
            </a:r>
            <a:r>
              <a:rPr lang="es-MX" sz="2000" dirty="0" err="1" smtClean="0"/>
              <a:t>VisualBasic</a:t>
            </a:r>
            <a:r>
              <a:rPr lang="es-MX" sz="2000" dirty="0" smtClean="0"/>
              <a:t>. Así que depende de sus gustos y aficiones, y de su bolsillo, la selección de su herramienta de codificación.</a:t>
            </a:r>
          </a:p>
          <a:p>
            <a:pPr marL="0" indent="0" algn="just">
              <a:buNone/>
            </a:pPr>
            <a:r>
              <a:rPr lang="es-MX" sz="2000" dirty="0" smtClean="0"/>
              <a:t>También necesita un navegador “moderno”. En realidad, XML es un abuelito en relación con Internet, por lo que no tiene problema con la versión de su navegador, pero entre más moderna sea su herramienta (entiéndase Internet Explorer 9 o superior), mejor.</a:t>
            </a:r>
            <a:endParaRPr lang="es-MX" sz="2000" dirty="0"/>
          </a:p>
        </p:txBody>
      </p:sp>
    </p:spTree>
    <p:extLst>
      <p:ext uri="{BB962C8B-B14F-4D97-AF65-F5344CB8AC3E}">
        <p14:creationId xmlns:p14="http://schemas.microsoft.com/office/powerpoint/2010/main" val="3600021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46646"/>
            <a:ext cx="8229600" cy="994122"/>
          </a:xfrm>
        </p:spPr>
        <p:txBody>
          <a:bodyPr>
            <a:normAutofit/>
          </a:bodyPr>
          <a:lstStyle/>
          <a:p>
            <a:r>
              <a:rPr lang="es-MX" sz="2800" dirty="0" smtClean="0"/>
              <a:t>11.5 Crear las etiquetas en XML</a:t>
            </a:r>
            <a:endParaRPr lang="es-MX" sz="2800" dirty="0"/>
          </a:p>
        </p:txBody>
      </p:sp>
      <p:sp>
        <p:nvSpPr>
          <p:cNvPr id="3" name="2 Marcador de contenido"/>
          <p:cNvSpPr>
            <a:spLocks noGrp="1"/>
          </p:cNvSpPr>
          <p:nvPr>
            <p:ph idx="1"/>
          </p:nvPr>
        </p:nvSpPr>
        <p:spPr>
          <a:xfrm>
            <a:off x="457200" y="1268760"/>
            <a:ext cx="8229600" cy="4857403"/>
          </a:xfrm>
        </p:spPr>
        <p:txBody>
          <a:bodyPr>
            <a:normAutofit fontScale="92500" lnSpcReduction="10000"/>
          </a:bodyPr>
          <a:lstStyle/>
          <a:p>
            <a:pPr marL="0" indent="0" algn="just">
              <a:buNone/>
            </a:pPr>
            <a:r>
              <a:rPr lang="es-MX" sz="2000" dirty="0"/>
              <a:t>U</a:t>
            </a:r>
            <a:r>
              <a:rPr lang="es-MX" sz="2000" dirty="0" smtClean="0"/>
              <a:t>na característica de XML es que nosotros creamos nuestras propias etiquetas con ciertas reglas muy sencillas, a diferencia de HTML donde debemos adaptarnos a unas cuantas etiquetas ya creadas.</a:t>
            </a:r>
          </a:p>
          <a:p>
            <a:pPr marL="0" indent="0" algn="just">
              <a:buNone/>
            </a:pPr>
            <a:r>
              <a:rPr lang="es-MX" sz="2000" dirty="0" smtClean="0"/>
              <a:t>Al igual que HTML, las etiquetas deben iniciar con un símbolo de “menor que” o “&lt;”, y cerramos la misma con un “mayor que” o “&gt;”. Por ejemplo:</a:t>
            </a:r>
          </a:p>
          <a:p>
            <a:pPr marL="0" indent="0" algn="just">
              <a:buNone/>
            </a:pPr>
            <a:r>
              <a:rPr lang="es-MX" sz="2000" dirty="0" smtClean="0"/>
              <a:t>&lt;libros&gt;</a:t>
            </a:r>
          </a:p>
          <a:p>
            <a:pPr marL="0" indent="0" algn="just">
              <a:buNone/>
            </a:pPr>
            <a:r>
              <a:rPr lang="es-MX" sz="2000" dirty="0" smtClean="0"/>
              <a:t>&lt;alumnos&gt;</a:t>
            </a:r>
          </a:p>
          <a:p>
            <a:pPr marL="0" indent="0" algn="just">
              <a:buNone/>
            </a:pPr>
            <a:r>
              <a:rPr lang="es-MX" sz="2000" dirty="0" smtClean="0"/>
              <a:t>&lt;discos&gt;</a:t>
            </a:r>
          </a:p>
          <a:p>
            <a:pPr marL="0" indent="0" algn="just">
              <a:buNone/>
            </a:pPr>
            <a:r>
              <a:rPr lang="es-MX" sz="2000" dirty="0" smtClean="0"/>
              <a:t>Dentro </a:t>
            </a:r>
            <a:r>
              <a:rPr lang="es-MX" sz="2000" dirty="0"/>
              <a:t>de estos símbolos debemos escribir el nombre de la etiqueta, el cual no debe contener espacios ni caracteres especiales, y es sensible a mayúsculas y minúsculas. No se aceptan espacios, pero sí guiones medios y bajos. Debe iniciar con letra o guión bajo. También podemos utilizar puntos en los nombres de las etiquetas. Por ejemplo: </a:t>
            </a:r>
          </a:p>
          <a:p>
            <a:pPr marL="0" indent="0" algn="just">
              <a:buNone/>
            </a:pPr>
            <a:r>
              <a:rPr lang="es-MX" sz="2000" dirty="0"/>
              <a:t>&lt;</a:t>
            </a:r>
            <a:r>
              <a:rPr lang="es-MX" sz="2000" dirty="0" err="1"/>
              <a:t>apellido.paterno</a:t>
            </a:r>
            <a:r>
              <a:rPr lang="es-MX" sz="2000" dirty="0"/>
              <a:t>&gt; </a:t>
            </a:r>
          </a:p>
          <a:p>
            <a:pPr marL="0" indent="0" algn="just">
              <a:buNone/>
            </a:pPr>
            <a:r>
              <a:rPr lang="es-MX" sz="2000" dirty="0"/>
              <a:t>&lt;apellido-paterno&gt; </a:t>
            </a:r>
          </a:p>
          <a:p>
            <a:pPr marL="0" indent="0" algn="just">
              <a:buNone/>
            </a:pPr>
            <a:r>
              <a:rPr lang="es-MX" sz="2000" dirty="0"/>
              <a:t>&lt;</a:t>
            </a:r>
            <a:r>
              <a:rPr lang="es-MX" sz="2000" dirty="0" err="1"/>
              <a:t>apellido_paterno</a:t>
            </a:r>
            <a:r>
              <a:rPr lang="es-MX" sz="2000" dirty="0"/>
              <a:t>&gt;</a:t>
            </a:r>
          </a:p>
        </p:txBody>
      </p:sp>
    </p:spTree>
    <p:extLst>
      <p:ext uri="{BB962C8B-B14F-4D97-AF65-F5344CB8AC3E}">
        <p14:creationId xmlns:p14="http://schemas.microsoft.com/office/powerpoint/2010/main" val="222372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11.6 Atributos</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smtClean="0"/>
              <a:t>Los atributos son información que está relacionada con el nodo o etiqueta y que por lo general complementa a la misma. Los atributos se escriben dentro de la etiqueta de apertura.</a:t>
            </a:r>
          </a:p>
          <a:p>
            <a:pPr marL="0" indent="0" algn="just">
              <a:buNone/>
            </a:pPr>
            <a:r>
              <a:rPr lang="es-MX" sz="2000" dirty="0" smtClean="0"/>
              <a:t>El nombre del atributo sigue las mismas reglas que los nombres de la etiqueta. Seguido, debemos escribir un símbolo de igualdad y el valor del atributo entre comillas, que pueden ser dobles o sencilla. El contenido del atributo siempre será de tipo cadena o </a:t>
            </a:r>
            <a:r>
              <a:rPr lang="es-MX" sz="2000" dirty="0" err="1" smtClean="0"/>
              <a:t>string</a:t>
            </a:r>
            <a:r>
              <a:rPr lang="es-MX" sz="2000" dirty="0" smtClean="0"/>
              <a:t>.</a:t>
            </a:r>
          </a:p>
          <a:p>
            <a:pPr marL="0" indent="0" algn="just">
              <a:buNone/>
            </a:pPr>
            <a:r>
              <a:rPr lang="es-MX" sz="2000" dirty="0" smtClean="0"/>
              <a:t>Por lo general se procura que el contenido de éstos sea corto y siempre se encuentre relacionado con la etiqueta. Por ejemplo:</a:t>
            </a:r>
          </a:p>
          <a:p>
            <a:pPr marL="0" indent="0" algn="just">
              <a:buNone/>
            </a:pPr>
            <a:r>
              <a:rPr lang="es-MX" sz="2000" dirty="0" smtClean="0"/>
              <a:t>&lt;titulo paginas=”780”&gt;El Quijote&lt;/titulo&gt;</a:t>
            </a:r>
          </a:p>
          <a:p>
            <a:pPr marL="0" indent="0" algn="just">
              <a:buNone/>
            </a:pPr>
            <a:r>
              <a:rPr lang="es-MX" sz="2000" dirty="0" smtClean="0"/>
              <a:t>&lt;imagen ancho=”600” alto=”400”&gt;elquijote.jpg&lt;/imagen&gt;</a:t>
            </a:r>
          </a:p>
          <a:p>
            <a:pPr marL="0" indent="0" algn="just">
              <a:buNone/>
            </a:pPr>
            <a:r>
              <a:rPr lang="es-MX" sz="2000" dirty="0" smtClean="0"/>
              <a:t>&lt;editorial </a:t>
            </a:r>
            <a:r>
              <a:rPr lang="es-MX" sz="2000" dirty="0" err="1" smtClean="0"/>
              <a:t>anio</a:t>
            </a:r>
            <a:r>
              <a:rPr lang="es-MX" sz="2000" dirty="0" smtClean="0"/>
              <a:t>=”1978”&gt;Oveja Negra&lt;/editorial&gt;</a:t>
            </a:r>
            <a:endParaRPr lang="es-MX" sz="2000" dirty="0"/>
          </a:p>
        </p:txBody>
      </p:sp>
    </p:spTree>
    <p:extLst>
      <p:ext uri="{BB962C8B-B14F-4D97-AF65-F5344CB8AC3E}">
        <p14:creationId xmlns:p14="http://schemas.microsoft.com/office/powerpoint/2010/main" val="147696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11.7 Los comentarios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Podemos escribir comentarios en los archivos XML de la misma forma que lo hacemos en HTML, es decir, iniciamos con &lt;!—y los cerramos con --&gt;. Ejemplos de comentarios serían:</a:t>
            </a:r>
          </a:p>
          <a:p>
            <a:pPr marL="0" indent="0" algn="just">
              <a:buNone/>
            </a:pPr>
            <a:r>
              <a:rPr lang="es-MX" sz="2000" dirty="0" smtClean="0"/>
              <a:t>&lt;!-- Archivo de libros aprobados el 10 de Agosto del 2015 --&gt;</a:t>
            </a:r>
          </a:p>
          <a:p>
            <a:pPr marL="0" indent="0" algn="just">
              <a:buNone/>
            </a:pPr>
            <a:r>
              <a:rPr lang="es-MX" sz="2000" dirty="0" smtClean="0"/>
              <a:t>&lt;!-- Derechos reservados en América Latina --&gt;</a:t>
            </a:r>
          </a:p>
          <a:p>
            <a:pPr marL="0" indent="0" algn="just">
              <a:buNone/>
            </a:pPr>
            <a:r>
              <a:rPr lang="es-MX" sz="2000" dirty="0" smtClean="0"/>
              <a:t>Los comentarios en XML, así como en HTML, no se pueden anidar, es decir, escribir uno dentro de otro. No podemos escribir comentarios dentro de etiquetas.</a:t>
            </a:r>
          </a:p>
          <a:p>
            <a:pPr marL="0" indent="0" algn="just">
              <a:buNone/>
            </a:pPr>
            <a:r>
              <a:rPr lang="es-MX" sz="2000" dirty="0" smtClean="0"/>
              <a:t>Si los escribimos antes que la etiqueta de declaración de XML, los navegadores nos enviarán un mensaje de error.</a:t>
            </a:r>
            <a:endParaRPr lang="es-MX" sz="2000" dirty="0"/>
          </a:p>
        </p:txBody>
      </p:sp>
    </p:spTree>
    <p:extLst>
      <p:ext uri="{BB962C8B-B14F-4D97-AF65-F5344CB8AC3E}">
        <p14:creationId xmlns:p14="http://schemas.microsoft.com/office/powerpoint/2010/main" val="105542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11.8 El encabezado en XML</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Aunque no es obligatorio el encabezado en XML es extremadamente recomendable que su archivo lo contenga, ya que para algunas aplicaciones es necesario, y siempre le simplificará el intercambio de datos. El encabezado de XML básico es:</a:t>
            </a:r>
          </a:p>
          <a:p>
            <a:pPr marL="0" indent="0">
              <a:buNone/>
            </a:pPr>
            <a:r>
              <a:rPr lang="es-MX" sz="2000" dirty="0" smtClean="0"/>
              <a:t>Esta etiqueta debe de ser la primera en su archivo.</a:t>
            </a:r>
            <a:endParaRPr lang="es-MX"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501008"/>
            <a:ext cx="6192687"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9247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2543</Words>
  <Application>Microsoft Office PowerPoint</Application>
  <PresentationFormat>Presentación en pantalla (4:3)</PresentationFormat>
  <Paragraphs>111</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 Capítulo 11  XML</vt:lpstr>
      <vt:lpstr>11.1 Introducción a XML</vt:lpstr>
      <vt:lpstr>11.2 Con XML usted inventa sus propias etiquetas</vt:lpstr>
      <vt:lpstr>11.3 XML no sustituye a HTML, XML es un complemento de HTML</vt:lpstr>
      <vt:lpstr>Dreamweaver</vt:lpstr>
      <vt:lpstr>11.5 Crear las etiquetas en XML</vt:lpstr>
      <vt:lpstr>11.6 Atributos</vt:lpstr>
      <vt:lpstr>11.7 Los comentarios</vt:lpstr>
      <vt:lpstr>11.8 El encabezado en XML</vt:lpstr>
      <vt:lpstr>11.9 El orden de las etiquetas</vt:lpstr>
      <vt:lpstr>11.10 Documentos XML bien formados</vt:lpstr>
      <vt:lpstr>11.11 Character Data Section </vt:lpstr>
      <vt:lpstr>11.12 Processing Instruction</vt:lpstr>
      <vt:lpstr> 11.13 Entities </vt:lpstr>
      <vt:lpstr> 11.15 Los estilos en cascada relacionados a un archivo XML </vt:lpstr>
      <vt:lpstr>11.16 El modelo DOM para XML</vt:lpstr>
      <vt:lpstr>Presentación de PowerPoint</vt:lpstr>
      <vt:lpstr> 11.17 Cargar un documento XML en una página HTML </vt:lpstr>
      <vt:lpstr>11.18 Propiedades y métodos XML-DOM</vt:lpstr>
      <vt:lpstr>11.19 Navegar en el documento XML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Capítulo 11  XML</dc:title>
  <dc:creator>user</dc:creator>
  <cp:lastModifiedBy>hvela</cp:lastModifiedBy>
  <cp:revision>7</cp:revision>
  <dcterms:created xsi:type="dcterms:W3CDTF">2016-10-05T03:01:07Z</dcterms:created>
  <dcterms:modified xsi:type="dcterms:W3CDTF">2016-11-03T18:10:35Z</dcterms:modified>
</cp:coreProperties>
</file>