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0" r:id="rId8"/>
    <p:sldId id="267" r:id="rId9"/>
    <p:sldId id="261" r:id="rId10"/>
    <p:sldId id="262" r:id="rId11"/>
    <p:sldId id="266" r:id="rId12"/>
    <p:sldId id="263" r:id="rId13"/>
    <p:sldId id="268" r:id="rId14"/>
    <p:sldId id="269" r:id="rId15"/>
    <p:sldId id="270"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252" autoAdjust="0"/>
  </p:normalViewPr>
  <p:slideViewPr>
    <p:cSldViewPr>
      <p:cViewPr varScale="1">
        <p:scale>
          <a:sx n="100" d="100"/>
          <a:sy n="100" d="100"/>
        </p:scale>
        <p:origin x="11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277259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543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339461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14762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44754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326082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221836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404264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141844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63156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0B3B35-5E8D-4ED5-B94A-489A39EA46B2}"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6D3FCB2-3F31-4B7D-B1A3-CD23A7E86953}" type="slidenum">
              <a:rPr lang="es-MX" smtClean="0"/>
              <a:t>‹Nº›</a:t>
            </a:fld>
            <a:endParaRPr lang="es-MX"/>
          </a:p>
        </p:txBody>
      </p:sp>
    </p:spTree>
    <p:extLst>
      <p:ext uri="{BB962C8B-B14F-4D97-AF65-F5344CB8AC3E}">
        <p14:creationId xmlns:p14="http://schemas.microsoft.com/office/powerpoint/2010/main" val="330575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B3B35-5E8D-4ED5-B94A-489A39EA46B2}"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3FCB2-3F31-4B7D-B1A3-CD23A7E86953}" type="slidenum">
              <a:rPr lang="es-MX" smtClean="0"/>
              <a:t>‹Nº›</a:t>
            </a:fld>
            <a:endParaRPr lang="es-MX"/>
          </a:p>
        </p:txBody>
      </p:sp>
    </p:spTree>
    <p:extLst>
      <p:ext uri="{BB962C8B-B14F-4D97-AF65-F5344CB8AC3E}">
        <p14:creationId xmlns:p14="http://schemas.microsoft.com/office/powerpoint/2010/main" val="1190282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874639"/>
          </a:xfrm>
        </p:spPr>
        <p:txBody>
          <a:bodyPr>
            <a:normAutofit fontScale="90000"/>
          </a:bodyPr>
          <a:lstStyle/>
          <a:p>
            <a:r>
              <a:rPr lang="es-MX" dirty="0" smtClean="0"/>
              <a:t>Capítulo 2</a:t>
            </a:r>
            <a:br>
              <a:rPr lang="es-MX" dirty="0" smtClean="0"/>
            </a:br>
            <a:r>
              <a:rPr lang="es-MX" dirty="0"/>
              <a:t/>
            </a:r>
            <a:br>
              <a:rPr lang="es-MX" dirty="0"/>
            </a:br>
            <a:r>
              <a:rPr lang="es-MX" dirty="0" err="1"/>
              <a:t>LocalStorage</a:t>
            </a:r>
            <a:r>
              <a:rPr lang="es-MX" dirty="0"/>
              <a:t> y </a:t>
            </a:r>
            <a:r>
              <a:rPr lang="es-MX" dirty="0" err="1"/>
              <a:t>SessionStorage</a:t>
            </a:r>
            <a:r>
              <a:rPr lang="es-MX" dirty="0"/>
              <a:t> </a:t>
            </a:r>
          </a:p>
        </p:txBody>
      </p:sp>
    </p:spTree>
    <p:extLst>
      <p:ext uri="{BB962C8B-B14F-4D97-AF65-F5344CB8AC3E}">
        <p14:creationId xmlns:p14="http://schemas.microsoft.com/office/powerpoint/2010/main" val="384238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908720"/>
            <a:ext cx="7848872" cy="4464496"/>
          </a:xfrm>
        </p:spPr>
        <p:txBody>
          <a:bodyPr>
            <a:normAutofit fontScale="92500" lnSpcReduction="10000"/>
          </a:bodyPr>
          <a:lstStyle/>
          <a:p>
            <a:pPr algn="just">
              <a:buFont typeface="Wingdings" pitchFamily="2" charset="2"/>
              <a:buChar char="ü"/>
            </a:pPr>
            <a:endParaRPr lang="es-MX" sz="2000" dirty="0" smtClean="0"/>
          </a:p>
          <a:p>
            <a:pPr algn="just">
              <a:buFont typeface="Wingdings" pitchFamily="2" charset="2"/>
              <a:buChar char="ü"/>
            </a:pPr>
            <a:endParaRPr lang="es-MX" sz="2000" dirty="0"/>
          </a:p>
          <a:p>
            <a:pPr marL="0" indent="0" algn="just">
              <a:buNone/>
            </a:pPr>
            <a:endParaRPr lang="es-MX" sz="2000" dirty="0"/>
          </a:p>
          <a:p>
            <a:pPr algn="just">
              <a:buFont typeface="Wingdings" pitchFamily="2" charset="2"/>
              <a:buChar char="ü"/>
            </a:pPr>
            <a:endParaRPr lang="es-MX" sz="2000" dirty="0" smtClean="0"/>
          </a:p>
          <a:p>
            <a:pPr algn="just">
              <a:buFont typeface="Wingdings" pitchFamily="2" charset="2"/>
              <a:buChar char="ü"/>
            </a:pPr>
            <a:r>
              <a:rPr lang="es-MX" sz="2200" dirty="0" smtClean="0"/>
              <a:t>Si el proceso nos regresa un valor </a:t>
            </a:r>
            <a:r>
              <a:rPr lang="es-MX" sz="2200" b="1" i="1" dirty="0" err="1" smtClean="0"/>
              <a:t>null</a:t>
            </a:r>
            <a:r>
              <a:rPr lang="es-MX" sz="2200" dirty="0" smtClean="0"/>
              <a:t>, quiere decir que no hay valores almacenados y creamos un arreglo vacío “al vuelo”. Creamos también las estructuras de las funciones </a:t>
            </a:r>
            <a:r>
              <a:rPr lang="es-MX" sz="2200" b="1" dirty="0" smtClean="0"/>
              <a:t>lista</a:t>
            </a:r>
            <a:r>
              <a:rPr lang="es-MX" sz="2200" dirty="0" smtClean="0"/>
              <a:t>() y </a:t>
            </a:r>
            <a:r>
              <a:rPr lang="es-MX" sz="2200" b="1" dirty="0" smtClean="0"/>
              <a:t>alta</a:t>
            </a:r>
            <a:r>
              <a:rPr lang="es-MX" sz="2200" dirty="0" smtClean="0"/>
              <a:t>() que aún no hemos codificado. Ahora escribiremos el código de la función de </a:t>
            </a:r>
            <a:r>
              <a:rPr lang="es-MX" sz="2200" b="1" dirty="0" smtClean="0"/>
              <a:t>alta</a:t>
            </a:r>
            <a:r>
              <a:rPr lang="es-MX" sz="2200" dirty="0" smtClean="0"/>
              <a:t>().</a:t>
            </a:r>
          </a:p>
          <a:p>
            <a:pPr>
              <a:buFont typeface="Wingdings" pitchFamily="2" charset="2"/>
              <a:buChar char="ü"/>
            </a:pPr>
            <a:r>
              <a:rPr lang="es-MX" sz="2200" dirty="0" smtClean="0"/>
              <a:t>Una </a:t>
            </a:r>
            <a:r>
              <a:rPr lang="es-MX" sz="2200" dirty="0"/>
              <a:t>vez que ya tenemos todos los nodos en el arreglo libros, lo añadimos al </a:t>
            </a:r>
            <a:r>
              <a:rPr lang="es-MX" sz="2200" b="1" dirty="0" err="1"/>
              <a:t>LocalStorage</a:t>
            </a:r>
            <a:r>
              <a:rPr lang="es-MX" sz="2200" b="1" dirty="0"/>
              <a:t> </a:t>
            </a:r>
            <a:r>
              <a:rPr lang="es-MX" sz="2200" dirty="0"/>
              <a:t>por medio del método </a:t>
            </a:r>
            <a:r>
              <a:rPr lang="es-MX" sz="2200" b="1" dirty="0" err="1"/>
              <a:t>setItem</a:t>
            </a:r>
            <a:r>
              <a:rPr lang="es-MX" sz="2200" b="1" dirty="0" smtClean="0"/>
              <a:t>()</a:t>
            </a:r>
            <a:r>
              <a:rPr lang="es-MX" sz="2200" dirty="0" smtClean="0"/>
              <a:t>.</a:t>
            </a:r>
          </a:p>
          <a:p>
            <a:pPr algn="just">
              <a:buFont typeface="Wingdings" pitchFamily="2" charset="2"/>
              <a:buChar char="ü"/>
            </a:pPr>
            <a:r>
              <a:rPr lang="es-MX" sz="2200" dirty="0" smtClean="0"/>
              <a:t>Por </a:t>
            </a:r>
            <a:r>
              <a:rPr lang="es-MX" sz="2200" dirty="0"/>
              <a:t>medio de un ciclo de tipo </a:t>
            </a:r>
            <a:r>
              <a:rPr lang="es-MX" sz="2200" b="1" dirty="0" err="1"/>
              <a:t>for</a:t>
            </a:r>
            <a:r>
              <a:rPr lang="es-MX" sz="2200" b="1" dirty="0"/>
              <a:t>..in</a:t>
            </a:r>
            <a:r>
              <a:rPr lang="es-MX" sz="2200" dirty="0"/>
              <a:t>, recorremos todos los nodos del arreglo que contiene los objetos JSON (libros). Tomamos uno a uno los nodos de tipo JSON y los convertimos en objetos de tipo JavaScript por medio del método </a:t>
            </a:r>
            <a:r>
              <a:rPr lang="es-MX" sz="2200" dirty="0" err="1"/>
              <a:t>JSON.parse</a:t>
            </a:r>
            <a:r>
              <a:rPr lang="es-MX" sz="2200" dirty="0" smtClean="0"/>
              <a:t>(). </a:t>
            </a:r>
          </a:p>
        </p:txBody>
      </p:sp>
    </p:spTree>
    <p:extLst>
      <p:ext uri="{BB962C8B-B14F-4D97-AF65-F5344CB8AC3E}">
        <p14:creationId xmlns:p14="http://schemas.microsoft.com/office/powerpoint/2010/main" val="270066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4857403"/>
          </a:xfrm>
        </p:spPr>
        <p:txBody>
          <a:bodyPr>
            <a:normAutofit/>
          </a:bodyPr>
          <a:lstStyle/>
          <a:p>
            <a:pPr algn="just">
              <a:buFont typeface="Wingdings" pitchFamily="2" charset="2"/>
              <a:buChar char="ü"/>
            </a:pPr>
            <a:endParaRPr lang="es-MX" sz="2000" dirty="0" smtClean="0"/>
          </a:p>
          <a:p>
            <a:pPr algn="just">
              <a:buFont typeface="Wingdings" pitchFamily="2" charset="2"/>
              <a:buChar char="ü"/>
            </a:pPr>
            <a:endParaRPr lang="es-MX" sz="2000" dirty="0"/>
          </a:p>
          <a:p>
            <a:pPr algn="just">
              <a:buFont typeface="Wingdings" pitchFamily="2" charset="2"/>
              <a:buChar char="ü"/>
            </a:pPr>
            <a:r>
              <a:rPr lang="es-MX" sz="2000" dirty="0" smtClean="0"/>
              <a:t>Armamos </a:t>
            </a:r>
            <a:r>
              <a:rPr lang="es-MX" sz="2000" dirty="0"/>
              <a:t>los elementos de la tabla en las líneas posteriores y por último la vaciamos en la división listado por medio del método </a:t>
            </a:r>
            <a:r>
              <a:rPr lang="es-MX" sz="2000" dirty="0" err="1"/>
              <a:t>innerHTML</a:t>
            </a:r>
            <a:r>
              <a:rPr lang="es-MX" sz="2000" dirty="0"/>
              <a:t>(). </a:t>
            </a:r>
          </a:p>
          <a:p>
            <a:pPr algn="just">
              <a:buFont typeface="Wingdings" pitchFamily="2" charset="2"/>
              <a:buChar char="ü"/>
            </a:pPr>
            <a:r>
              <a:rPr lang="es-MX" sz="2000" dirty="0"/>
              <a:t>Si cierra el navegador y vuelve a ejecutar el archivo libros.html, notará que no se despliega la información. Esto es porque necesitamos ejecutar la función lista() al momento que los elementos HTML han sido creados. Esto lo debemos hacer con un evento de tipo </a:t>
            </a:r>
            <a:r>
              <a:rPr lang="es-MX" sz="2000" dirty="0" err="1"/>
              <a:t>onload</a:t>
            </a:r>
            <a:r>
              <a:rPr lang="es-MX" sz="2000" dirty="0"/>
              <a:t>(), así que tenemos que escribirlo dentro de las etiquetas &lt;script&gt;&lt;/script&gt;.</a:t>
            </a:r>
          </a:p>
          <a:p>
            <a:pPr algn="just">
              <a:buFont typeface="Wingdings" pitchFamily="2" charset="2"/>
              <a:buChar char="ü"/>
            </a:pPr>
            <a:r>
              <a:rPr lang="es-MX" sz="2000" dirty="0"/>
              <a:t>Guarde su archivo y ejecútelo. Deberán desplegarse los dos libros que capturó previamente. </a:t>
            </a:r>
          </a:p>
          <a:p>
            <a:endParaRPr lang="es-MX" dirty="0"/>
          </a:p>
        </p:txBody>
      </p:sp>
    </p:spTree>
    <p:extLst>
      <p:ext uri="{BB962C8B-B14F-4D97-AF65-F5344CB8AC3E}">
        <p14:creationId xmlns:p14="http://schemas.microsoft.com/office/powerpoint/2010/main" val="240613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2.3 Borrar un registro almacenado en </a:t>
            </a:r>
            <a:r>
              <a:rPr lang="es-MX" sz="2800" dirty="0" err="1"/>
              <a:t>LocalStorage</a:t>
            </a:r>
            <a:endParaRPr lang="es-MX" sz="2800" dirty="0"/>
          </a:p>
        </p:txBody>
      </p:sp>
      <p:sp>
        <p:nvSpPr>
          <p:cNvPr id="3" name="2 Marcador de contenido"/>
          <p:cNvSpPr>
            <a:spLocks noGrp="1"/>
          </p:cNvSpPr>
          <p:nvPr>
            <p:ph idx="1"/>
          </p:nvPr>
        </p:nvSpPr>
        <p:spPr>
          <a:xfrm>
            <a:off x="457200" y="1268760"/>
            <a:ext cx="8229600" cy="5112568"/>
          </a:xfrm>
        </p:spPr>
        <p:txBody>
          <a:bodyPr>
            <a:normAutofit/>
          </a:bodyPr>
          <a:lstStyle/>
          <a:p>
            <a:pPr marL="0" indent="0" algn="just">
              <a:buNone/>
            </a:pPr>
            <a:r>
              <a:rPr lang="es-MX" sz="2000" dirty="0"/>
              <a:t>Para ello debemos de </a:t>
            </a:r>
            <a:r>
              <a:rPr lang="es-MX" sz="2000" dirty="0" smtClean="0"/>
              <a:t>modificar nuestra </a:t>
            </a:r>
            <a:r>
              <a:rPr lang="es-MX" sz="2000" dirty="0"/>
              <a:t>función de lista() para incluir dos botones: uno para borrar y el otro para modificar </a:t>
            </a:r>
            <a:r>
              <a:rPr lang="es-MX" sz="2000" dirty="0" smtClean="0"/>
              <a:t>el registro correspondiente. Aquí </a:t>
            </a:r>
            <a:r>
              <a:rPr lang="es-MX" sz="2000" dirty="0"/>
              <a:t>el truco será lanzar una función, por medio del evento </a:t>
            </a:r>
            <a:r>
              <a:rPr lang="es-MX" sz="2000" b="1" dirty="0" err="1"/>
              <a:t>onclick</a:t>
            </a:r>
            <a:r>
              <a:rPr lang="es-MX" sz="2000" dirty="0"/>
              <a:t>(), con el </a:t>
            </a:r>
            <a:r>
              <a:rPr lang="es-MX" sz="2000" dirty="0" smtClean="0"/>
              <a:t>parámetro del </a:t>
            </a:r>
            <a:r>
              <a:rPr lang="es-MX" sz="2000" dirty="0"/>
              <a:t>número del elemento dentro del arreglo, el cual nos ayudará a identificar el nodo </a:t>
            </a:r>
            <a:r>
              <a:rPr lang="es-MX" sz="2000" dirty="0" smtClean="0"/>
              <a:t>que necesitamos </a:t>
            </a:r>
            <a:r>
              <a:rPr lang="es-MX" sz="2000" dirty="0"/>
              <a:t>borrar o modificar</a:t>
            </a:r>
            <a:r>
              <a:rPr lang="es-MX" sz="2000" dirty="0" smtClean="0"/>
              <a:t>.</a:t>
            </a:r>
          </a:p>
          <a:p>
            <a:pPr marL="0" indent="0">
              <a:buNone/>
            </a:pPr>
            <a:r>
              <a:rPr lang="es-MX" sz="2000" dirty="0" smtClean="0"/>
              <a:t>Escriba </a:t>
            </a:r>
            <a:r>
              <a:rPr lang="es-MX" sz="2000" dirty="0"/>
              <a:t>esta función dentro de las llaves </a:t>
            </a:r>
            <a:r>
              <a:rPr lang="es-MX" sz="2000" b="1" dirty="0"/>
              <a:t>&lt;script&gt;&lt;/script&gt; </a:t>
            </a:r>
            <a:r>
              <a:rPr lang="es-MX" sz="2000" dirty="0"/>
              <a:t>y fuera de las otras </a:t>
            </a:r>
            <a:r>
              <a:rPr lang="es-MX" sz="2000" dirty="0" smtClean="0"/>
              <a:t>funciones.</a:t>
            </a:r>
          </a:p>
          <a:p>
            <a:pPr marL="0" indent="0" algn="just">
              <a:buNone/>
            </a:pPr>
            <a:r>
              <a:rPr lang="es-MX" sz="2000" dirty="0" smtClean="0"/>
              <a:t>Observe </a:t>
            </a:r>
            <a:r>
              <a:rPr lang="es-MX" sz="2000" dirty="0"/>
              <a:t>que el algoritmo para borrar un registro es muy sencillo: en realidad lo estamos eliminando del arreglo y lo sobrescribimos en el </a:t>
            </a:r>
            <a:r>
              <a:rPr lang="es-MX" sz="2000" dirty="0" smtClean="0"/>
              <a:t>objeto </a:t>
            </a:r>
            <a:r>
              <a:rPr lang="es-MX" sz="2000" b="1" dirty="0" err="1" smtClean="0"/>
              <a:t>LocalStorage</a:t>
            </a:r>
            <a:r>
              <a:rPr lang="es-MX" sz="2000" dirty="0"/>
              <a:t>. Hacemos previamente una validación con la función </a:t>
            </a:r>
            <a:r>
              <a:rPr lang="es-MX" sz="2000" dirty="0" smtClean="0"/>
              <a:t>de JavaScript </a:t>
            </a:r>
            <a:r>
              <a:rPr lang="es-MX" sz="2000" b="1" dirty="0" err="1"/>
              <a:t>confirm</a:t>
            </a:r>
            <a:r>
              <a:rPr lang="es-MX" sz="2000" b="1" dirty="0"/>
              <a:t>() </a:t>
            </a:r>
            <a:r>
              <a:rPr lang="es-MX" sz="2000" dirty="0"/>
              <a:t>y enviamos un mensaje al usuario. </a:t>
            </a:r>
            <a:endParaRPr lang="es-MX" sz="2000" dirty="0" smtClean="0"/>
          </a:p>
          <a:p>
            <a:pPr marL="0" indent="0">
              <a:buNone/>
            </a:pPr>
            <a:r>
              <a:rPr lang="es-MX" sz="2000" dirty="0" smtClean="0"/>
              <a:t>Utilizaremos </a:t>
            </a:r>
            <a:r>
              <a:rPr lang="es-MX" sz="2000" dirty="0"/>
              <a:t>una variable para determinar si vamos a editar (E) o a añadir (A</a:t>
            </a:r>
            <a:r>
              <a:rPr lang="es-MX" sz="2000" dirty="0" smtClean="0"/>
              <a:t>). </a:t>
            </a:r>
            <a:endParaRPr lang="es-MX" sz="2000" dirty="0"/>
          </a:p>
        </p:txBody>
      </p:sp>
    </p:spTree>
    <p:extLst>
      <p:ext uri="{BB962C8B-B14F-4D97-AF65-F5344CB8AC3E}">
        <p14:creationId xmlns:p14="http://schemas.microsoft.com/office/powerpoint/2010/main" val="394508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a:t>
            </a:r>
            <a:r>
              <a:rPr lang="es-MX" sz="2800" dirty="0"/>
              <a:t>función </a:t>
            </a:r>
            <a:r>
              <a:rPr lang="es-MX" sz="2800" dirty="0" smtClean="0"/>
              <a:t>lista {} </a:t>
            </a:r>
            <a:r>
              <a:rPr lang="es-MX" sz="2800" dirty="0"/>
              <a:t>modificada</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3675" y="1556793"/>
            <a:ext cx="7576650" cy="208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501008"/>
            <a:ext cx="7416824" cy="2801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435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función borra () modificada</a:t>
            </a:r>
            <a:endParaRPr lang="es-MX" sz="28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8775" y="1988840"/>
            <a:ext cx="6966450" cy="298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176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función edita ()</a:t>
            </a:r>
            <a:endParaRPr lang="es-MX" sz="28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8775" y="1484785"/>
            <a:ext cx="696645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629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587821"/>
            <a:ext cx="8229600" cy="5577483"/>
          </a:xfrm>
        </p:spPr>
        <p:txBody>
          <a:bodyPr>
            <a:normAutofit/>
          </a:bodyPr>
          <a:lstStyle/>
          <a:p>
            <a:pPr marL="0" indent="0" algn="just">
              <a:buNone/>
            </a:pPr>
            <a:r>
              <a:rPr lang="es-MX" sz="2000" b="1" dirty="0" err="1" smtClean="0"/>
              <a:t>LocalStorage</a:t>
            </a:r>
            <a:r>
              <a:rPr lang="es-MX" sz="2000" dirty="0" smtClean="0"/>
              <a:t> y </a:t>
            </a:r>
            <a:r>
              <a:rPr lang="es-MX" sz="2000" b="1" dirty="0" err="1" smtClean="0"/>
              <a:t>SessionStorage</a:t>
            </a:r>
            <a:r>
              <a:rPr lang="es-MX" sz="2000" dirty="0" smtClean="0"/>
              <a:t> son las API </a:t>
            </a:r>
            <a:r>
              <a:rPr lang="es-MX" sz="2000" dirty="0"/>
              <a:t>que nos </a:t>
            </a:r>
            <a:r>
              <a:rPr lang="es-MX" sz="2000" dirty="0" smtClean="0"/>
              <a:t>permitirán </a:t>
            </a:r>
            <a:r>
              <a:rPr lang="es-MX" sz="2000" dirty="0"/>
              <a:t>guardar información en la computadora del </a:t>
            </a:r>
            <a:r>
              <a:rPr lang="es-MX" sz="2000" dirty="0" smtClean="0"/>
              <a:t>cliente.  Su </a:t>
            </a:r>
            <a:r>
              <a:rPr lang="es-MX" sz="2000" dirty="0"/>
              <a:t>manejo es muy similar a las cookies o galletas, por lo que se les conoce como “cookies con esteroides”. </a:t>
            </a:r>
            <a:endParaRPr lang="es-MX" sz="2000" dirty="0" smtClean="0"/>
          </a:p>
          <a:p>
            <a:pPr marL="0" indent="0">
              <a:buNone/>
            </a:pPr>
            <a:endParaRPr lang="es-MX" sz="2000" dirty="0"/>
          </a:p>
          <a:p>
            <a:pPr marL="0" indent="0" algn="just">
              <a:buNone/>
            </a:pPr>
            <a:r>
              <a:rPr lang="es-MX" sz="2000" dirty="0" smtClean="0"/>
              <a:t>Los </a:t>
            </a:r>
            <a:r>
              <a:rPr lang="es-MX" sz="2000" dirty="0" err="1" smtClean="0"/>
              <a:t>LocalStorage</a:t>
            </a:r>
            <a:r>
              <a:rPr lang="es-MX" sz="2000" dirty="0" smtClean="0"/>
              <a:t> son </a:t>
            </a:r>
            <a:r>
              <a:rPr lang="es-MX" sz="2000" dirty="0"/>
              <a:t>datos persistentes, es decir, si el usuario cierra el navegador o apaga su computadora, los datos no se borran. </a:t>
            </a:r>
          </a:p>
          <a:p>
            <a:pPr marL="0" indent="0" algn="just">
              <a:buNone/>
            </a:pPr>
            <a:r>
              <a:rPr lang="es-MX" sz="2000" dirty="0"/>
              <a:t>En </a:t>
            </a:r>
            <a:r>
              <a:rPr lang="es-MX" sz="2000" dirty="0" smtClean="0"/>
              <a:t>cambio, </a:t>
            </a:r>
            <a:r>
              <a:rPr lang="es-MX" sz="2000" dirty="0"/>
              <a:t>los datos almacenados como </a:t>
            </a:r>
            <a:r>
              <a:rPr lang="es-MX" sz="2000" b="1" dirty="0" err="1"/>
              <a:t>SessionStorage</a:t>
            </a:r>
            <a:r>
              <a:rPr lang="es-MX" sz="2000" b="1" dirty="0"/>
              <a:t> </a:t>
            </a:r>
            <a:r>
              <a:rPr lang="es-MX" sz="2000" dirty="0"/>
              <a:t>se eliminarán cuando se cierre el navegador o si </a:t>
            </a:r>
            <a:r>
              <a:rPr lang="es-MX" sz="2000" dirty="0" smtClean="0"/>
              <a:t>se llega a apagar </a:t>
            </a:r>
            <a:r>
              <a:rPr lang="es-MX" sz="2000" dirty="0"/>
              <a:t>la computadora. </a:t>
            </a:r>
            <a:endParaRPr lang="es-MX" sz="2000" dirty="0" smtClean="0"/>
          </a:p>
          <a:p>
            <a:pPr marL="0" indent="0">
              <a:buNone/>
            </a:pPr>
            <a:endParaRPr lang="es-MX" sz="2000" dirty="0" smtClean="0"/>
          </a:p>
          <a:p>
            <a:pPr marL="0" indent="0">
              <a:buNone/>
            </a:pPr>
            <a:r>
              <a:rPr lang="es-MX" sz="2000" dirty="0" smtClean="0"/>
              <a:t>La </a:t>
            </a:r>
            <a:r>
              <a:rPr lang="es-MX" sz="2000" dirty="0"/>
              <a:t>compatibilidad de uso de los navegadores </a:t>
            </a:r>
            <a:r>
              <a:rPr lang="es-MX" sz="2000" dirty="0" smtClean="0"/>
              <a:t>es la siguiente: </a:t>
            </a: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221088"/>
            <a:ext cx="3863975" cy="173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97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Verificación del objeto </a:t>
            </a:r>
            <a:r>
              <a:rPr lang="es-MX" sz="2800" dirty="0" err="1" smtClean="0"/>
              <a:t>LocalStorage</a:t>
            </a:r>
            <a:endParaRPr lang="es-MX" sz="2800" dirty="0"/>
          </a:p>
        </p:txBody>
      </p:sp>
      <p:sp>
        <p:nvSpPr>
          <p:cNvPr id="3" name="2 Marcador de contenido"/>
          <p:cNvSpPr>
            <a:spLocks noGrp="1"/>
          </p:cNvSpPr>
          <p:nvPr>
            <p:ph idx="1"/>
          </p:nvPr>
        </p:nvSpPr>
        <p:spPr/>
        <p:txBody>
          <a:bodyPr>
            <a:normAutofit/>
          </a:bodyPr>
          <a:lstStyle/>
          <a:p>
            <a:pPr marL="0" indent="0">
              <a:buNone/>
            </a:pP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988840"/>
            <a:ext cx="4824535" cy="202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396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634082"/>
          </a:xfrm>
        </p:spPr>
        <p:txBody>
          <a:bodyPr>
            <a:normAutofit/>
          </a:bodyPr>
          <a:lstStyle/>
          <a:p>
            <a:r>
              <a:rPr lang="es-MX" sz="2800" dirty="0" smtClean="0"/>
              <a:t>Almacenamiento</a:t>
            </a:r>
            <a:endParaRPr lang="es-MX" sz="2800" dirty="0"/>
          </a:p>
        </p:txBody>
      </p:sp>
      <p:sp>
        <p:nvSpPr>
          <p:cNvPr id="3" name="2 Marcador de contenido"/>
          <p:cNvSpPr>
            <a:spLocks noGrp="1"/>
          </p:cNvSpPr>
          <p:nvPr>
            <p:ph idx="1"/>
          </p:nvPr>
        </p:nvSpPr>
        <p:spPr>
          <a:xfrm>
            <a:off x="457200" y="1235893"/>
            <a:ext cx="8229600" cy="5289451"/>
          </a:xfrm>
        </p:spPr>
        <p:txBody>
          <a:bodyPr>
            <a:normAutofit/>
          </a:bodyPr>
          <a:lstStyle/>
          <a:p>
            <a:pPr marL="0" indent="0" algn="just">
              <a:buNone/>
            </a:pPr>
            <a:endParaRPr lang="es-MX" sz="2000" dirty="0" smtClean="0"/>
          </a:p>
          <a:p>
            <a:pPr marL="0" indent="0" algn="just">
              <a:buNone/>
            </a:pPr>
            <a:r>
              <a:rPr lang="es-MX" sz="2000" dirty="0" smtClean="0"/>
              <a:t>En la mayoría de los navegadores la capacidad de almacenamiento es de 5mb, pero puede variar de navegador a navegador y de plataforma a plataforma.</a:t>
            </a:r>
          </a:p>
          <a:p>
            <a:pPr marL="0" indent="0" algn="just">
              <a:buNone/>
            </a:pPr>
            <a:r>
              <a:rPr lang="es-MX" sz="2000" dirty="0"/>
              <a:t>I</a:t>
            </a:r>
            <a:r>
              <a:rPr lang="es-MX" sz="2000" dirty="0" smtClean="0"/>
              <a:t>gual </a:t>
            </a:r>
            <a:r>
              <a:rPr lang="es-MX" sz="2000" dirty="0"/>
              <a:t>que las cookies, la información de </a:t>
            </a:r>
            <a:r>
              <a:rPr lang="es-MX" sz="2000" dirty="0" err="1"/>
              <a:t>LocalStorage</a:t>
            </a:r>
            <a:r>
              <a:rPr lang="es-MX" sz="2000" dirty="0"/>
              <a:t> y </a:t>
            </a:r>
            <a:r>
              <a:rPr lang="es-MX" sz="2000" dirty="0" err="1"/>
              <a:t>SessionStorage</a:t>
            </a:r>
            <a:r>
              <a:rPr lang="es-MX" sz="2000" dirty="0"/>
              <a:t> se almacena por dominio, es decir, que otra página, de otro dominio, no tiene acceso. A diferencia de las cookies, cualquier página del dominio tendrá acceso a la información. Hay que recordar que si tenemos </a:t>
            </a:r>
            <a:r>
              <a:rPr lang="es-MX" sz="2000" dirty="0" smtClean="0"/>
              <a:t>ingreso con diferentes navegadores, no tendremos entrada a la información, aunque sea del mismo dominio.</a:t>
            </a:r>
            <a:endParaRPr lang="es-MX" sz="2000" dirty="0"/>
          </a:p>
        </p:txBody>
      </p:sp>
    </p:spTree>
    <p:extLst>
      <p:ext uri="{BB962C8B-B14F-4D97-AF65-F5344CB8AC3E}">
        <p14:creationId xmlns:p14="http://schemas.microsoft.com/office/powerpoint/2010/main" val="2676084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dirty="0" smtClean="0"/>
              <a:t>Las etiquetas HTML para crear el registro o </a:t>
            </a:r>
            <a:r>
              <a:rPr lang="es-MX" sz="2400" dirty="0" err="1" smtClean="0"/>
              <a:t>login</a:t>
            </a:r>
            <a:endParaRPr lang="es-MX" sz="24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6225" y="1556792"/>
            <a:ext cx="727155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126" y="3429000"/>
            <a:ext cx="7228076" cy="1342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969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2.1 Validar el </a:t>
            </a:r>
            <a:r>
              <a:rPr lang="es-MX" sz="2800" dirty="0" err="1" smtClean="0"/>
              <a:t>LocalStorage</a:t>
            </a:r>
            <a:r>
              <a:rPr lang="es-MX" sz="2800" dirty="0" smtClean="0"/>
              <a:t> en el navegador</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smtClean="0"/>
              <a:t>La validación de esta API se puede hacer de diferentes formas: </a:t>
            </a:r>
            <a:r>
              <a:rPr lang="es-MX" sz="2000" dirty="0"/>
              <a:t>e</a:t>
            </a:r>
            <a:r>
              <a:rPr lang="es-MX" sz="2000" dirty="0" smtClean="0"/>
              <a:t>n este caso utilizaremos la función de JavaScript </a:t>
            </a:r>
            <a:r>
              <a:rPr lang="es-MX" sz="2000" dirty="0" err="1" smtClean="0">
                <a:latin typeface="FangSong" pitchFamily="49" charset="-122"/>
                <a:ea typeface="FangSong" pitchFamily="49" charset="-122"/>
              </a:rPr>
              <a:t>typeof</a:t>
            </a:r>
            <a:r>
              <a:rPr lang="es-MX" sz="2000" dirty="0" smtClean="0">
                <a:latin typeface="FangSong" pitchFamily="49" charset="-122"/>
                <a:ea typeface="FangSong" pitchFamily="49" charset="-122"/>
              </a:rPr>
              <a:t>()</a:t>
            </a:r>
            <a:r>
              <a:rPr lang="es-MX" sz="2000" dirty="0" smtClean="0"/>
              <a:t>, la cual nos regresará el tipo de datos de una variable u objeto.</a:t>
            </a:r>
          </a:p>
          <a:p>
            <a:pPr marL="0" indent="0" algn="just">
              <a:buNone/>
            </a:pPr>
            <a:r>
              <a:rPr lang="es-MX" sz="2000" dirty="0" smtClean="0"/>
              <a:t>También podemos usar herramientas como Modernizr.com. Cree un nuevo archivo para HTML5 si su codificador no le genera las etiquetas. En este archivo escribimos las etiquetas de </a:t>
            </a:r>
            <a:r>
              <a:rPr lang="es-MX" sz="2000" dirty="0" smtClean="0">
                <a:latin typeface="FangSong" pitchFamily="49" charset="-122"/>
                <a:ea typeface="FangSong" pitchFamily="49" charset="-122"/>
              </a:rPr>
              <a:t>&lt;script&gt; </a:t>
            </a:r>
            <a:r>
              <a:rPr lang="es-MX" sz="2000" dirty="0" smtClean="0"/>
              <a:t>y dentro de ellas la validación del uso de </a:t>
            </a:r>
            <a:r>
              <a:rPr lang="es-MX" sz="2000" dirty="0" err="1" smtClean="0"/>
              <a:t>LocalStorage</a:t>
            </a:r>
            <a:r>
              <a:rPr lang="es-MX" sz="2000" dirty="0" smtClean="0"/>
              <a:t>. </a:t>
            </a:r>
          </a:p>
          <a:p>
            <a:pPr marL="0" indent="0" algn="just">
              <a:buNone/>
            </a:pPr>
            <a:r>
              <a:rPr lang="es-MX" sz="2000" dirty="0"/>
              <a:t> </a:t>
            </a:r>
            <a:r>
              <a:rPr lang="es-MX" sz="2000" dirty="0" smtClean="0"/>
              <a:t>Una </a:t>
            </a:r>
            <a:r>
              <a:rPr lang="es-MX" sz="2000" dirty="0"/>
              <a:t>vez que estamos seguros que contamos con el almacenamiento local (tanto persistente como de sesión) procedemos a verificar si existe almacenada la información, pero antes vamos a escribir las etiquetas HTML que nos servirán como un pequeño registro o “</a:t>
            </a:r>
            <a:r>
              <a:rPr lang="es-MX" sz="2000" dirty="0" err="1"/>
              <a:t>login</a:t>
            </a:r>
            <a:r>
              <a:rPr lang="es-MX" sz="2000" dirty="0"/>
              <a:t>”, con la opción de guardar los datos y de recuperarlos (cosa muy rara en un </a:t>
            </a:r>
            <a:r>
              <a:rPr lang="es-MX" sz="2000" dirty="0" err="1"/>
              <a:t>login</a:t>
            </a:r>
            <a:r>
              <a:rPr lang="es-MX" sz="2000" dirty="0"/>
              <a:t>). </a:t>
            </a:r>
          </a:p>
        </p:txBody>
      </p:sp>
    </p:spTree>
    <p:extLst>
      <p:ext uri="{BB962C8B-B14F-4D97-AF65-F5344CB8AC3E}">
        <p14:creationId xmlns:p14="http://schemas.microsoft.com/office/powerpoint/2010/main" val="562759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875853"/>
            <a:ext cx="8229600" cy="5649491"/>
          </a:xfrm>
        </p:spPr>
        <p:txBody>
          <a:bodyPr>
            <a:normAutofit/>
          </a:bodyPr>
          <a:lstStyle/>
          <a:p>
            <a:pPr marL="0" indent="0" algn="just">
              <a:buNone/>
            </a:pPr>
            <a:r>
              <a:rPr lang="es-MX" sz="2000" dirty="0"/>
              <a:t>C</a:t>
            </a:r>
            <a:r>
              <a:rPr lang="es-MX" sz="2000" dirty="0" smtClean="0"/>
              <a:t>uando el usuario pulsa el botón guardar, se almacena el contenido de las dos cajas de entrada dentro del objeto </a:t>
            </a:r>
            <a:r>
              <a:rPr lang="es-MX" sz="2000" dirty="0" err="1" smtClean="0"/>
              <a:t>LocalStorage</a:t>
            </a:r>
            <a:r>
              <a:rPr lang="es-MX" sz="2000" dirty="0" smtClean="0"/>
              <a:t>(), con los identificadores correspondientes. Ahora necesitamos escribir la función recuperar(). </a:t>
            </a:r>
            <a:endParaRPr lang="es-MX" sz="2000" dirty="0"/>
          </a:p>
          <a:p>
            <a:pPr marL="0" indent="0" algn="just">
              <a:buNone/>
            </a:pPr>
            <a:endParaRPr lang="es-MX" sz="2000" dirty="0"/>
          </a:p>
          <a:p>
            <a:pPr marL="0" indent="0" algn="just">
              <a:buNone/>
            </a:pPr>
            <a:r>
              <a:rPr lang="es-MX" sz="2000" dirty="0" smtClean="0"/>
              <a:t>La </a:t>
            </a:r>
            <a:r>
              <a:rPr lang="es-MX" sz="2000" dirty="0"/>
              <a:t>forma de almacenar y recuperar información en </a:t>
            </a:r>
            <a:r>
              <a:rPr lang="es-MX" sz="2000" b="1" dirty="0" err="1"/>
              <a:t>LocalStorage</a:t>
            </a:r>
            <a:r>
              <a:rPr lang="es-MX" sz="2000" b="1" dirty="0"/>
              <a:t> </a:t>
            </a:r>
            <a:r>
              <a:rPr lang="es-MX" sz="2000" dirty="0" smtClean="0"/>
              <a:t>y </a:t>
            </a:r>
            <a:r>
              <a:rPr lang="es-MX" sz="2000" b="1" dirty="0" err="1" smtClean="0"/>
              <a:t>SessionStorage</a:t>
            </a:r>
            <a:r>
              <a:rPr lang="es-MX" sz="2000" b="1" dirty="0" smtClean="0"/>
              <a:t> </a:t>
            </a:r>
            <a:r>
              <a:rPr lang="es-MX" sz="2000" dirty="0"/>
              <a:t>es bastante sencilla, pero tiene un problema: </a:t>
            </a:r>
            <a:r>
              <a:rPr lang="es-MX" sz="2000" dirty="0" smtClean="0"/>
              <a:t>todo, absolutamente </a:t>
            </a:r>
            <a:r>
              <a:rPr lang="es-MX" sz="2000" dirty="0"/>
              <a:t>todo es una cadena. Si usted intenta guardar lo equivalente </a:t>
            </a:r>
            <a:r>
              <a:rPr lang="es-MX" sz="2000" dirty="0" smtClean="0"/>
              <a:t>a un </a:t>
            </a:r>
            <a:r>
              <a:rPr lang="es-MX" sz="2000" dirty="0"/>
              <a:t>registro, es decir, datos diferentes de una misma entidad no </a:t>
            </a:r>
            <a:r>
              <a:rPr lang="es-MX" sz="2000" dirty="0" smtClean="0"/>
              <a:t>tendrá problema.</a:t>
            </a:r>
          </a:p>
          <a:p>
            <a:pPr marL="0" indent="0">
              <a:buNone/>
            </a:pPr>
            <a:endParaRPr lang="es-MX" sz="2000" dirty="0" smtClean="0"/>
          </a:p>
          <a:p>
            <a:pPr marL="0" indent="0" algn="just">
              <a:buNone/>
            </a:pPr>
            <a:r>
              <a:rPr lang="es-MX" sz="2000" dirty="0"/>
              <a:t>S</a:t>
            </a:r>
            <a:r>
              <a:rPr lang="es-MX" sz="2000" dirty="0" smtClean="0"/>
              <a:t>i </a:t>
            </a:r>
            <a:r>
              <a:rPr lang="es-MX" sz="2000" dirty="0"/>
              <a:t>trata de guardar más de un registro, por ejemplo, varios libros, </a:t>
            </a:r>
            <a:r>
              <a:rPr lang="es-MX" sz="2000" dirty="0" smtClean="0"/>
              <a:t>se puede hacer de varias maneras (así como se hace con las cookies), pero de forma elegante, se soluciona por medio de los formatos JSON o XML. En este caso, almacenaremos la información en el formato JSON, que requiere de menos etiquetas que XML.</a:t>
            </a:r>
            <a:endParaRPr lang="es-MX" sz="2000" dirty="0"/>
          </a:p>
        </p:txBody>
      </p:sp>
    </p:spTree>
    <p:extLst>
      <p:ext uri="{BB962C8B-B14F-4D97-AF65-F5344CB8AC3E}">
        <p14:creationId xmlns:p14="http://schemas.microsoft.com/office/powerpoint/2010/main" val="59281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L</a:t>
            </a:r>
            <a:r>
              <a:rPr lang="es-MX" sz="2800" dirty="0" smtClean="0"/>
              <a:t>a función recuperar ()</a:t>
            </a:r>
            <a:endParaRPr lang="es-MX"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8812" y="1257419"/>
            <a:ext cx="7322400" cy="1091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388" y="2204864"/>
            <a:ext cx="741682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747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2.2 Almacenar los datos en </a:t>
            </a:r>
            <a:r>
              <a:rPr lang="es-MX" sz="2800" dirty="0" err="1" smtClean="0"/>
              <a:t>LocalStorage</a:t>
            </a:r>
            <a:r>
              <a:rPr lang="es-MX" sz="2800" dirty="0" smtClean="0"/>
              <a:t> </a:t>
            </a:r>
            <a:br>
              <a:rPr lang="es-MX" sz="2800" dirty="0" smtClean="0"/>
            </a:br>
            <a:r>
              <a:rPr lang="es-MX" sz="2800" dirty="0" smtClean="0"/>
              <a:t>en formato JSON</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Se requieren dos funciones de JavaScript para manejar el formato JSON:</a:t>
            </a:r>
          </a:p>
          <a:p>
            <a:pPr marL="0" indent="0">
              <a:buNone/>
            </a:pPr>
            <a:endParaRPr lang="es-MX" sz="2000" dirty="0"/>
          </a:p>
          <a:p>
            <a:pPr marL="0" indent="0">
              <a:buNone/>
            </a:pPr>
            <a:endParaRPr lang="es-MX" sz="2000" dirty="0" smtClean="0"/>
          </a:p>
          <a:p>
            <a:pPr marL="0" indent="0">
              <a:buNone/>
            </a:pPr>
            <a:endParaRPr lang="es-MX" sz="2000" dirty="0"/>
          </a:p>
          <a:p>
            <a:pPr algn="just">
              <a:buFont typeface="Wingdings" pitchFamily="2" charset="2"/>
              <a:buChar char="ü"/>
            </a:pPr>
            <a:r>
              <a:rPr lang="es-MX" sz="2000" dirty="0"/>
              <a:t>P</a:t>
            </a:r>
            <a:r>
              <a:rPr lang="es-MX" sz="2000" dirty="0" smtClean="0"/>
              <a:t>rimero debemos crear </a:t>
            </a:r>
            <a:r>
              <a:rPr lang="es-MX" sz="2000" dirty="0"/>
              <a:t>un archivo HTML5 en blanco con las </a:t>
            </a:r>
            <a:r>
              <a:rPr lang="es-MX" sz="2000" dirty="0" smtClean="0"/>
              <a:t>etiquetas básicas. Guardaremos </a:t>
            </a:r>
            <a:r>
              <a:rPr lang="es-MX" sz="2000" dirty="0"/>
              <a:t>este archivo como libros.html. Ahí escribiremos </a:t>
            </a:r>
            <a:r>
              <a:rPr lang="es-MX" sz="2000" dirty="0" smtClean="0"/>
              <a:t>una forma </a:t>
            </a:r>
            <a:r>
              <a:rPr lang="es-MX" sz="2000" dirty="0"/>
              <a:t>para dar de alta o añadir </a:t>
            </a:r>
            <a:r>
              <a:rPr lang="es-MX" sz="2000" dirty="0" smtClean="0"/>
              <a:t>un registro</a:t>
            </a:r>
            <a:r>
              <a:rPr lang="es-MX" sz="2000" dirty="0"/>
              <a:t>, en este caso un </a:t>
            </a:r>
            <a:r>
              <a:rPr lang="es-MX" sz="2000" dirty="0" smtClean="0"/>
              <a:t>libro</a:t>
            </a:r>
            <a:r>
              <a:rPr lang="es-MX" sz="2000" dirty="0"/>
              <a:t>. </a:t>
            </a:r>
            <a:r>
              <a:rPr lang="es-MX" sz="2000" dirty="0" smtClean="0"/>
              <a:t>Habrá una segunda </a:t>
            </a:r>
            <a:r>
              <a:rPr lang="es-MX" sz="2000" dirty="0"/>
              <a:t>tabla vacía, llamada</a:t>
            </a:r>
            <a:r>
              <a:rPr lang="es-MX" sz="2000" b="1" dirty="0"/>
              <a:t> listado</a:t>
            </a:r>
            <a:r>
              <a:rPr lang="es-MX" sz="2000" dirty="0"/>
              <a:t>, donde desplegaremos </a:t>
            </a:r>
            <a:r>
              <a:rPr lang="es-MX" sz="2000" dirty="0" smtClean="0"/>
              <a:t>los registros </a:t>
            </a:r>
            <a:r>
              <a:rPr lang="es-MX" sz="2000" dirty="0"/>
              <a:t>que hayamos capturado.</a:t>
            </a:r>
            <a:endParaRPr lang="es-MX" sz="2000" dirty="0" smtClean="0"/>
          </a:p>
          <a:p>
            <a:pPr algn="just">
              <a:buFont typeface="Wingdings" pitchFamily="2" charset="2"/>
              <a:buChar char="ü"/>
            </a:pPr>
            <a:r>
              <a:rPr lang="es-MX" sz="2000" dirty="0"/>
              <a:t>La primera acción que realizaremos será leer el objeto de </a:t>
            </a:r>
            <a:r>
              <a:rPr lang="es-MX" sz="2000" dirty="0" err="1"/>
              <a:t>LocalStorage</a:t>
            </a:r>
            <a:r>
              <a:rPr lang="es-MX" sz="2000" dirty="0"/>
              <a:t> (</a:t>
            </a:r>
            <a:r>
              <a:rPr lang="es-MX" sz="2000" dirty="0" smtClean="0"/>
              <a:t>que, como lo comentamos</a:t>
            </a:r>
            <a:r>
              <a:rPr lang="es-MX" sz="2000" dirty="0"/>
              <a:t>, es una enorme cadena) y la almacenaremos en </a:t>
            </a:r>
            <a:r>
              <a:rPr lang="es-MX" sz="2000" dirty="0" smtClean="0"/>
              <a:t>la variable </a:t>
            </a:r>
            <a:r>
              <a:rPr lang="es-MX" sz="2000" b="1" dirty="0"/>
              <a:t>libros</a:t>
            </a:r>
            <a:r>
              <a:rPr lang="es-MX" sz="2000" dirty="0"/>
              <a:t>. La </a:t>
            </a:r>
            <a:r>
              <a:rPr lang="es-MX" sz="2000" dirty="0" smtClean="0"/>
              <a:t>siguiente acción </a:t>
            </a:r>
            <a:r>
              <a:rPr lang="es-MX" sz="2000" dirty="0"/>
              <a:t>será convertir esa cadena en un </a:t>
            </a:r>
            <a:r>
              <a:rPr lang="es-MX" sz="2000" dirty="0" smtClean="0"/>
              <a:t>objeto JSON </a:t>
            </a:r>
            <a:r>
              <a:rPr lang="es-MX" sz="2000" dirty="0"/>
              <a:t>por medio del método </a:t>
            </a:r>
            <a:r>
              <a:rPr lang="es-MX" sz="2000" b="1" dirty="0" err="1"/>
              <a:t>parse</a:t>
            </a:r>
            <a:r>
              <a:rPr lang="es-MX" sz="2000" dirty="0" smtClean="0"/>
              <a:t>().</a:t>
            </a: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3114" y="2060848"/>
            <a:ext cx="4032448" cy="1008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54251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1040</Words>
  <Application>Microsoft Office PowerPoint</Application>
  <PresentationFormat>Presentación en pantalla (4:3)</PresentationFormat>
  <Paragraphs>52</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FangSong</vt:lpstr>
      <vt:lpstr>Arial</vt:lpstr>
      <vt:lpstr>Calibri</vt:lpstr>
      <vt:lpstr>Wingdings</vt:lpstr>
      <vt:lpstr>Tema de Office</vt:lpstr>
      <vt:lpstr>Capítulo 2  LocalStorage y SessionStorage </vt:lpstr>
      <vt:lpstr>Presentación de PowerPoint</vt:lpstr>
      <vt:lpstr>Verificación del objeto LocalStorage</vt:lpstr>
      <vt:lpstr>Almacenamiento</vt:lpstr>
      <vt:lpstr>Las etiquetas HTML para crear el registro o login</vt:lpstr>
      <vt:lpstr>2.1 Validar el LocalStorage en el navegador</vt:lpstr>
      <vt:lpstr>Presentación de PowerPoint</vt:lpstr>
      <vt:lpstr>La función recuperar ()</vt:lpstr>
      <vt:lpstr>2.2 Almacenar los datos en LocalStorage  en formato JSON</vt:lpstr>
      <vt:lpstr>Presentación de PowerPoint</vt:lpstr>
      <vt:lpstr>Presentación de PowerPoint</vt:lpstr>
      <vt:lpstr>2.3 Borrar un registro almacenado en LocalStorage</vt:lpstr>
      <vt:lpstr>La función lista {} modificada</vt:lpstr>
      <vt:lpstr>La función borra () modificada</vt:lpstr>
      <vt:lpstr>La función edita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hvela</cp:lastModifiedBy>
  <cp:revision>23</cp:revision>
  <dcterms:created xsi:type="dcterms:W3CDTF">2016-10-03T19:11:40Z</dcterms:created>
  <dcterms:modified xsi:type="dcterms:W3CDTF">2016-11-03T16:53:48Z</dcterms:modified>
</cp:coreProperties>
</file>