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9" r:id="rId12"/>
    <p:sldId id="265" r:id="rId13"/>
    <p:sldId id="270" r:id="rId14"/>
    <p:sldId id="266" r:id="rId15"/>
    <p:sldId id="267"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3086066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75444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173945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31170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320622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329919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11597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249805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3623849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405288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83C52F-77BE-415F-A418-1F217EECC055}"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52424BB-8511-41A3-A048-3D807451B826}" type="slidenum">
              <a:rPr lang="es-MX" smtClean="0"/>
              <a:t>‹Nº›</a:t>
            </a:fld>
            <a:endParaRPr lang="es-MX"/>
          </a:p>
        </p:txBody>
      </p:sp>
    </p:spTree>
    <p:extLst>
      <p:ext uri="{BB962C8B-B14F-4D97-AF65-F5344CB8AC3E}">
        <p14:creationId xmlns:p14="http://schemas.microsoft.com/office/powerpoint/2010/main" val="78924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3C52F-77BE-415F-A418-1F217EECC055}"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424BB-8511-41A3-A048-3D807451B826}" type="slidenum">
              <a:rPr lang="es-MX" smtClean="0"/>
              <a:t>‹Nº›</a:t>
            </a:fld>
            <a:endParaRPr lang="es-MX"/>
          </a:p>
        </p:txBody>
      </p:sp>
    </p:spTree>
    <p:extLst>
      <p:ext uri="{BB962C8B-B14F-4D97-AF65-F5344CB8AC3E}">
        <p14:creationId xmlns:p14="http://schemas.microsoft.com/office/powerpoint/2010/main" val="931322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Capítulo 5</a:t>
            </a:r>
            <a:br>
              <a:rPr lang="es-MX" dirty="0" smtClean="0"/>
            </a:br>
            <a:r>
              <a:rPr lang="es-MX" dirty="0" smtClean="0"/>
              <a:t>Web </a:t>
            </a:r>
            <a:r>
              <a:rPr lang="es-MX" dirty="0" err="1" smtClean="0"/>
              <a:t>Workers</a:t>
            </a:r>
            <a:endParaRPr lang="es-MX" dirty="0"/>
          </a:p>
        </p:txBody>
      </p:sp>
    </p:spTree>
    <p:extLst>
      <p:ext uri="{BB962C8B-B14F-4D97-AF65-F5344CB8AC3E}">
        <p14:creationId xmlns:p14="http://schemas.microsoft.com/office/powerpoint/2010/main" val="2134066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Enviar mensajes del programa principal al </a:t>
            </a:r>
            <a:r>
              <a:rPr lang="es-MX" sz="2800" i="1" dirty="0" err="1" smtClean="0"/>
              <a:t>worker</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56387" y="1600200"/>
            <a:ext cx="443122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37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err="1" smtClean="0"/>
              <a:t>Worker</a:t>
            </a:r>
            <a:r>
              <a:rPr lang="es-MX" sz="2800" dirty="0" smtClean="0"/>
              <a:t> de saludo</a:t>
            </a:r>
            <a:endParaRPr lang="es-MX"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8229600" cy="239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6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5.3 Comunicarse con el </a:t>
            </a:r>
            <a:r>
              <a:rPr lang="es-MX" sz="2800" dirty="0" err="1" smtClean="0"/>
              <a:t>worker</a:t>
            </a:r>
            <a:r>
              <a:rPr lang="es-MX" sz="2800" dirty="0" smtClean="0"/>
              <a:t> por medio de objetos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¿Qué pasa si necesitamos datos más estructurados? Podemos enviarlos como objetos JavaScript.</a:t>
            </a:r>
          </a:p>
          <a:p>
            <a:pPr marL="0" indent="0" algn="just">
              <a:buNone/>
            </a:pPr>
            <a:r>
              <a:rPr lang="es-MX" sz="2000" dirty="0" smtClean="0"/>
              <a:t>Por </a:t>
            </a:r>
            <a:r>
              <a:rPr lang="es-MX" sz="2000" dirty="0"/>
              <a:t>medio de objetos de </a:t>
            </a:r>
            <a:r>
              <a:rPr lang="es-MX" sz="2000" dirty="0" smtClean="0"/>
              <a:t>JavaScript se puede establecer comunicación, los </a:t>
            </a:r>
            <a:r>
              <a:rPr lang="es-MX" sz="2000" dirty="0"/>
              <a:t>cuales son leídos en forma “natural” por el </a:t>
            </a:r>
            <a:r>
              <a:rPr lang="es-MX" sz="2000" dirty="0" err="1"/>
              <a:t>worker</a:t>
            </a:r>
            <a:r>
              <a:rPr lang="es-MX" sz="2000" dirty="0"/>
              <a:t> (es una característica nativa de JavaScript). Realmente podemos enviar mensajes más complejos y estructurados al </a:t>
            </a:r>
            <a:r>
              <a:rPr lang="es-MX" sz="2000" b="1" dirty="0" err="1"/>
              <a:t>worker</a:t>
            </a:r>
            <a:r>
              <a:rPr lang="es-MX" sz="2000" b="1" dirty="0"/>
              <a:t> </a:t>
            </a:r>
            <a:r>
              <a:rPr lang="es-MX" sz="2000" dirty="0"/>
              <a:t>y viceversa. </a:t>
            </a:r>
          </a:p>
        </p:txBody>
      </p:sp>
    </p:spTree>
    <p:extLst>
      <p:ext uri="{BB962C8B-B14F-4D97-AF65-F5344CB8AC3E}">
        <p14:creationId xmlns:p14="http://schemas.microsoft.com/office/powerpoint/2010/main" val="170537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557808"/>
            <a:ext cx="8229600" cy="1143000"/>
          </a:xfrm>
        </p:spPr>
        <p:txBody>
          <a:bodyPr>
            <a:normAutofit/>
          </a:bodyPr>
          <a:lstStyle/>
          <a:p>
            <a:r>
              <a:rPr lang="es-MX" sz="2400" dirty="0" smtClean="0"/>
              <a:t>Ejemplo: el </a:t>
            </a:r>
            <a:r>
              <a:rPr lang="es-MX" sz="2400" i="1" dirty="0" err="1" smtClean="0"/>
              <a:t>worker</a:t>
            </a:r>
            <a:r>
              <a:rPr lang="es-MX" sz="2400" dirty="0" smtClean="0"/>
              <a:t> recibe de forma natural los objetos enviados desde la página principal</a:t>
            </a:r>
            <a:endParaRPr lang="es-MX" sz="24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844824"/>
            <a:ext cx="8229600" cy="279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624" y="4869160"/>
            <a:ext cx="8280921" cy="1042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959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5.4 El manejo de errores en los web </a:t>
            </a:r>
            <a:r>
              <a:rPr lang="es-MX" sz="2800" dirty="0" err="1" smtClean="0"/>
              <a:t>workers</a:t>
            </a:r>
            <a:endParaRPr lang="es-MX" sz="2800" dirty="0"/>
          </a:p>
        </p:txBody>
      </p:sp>
      <p:sp>
        <p:nvSpPr>
          <p:cNvPr id="3" name="2 Marcador de contenido"/>
          <p:cNvSpPr>
            <a:spLocks noGrp="1"/>
          </p:cNvSpPr>
          <p:nvPr>
            <p:ph idx="1"/>
          </p:nvPr>
        </p:nvSpPr>
        <p:spPr>
          <a:xfrm>
            <a:off x="457200" y="1268760"/>
            <a:ext cx="8229600" cy="5112568"/>
          </a:xfrm>
        </p:spPr>
        <p:txBody>
          <a:bodyPr>
            <a:normAutofit/>
          </a:bodyPr>
          <a:lstStyle/>
          <a:p>
            <a:pPr marL="0" indent="0" algn="just">
              <a:buNone/>
            </a:pPr>
            <a:r>
              <a:rPr lang="es-MX" sz="2000" dirty="0"/>
              <a:t>P</a:t>
            </a:r>
            <a:r>
              <a:rPr lang="es-MX" sz="2000" dirty="0" smtClean="0"/>
              <a:t>ara controlar los errores dentro de los web </a:t>
            </a:r>
            <a:r>
              <a:rPr lang="es-MX" sz="2000" dirty="0" err="1" smtClean="0"/>
              <a:t>workers</a:t>
            </a:r>
            <a:r>
              <a:rPr lang="es-MX" sz="2000" dirty="0" smtClean="0"/>
              <a:t>, contamos con el evento </a:t>
            </a:r>
            <a:r>
              <a:rPr lang="es-MX" sz="2000" b="1" dirty="0" err="1" smtClean="0"/>
              <a:t>onerror</a:t>
            </a:r>
            <a:r>
              <a:rPr lang="es-MX" sz="2000" dirty="0" smtClean="0"/>
              <a:t>, el cual tiene los siguientes argumentos dentro de su objeto de evento que regresa en la función:</a:t>
            </a:r>
          </a:p>
          <a:p>
            <a:pPr algn="just">
              <a:buFont typeface="Wingdings" pitchFamily="2" charset="2"/>
              <a:buChar char="§"/>
            </a:pPr>
            <a:r>
              <a:rPr lang="es-MX" sz="2000" b="1" dirty="0" err="1" smtClean="0"/>
              <a:t>message</a:t>
            </a:r>
            <a:r>
              <a:rPr lang="es-MX" sz="2000" dirty="0" smtClean="0"/>
              <a:t>: mensaje de error.</a:t>
            </a:r>
          </a:p>
          <a:p>
            <a:pPr algn="just">
              <a:buFont typeface="Wingdings" pitchFamily="2" charset="2"/>
              <a:buChar char="§"/>
            </a:pPr>
            <a:r>
              <a:rPr lang="es-MX" sz="2000" b="1" dirty="0" err="1" smtClean="0"/>
              <a:t>filename</a:t>
            </a:r>
            <a:r>
              <a:rPr lang="es-MX" sz="2000" dirty="0" smtClean="0"/>
              <a:t>: nombre del archivo.</a:t>
            </a:r>
          </a:p>
          <a:p>
            <a:pPr algn="just">
              <a:buFont typeface="Wingdings" pitchFamily="2" charset="2"/>
              <a:buChar char="§"/>
            </a:pPr>
            <a:r>
              <a:rPr lang="es-MX" sz="2000" b="1" dirty="0" err="1" smtClean="0"/>
              <a:t>lineno</a:t>
            </a:r>
            <a:r>
              <a:rPr lang="es-MX" sz="2000" dirty="0" smtClean="0"/>
              <a:t>: número de línea donde se presentó el error en el script del </a:t>
            </a:r>
            <a:r>
              <a:rPr lang="es-MX" sz="2000" dirty="0" err="1" smtClean="0"/>
              <a:t>worker</a:t>
            </a:r>
            <a:r>
              <a:rPr lang="es-MX" sz="2000" dirty="0" smtClean="0"/>
              <a:t>.</a:t>
            </a:r>
          </a:p>
          <a:p>
            <a:pPr marL="0" indent="0" algn="just">
              <a:buNone/>
            </a:pPr>
            <a:r>
              <a:rPr lang="es-MX" sz="2000" dirty="0" smtClean="0"/>
              <a:t>Para los web </a:t>
            </a:r>
            <a:r>
              <a:rPr lang="es-MX" sz="2000" dirty="0" err="1" smtClean="0"/>
              <a:t>workers</a:t>
            </a:r>
            <a:r>
              <a:rPr lang="es-MX" sz="2000" dirty="0" smtClean="0"/>
              <a:t> dedicados, el </a:t>
            </a:r>
            <a:r>
              <a:rPr lang="es-MX" sz="2000" b="1" dirty="0" err="1" smtClean="0"/>
              <a:t>errorEvent</a:t>
            </a:r>
            <a:r>
              <a:rPr lang="es-MX" sz="2000" dirty="0" smtClean="0"/>
              <a:t> será un objeto. Una muestra de cómo implementar el manejo de los errores desde el </a:t>
            </a:r>
            <a:r>
              <a:rPr lang="es-MX" sz="2000" dirty="0" err="1" smtClean="0"/>
              <a:t>worker</a:t>
            </a:r>
            <a:r>
              <a:rPr lang="es-MX" sz="2000" dirty="0" smtClean="0"/>
              <a:t>, la tenemos en el siguiente listado que hay que escribir en la página principal:</a:t>
            </a:r>
          </a:p>
          <a:p>
            <a:pPr marL="0" indent="0" algn="just">
              <a:buNone/>
            </a:pPr>
            <a:endParaRPr lang="es-MX"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365104"/>
            <a:ext cx="7704856"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4353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34678"/>
            <a:ext cx="8229600" cy="994122"/>
          </a:xfrm>
        </p:spPr>
        <p:txBody>
          <a:bodyPr>
            <a:noAutofit/>
          </a:bodyPr>
          <a:lstStyle/>
          <a:p>
            <a:r>
              <a:rPr lang="es-MX" sz="2400" dirty="0"/>
              <a:t>L</a:t>
            </a:r>
            <a:r>
              <a:rPr lang="es-MX" sz="2400" dirty="0" smtClean="0"/>
              <a:t>os web </a:t>
            </a:r>
            <a:r>
              <a:rPr lang="es-MX" sz="2400" dirty="0" err="1" smtClean="0"/>
              <a:t>workers</a:t>
            </a:r>
            <a:r>
              <a:rPr lang="es-MX" sz="2400" dirty="0" smtClean="0"/>
              <a:t> dedicados a mejorar el desempeño </a:t>
            </a:r>
            <a:br>
              <a:rPr lang="es-MX" sz="2400" dirty="0" smtClean="0"/>
            </a:br>
            <a:r>
              <a:rPr lang="es-MX" sz="2400" dirty="0" smtClean="0"/>
              <a:t>en el procesamiento </a:t>
            </a:r>
            <a:r>
              <a:rPr lang="es-MX" sz="2400" dirty="0" err="1" smtClean="0"/>
              <a:t>deimágenes</a:t>
            </a:r>
            <a:r>
              <a:rPr lang="es-MX" sz="2400" dirty="0" smtClean="0"/>
              <a:t>.</a:t>
            </a:r>
            <a:br>
              <a:rPr lang="es-MX" sz="2400" dirty="0" smtClean="0"/>
            </a:br>
            <a:endParaRPr lang="es-MX" sz="2400" dirty="0"/>
          </a:p>
        </p:txBody>
      </p:sp>
      <p:sp>
        <p:nvSpPr>
          <p:cNvPr id="3" name="2 Marcador de contenido"/>
          <p:cNvSpPr>
            <a:spLocks noGrp="1"/>
          </p:cNvSpPr>
          <p:nvPr>
            <p:ph idx="1"/>
          </p:nvPr>
        </p:nvSpPr>
        <p:spPr>
          <a:xfrm>
            <a:off x="457200" y="1955973"/>
            <a:ext cx="8229600" cy="4713387"/>
          </a:xfrm>
        </p:spPr>
        <p:txBody>
          <a:bodyPr>
            <a:normAutofit/>
          </a:bodyPr>
          <a:lstStyle/>
          <a:p>
            <a:pPr marL="0" indent="0">
              <a:buNone/>
            </a:pPr>
            <a:r>
              <a:rPr lang="es-MX" sz="1800" dirty="0" smtClean="0"/>
              <a:t>http://www.whatwg.org/specs/web-workers/current-work/</a:t>
            </a:r>
          </a:p>
          <a:p>
            <a:pPr marL="0" indent="0">
              <a:buNone/>
            </a:pPr>
            <a:r>
              <a:rPr lang="es-MX" sz="1800" dirty="0" smtClean="0"/>
              <a:t>http://www.w3.org/TR/workers/</a:t>
            </a:r>
          </a:p>
          <a:p>
            <a:pPr marL="0" indent="0">
              <a:buNone/>
            </a:pPr>
            <a:r>
              <a:rPr lang="es-MX" sz="1800" dirty="0" smtClean="0"/>
              <a:t>http://www.desarrolloweb.com/articulos/web-worker-html5.html</a:t>
            </a:r>
          </a:p>
          <a:p>
            <a:pPr marL="0" indent="0">
              <a:buNone/>
            </a:pPr>
            <a:r>
              <a:rPr lang="es-MX" sz="1800" dirty="0" smtClean="0"/>
              <a:t>http://cggallant.blogspot.mx/2010/08/introduction-to-html-5-web-workers.html</a:t>
            </a:r>
          </a:p>
          <a:p>
            <a:pPr marL="0" indent="0">
              <a:buNone/>
            </a:pPr>
            <a:r>
              <a:rPr lang="es-MX" sz="1800" dirty="0" smtClean="0"/>
              <a:t>https://w3c.github.io/workers/</a:t>
            </a:r>
          </a:p>
          <a:p>
            <a:pPr marL="0" indent="0">
              <a:buNone/>
            </a:pPr>
            <a:r>
              <a:rPr lang="es-MX" sz="1800" dirty="0" smtClean="0"/>
              <a:t>http://cggallant.blogspot.mx/2010/08/deeper-look-at-html-5-web-workers.html</a:t>
            </a:r>
          </a:p>
          <a:p>
            <a:pPr marL="0" indent="0">
              <a:buNone/>
            </a:pPr>
            <a:r>
              <a:rPr lang="es-MX" sz="1800" dirty="0" smtClean="0"/>
              <a:t>http://caniuse.com/#search=shared</a:t>
            </a:r>
          </a:p>
          <a:p>
            <a:pPr marL="0" indent="0">
              <a:buNone/>
            </a:pPr>
            <a:r>
              <a:rPr lang="es-MX" sz="1800" dirty="0" smtClean="0"/>
              <a:t>http://blogs.msdn.com/b/eternalcoding/archive/2012/09/20/using-web-workers-to-improveperformance-</a:t>
            </a:r>
          </a:p>
          <a:p>
            <a:pPr marL="0" indent="0">
              <a:buNone/>
            </a:pPr>
            <a:r>
              <a:rPr lang="es-MX" sz="1800" dirty="0" smtClean="0"/>
              <a:t>of-image-manipulation.aspx</a:t>
            </a:r>
          </a:p>
          <a:p>
            <a:pPr marL="0" indent="0">
              <a:buNone/>
            </a:pPr>
            <a:r>
              <a:rPr lang="es-MX" sz="1800" dirty="0" smtClean="0"/>
              <a:t>http://www.smartjava.org/content/partial-image-manipulation-canvas-and-webworkers</a:t>
            </a:r>
            <a:endParaRPr lang="es-MX" sz="1800" dirty="0"/>
          </a:p>
        </p:txBody>
      </p:sp>
    </p:spTree>
    <p:extLst>
      <p:ext uri="{BB962C8B-B14F-4D97-AF65-F5344CB8AC3E}">
        <p14:creationId xmlns:p14="http://schemas.microsoft.com/office/powerpoint/2010/main" val="275363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587821"/>
            <a:ext cx="8229600" cy="5649491"/>
          </a:xfrm>
        </p:spPr>
        <p:txBody>
          <a:bodyPr>
            <a:normAutofit/>
          </a:bodyPr>
          <a:lstStyle/>
          <a:p>
            <a:pPr marL="0" indent="0" algn="just">
              <a:buNone/>
            </a:pPr>
            <a:r>
              <a:rPr lang="es-MX" sz="2000" dirty="0" smtClean="0"/>
              <a:t>Los web </a:t>
            </a:r>
            <a:r>
              <a:rPr lang="es-MX" sz="2000" dirty="0" err="1" smtClean="0"/>
              <a:t>workers</a:t>
            </a:r>
            <a:r>
              <a:rPr lang="es-MX" sz="2000" dirty="0" smtClean="0"/>
              <a:t> son la API de HTML5, que nos permitirá crear procesos paralelos al proceso inicial; en otras palabras, crear hilos o “</a:t>
            </a:r>
            <a:r>
              <a:rPr lang="es-MX" sz="2000" dirty="0" err="1" smtClean="0"/>
              <a:t>threads</a:t>
            </a:r>
            <a:r>
              <a:rPr lang="es-MX" sz="2000" dirty="0" smtClean="0"/>
              <a:t>”.  Hay dos tipos de web </a:t>
            </a:r>
            <a:r>
              <a:rPr lang="es-MX" sz="2000" dirty="0" err="1" smtClean="0"/>
              <a:t>workers</a:t>
            </a:r>
            <a:r>
              <a:rPr lang="es-MX" sz="2000" dirty="0" smtClean="0"/>
              <a:t>:</a:t>
            </a:r>
          </a:p>
          <a:p>
            <a:pPr algn="just">
              <a:buFont typeface="Wingdings" pitchFamily="2" charset="2"/>
              <a:buChar char="ü"/>
            </a:pPr>
            <a:r>
              <a:rPr lang="es-MX" sz="2000" dirty="0" smtClean="0"/>
              <a:t>dedicados (</a:t>
            </a:r>
            <a:r>
              <a:rPr lang="es-MX" sz="2000" dirty="0" err="1" smtClean="0"/>
              <a:t>dedicated</a:t>
            </a:r>
            <a:r>
              <a:rPr lang="es-MX" sz="2000" dirty="0" smtClean="0"/>
              <a:t>)  y</a:t>
            </a:r>
          </a:p>
          <a:p>
            <a:pPr algn="just">
              <a:buFont typeface="Wingdings" pitchFamily="2" charset="2"/>
              <a:buChar char="ü"/>
            </a:pPr>
            <a:r>
              <a:rPr lang="es-MX" sz="2000" dirty="0" smtClean="0"/>
              <a:t> compartidos (</a:t>
            </a:r>
            <a:r>
              <a:rPr lang="es-MX" sz="2000" dirty="0" err="1" smtClean="0"/>
              <a:t>shared</a:t>
            </a:r>
            <a:r>
              <a:rPr lang="es-MX" sz="2000" dirty="0" smtClean="0"/>
              <a:t>).</a:t>
            </a:r>
          </a:p>
          <a:p>
            <a:pPr marL="0" indent="0">
              <a:buNone/>
            </a:pPr>
            <a:r>
              <a:rPr lang="es-MX" sz="2000" dirty="0" smtClean="0"/>
              <a:t>Los web </a:t>
            </a:r>
            <a:r>
              <a:rPr lang="es-MX" sz="2000" dirty="0" err="1" smtClean="0"/>
              <a:t>workers</a:t>
            </a:r>
            <a:r>
              <a:rPr lang="es-MX" sz="2000" dirty="0" smtClean="0"/>
              <a:t> dedicados sólo pueden ser utilizados por la página que los crea y están bien implementados en los cinco navegadores principales. </a:t>
            </a:r>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r>
              <a:rPr lang="es-MX" sz="2000" dirty="0" smtClean="0"/>
              <a:t>Aunque </a:t>
            </a:r>
            <a:r>
              <a:rPr lang="es-MX" sz="2000" dirty="0"/>
              <a:t>de momento suene muy bien el uso de procesos paralelos, el número de los mismos depende mucho del navegador.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212976"/>
            <a:ext cx="4536504" cy="1872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4718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marL="0" indent="0">
              <a:buNone/>
            </a:pPr>
            <a:r>
              <a:rPr lang="es-MX" sz="2000" dirty="0" smtClean="0"/>
              <a:t>Los web </a:t>
            </a:r>
            <a:r>
              <a:rPr lang="es-MX" sz="2000" dirty="0" err="1" smtClean="0"/>
              <a:t>workers</a:t>
            </a:r>
            <a:r>
              <a:rPr lang="es-MX" sz="2000" dirty="0" smtClean="0"/>
              <a:t> compartidos (</a:t>
            </a:r>
            <a:r>
              <a:rPr lang="es-MX" sz="2000" dirty="0" err="1" smtClean="0"/>
              <a:t>shared</a:t>
            </a:r>
            <a:r>
              <a:rPr lang="es-MX" sz="2000" dirty="0" smtClean="0"/>
              <a:t>) pueden ser utilizados por varias páginas.</a:t>
            </a:r>
          </a:p>
          <a:p>
            <a:pPr marL="0" indent="0">
              <a:buNone/>
            </a:pPr>
            <a:r>
              <a:rPr lang="es-MX" sz="2000" dirty="0" smtClean="0"/>
              <a:t>Desafortunadamente no están implementados en Safari ni en ninguna versión de Internet Explorer ni </a:t>
            </a:r>
            <a:r>
              <a:rPr lang="es-MX" sz="2000" dirty="0" err="1" smtClean="0"/>
              <a:t>Edge</a:t>
            </a:r>
            <a:r>
              <a:rPr lang="es-MX" sz="2000" dirty="0" smtClean="0"/>
              <a:t>, como se ve en la siguiente tabla: </a:t>
            </a:r>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lgn="just">
              <a:buNone/>
            </a:pPr>
            <a:r>
              <a:rPr lang="es-MX" sz="2000" dirty="0" smtClean="0"/>
              <a:t> Tampoco están implementados en ningún navegador para dispositivos móviles, entonces, cada que mencionemos </a:t>
            </a:r>
            <a:r>
              <a:rPr lang="es-MX" sz="2000" dirty="0"/>
              <a:t>los </a:t>
            </a:r>
            <a:r>
              <a:rPr lang="es-MX" sz="2000" b="1" dirty="0" err="1"/>
              <a:t>workers</a:t>
            </a:r>
            <a:r>
              <a:rPr lang="es-MX" sz="2000" dirty="0"/>
              <a:t>, nos </a:t>
            </a:r>
            <a:r>
              <a:rPr lang="es-MX" sz="2000" dirty="0" smtClean="0"/>
              <a:t>estamos refiriendo </a:t>
            </a:r>
            <a:r>
              <a:rPr lang="es-MX" sz="2000" dirty="0"/>
              <a:t>a los </a:t>
            </a:r>
            <a:r>
              <a:rPr lang="es-MX" sz="2000" b="1" dirty="0" err="1"/>
              <a:t>workers</a:t>
            </a:r>
            <a:r>
              <a:rPr lang="es-MX" sz="2000" b="1" dirty="0"/>
              <a:t> </a:t>
            </a:r>
            <a:r>
              <a:rPr lang="es-MX" sz="2000" dirty="0"/>
              <a:t>dedicados.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060848"/>
            <a:ext cx="5184576" cy="2167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2304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Procesos de los web </a:t>
            </a:r>
            <a:r>
              <a:rPr lang="es-MX" sz="2800" dirty="0" err="1" smtClean="0"/>
              <a:t>workers</a:t>
            </a:r>
            <a:endParaRPr lang="es-MX" sz="28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MX" sz="2000" dirty="0"/>
              <a:t>L</a:t>
            </a:r>
            <a:r>
              <a:rPr lang="es-MX" sz="2000" dirty="0" smtClean="0"/>
              <a:t>os procesos que son adecuados para manejar los “web </a:t>
            </a:r>
            <a:r>
              <a:rPr lang="es-MX" sz="2000" dirty="0" err="1" smtClean="0"/>
              <a:t>workers</a:t>
            </a:r>
            <a:r>
              <a:rPr lang="es-MX" sz="2000" dirty="0" smtClean="0"/>
              <a:t>”, tanto los dedicados como los compartidos, son aquellos que consumen mucho procesador, como: </a:t>
            </a:r>
          </a:p>
          <a:p>
            <a:pPr marL="0" indent="0" algn="just">
              <a:buNone/>
            </a:pPr>
            <a:r>
              <a:rPr lang="es-MX" sz="2000" b="1" dirty="0" smtClean="0"/>
              <a:t>Análisis numérico complejo</a:t>
            </a:r>
            <a:r>
              <a:rPr lang="es-MX" sz="2000" dirty="0" smtClean="0"/>
              <a:t>: realizar cálculos numéricos complejos que consumen mucho procesador y que no requieran representación gráfica.</a:t>
            </a:r>
          </a:p>
          <a:p>
            <a:pPr marL="0" indent="0" algn="just">
              <a:buNone/>
            </a:pPr>
            <a:r>
              <a:rPr lang="es-MX" sz="2000" b="1" dirty="0" smtClean="0"/>
              <a:t>Procesos de inteligencia artificial</a:t>
            </a:r>
            <a:r>
              <a:rPr lang="es-MX" sz="2000" dirty="0" smtClean="0"/>
              <a:t>: cálculos de caminos en juegos, cálculo de coordenadas o procesamiento de lenguaje.</a:t>
            </a:r>
          </a:p>
          <a:p>
            <a:pPr marL="0" indent="0" algn="just">
              <a:buNone/>
            </a:pPr>
            <a:r>
              <a:rPr lang="es-MX" sz="2000" b="1" dirty="0" smtClean="0"/>
              <a:t>Procesos vectoriales</a:t>
            </a:r>
            <a:r>
              <a:rPr lang="es-MX" sz="2000" dirty="0" smtClean="0"/>
              <a:t>: cálculos de imágenes 3D o de reflejos en la etiqueta &lt;</a:t>
            </a:r>
            <a:r>
              <a:rPr lang="es-MX" sz="2000" dirty="0" err="1" smtClean="0"/>
              <a:t>canvas</a:t>
            </a:r>
            <a:r>
              <a:rPr lang="es-MX" sz="2000" dirty="0" smtClean="0"/>
              <a:t>&gt;.</a:t>
            </a:r>
          </a:p>
          <a:p>
            <a:pPr marL="0" indent="0" algn="just">
              <a:buNone/>
            </a:pPr>
            <a:r>
              <a:rPr lang="es-MX" sz="2000" b="1" dirty="0" smtClean="0"/>
              <a:t>Análisis de textos en </a:t>
            </a:r>
            <a:r>
              <a:rPr lang="es-MX" sz="2000" b="1" dirty="0" err="1" smtClean="0"/>
              <a:t>background</a:t>
            </a:r>
            <a:r>
              <a:rPr lang="es-MX" sz="2000" dirty="0" smtClean="0"/>
              <a:t>: revisión en tiempo real de lo que va escribiendo el usuario, como diccionario de sinónimos, autocorrección y diccionarios, entre muchas otras aplicaciones.</a:t>
            </a:r>
            <a:endParaRPr lang="es-MX" sz="2000" dirty="0"/>
          </a:p>
        </p:txBody>
      </p:sp>
    </p:spTree>
    <p:extLst>
      <p:ext uri="{BB962C8B-B14F-4D97-AF65-F5344CB8AC3E}">
        <p14:creationId xmlns:p14="http://schemas.microsoft.com/office/powerpoint/2010/main" val="389599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a:bodyPr>
          <a:lstStyle/>
          <a:p>
            <a:r>
              <a:rPr lang="es-MX" sz="2800" dirty="0" smtClean="0"/>
              <a:t>Aspectos importantes</a:t>
            </a:r>
            <a:endParaRPr lang="es-MX" sz="2800" dirty="0"/>
          </a:p>
        </p:txBody>
      </p:sp>
      <p:sp>
        <p:nvSpPr>
          <p:cNvPr id="3" name="2 Marcador de contenido"/>
          <p:cNvSpPr>
            <a:spLocks noGrp="1"/>
          </p:cNvSpPr>
          <p:nvPr>
            <p:ph idx="1"/>
          </p:nvPr>
        </p:nvSpPr>
        <p:spPr>
          <a:xfrm>
            <a:off x="457200" y="1268760"/>
            <a:ext cx="8229600" cy="4857403"/>
          </a:xfrm>
        </p:spPr>
        <p:txBody>
          <a:bodyPr>
            <a:normAutofit lnSpcReduction="10000"/>
          </a:bodyPr>
          <a:lstStyle/>
          <a:p>
            <a:pPr algn="just">
              <a:buFont typeface="Wingdings" pitchFamily="2" charset="2"/>
              <a:buChar char="ü"/>
            </a:pPr>
            <a:r>
              <a:rPr lang="es-MX" sz="2000" dirty="0"/>
              <a:t>U</a:t>
            </a:r>
            <a:r>
              <a:rPr lang="es-MX" sz="2000" dirty="0" smtClean="0"/>
              <a:t>n proceso en el </a:t>
            </a:r>
            <a:r>
              <a:rPr lang="es-MX" sz="2000" dirty="0" err="1" smtClean="0"/>
              <a:t>background</a:t>
            </a:r>
            <a:r>
              <a:rPr lang="es-MX" sz="2000" dirty="0" smtClean="0"/>
              <a:t> o web </a:t>
            </a:r>
            <a:r>
              <a:rPr lang="es-MX" sz="2000" dirty="0" err="1" smtClean="0"/>
              <a:t>worker</a:t>
            </a:r>
            <a:r>
              <a:rPr lang="es-MX" sz="2000" dirty="0" smtClean="0"/>
              <a:t> no tiene acceso al DOM, es decir, no puede modificar, añadir o eliminar a ninguno de los elementos de la página Web, sólo pueden procesar y regresar la información al hilo principal, es decir, a JavaScript.</a:t>
            </a:r>
          </a:p>
          <a:p>
            <a:pPr algn="just">
              <a:buFont typeface="Wingdings" pitchFamily="2" charset="2"/>
              <a:buChar char="ü"/>
            </a:pPr>
            <a:r>
              <a:rPr lang="es-MX" sz="2000" dirty="0" smtClean="0"/>
              <a:t>No se tiene “recolector de basura”, por lo que es responsabilidad del programador detener o “matar” los procesos, de lo contrario se pueden quedar trabajando y consumir recursos en forma innecesaria.</a:t>
            </a:r>
          </a:p>
          <a:p>
            <a:pPr algn="just">
              <a:buFont typeface="Wingdings" pitchFamily="2" charset="2"/>
              <a:buChar char="ü"/>
            </a:pPr>
            <a:r>
              <a:rPr lang="es-MX" sz="2000" dirty="0" smtClean="0"/>
              <a:t>Los procesos que vamos a mandar al </a:t>
            </a:r>
            <a:r>
              <a:rPr lang="es-MX" sz="2000" dirty="0" err="1" smtClean="0"/>
              <a:t>background</a:t>
            </a:r>
            <a:r>
              <a:rPr lang="es-MX" sz="2000" dirty="0" smtClean="0"/>
              <a:t>, o web </a:t>
            </a:r>
            <a:r>
              <a:rPr lang="es-MX" sz="2000" dirty="0" err="1" smtClean="0"/>
              <a:t>workers</a:t>
            </a:r>
            <a:r>
              <a:rPr lang="es-MX" sz="2000" dirty="0" smtClean="0"/>
              <a:t> (al cual llamaremos simplemente “</a:t>
            </a:r>
            <a:r>
              <a:rPr lang="es-MX" sz="2000" dirty="0" err="1" smtClean="0"/>
              <a:t>worker</a:t>
            </a:r>
            <a:r>
              <a:rPr lang="es-MX" sz="2000" dirty="0" smtClean="0"/>
              <a:t>”), deben ser escritos en archivos independientes del archivo principal, pero no son llamados desde una etiqueta &lt;script&gt;, sino al momento de crear el objeto del web </a:t>
            </a:r>
            <a:r>
              <a:rPr lang="es-MX" sz="2000" dirty="0" err="1" smtClean="0"/>
              <a:t>worker</a:t>
            </a:r>
            <a:r>
              <a:rPr lang="es-MX" sz="2000" dirty="0" smtClean="0"/>
              <a:t>.</a:t>
            </a:r>
          </a:p>
          <a:p>
            <a:pPr algn="just">
              <a:buFont typeface="Wingdings" pitchFamily="2" charset="2"/>
              <a:buChar char="ü"/>
            </a:pPr>
            <a:r>
              <a:rPr lang="es-MX" sz="2000" dirty="0" smtClean="0"/>
              <a:t>La forma de comunicar el </a:t>
            </a:r>
            <a:r>
              <a:rPr lang="es-MX" sz="2000" dirty="0" err="1" smtClean="0"/>
              <a:t>worker</a:t>
            </a:r>
            <a:r>
              <a:rPr lang="es-MX" sz="2000" dirty="0" smtClean="0"/>
              <a:t> con el programa principal es por medio de mensajes con un solo parámetro, que puede ser de cualquier tipo, incluso con formato JSON. El programa principal debe detectar los mensajes que son enviados desde el </a:t>
            </a:r>
            <a:r>
              <a:rPr lang="es-MX" sz="2000" dirty="0" err="1" smtClean="0"/>
              <a:t>worker</a:t>
            </a:r>
            <a:r>
              <a:rPr lang="es-MX" sz="2000" dirty="0" smtClean="0"/>
              <a:t> por medio de un sencillo ejemplo.</a:t>
            </a:r>
            <a:endParaRPr lang="es-MX" sz="2000" dirty="0"/>
          </a:p>
        </p:txBody>
      </p:sp>
    </p:spTree>
    <p:extLst>
      <p:ext uri="{BB962C8B-B14F-4D97-AF65-F5344CB8AC3E}">
        <p14:creationId xmlns:p14="http://schemas.microsoft.com/office/powerpoint/2010/main" val="3242361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229600" cy="1143000"/>
          </a:xfrm>
        </p:spPr>
        <p:txBody>
          <a:bodyPr>
            <a:normAutofit/>
          </a:bodyPr>
          <a:lstStyle/>
          <a:p>
            <a:r>
              <a:rPr lang="es-MX" sz="2800" dirty="0" smtClean="0"/>
              <a:t>5.1 Ejemplo de un proceso paralelo con web </a:t>
            </a:r>
            <a:r>
              <a:rPr lang="es-MX" sz="2800" dirty="0" err="1" smtClean="0"/>
              <a:t>workers</a:t>
            </a:r>
            <a:endParaRPr lang="es-MX" sz="2800" dirty="0"/>
          </a:p>
        </p:txBody>
      </p:sp>
      <p:sp>
        <p:nvSpPr>
          <p:cNvPr id="3" name="2 Marcador de contenido"/>
          <p:cNvSpPr>
            <a:spLocks noGrp="1"/>
          </p:cNvSpPr>
          <p:nvPr>
            <p:ph idx="1"/>
          </p:nvPr>
        </p:nvSpPr>
        <p:spPr>
          <a:xfrm>
            <a:off x="457200" y="1124744"/>
            <a:ext cx="8229600" cy="5544616"/>
          </a:xfrm>
        </p:spPr>
        <p:txBody>
          <a:bodyPr>
            <a:normAutofit/>
          </a:bodyPr>
          <a:lstStyle/>
          <a:p>
            <a:pPr marL="0" indent="0">
              <a:buNone/>
            </a:pPr>
            <a:r>
              <a:rPr lang="es-MX" sz="2000" dirty="0"/>
              <a:t>P</a:t>
            </a:r>
            <a:r>
              <a:rPr lang="es-MX" sz="2000" dirty="0" smtClean="0"/>
              <a:t>rimero necesitamos desarrollar nuestro programa principal, el cual llamará al </a:t>
            </a:r>
            <a:r>
              <a:rPr lang="es-MX" sz="2000" dirty="0" err="1" smtClean="0"/>
              <a:t>worker</a:t>
            </a:r>
            <a:r>
              <a:rPr lang="es-MX" sz="2000" dirty="0" smtClean="0"/>
              <a:t>: </a:t>
            </a:r>
          </a:p>
          <a:p>
            <a:pPr marL="0" indent="0">
              <a:buNone/>
            </a:pPr>
            <a:endParaRPr lang="es-MX"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452549"/>
            <a:ext cx="681037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103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p:spPr>
        <p:txBody>
          <a:bodyPr>
            <a:normAutofit fontScale="55000" lnSpcReduction="20000"/>
          </a:bodyPr>
          <a:lstStyle/>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smtClean="0"/>
          </a:p>
          <a:p>
            <a:pPr marL="0" indent="0">
              <a:buNone/>
            </a:pPr>
            <a:endParaRPr lang="es-MX" sz="2000" dirty="0"/>
          </a:p>
          <a:p>
            <a:pPr marL="0" indent="0">
              <a:buNone/>
            </a:pPr>
            <a:endParaRPr lang="es-MX" sz="2000" dirty="0" smtClean="0"/>
          </a:p>
          <a:p>
            <a:pPr marL="0" indent="0" algn="just">
              <a:buNone/>
            </a:pPr>
            <a:endParaRPr lang="es-MX" sz="2400" dirty="0" smtClean="0"/>
          </a:p>
          <a:p>
            <a:pPr marL="0" indent="0" algn="just">
              <a:buNone/>
            </a:pPr>
            <a:endParaRPr lang="es-MX" sz="2400" dirty="0"/>
          </a:p>
          <a:p>
            <a:pPr marL="0" indent="0" algn="just">
              <a:buNone/>
            </a:pPr>
            <a:endParaRPr lang="es-MX" sz="2400" dirty="0" smtClean="0"/>
          </a:p>
          <a:p>
            <a:pPr marL="0" indent="0" algn="just">
              <a:buNone/>
            </a:pPr>
            <a:r>
              <a:rPr lang="es-MX" dirty="0" smtClean="0"/>
              <a:t>Se crea el objeto “</a:t>
            </a:r>
            <a:r>
              <a:rPr lang="es-MX" b="1" dirty="0" smtClean="0"/>
              <a:t>w</a:t>
            </a:r>
            <a:r>
              <a:rPr lang="es-MX" dirty="0" smtClean="0"/>
              <a:t>” por medio de </a:t>
            </a:r>
            <a:r>
              <a:rPr lang="es-MX" b="1" dirty="0" smtClean="0"/>
              <a:t>new </a:t>
            </a:r>
            <a:r>
              <a:rPr lang="es-MX" b="1" dirty="0" err="1" smtClean="0"/>
              <a:t>Worker</a:t>
            </a:r>
            <a:r>
              <a:rPr lang="es-MX" dirty="0" smtClean="0"/>
              <a:t>() y dentro de éste llamamos a un archivo </a:t>
            </a:r>
            <a:r>
              <a:rPr lang="es-MX" b="1" dirty="0" smtClean="0"/>
              <a:t>worker.js</a:t>
            </a:r>
            <a:r>
              <a:rPr lang="es-MX" dirty="0" smtClean="0"/>
              <a:t> (que en realidad se puede denominar de cualquier forma válida en JavaScript).</a:t>
            </a:r>
          </a:p>
          <a:p>
            <a:pPr marL="0" indent="0" algn="just">
              <a:buNone/>
            </a:pPr>
            <a:endParaRPr lang="es-MX" dirty="0" smtClean="0"/>
          </a:p>
          <a:p>
            <a:pPr marL="0" indent="0" algn="just">
              <a:buNone/>
            </a:pPr>
            <a:r>
              <a:rPr lang="es-MX" dirty="0" smtClean="0"/>
              <a:t>En la línea 20, del listado,  se valido si ya fue creado el objeto “</a:t>
            </a:r>
            <a:r>
              <a:rPr lang="es-MX" b="1" dirty="0" smtClean="0"/>
              <a:t>w</a:t>
            </a:r>
            <a:r>
              <a:rPr lang="es-MX" dirty="0" smtClean="0"/>
              <a:t>”, y esto es simplemente para evitar crear otro </a:t>
            </a:r>
            <a:r>
              <a:rPr lang="es-MX" dirty="0" err="1" smtClean="0"/>
              <a:t>worker</a:t>
            </a:r>
            <a:r>
              <a:rPr lang="es-MX" dirty="0" smtClean="0"/>
              <a:t>, ya que si lo hacemos tendríamos dos o más procesos corriendo en paralelo, lo cual podría hacer que el navegador colapse.</a:t>
            </a:r>
          </a:p>
          <a:p>
            <a:pPr marL="0" indent="0" algn="just">
              <a:buNone/>
            </a:pPr>
            <a:r>
              <a:rPr lang="es-MX" dirty="0" smtClean="0"/>
              <a:t> </a:t>
            </a:r>
            <a:endParaRPr lang="es-MX" dirty="0"/>
          </a:p>
          <a:p>
            <a:pPr marL="0" indent="0" algn="just">
              <a:buNone/>
            </a:pPr>
            <a:r>
              <a:rPr lang="es-MX" dirty="0" smtClean="0"/>
              <a:t>El programa principal detecta los mensajes del </a:t>
            </a:r>
            <a:r>
              <a:rPr lang="es-MX" dirty="0" err="1" smtClean="0"/>
              <a:t>worker</a:t>
            </a:r>
            <a:r>
              <a:rPr lang="es-MX" dirty="0" smtClean="0"/>
              <a:t>, por medio del evento </a:t>
            </a:r>
            <a:r>
              <a:rPr lang="es-MX" b="1" dirty="0" err="1" smtClean="0"/>
              <a:t>onmessage</a:t>
            </a:r>
            <a:r>
              <a:rPr lang="es-MX" dirty="0" smtClean="0"/>
              <a:t>, línea 28, que provienen del objeto “</a:t>
            </a:r>
            <a:r>
              <a:rPr lang="es-MX" b="1" dirty="0" smtClean="0"/>
              <a:t>w</a:t>
            </a:r>
            <a:r>
              <a:rPr lang="es-MX" dirty="0" smtClean="0"/>
              <a:t>”, y ejecutamos una función anónima para tomar la información del objeto </a:t>
            </a:r>
            <a:r>
              <a:rPr lang="es-MX" b="1" dirty="0" err="1" smtClean="0"/>
              <a:t>event</a:t>
            </a:r>
            <a:r>
              <a:rPr lang="es-MX" dirty="0" smtClean="0"/>
              <a:t> (línea 24) y la desplegamos.</a:t>
            </a:r>
          </a:p>
          <a:p>
            <a:pPr marL="0" indent="0" algn="just">
              <a:buNone/>
            </a:pPr>
            <a:endParaRPr lang="es-MX" dirty="0" smtClean="0"/>
          </a:p>
          <a:p>
            <a:pPr marL="0" indent="0" algn="just">
              <a:buNone/>
            </a:pPr>
            <a:r>
              <a:rPr lang="es-MX" dirty="0" smtClean="0"/>
              <a:t>Para finalizar y matar el </a:t>
            </a:r>
            <a:r>
              <a:rPr lang="es-MX" dirty="0" err="1" smtClean="0"/>
              <a:t>worker</a:t>
            </a:r>
            <a:r>
              <a:rPr lang="es-MX" dirty="0" smtClean="0"/>
              <a:t>, necesitamos llamar al método </a:t>
            </a:r>
            <a:r>
              <a:rPr lang="es-MX" b="1" dirty="0" err="1" smtClean="0"/>
              <a:t>terminate</a:t>
            </a:r>
            <a:r>
              <a:rPr lang="es-MX" b="1" dirty="0" smtClean="0"/>
              <a:t>() </a:t>
            </a:r>
            <a:r>
              <a:rPr lang="es-MX" dirty="0" smtClean="0"/>
              <a:t>y procedemos a convertir en indefinida la variable </a:t>
            </a:r>
            <a:r>
              <a:rPr lang="es-MX" b="1" dirty="0" smtClean="0"/>
              <a:t>w</a:t>
            </a:r>
            <a:r>
              <a:rPr lang="es-MX" dirty="0" smtClean="0"/>
              <a:t>, por si el usuario desea volver a ejecutar nuevamente el contador.</a:t>
            </a:r>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692696"/>
            <a:ext cx="6696744"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483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87821"/>
            <a:ext cx="8229600" cy="5721499"/>
          </a:xfrm>
        </p:spPr>
        <p:txBody>
          <a:bodyPr>
            <a:normAutofit fontScale="92500" lnSpcReduction="20000"/>
          </a:bodyPr>
          <a:lstStyle/>
          <a:p>
            <a:pPr marL="0" indent="0">
              <a:buNone/>
            </a:pPr>
            <a:r>
              <a:rPr lang="es-MX" sz="2000" dirty="0" smtClean="0"/>
              <a:t>Ahora definiremos al </a:t>
            </a:r>
            <a:r>
              <a:rPr lang="es-MX" sz="2000" dirty="0" err="1" smtClean="0"/>
              <a:t>worker</a:t>
            </a:r>
            <a:r>
              <a:rPr lang="es-MX" sz="2000" dirty="0" smtClean="0"/>
              <a:t>, que en este caso es bastante sencillo:</a:t>
            </a:r>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lgn="just">
              <a:buNone/>
            </a:pPr>
            <a:r>
              <a:rPr lang="es-MX" sz="2000" dirty="0" smtClean="0"/>
              <a:t>Como puede observar, el proceso es bastante sencillo. Simplemente estamos llamando a una función con un proceso </a:t>
            </a:r>
            <a:r>
              <a:rPr lang="es-MX" sz="2000" b="1" dirty="0" err="1" smtClean="0"/>
              <a:t>setTimeout</a:t>
            </a:r>
            <a:r>
              <a:rPr lang="es-MX" sz="2000" b="1" dirty="0" smtClean="0"/>
              <a:t>() </a:t>
            </a:r>
            <a:r>
              <a:rPr lang="es-MX" sz="2000" dirty="0" smtClean="0"/>
              <a:t>y nos comunicamos con el programa principal con la función </a:t>
            </a:r>
            <a:r>
              <a:rPr lang="es-MX" sz="2000" b="1" dirty="0" err="1" smtClean="0"/>
              <a:t>postMessage</a:t>
            </a:r>
            <a:r>
              <a:rPr lang="es-MX" sz="2000" b="1" dirty="0" smtClean="0"/>
              <a:t>()</a:t>
            </a:r>
            <a:r>
              <a:rPr lang="es-MX" sz="2000" dirty="0" smtClean="0"/>
              <a:t>.</a:t>
            </a:r>
          </a:p>
          <a:p>
            <a:pPr marL="0" indent="0" algn="just">
              <a:buNone/>
            </a:pPr>
            <a:r>
              <a:rPr lang="es-MX" sz="2000" dirty="0" smtClean="0"/>
              <a:t>Si ejecuta el proceso deberá obtener un contador que se detiene con el botón correspondiente.</a:t>
            </a:r>
          </a:p>
          <a:p>
            <a:pPr algn="just"/>
            <a:endParaRPr lang="es-MX" sz="2000" dirty="0"/>
          </a:p>
          <a:p>
            <a:pPr marL="0" indent="0" algn="just">
              <a:buNone/>
            </a:pPr>
            <a:r>
              <a:rPr lang="es-MX" sz="2000" dirty="0"/>
              <a:t>Un excelente ejemplo de un algoritmo más pensado para estresar los procesadores es el de la búsqueda de números narcisistas, que se puede encontrar en la siguiente liga: </a:t>
            </a:r>
          </a:p>
          <a:p>
            <a:pPr marL="0" indent="0" algn="just">
              <a:buNone/>
            </a:pPr>
            <a:r>
              <a:rPr lang="es-MX" sz="2000" dirty="0"/>
              <a:t>http://www.genbetadev.com/desarrollo-web/web-worker-ejecuta-subprocesos-javascript-en-paralelo.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052736"/>
            <a:ext cx="5328591" cy="2016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326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73832"/>
            <a:ext cx="8229600" cy="1143000"/>
          </a:xfrm>
        </p:spPr>
        <p:txBody>
          <a:bodyPr>
            <a:normAutofit/>
          </a:bodyPr>
          <a:lstStyle/>
          <a:p>
            <a:r>
              <a:rPr lang="es-MX" sz="2800" dirty="0" smtClean="0"/>
              <a:t>5.2 Mandar mensajes desde el Programa Principal hacia el </a:t>
            </a:r>
            <a:r>
              <a:rPr lang="es-MX" sz="2800" dirty="0" err="1" smtClean="0"/>
              <a:t>worker</a:t>
            </a:r>
            <a:endParaRPr lang="es-MX" sz="2800" dirty="0"/>
          </a:p>
        </p:txBody>
      </p:sp>
      <p:sp>
        <p:nvSpPr>
          <p:cNvPr id="3" name="2 Marcador de contenido"/>
          <p:cNvSpPr>
            <a:spLocks noGrp="1"/>
          </p:cNvSpPr>
          <p:nvPr>
            <p:ph idx="1"/>
          </p:nvPr>
        </p:nvSpPr>
        <p:spPr>
          <a:xfrm>
            <a:off x="457200" y="2143397"/>
            <a:ext cx="8229600" cy="4525963"/>
          </a:xfrm>
        </p:spPr>
        <p:txBody>
          <a:bodyPr>
            <a:normAutofit/>
          </a:bodyPr>
          <a:lstStyle/>
          <a:p>
            <a:pPr marL="0" indent="0" algn="just">
              <a:buNone/>
            </a:pPr>
            <a:r>
              <a:rPr lang="es-MX" sz="2000" dirty="0" smtClean="0"/>
              <a:t>Primero debemos enviar el mensaje desde el objeto creado en la página principal con el método </a:t>
            </a:r>
            <a:r>
              <a:rPr lang="es-MX" sz="2000" dirty="0" err="1" smtClean="0"/>
              <a:t>postMessage</a:t>
            </a:r>
            <a:r>
              <a:rPr lang="es-MX" sz="2000" dirty="0" smtClean="0"/>
              <a:t>() y luego crear un </a:t>
            </a:r>
            <a:r>
              <a:rPr lang="es-MX" sz="2000" dirty="0" err="1" smtClean="0"/>
              <a:t>listener</a:t>
            </a:r>
            <a:r>
              <a:rPr lang="es-MX" sz="2000" dirty="0" smtClean="0"/>
              <a:t> desde el </a:t>
            </a:r>
            <a:r>
              <a:rPr lang="es-MX" sz="2000" dirty="0" err="1" smtClean="0"/>
              <a:t>worker</a:t>
            </a:r>
            <a:r>
              <a:rPr lang="es-MX" sz="2000" dirty="0" smtClean="0"/>
              <a:t>. Un punto fundamental es que el objeto dentro del </a:t>
            </a:r>
            <a:r>
              <a:rPr lang="es-MX" sz="2000" dirty="0" err="1" smtClean="0"/>
              <a:t>worker</a:t>
            </a:r>
            <a:r>
              <a:rPr lang="es-MX" sz="2000" dirty="0" smtClean="0"/>
              <a:t> debe ser “</a:t>
            </a:r>
            <a:r>
              <a:rPr lang="es-MX" sz="2000" dirty="0" err="1" smtClean="0"/>
              <a:t>self</a:t>
            </a:r>
            <a:r>
              <a:rPr lang="es-MX" sz="2000" dirty="0" smtClean="0"/>
              <a:t>”, no “</a:t>
            </a:r>
            <a:r>
              <a:rPr lang="es-MX" sz="2000" dirty="0" err="1" smtClean="0"/>
              <a:t>this</a:t>
            </a:r>
            <a:r>
              <a:rPr lang="es-MX" sz="2000" dirty="0" smtClean="0"/>
              <a:t>”, como en otros casos de programación orientada a objetos, que no es el caso.</a:t>
            </a:r>
            <a:endParaRPr lang="es-MX" sz="2000" dirty="0"/>
          </a:p>
        </p:txBody>
      </p:sp>
    </p:spTree>
    <p:extLst>
      <p:ext uri="{BB962C8B-B14F-4D97-AF65-F5344CB8AC3E}">
        <p14:creationId xmlns:p14="http://schemas.microsoft.com/office/powerpoint/2010/main" val="36649876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1076</Words>
  <Application>Microsoft Office PowerPoint</Application>
  <PresentationFormat>Presentación en pantalla (4:3)</PresentationFormat>
  <Paragraphs>98</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Wingdings</vt:lpstr>
      <vt:lpstr>Tema de Office</vt:lpstr>
      <vt:lpstr>Capítulo 5 Web Workers</vt:lpstr>
      <vt:lpstr>Presentación de PowerPoint</vt:lpstr>
      <vt:lpstr>Presentación de PowerPoint</vt:lpstr>
      <vt:lpstr>Procesos de los web workers</vt:lpstr>
      <vt:lpstr>Aspectos importantes</vt:lpstr>
      <vt:lpstr>5.1 Ejemplo de un proceso paralelo con web workers</vt:lpstr>
      <vt:lpstr>Presentación de PowerPoint</vt:lpstr>
      <vt:lpstr>Presentación de PowerPoint</vt:lpstr>
      <vt:lpstr>5.2 Mandar mensajes desde el Programa Principal hacia el worker</vt:lpstr>
      <vt:lpstr>Enviar mensajes del programa principal al worker</vt:lpstr>
      <vt:lpstr>Worker de saludo</vt:lpstr>
      <vt:lpstr>5.3 Comunicarse con el worker por medio de objetos</vt:lpstr>
      <vt:lpstr>Ejemplo: el worker recibe de forma natural los objetos enviados desde la página principal</vt:lpstr>
      <vt:lpstr>5.4 El manejo de errores en los web workers</vt:lpstr>
      <vt:lpstr>Los web workers dedicados a mejorar el desempeño  en el procesamiento deimágenes.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5 Web Workers</dc:title>
  <dc:creator>user</dc:creator>
  <cp:lastModifiedBy>hvela</cp:lastModifiedBy>
  <cp:revision>9</cp:revision>
  <dcterms:created xsi:type="dcterms:W3CDTF">2016-10-04T19:23:04Z</dcterms:created>
  <dcterms:modified xsi:type="dcterms:W3CDTF">2016-11-03T17:15:57Z</dcterms:modified>
</cp:coreProperties>
</file>