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71" r:id="rId6"/>
    <p:sldId id="258" r:id="rId7"/>
    <p:sldId id="259" r:id="rId8"/>
    <p:sldId id="260" r:id="rId9"/>
    <p:sldId id="261" r:id="rId10"/>
    <p:sldId id="262" r:id="rId11"/>
    <p:sldId id="263" r:id="rId12"/>
    <p:sldId id="264" r:id="rId13"/>
    <p:sldId id="272" r:id="rId14"/>
    <p:sldId id="265" r:id="rId15"/>
    <p:sldId id="266" r:id="rId16"/>
    <p:sldId id="267" r:id="rId17"/>
    <p:sldId id="268"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1773368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16234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181172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1870714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2807118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2786062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20110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242407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911244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1466461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312BD4-9582-46D3-9CD2-879AB29C32F6}" type="datetimeFigureOut">
              <a:rPr lang="es-MX" smtClean="0"/>
              <a:t>03/11/2016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529C9ED-2100-435B-8E71-EE8399A396EB}" type="slidenum">
              <a:rPr lang="es-MX" smtClean="0"/>
              <a:t>‹Nº›</a:t>
            </a:fld>
            <a:endParaRPr lang="es-MX"/>
          </a:p>
        </p:txBody>
      </p:sp>
    </p:spTree>
    <p:extLst>
      <p:ext uri="{BB962C8B-B14F-4D97-AF65-F5344CB8AC3E}">
        <p14:creationId xmlns:p14="http://schemas.microsoft.com/office/powerpoint/2010/main" val="172494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12BD4-9582-46D3-9CD2-879AB29C32F6}" type="datetimeFigureOut">
              <a:rPr lang="es-MX" smtClean="0"/>
              <a:t>03/11/2016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C9ED-2100-435B-8E71-EE8399A396EB}" type="slidenum">
              <a:rPr lang="es-MX" smtClean="0"/>
              <a:t>‹Nº›</a:t>
            </a:fld>
            <a:endParaRPr lang="es-MX"/>
          </a:p>
        </p:txBody>
      </p:sp>
    </p:spTree>
    <p:extLst>
      <p:ext uri="{BB962C8B-B14F-4D97-AF65-F5344CB8AC3E}">
        <p14:creationId xmlns:p14="http://schemas.microsoft.com/office/powerpoint/2010/main" val="3599099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atos.bancomundial.org/pais/mexic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smtClean="0"/>
              <a:t>Capítulo 8</a:t>
            </a:r>
            <a:br>
              <a:rPr lang="es-MX" dirty="0" smtClean="0"/>
            </a:br>
            <a:r>
              <a:rPr lang="es-MX" dirty="0" smtClean="0"/>
              <a:t>Crear </a:t>
            </a:r>
            <a:r>
              <a:rPr lang="es-MX" dirty="0"/>
              <a:t>una gráfica </a:t>
            </a:r>
          </a:p>
        </p:txBody>
      </p:sp>
    </p:spTree>
    <p:extLst>
      <p:ext uri="{BB962C8B-B14F-4D97-AF65-F5344CB8AC3E}">
        <p14:creationId xmlns:p14="http://schemas.microsoft.com/office/powerpoint/2010/main" val="1512701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Los datos a graficar, archivo mexico.xml</a:t>
            </a:r>
            <a:endParaRPr lang="es-MX"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772816"/>
            <a:ext cx="8280920" cy="4248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6667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229600" cy="738336"/>
          </a:xfrm>
        </p:spPr>
        <p:txBody>
          <a:bodyPr>
            <a:normAutofit/>
          </a:bodyPr>
          <a:lstStyle/>
          <a:p>
            <a:r>
              <a:rPr lang="es-MX" sz="2800" dirty="0" smtClean="0"/>
              <a:t>Procedimiento</a:t>
            </a:r>
            <a:endParaRPr lang="es-MX" sz="2800" dirty="0"/>
          </a:p>
        </p:txBody>
      </p:sp>
      <p:sp>
        <p:nvSpPr>
          <p:cNvPr id="3" name="2 Marcador de contenido"/>
          <p:cNvSpPr>
            <a:spLocks noGrp="1"/>
          </p:cNvSpPr>
          <p:nvPr>
            <p:ph idx="1"/>
          </p:nvPr>
        </p:nvSpPr>
        <p:spPr>
          <a:xfrm>
            <a:off x="467544" y="1412776"/>
            <a:ext cx="8229600" cy="4525963"/>
          </a:xfrm>
        </p:spPr>
        <p:txBody>
          <a:bodyPr>
            <a:normAutofit/>
          </a:bodyPr>
          <a:lstStyle/>
          <a:p>
            <a:pPr marL="0" indent="0" algn="just">
              <a:buNone/>
            </a:pPr>
            <a:r>
              <a:rPr lang="es-MX" sz="2000" dirty="0" smtClean="0"/>
              <a:t>Abra el archivo canvasLineas.html y guárdelo como canvasDatos.xml. El resultado de estas rutinas será la salida de los datos en la división correspondiente y el cambio del título y subtítulo. Observe que estamos llenando un arreglo llamado “puntos” por medios de objetos, que utilizaremos más adelante. Vaciamos la información en las etiquetas correspondientes.</a:t>
            </a:r>
          </a:p>
          <a:p>
            <a:endParaRPr lang="es-MX" sz="2000" dirty="0"/>
          </a:p>
          <a:p>
            <a:pPr marL="0" indent="0" algn="just">
              <a:buNone/>
            </a:pPr>
            <a:r>
              <a:rPr lang="es-MX" sz="2000" dirty="0" smtClean="0"/>
              <a:t>Estamos </a:t>
            </a:r>
            <a:r>
              <a:rPr lang="es-MX" sz="2000" dirty="0"/>
              <a:t>llamando a la función </a:t>
            </a:r>
            <a:r>
              <a:rPr lang="es-MX" sz="2000" b="1" dirty="0" err="1"/>
              <a:t>graficaDato</a:t>
            </a:r>
            <a:r>
              <a:rPr lang="es-MX" sz="2000" b="1" dirty="0"/>
              <a:t>()</a:t>
            </a:r>
            <a:r>
              <a:rPr lang="es-MX" sz="2000" dirty="0"/>
              <a:t>, que de momento </a:t>
            </a:r>
            <a:r>
              <a:rPr lang="es-MX" sz="2000" dirty="0" smtClean="0"/>
              <a:t>está comentada </a:t>
            </a:r>
            <a:r>
              <a:rPr lang="es-MX" sz="2000" dirty="0"/>
              <a:t>y </a:t>
            </a:r>
            <a:r>
              <a:rPr lang="es-MX" sz="2000" dirty="0" smtClean="0"/>
              <a:t>en otra línea llamamos </a:t>
            </a:r>
            <a:r>
              <a:rPr lang="es-MX" sz="2000" dirty="0"/>
              <a:t>a la función </a:t>
            </a:r>
            <a:r>
              <a:rPr lang="es-MX" sz="2000" b="1" dirty="0" err="1"/>
              <a:t>dibujaLinea</a:t>
            </a:r>
            <a:r>
              <a:rPr lang="es-MX" sz="2000" b="1" dirty="0" smtClean="0"/>
              <a:t>()</a:t>
            </a:r>
            <a:r>
              <a:rPr lang="es-MX" sz="2000" dirty="0" smtClean="0"/>
              <a:t>. Si </a:t>
            </a:r>
            <a:r>
              <a:rPr lang="es-MX" sz="2000" dirty="0"/>
              <a:t>ejecuta el script obtendrá los datos a graficar en la parte inferior de la gráfica. Guarde su archivo. </a:t>
            </a:r>
          </a:p>
        </p:txBody>
      </p:sp>
    </p:spTree>
    <p:extLst>
      <p:ext uri="{BB962C8B-B14F-4D97-AF65-F5344CB8AC3E}">
        <p14:creationId xmlns:p14="http://schemas.microsoft.com/office/powerpoint/2010/main" val="3035275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a:bodyPr>
          <a:lstStyle/>
          <a:p>
            <a:r>
              <a:rPr lang="es-MX" sz="2800" dirty="0" smtClean="0"/>
              <a:t>8.5 Graficar cada dato y dibujar la línea</a:t>
            </a:r>
            <a:endParaRPr lang="es-MX" sz="2800" dirty="0"/>
          </a:p>
        </p:txBody>
      </p:sp>
      <p:sp>
        <p:nvSpPr>
          <p:cNvPr id="3" name="2 Marcador de contenido"/>
          <p:cNvSpPr>
            <a:spLocks noGrp="1"/>
          </p:cNvSpPr>
          <p:nvPr>
            <p:ph idx="1"/>
          </p:nvPr>
        </p:nvSpPr>
        <p:spPr>
          <a:xfrm>
            <a:off x="457200" y="1340768"/>
            <a:ext cx="8229600" cy="4785395"/>
          </a:xfrm>
        </p:spPr>
        <p:txBody>
          <a:bodyPr>
            <a:normAutofit fontScale="92500" lnSpcReduction="10000"/>
          </a:bodyPr>
          <a:lstStyle/>
          <a:p>
            <a:pPr marL="0" indent="0" algn="just">
              <a:buNone/>
            </a:pPr>
            <a:r>
              <a:rPr lang="es-MX" sz="2000" dirty="0" smtClean="0"/>
              <a:t>Ahora que ya tenemos los datos procederemos a dibujarlos en la gráfica. Este proceso lo dividimos en dos funciones: la primera, dibuja el cuadrito cada vez que leemos los datos del objeto XML;  la segunda, ya que hemos leído todos los datos, dibuja la línea que los une.</a:t>
            </a:r>
          </a:p>
          <a:p>
            <a:pPr marL="0" indent="0" algn="just">
              <a:buNone/>
            </a:pPr>
            <a:r>
              <a:rPr lang="es-MX" sz="2000" dirty="0" smtClean="0"/>
              <a:t>Abra el archivo </a:t>
            </a:r>
            <a:r>
              <a:rPr lang="es-MX" sz="2000" b="1" dirty="0" smtClean="0"/>
              <a:t>canvasDatos.html </a:t>
            </a:r>
            <a:r>
              <a:rPr lang="es-MX" sz="2000" dirty="0" smtClean="0"/>
              <a:t>y guárdelo como </a:t>
            </a:r>
            <a:r>
              <a:rPr lang="es-MX" sz="2000" b="1" dirty="0" smtClean="0"/>
              <a:t>canvasGrafica.html</a:t>
            </a:r>
            <a:r>
              <a:rPr lang="es-MX" sz="2000" dirty="0" smtClean="0"/>
              <a:t>. </a:t>
            </a:r>
          </a:p>
          <a:p>
            <a:pPr marL="0" indent="0" algn="just">
              <a:buNone/>
            </a:pPr>
            <a:r>
              <a:rPr lang="es-MX" sz="2000" dirty="0" smtClean="0"/>
              <a:t>En la función </a:t>
            </a:r>
            <a:r>
              <a:rPr lang="es-MX" sz="2000" b="1" dirty="0" err="1" smtClean="0"/>
              <a:t>graficaDato</a:t>
            </a:r>
            <a:r>
              <a:rPr lang="es-MX" sz="2000" b="1" dirty="0" smtClean="0"/>
              <a:t>() </a:t>
            </a:r>
            <a:r>
              <a:rPr lang="es-MX" sz="2000" dirty="0" smtClean="0"/>
              <a:t>tomamos a cada uno de los puntos y los dibujamos en la gráfica.</a:t>
            </a:r>
          </a:p>
          <a:p>
            <a:pPr marL="0" indent="0" algn="just">
              <a:buNone/>
            </a:pPr>
            <a:r>
              <a:rPr lang="es-MX" sz="2000" dirty="0" smtClean="0"/>
              <a:t>Tenemos que centrar el cuadro, así que restamos la mitad, tanto de arriba como de la izquierda, para que quede centrado. Este mismo ajuste lo regresamos (los sumamos) y lo almacenamos en el objeto y, por tanto, en el arreglo.</a:t>
            </a:r>
          </a:p>
          <a:p>
            <a:pPr marL="0" indent="0" algn="just">
              <a:buNone/>
            </a:pPr>
            <a:r>
              <a:rPr lang="es-MX" sz="2000" dirty="0" smtClean="0"/>
              <a:t>La función de </a:t>
            </a:r>
            <a:r>
              <a:rPr lang="es-MX" sz="2000" b="1" dirty="0" err="1" smtClean="0"/>
              <a:t>dibujaLinea</a:t>
            </a:r>
            <a:r>
              <a:rPr lang="es-MX" sz="2000" b="1" dirty="0" smtClean="0"/>
              <a:t>() </a:t>
            </a:r>
            <a:r>
              <a:rPr lang="es-MX" sz="2000" dirty="0" smtClean="0"/>
              <a:t>toma igualmente como base el arreglo puntos, de inicio a fin, y procede a unir los puntos por medio de una línea. Guarde su archivo y ejecútelo en un navegador y podrá observar que hay dos datos que salen de la gráfica. Estos son números negativos debido a las tremendas crisis que ha sufrido México y que salen del plano. Para solucionarlo hay que ajustar los ejes. Guarde su archivo y pasemos a la siguiente sección.</a:t>
            </a:r>
            <a:endParaRPr lang="es-MX" sz="2000" dirty="0"/>
          </a:p>
        </p:txBody>
      </p:sp>
    </p:spTree>
    <p:extLst>
      <p:ext uri="{BB962C8B-B14F-4D97-AF65-F5344CB8AC3E}">
        <p14:creationId xmlns:p14="http://schemas.microsoft.com/office/powerpoint/2010/main" val="343905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8824" y="413792"/>
            <a:ext cx="8229600" cy="1143000"/>
          </a:xfrm>
        </p:spPr>
        <p:txBody>
          <a:bodyPr>
            <a:normAutofit/>
          </a:bodyPr>
          <a:lstStyle/>
          <a:p>
            <a:r>
              <a:rPr lang="es-MX" sz="2800" dirty="0" smtClean="0"/>
              <a:t>Las funciones crear la gráfica, archivo canvasGrafica.xml</a:t>
            </a:r>
            <a:endParaRPr lang="es-MX" sz="28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6425" y="1743716"/>
            <a:ext cx="6051150" cy="4238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8702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8.6 Ajustar la gráfica a negativos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Ahora vamos a utilizar la variable ajuste, que habíamos creado desde un inicio. Esta variable es el producto de la longitud del cuadro por cierto número de ellos, en este caso cinco, ya que son 16 cuadros, y el mayor número negativo es -5, así que vamos a subir 5 cuadritos al eje delas “equis”. El algoritmo para encontrar el punto medio de una gráfica, tanto en “equis” como en el eje de la “yes” es más complejo, pero para fines prácticos con este ajuste nos bastará.</a:t>
            </a:r>
          </a:p>
          <a:p>
            <a:pPr marL="0" indent="0" algn="just">
              <a:buNone/>
            </a:pPr>
            <a:r>
              <a:rPr lang="es-MX" sz="2000" dirty="0" smtClean="0"/>
              <a:t>Necesitamos hacer la modificación en tres funciones: </a:t>
            </a:r>
            <a:r>
              <a:rPr lang="es-MX" sz="2000" b="1" dirty="0" err="1" smtClean="0"/>
              <a:t>pintaEjes</a:t>
            </a:r>
            <a:r>
              <a:rPr lang="es-MX" sz="2000" b="1" dirty="0" smtClean="0"/>
              <a:t>()</a:t>
            </a:r>
            <a:r>
              <a:rPr lang="es-MX" sz="2000" dirty="0" smtClean="0"/>
              <a:t>, </a:t>
            </a:r>
            <a:r>
              <a:rPr lang="es-MX" sz="2000" b="1" dirty="0" err="1" smtClean="0"/>
              <a:t>pintaLineas</a:t>
            </a:r>
            <a:r>
              <a:rPr lang="es-MX" sz="2000" b="1" dirty="0" smtClean="0"/>
              <a:t>() y </a:t>
            </a:r>
            <a:r>
              <a:rPr lang="es-MX" sz="2000" b="1" dirty="0" err="1" smtClean="0"/>
              <a:t>graficaDato</a:t>
            </a:r>
            <a:r>
              <a:rPr lang="es-MX" sz="2000" b="1" dirty="0" smtClean="0"/>
              <a:t>()</a:t>
            </a:r>
            <a:r>
              <a:rPr lang="es-MX" sz="2000" dirty="0" smtClean="0"/>
              <a:t>. La modificación es bastante sencilla, una simple resta, pero no se había mencionado hasta presentar la problemática respectiva. Abra su archivo </a:t>
            </a:r>
            <a:r>
              <a:rPr lang="es-MX" sz="2000" b="1" dirty="0" smtClean="0"/>
              <a:t>canvasGrafica.html</a:t>
            </a:r>
            <a:r>
              <a:rPr lang="es-MX" sz="2000" dirty="0" smtClean="0"/>
              <a:t> y renómbrelo como </a:t>
            </a:r>
            <a:r>
              <a:rPr lang="es-MX" sz="2000" b="1" dirty="0" smtClean="0"/>
              <a:t>canvasAjusta.html</a:t>
            </a:r>
            <a:r>
              <a:rPr lang="es-MX" sz="2000" dirty="0" smtClean="0"/>
              <a:t>. Una vez que haya realizado los ajustes, salve su archivo y visualice la gráfica. Deberán aparecer graficados correctamente incluso los número negativos -5 y -4.</a:t>
            </a:r>
            <a:endParaRPr lang="es-MX" sz="2000" dirty="0"/>
          </a:p>
        </p:txBody>
      </p:sp>
    </p:spTree>
    <p:extLst>
      <p:ext uri="{BB962C8B-B14F-4D97-AF65-F5344CB8AC3E}">
        <p14:creationId xmlns:p14="http://schemas.microsoft.com/office/powerpoint/2010/main" val="256039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8.7 Rotular los ejes de la gráfica</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Finalmente rotularemos los ejes con sus datos respectivos. Estos nos representan dos pequeños problemas a resolver: en el eje de las “equis” las fechas son muy largas, incluso si hacemos los números muy pequeños, y queremos mantener los cuatro dígitos del año. La otra dificultad es que tenemos números negativos en el eje de las “yes”.</a:t>
            </a:r>
          </a:p>
          <a:p>
            <a:pPr marL="0" indent="0" algn="just">
              <a:buNone/>
            </a:pPr>
            <a:r>
              <a:rPr lang="es-MX" sz="2000" dirty="0" smtClean="0"/>
              <a:t>El primer punto lo resolveremos rotando los textos de los años y el segundo con una sencilla resta. Abra el archivo </a:t>
            </a:r>
            <a:r>
              <a:rPr lang="es-MX" sz="2000" b="1" dirty="0" smtClean="0"/>
              <a:t>canvasAjustar.html</a:t>
            </a:r>
            <a:r>
              <a:rPr lang="es-MX" sz="2000" dirty="0" smtClean="0"/>
              <a:t> y guárdelo como </a:t>
            </a:r>
            <a:r>
              <a:rPr lang="es-MX" sz="2000" b="1" dirty="0" smtClean="0"/>
              <a:t>canvasRotulo.html</a:t>
            </a:r>
            <a:r>
              <a:rPr lang="es-MX" sz="2000" dirty="0" smtClean="0"/>
              <a:t>. Dentro de este archivo quite los comentarios en la función </a:t>
            </a:r>
            <a:r>
              <a:rPr lang="es-MX" sz="2000" b="1" dirty="0" err="1" smtClean="0"/>
              <a:t>dibujaLínea</a:t>
            </a:r>
            <a:r>
              <a:rPr lang="es-MX" sz="2000" b="1" dirty="0" smtClean="0"/>
              <a:t>() </a:t>
            </a:r>
            <a:r>
              <a:rPr lang="es-MX" sz="2000" dirty="0" smtClean="0"/>
              <a:t>que llaman a la función </a:t>
            </a:r>
            <a:r>
              <a:rPr lang="es-MX" sz="2000" b="1" dirty="0" err="1" smtClean="0"/>
              <a:t>rotulaGrafica</a:t>
            </a:r>
            <a:r>
              <a:rPr lang="es-MX" sz="2000" b="1" dirty="0" smtClean="0"/>
              <a:t>()</a:t>
            </a:r>
            <a:r>
              <a:rPr lang="es-MX" sz="2000" dirty="0" smtClean="0"/>
              <a:t>.</a:t>
            </a:r>
            <a:endParaRPr lang="es-MX" sz="2000" dirty="0"/>
          </a:p>
        </p:txBody>
      </p:sp>
    </p:spTree>
    <p:extLst>
      <p:ext uri="{BB962C8B-B14F-4D97-AF65-F5344CB8AC3E}">
        <p14:creationId xmlns:p14="http://schemas.microsoft.com/office/powerpoint/2010/main" val="2285968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 función rotula, archivo canvasRotula.xml</a:t>
            </a:r>
            <a:endParaRPr lang="es-MX" sz="28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600200"/>
            <a:ext cx="8208912" cy="478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0023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29600" cy="5505475"/>
          </a:xfrm>
        </p:spPr>
        <p:txBody>
          <a:bodyPr>
            <a:normAutofit lnSpcReduction="10000"/>
          </a:bodyPr>
          <a:lstStyle/>
          <a:p>
            <a:pPr marL="0" indent="0" algn="just">
              <a:buNone/>
            </a:pPr>
            <a:r>
              <a:rPr lang="es-MX" sz="2000" dirty="0" smtClean="0"/>
              <a:t>Para el eje de la “equis”, como los años no caben en los cuadritos o en su defecto se ven muy encimados, procedemos a rotarlos 90 grados. Para ello utilizamos un </a:t>
            </a:r>
            <a:r>
              <a:rPr lang="es-MX" sz="2000" u="sng" dirty="0" smtClean="0"/>
              <a:t>PROCESO que se llama “DE LOS 5 PASOS”, </a:t>
            </a:r>
            <a:r>
              <a:rPr lang="es-MX" sz="2000" dirty="0" smtClean="0"/>
              <a:t>pues el </a:t>
            </a:r>
            <a:r>
              <a:rPr lang="es-MX" sz="2000" dirty="0" err="1" smtClean="0"/>
              <a:t>canvas</a:t>
            </a:r>
            <a:r>
              <a:rPr lang="es-MX" sz="2000" dirty="0" smtClean="0"/>
              <a:t> de HTML5 no contiene una propiedad para rotar elemento, como en este caso serían los textos.</a:t>
            </a:r>
          </a:p>
          <a:p>
            <a:pPr marL="0" indent="0" algn="ctr">
              <a:buNone/>
            </a:pPr>
            <a:r>
              <a:rPr lang="es-MX" sz="2000" dirty="0" smtClean="0"/>
              <a:t>1. Salvamos el estado del </a:t>
            </a:r>
            <a:r>
              <a:rPr lang="es-MX" sz="2000" dirty="0" err="1" smtClean="0"/>
              <a:t>canvas</a:t>
            </a:r>
            <a:r>
              <a:rPr lang="es-MX" sz="2000" dirty="0" smtClean="0"/>
              <a:t>.</a:t>
            </a:r>
          </a:p>
          <a:p>
            <a:pPr marL="0" indent="0" algn="ctr">
              <a:buNone/>
            </a:pPr>
            <a:r>
              <a:rPr lang="es-MX" sz="2000" dirty="0" smtClean="0"/>
              <a:t>2. Trasladamos el origen a donde queremos rotar el texto.</a:t>
            </a:r>
          </a:p>
          <a:p>
            <a:pPr marL="0" indent="0" algn="ctr">
              <a:buNone/>
            </a:pPr>
            <a:r>
              <a:rPr lang="es-MX" sz="2000" dirty="0" smtClean="0"/>
              <a:t>3. Utilizamos la propiedad </a:t>
            </a:r>
            <a:r>
              <a:rPr lang="es-MX" sz="2000" b="1" dirty="0" err="1" smtClean="0"/>
              <a:t>rotate</a:t>
            </a:r>
            <a:r>
              <a:rPr lang="es-MX" sz="2000" b="1" dirty="0" smtClean="0"/>
              <a:t>()</a:t>
            </a:r>
            <a:r>
              <a:rPr lang="es-MX" sz="2000" dirty="0" smtClean="0"/>
              <a:t>, que en realidad rota todo el lienzo.</a:t>
            </a:r>
          </a:p>
          <a:p>
            <a:pPr marL="0" indent="0" algn="ctr">
              <a:buNone/>
            </a:pPr>
            <a:r>
              <a:rPr lang="es-MX" sz="2000" dirty="0" smtClean="0"/>
              <a:t>4. Creamos el texto en estas condiciones.</a:t>
            </a:r>
          </a:p>
          <a:p>
            <a:pPr marL="0" indent="0" algn="ctr">
              <a:buNone/>
            </a:pPr>
            <a:r>
              <a:rPr lang="es-MX" sz="2000" dirty="0" smtClean="0"/>
              <a:t>5. Restauramos el </a:t>
            </a:r>
            <a:r>
              <a:rPr lang="es-MX" sz="2000" dirty="0" err="1" smtClean="0"/>
              <a:t>canvas</a:t>
            </a:r>
            <a:r>
              <a:rPr lang="es-MX" sz="2000" dirty="0" smtClean="0"/>
              <a:t>.</a:t>
            </a:r>
          </a:p>
          <a:p>
            <a:pPr marL="0" indent="0" algn="ctr">
              <a:buNone/>
            </a:pPr>
            <a:endParaRPr lang="es-MX" sz="2000" dirty="0" smtClean="0"/>
          </a:p>
          <a:p>
            <a:pPr marL="0" indent="0" algn="just">
              <a:buNone/>
            </a:pPr>
            <a:r>
              <a:rPr lang="es-MX" sz="2000" dirty="0" smtClean="0"/>
              <a:t>Para solucionar la cuestión del eje de las “yes” utilizamos un ciclo inverso y hacemos una resta. Como son 16 casillas, y queremos que empiece en 9, simplemente le restamos 7 unidades. Guarde su archivo y ejecútelo. Por último, comente o borre la línea donde se almacena la información en la cadena, en la función </a:t>
            </a:r>
            <a:r>
              <a:rPr lang="es-MX" sz="2000" b="1" dirty="0" err="1" smtClean="0"/>
              <a:t>procesaXML</a:t>
            </a:r>
            <a:r>
              <a:rPr lang="es-MX" sz="2000" b="1" dirty="0" smtClean="0"/>
              <a:t>()</a:t>
            </a:r>
            <a:r>
              <a:rPr lang="es-MX" sz="2000" dirty="0" smtClean="0"/>
              <a:t>, así tendrá terminada la gráfica del Producto Interno Bruto de México, de 1988 a 2014.</a:t>
            </a:r>
            <a:endParaRPr lang="es-MX" sz="2000" dirty="0"/>
          </a:p>
        </p:txBody>
      </p:sp>
    </p:spTree>
    <p:extLst>
      <p:ext uri="{BB962C8B-B14F-4D97-AF65-F5344CB8AC3E}">
        <p14:creationId xmlns:p14="http://schemas.microsoft.com/office/powerpoint/2010/main" val="758635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8.1 Dibujar la cuadrícula de la gráfica</a:t>
            </a:r>
            <a:endParaRPr lang="es-MX" sz="2800" dirty="0"/>
          </a:p>
        </p:txBody>
      </p:sp>
      <p:sp>
        <p:nvSpPr>
          <p:cNvPr id="3" name="2 Marcador de contenido"/>
          <p:cNvSpPr>
            <a:spLocks noGrp="1"/>
          </p:cNvSpPr>
          <p:nvPr>
            <p:ph idx="1"/>
          </p:nvPr>
        </p:nvSpPr>
        <p:spPr>
          <a:xfrm>
            <a:off x="457200" y="1268760"/>
            <a:ext cx="8229600" cy="4857403"/>
          </a:xfrm>
        </p:spPr>
        <p:txBody>
          <a:bodyPr>
            <a:normAutofit fontScale="92500" lnSpcReduction="20000"/>
          </a:bodyPr>
          <a:lstStyle/>
          <a:p>
            <a:pPr marL="0" indent="0" algn="just">
              <a:buNone/>
            </a:pPr>
            <a:r>
              <a:rPr lang="es-MX" sz="2000" dirty="0"/>
              <a:t>L</a:t>
            </a:r>
            <a:r>
              <a:rPr lang="es-MX" sz="2000" dirty="0" smtClean="0"/>
              <a:t>a rutina para dibujar una cuadrícula dentro de nuestro lienzo que nos servirá como guía para graficar los datos. En este archivo introducimos algunos cambios a los ejercicios del capítulo anterior, como añadir los estilos en cascada para centrar el </a:t>
            </a:r>
            <a:r>
              <a:rPr lang="es-MX" sz="2000" dirty="0" err="1" smtClean="0"/>
              <a:t>canvas</a:t>
            </a:r>
            <a:r>
              <a:rPr lang="es-MX" sz="2000" dirty="0"/>
              <a:t> </a:t>
            </a:r>
            <a:r>
              <a:rPr lang="es-MX" sz="2000" dirty="0" smtClean="0"/>
              <a:t>y el título, así como ampliar un poco el lienzo a 510 pixeles de ancho para que la cuadrícula quede exacta.</a:t>
            </a:r>
          </a:p>
          <a:p>
            <a:pPr algn="just"/>
            <a:endParaRPr lang="es-MX" sz="2000" dirty="0"/>
          </a:p>
          <a:p>
            <a:pPr marL="0" indent="0" algn="just">
              <a:buNone/>
            </a:pPr>
            <a:r>
              <a:rPr lang="es-MX" sz="2000" dirty="0"/>
              <a:t>En la primer parte de este script estamos definiendo algunas variables fuera de las funciones, las cuales utilizaremos más adelante, pero es bueno definirlas desde un inicio. Observe que estamos definiendo afuera de la función </a:t>
            </a:r>
            <a:r>
              <a:rPr lang="es-MX" sz="2000" b="1" dirty="0" err="1"/>
              <a:t>onload</a:t>
            </a:r>
            <a:r>
              <a:rPr lang="es-MX" sz="2000" dirty="0"/>
              <a:t> a las variables </a:t>
            </a:r>
            <a:r>
              <a:rPr lang="es-MX" sz="2000" b="1" dirty="0" err="1"/>
              <a:t>canvas</a:t>
            </a:r>
            <a:r>
              <a:rPr lang="es-MX" sz="2000" b="1" dirty="0"/>
              <a:t> </a:t>
            </a:r>
            <a:r>
              <a:rPr lang="es-MX" sz="2000" dirty="0"/>
              <a:t>y </a:t>
            </a:r>
            <a:r>
              <a:rPr lang="es-MX" sz="2000" b="1" dirty="0" err="1"/>
              <a:t>ctx</a:t>
            </a:r>
            <a:r>
              <a:rPr lang="es-MX" sz="2000" dirty="0"/>
              <a:t>, a diferencia de la unidad anterior. Esto es porque las necesitaremos como referencias en otras funciones. </a:t>
            </a:r>
          </a:p>
          <a:p>
            <a:pPr marL="0" indent="0" algn="just">
              <a:buNone/>
            </a:pPr>
            <a:endParaRPr lang="es-MX" sz="2000" dirty="0" smtClean="0"/>
          </a:p>
          <a:p>
            <a:pPr marL="0" indent="0" algn="just">
              <a:buNone/>
            </a:pPr>
            <a:r>
              <a:rPr lang="es-MX" sz="2000" dirty="0" smtClean="0"/>
              <a:t>En </a:t>
            </a:r>
            <a:r>
              <a:rPr lang="es-MX" sz="2000" dirty="0"/>
              <a:t>la función </a:t>
            </a:r>
            <a:r>
              <a:rPr lang="es-MX" sz="2000" b="1" dirty="0" err="1"/>
              <a:t>pintaGrid</a:t>
            </a:r>
            <a:r>
              <a:rPr lang="es-MX" sz="2000" b="1" dirty="0"/>
              <a:t>() </a:t>
            </a:r>
            <a:r>
              <a:rPr lang="es-MX" sz="2000" dirty="0"/>
              <a:t>estamos dibujando una línea de medio pixel, que es lo más delgado que podemos dibujar una línea u objeto. Por medio de esta función pasamos tres parámetros: la distancia en el eje de las “equis”, la distancia en el eje de las “yes” y el color de la línea como una cadena. En este caso, en realidad, el cuadro mide 15 x 15, lo cual debemos de considerar más adelante. Intente pasando diferentes valores y observe el resultado. Regrese al valor del original para coincidir en las siguientes secciones. Guarde su archivo. </a:t>
            </a:r>
          </a:p>
        </p:txBody>
      </p:sp>
    </p:spTree>
    <p:extLst>
      <p:ext uri="{BB962C8B-B14F-4D97-AF65-F5344CB8AC3E}">
        <p14:creationId xmlns:p14="http://schemas.microsoft.com/office/powerpoint/2010/main" val="4200015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Crear una cuadrícula, archivo canvasGrid.html</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484784"/>
            <a:ext cx="8229600" cy="1947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212976"/>
            <a:ext cx="835292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6006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Crear una cuadrícula, archivo canvasGrid.html</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60157" y="1600200"/>
            <a:ext cx="7223685"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472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Crear una cuadrícula, archivo canvasGrid.html</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9950" y="1484785"/>
            <a:ext cx="742410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573016"/>
            <a:ext cx="7416824"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7011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8.2 Dibujar los ejes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P</a:t>
            </a:r>
            <a:r>
              <a:rPr lang="es-MX" sz="2000" dirty="0" smtClean="0"/>
              <a:t>intar los ejes de las “equis” y de las “yes”, </a:t>
            </a:r>
            <a:r>
              <a:rPr lang="es-MX" sz="2000" dirty="0"/>
              <a:t>a</a:t>
            </a:r>
            <a:r>
              <a:rPr lang="es-MX" sz="2000" dirty="0" smtClean="0"/>
              <a:t>unque es una tarea sencilla; se trata de sólo dibujar dos líneas, la realizaremos por medio de parámetros para que sea lo más fácil de modificar, si fuera necesario. Abra el archivo </a:t>
            </a:r>
            <a:r>
              <a:rPr lang="es-MX" sz="2000" b="1" dirty="0" smtClean="0"/>
              <a:t>canvasGrid.html</a:t>
            </a:r>
            <a:r>
              <a:rPr lang="es-MX" sz="2000" dirty="0" smtClean="0"/>
              <a:t> y renómbrelo como </a:t>
            </a:r>
            <a:r>
              <a:rPr lang="es-MX" sz="2000" b="1" dirty="0" smtClean="0"/>
              <a:t>canvasEjes.html</a:t>
            </a:r>
            <a:r>
              <a:rPr lang="es-MX" sz="2000" dirty="0" smtClean="0"/>
              <a:t>. Como habíamos comentado, se usa el código de la función </a:t>
            </a:r>
            <a:r>
              <a:rPr lang="es-MX" sz="2000" b="1" dirty="0" err="1" smtClean="0"/>
              <a:t>pintaGrid</a:t>
            </a:r>
            <a:r>
              <a:rPr lang="es-MX" sz="2000" b="1" dirty="0" smtClean="0"/>
              <a:t>().</a:t>
            </a:r>
          </a:p>
          <a:p>
            <a:pPr algn="just"/>
            <a:endParaRPr lang="es-MX" sz="2000" dirty="0"/>
          </a:p>
          <a:p>
            <a:pPr marL="0" indent="0" algn="just">
              <a:buNone/>
            </a:pPr>
            <a:r>
              <a:rPr lang="es-MX" sz="2000" dirty="0"/>
              <a:t>Primero creamos una variable que almacena el tamaño de nuestro cuadro, en este caso es 15 pixeles (en JavaScript la única medida son los pixeles</a:t>
            </a:r>
            <a:r>
              <a:rPr lang="es-MX" sz="2000" dirty="0" smtClean="0"/>
              <a:t>). </a:t>
            </a:r>
            <a:r>
              <a:rPr lang="es-MX" sz="2000" dirty="0"/>
              <a:t>Luego calculamos la </a:t>
            </a:r>
            <a:r>
              <a:rPr lang="es-MX" sz="2000" dirty="0" smtClean="0"/>
              <a:t>distancia de inicio y fin de los ejes por medio de número de cuadritos. En este caso son tres arriba y abajo, o derecha e izquierda. Utilizamos las propiedades </a:t>
            </a:r>
            <a:r>
              <a:rPr lang="es-MX" sz="2000" b="1" dirty="0" err="1" smtClean="0"/>
              <a:t>width</a:t>
            </a:r>
            <a:r>
              <a:rPr lang="es-MX" sz="2000" b="1" dirty="0" smtClean="0"/>
              <a:t>() </a:t>
            </a:r>
            <a:r>
              <a:rPr lang="es-MX" sz="2000" dirty="0" smtClean="0"/>
              <a:t>y </a:t>
            </a:r>
            <a:r>
              <a:rPr lang="es-MX" sz="2000" b="1" dirty="0" err="1" smtClean="0"/>
              <a:t>height</a:t>
            </a:r>
            <a:r>
              <a:rPr lang="es-MX" sz="2000" b="1" dirty="0" smtClean="0"/>
              <a:t>()</a:t>
            </a:r>
            <a:r>
              <a:rPr lang="es-MX" sz="2000" dirty="0" smtClean="0"/>
              <a:t> para las coordenadas iniciales y finales de los ejes. También empleamos una variable llamada </a:t>
            </a:r>
            <a:r>
              <a:rPr lang="es-MX" sz="2000" b="1" dirty="0" err="1" smtClean="0"/>
              <a:t>lineaColor</a:t>
            </a:r>
            <a:r>
              <a:rPr lang="es-MX" sz="2000" dirty="0" smtClean="0"/>
              <a:t>.</a:t>
            </a:r>
            <a:endParaRPr lang="es-MX" sz="2000" dirty="0"/>
          </a:p>
        </p:txBody>
      </p:sp>
    </p:spTree>
    <p:extLst>
      <p:ext uri="{BB962C8B-B14F-4D97-AF65-F5344CB8AC3E}">
        <p14:creationId xmlns:p14="http://schemas.microsoft.com/office/powerpoint/2010/main" val="99992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8.3 Pintamos las líneas de cada eje</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Una gráfica que se respete debe tener las líneas divisorias para las cantidades. Abra el archivo canvasEjes.html y renómbrelo como canvasLineas.html.</a:t>
            </a:r>
          </a:p>
          <a:p>
            <a:pPr marL="0" indent="0" algn="just">
              <a:buNone/>
            </a:pPr>
            <a:r>
              <a:rPr lang="es-MX" sz="2000" dirty="0" smtClean="0"/>
              <a:t>En </a:t>
            </a:r>
            <a:r>
              <a:rPr lang="es-MX" sz="2000" dirty="0"/>
              <a:t>la rutina </a:t>
            </a:r>
            <a:r>
              <a:rPr lang="es-MX" sz="2000" b="1" dirty="0" err="1"/>
              <a:t>pintaLineas</a:t>
            </a:r>
            <a:r>
              <a:rPr lang="es-MX" sz="2000" b="1" dirty="0"/>
              <a:t>() </a:t>
            </a:r>
            <a:r>
              <a:rPr lang="es-MX" sz="2000" dirty="0"/>
              <a:t>estamos calculando el número de líneas que vamos a dibujar en las variables </a:t>
            </a:r>
            <a:r>
              <a:rPr lang="es-MX" sz="2000" b="1" dirty="0" err="1"/>
              <a:t>lineasY</a:t>
            </a:r>
            <a:r>
              <a:rPr lang="es-MX" sz="2000" b="1" dirty="0"/>
              <a:t> </a:t>
            </a:r>
            <a:r>
              <a:rPr lang="es-MX" sz="2000" dirty="0"/>
              <a:t>y </a:t>
            </a:r>
            <a:r>
              <a:rPr lang="es-MX" sz="2000" b="1" dirty="0" err="1"/>
              <a:t>lineasX</a:t>
            </a:r>
            <a:r>
              <a:rPr lang="es-MX" sz="2000" b="1" dirty="0"/>
              <a:t> </a:t>
            </a:r>
            <a:r>
              <a:rPr lang="es-MX" sz="2000" dirty="0"/>
              <a:t>por medio de una sencilla división. Luego escribimos dos ciclos, uno para cada eje</a:t>
            </a:r>
            <a:r>
              <a:rPr lang="es-MX" sz="2000" dirty="0" smtClean="0"/>
              <a:t>. Iniciamos </a:t>
            </a:r>
            <a:r>
              <a:rPr lang="es-MX" sz="2000" dirty="0"/>
              <a:t>dibujando la línea a partir del primer cuadro. Cambie el valor inicial de los ciclos a cero y ejecute su archivo en un navegador. Aparecerá una línea al inicio de cada eje. Si regresa el valor inicial de los ciclos a uno, desaparece la primer línea. </a:t>
            </a:r>
          </a:p>
          <a:p>
            <a:pPr marL="0" indent="0" algn="just">
              <a:buNone/>
            </a:pPr>
            <a:r>
              <a:rPr lang="es-MX" sz="2000" dirty="0"/>
              <a:t>Observe que estamos utilizando el operador módulo para calcular la longitud de la línea. Cada cinco líneas dibujamos una del doble de longitud para que sea más sencillo de visualizar. Guarde su archivo. Ahora estamos listos para leer nuestros datos. </a:t>
            </a:r>
          </a:p>
        </p:txBody>
      </p:sp>
    </p:spTree>
    <p:extLst>
      <p:ext uri="{BB962C8B-B14F-4D97-AF65-F5344CB8AC3E}">
        <p14:creationId xmlns:p14="http://schemas.microsoft.com/office/powerpoint/2010/main" val="2311894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8.4 Lectura de los datos</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smtClean="0"/>
              <a:t>Ahora que ya tenemos nuestra gráfica básica (a la que luego haremos algunos cambios), nos corresponde leer los datos y graficarlos. La información acerca del crecimiento del Producto Interno Bruto de México, proviene de la página del Banco Mundial, de manera que los datos son, desafortunadamente, ciertos. Puede consultarlos en: </a:t>
            </a:r>
            <a:r>
              <a:rPr lang="es-MX" sz="2000" dirty="0" smtClean="0">
                <a:hlinkClick r:id="rId2"/>
              </a:rPr>
              <a:t>http://datos.bancomundial.org/pais/mexico</a:t>
            </a:r>
            <a:r>
              <a:rPr lang="es-MX" sz="2000" dirty="0" smtClean="0"/>
              <a:t>.</a:t>
            </a:r>
          </a:p>
          <a:p>
            <a:endParaRPr lang="es-MX" sz="2000" dirty="0"/>
          </a:p>
          <a:p>
            <a:pPr marL="0" indent="0">
              <a:buNone/>
            </a:pPr>
            <a:r>
              <a:rPr lang="es-MX" sz="2000" dirty="0"/>
              <a:t>Usted puede cambiarlos por los datos que le parezcan convenientes. Esta información la almacenamos en el archivo </a:t>
            </a:r>
            <a:r>
              <a:rPr lang="es-MX" sz="2000" b="1" dirty="0"/>
              <a:t>mexico.xml </a:t>
            </a:r>
            <a:r>
              <a:rPr lang="es-MX" sz="2000" dirty="0"/>
              <a:t>y se encuentra en la misma carpeta que la página </a:t>
            </a:r>
            <a:r>
              <a:rPr lang="es-MX" sz="2000" b="1" dirty="0" err="1"/>
              <a:t>html</a:t>
            </a:r>
            <a:r>
              <a:rPr lang="es-MX" sz="2000" dirty="0"/>
              <a:t>. Su formato lo puede observar en el siguiente listado: </a:t>
            </a:r>
          </a:p>
        </p:txBody>
      </p:sp>
    </p:spTree>
    <p:extLst>
      <p:ext uri="{BB962C8B-B14F-4D97-AF65-F5344CB8AC3E}">
        <p14:creationId xmlns:p14="http://schemas.microsoft.com/office/powerpoint/2010/main" val="75529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Los datos a graficar, archivo mexico.xml</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424936"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50453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1562</Words>
  <Application>Microsoft Office PowerPoint</Application>
  <PresentationFormat>Presentación en pantalla (4:3)</PresentationFormat>
  <Paragraphs>50</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Calibri</vt:lpstr>
      <vt:lpstr>Tema de Office</vt:lpstr>
      <vt:lpstr>Capítulo 8 Crear una gráfica </vt:lpstr>
      <vt:lpstr>8.1 Dibujar la cuadrícula de la gráfica</vt:lpstr>
      <vt:lpstr>Crear una cuadrícula, archivo canvasGrid.html</vt:lpstr>
      <vt:lpstr>Crear una cuadrícula, archivo canvasGrid.html</vt:lpstr>
      <vt:lpstr>Crear una cuadrícula, archivo canvasGrid.html</vt:lpstr>
      <vt:lpstr>8.2 Dibujar los ejes</vt:lpstr>
      <vt:lpstr>8.3 Pintamos las líneas de cada eje</vt:lpstr>
      <vt:lpstr>8.4 Lectura de los datos</vt:lpstr>
      <vt:lpstr>Los datos a graficar, archivo mexico.xml</vt:lpstr>
      <vt:lpstr>Los datos a graficar, archivo mexico.xml</vt:lpstr>
      <vt:lpstr>Procedimiento</vt:lpstr>
      <vt:lpstr>8.5 Graficar cada dato y dibujar la línea</vt:lpstr>
      <vt:lpstr>Las funciones crear la gráfica, archivo canvasGrafica.xml</vt:lpstr>
      <vt:lpstr>8.6 Ajustar la gráfica a negativos</vt:lpstr>
      <vt:lpstr>8.7 Rotular los ejes de la gráfica</vt:lpstr>
      <vt:lpstr>La función rotula, archivo canvasRotula.xml</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8 Crear una gráfica</dc:title>
  <dc:creator>user</dc:creator>
  <cp:lastModifiedBy>hvela</cp:lastModifiedBy>
  <cp:revision>9</cp:revision>
  <dcterms:created xsi:type="dcterms:W3CDTF">2016-10-05T01:14:03Z</dcterms:created>
  <dcterms:modified xsi:type="dcterms:W3CDTF">2016-11-03T17:45:13Z</dcterms:modified>
</cp:coreProperties>
</file>